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87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5196-45B2-4617-8233-B6E72EC1E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FBA29-DD01-47B2-84BE-16C0A8CA7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0A9E7-F94A-46E5-9E29-71D0DB70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D627-8EBB-4943-AA21-563D0598F1F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55559-CAF9-4A50-9442-12D3D1DB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3D8EC-0A60-4131-B489-1A400731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6E0F-C0FA-4F07-9F69-422BCD9E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9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44B1-BB29-418B-8C2D-4E0E828E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42230-4648-42A1-86A9-D4D93D728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35F14-BA59-490E-A480-8D4FA3CD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D627-8EBB-4943-AA21-563D0598F1F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B74A1-2258-4569-8138-1A26B8C5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D4E1-7CBF-49DC-ADF3-4B86362C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6E0F-C0FA-4F07-9F69-422BCD9E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7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68517-0248-4312-9A06-1EEBF88B7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E0E76-35C7-41EA-8FCC-606AA7FCE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35091-156D-4192-9A07-6C152001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D627-8EBB-4943-AA21-563D0598F1F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25FED-A68D-4898-80DF-F34A55B5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725C8-94EE-435C-8064-0CEE711B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6E0F-C0FA-4F07-9F69-422BCD9E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FA91-E70C-4E20-9513-FCF0D61E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31A35-BB78-4AD6-9F02-0F77109A9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1907D-2053-4E3E-9A60-680B2E67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D627-8EBB-4943-AA21-563D0598F1F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01FD6-F46B-47FD-985B-2DEF9CF2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D3B87-D9D6-4185-9972-7A2BC70E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6E0F-C0FA-4F07-9F69-422BCD9E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EC44-AF08-4A2C-AEDA-13DE783E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BF7B9-ED0C-45E4-9DB4-493361637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A2B07-9536-4B7E-88A0-37A9FEDC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D627-8EBB-4943-AA21-563D0598F1F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BCF30-0059-4A54-B3FC-9E28837B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2CF42-5B92-491D-9B03-20AF73FF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6E0F-C0FA-4F07-9F69-422BCD9E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4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7959-13FA-4F8D-B7BD-CA25743E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CD1ED-35AB-4DD5-A1E0-59A10552F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D8AFB-D937-4B27-AF1A-7E844BA0B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25062-0881-454A-BC2E-A9580397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D627-8EBB-4943-AA21-563D0598F1F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6CE3E-6DA8-4814-9229-D4D7AC2B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47AEC-527D-4FD1-A666-F767BE21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6E0F-C0FA-4F07-9F69-422BCD9E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86B6-C9BA-4532-829C-9D3E4433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25B1B-D103-467B-811A-47C17E153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A9C7E-5D40-46A4-A7A2-297AB1C94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A6A3A-7FE1-425F-BC7C-BBC0EE124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3B3E2-5DD0-4F15-987E-ABFD3859F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E8776-2B06-4588-AB02-2E18658A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D627-8EBB-4943-AA21-563D0598F1F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AAFDC-8115-4863-8F28-5CEA290C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D1C7DA-F181-4302-9B70-7E0E7DEC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6E0F-C0FA-4F07-9F69-422BCD9E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0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24C8-D0CE-451F-9FB8-326BC9DC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DE5DEA-CB47-4B24-AB33-1D9A0234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D627-8EBB-4943-AA21-563D0598F1F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80FBD-C4C8-42EB-B552-34874C06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933FD-37D7-4949-8F5B-21648559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6E0F-C0FA-4F07-9F69-422BCD9E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18FBD-8068-4447-BD8B-A14C9F27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D627-8EBB-4943-AA21-563D0598F1F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6F220-8096-44A7-BB44-463943F8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6EC7B-0252-41BD-9ECB-44FCF0A0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6E0F-C0FA-4F07-9F69-422BCD9E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9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8016-B37C-485E-9D57-2026586C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6AC7B-B7BD-40BC-B9F3-5BE1AE051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3A994-4227-4C70-A599-C01CE3787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3FFD7-2FE3-4ECB-BC7B-57F9994F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D627-8EBB-4943-AA21-563D0598F1F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10C82-CDA6-4F10-8E89-3D765F33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2F855-98FC-4A13-AE4F-EC083AF0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6E0F-C0FA-4F07-9F69-422BCD9E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2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9348-1360-45F3-84DF-DD07F0A0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3384C1-7C2F-44B5-9A32-F940558DA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049F4-AD76-422E-BF58-91C698B06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8E4CA-84DD-4A24-AF3B-7D5D9D1A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D627-8EBB-4943-AA21-563D0598F1F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27FF4-DB2A-4E3A-9A60-EC2E59D1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155A2-CFCC-4773-A95A-EE6C04AA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6E0F-C0FA-4F07-9F69-422BCD9E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8C2A8-AA72-4E2B-8BBA-880D6680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61235-DC57-485D-9C2D-9C9E088B2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A4F2C-7CFE-4C34-BB00-802A8E44B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DD627-8EBB-4943-AA21-563D0598F1F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62F83-F05F-4811-9A85-3AC6FDC8B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99D09-330C-4F0B-AF75-2639890E2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86E0F-C0FA-4F07-9F69-422BCD9E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1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08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D7B4-66AB-4D02-A2D6-985D32EE5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361267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WORLD OF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8AE19-C857-48D5-9F2C-804296C35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6862" y="3925253"/>
            <a:ext cx="8818271" cy="75535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Webinar on Data Analysis with Python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14C356-BAED-4A0A-AE02-CC0F456E6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38" y="4302933"/>
            <a:ext cx="4218223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1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08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D7B4-66AB-4D02-A2D6-985D32EE5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361267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DATA ANALYSIS PROCESS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14C356-BAED-4A0A-AE02-CC0F456E6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38" y="4302933"/>
            <a:ext cx="4218223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4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0114FC-6811-4B98-A9CE-31C37AA28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643"/>
            <a:ext cx="12192000" cy="541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1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08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D7B4-66AB-4D02-A2D6-985D32EE5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361267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TOOLS FOR DATA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14C356-BAED-4A0A-AE02-CC0F456E6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38" y="4302933"/>
            <a:ext cx="4218223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32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97E6F55F-00A8-4FA3-BDBE-E3345A6D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sz="2800" dirty="0"/>
            </a:br>
            <a:br>
              <a:rPr lang="en-US" sz="2800" dirty="0"/>
            </a:br>
            <a:endParaRPr lang="en-US" sz="2700" dirty="0">
              <a:latin typeface="Montserrat" panose="02000505000000020004" pitchFamily="2" charset="0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88524-8845-4E56-B15C-3DB0DB67B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13064"/>
            <a:ext cx="5181600" cy="5463899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>
                <a:solidFill>
                  <a:srgbClr val="1F0873"/>
                </a:solidFill>
                <a:latin typeface="Montserrat" panose="02000505000000020004" pitchFamily="2" charset="0"/>
                <a:ea typeface="+mj-ea"/>
                <a:cs typeface="+mj-cs"/>
              </a:rPr>
              <a:t>Tools</a:t>
            </a: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336BD8-18C9-4202-993E-DD119FBB0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2964" y="713064"/>
            <a:ext cx="5181600" cy="5371620"/>
          </a:xfrm>
        </p:spPr>
        <p:txBody>
          <a:bodyPr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sz="3200" dirty="0">
                <a:solidFill>
                  <a:srgbClr val="1F0873"/>
                </a:solidFill>
                <a:latin typeface="Montserrat" panose="02000505000000020004" pitchFamily="2" charset="0"/>
                <a:ea typeface="+mj-ea"/>
                <a:cs typeface="+mj-cs"/>
              </a:rPr>
              <a:t>Programming Language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C9424F6-374D-4819-9A47-6D0BB582924F}"/>
              </a:ext>
            </a:extLst>
          </p:cNvPr>
          <p:cNvSpPr txBox="1">
            <a:spLocks/>
          </p:cNvSpPr>
          <p:nvPr/>
        </p:nvSpPr>
        <p:spPr>
          <a:xfrm>
            <a:off x="800878" y="4346217"/>
            <a:ext cx="10983686" cy="1497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sz="2400" b="1" dirty="0">
              <a:solidFill>
                <a:srgbClr val="1F0873"/>
              </a:solidFill>
              <a:latin typeface="Montserrat" panose="02000505000000020004" pitchFamily="2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31DDD7-FA66-4174-8255-BFCE34D92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044" y="1383505"/>
            <a:ext cx="2123114" cy="11779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1EDF35-24AB-4409-BBDF-42D80B3FF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06" y="2561445"/>
            <a:ext cx="3940189" cy="11227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541403-880C-4170-87CE-C092F991F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718" y="2561445"/>
            <a:ext cx="985447" cy="9810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AAB52DC-F504-4EAA-A2F2-B2DB9549BE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104" y="1430087"/>
            <a:ext cx="1128061" cy="875906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4E8A07A5-F299-48F1-ABAB-563DF75112C0}"/>
              </a:ext>
            </a:extLst>
          </p:cNvPr>
          <p:cNvSpPr txBox="1">
            <a:spLocks/>
          </p:cNvSpPr>
          <p:nvPr/>
        </p:nvSpPr>
        <p:spPr>
          <a:xfrm>
            <a:off x="976191" y="4529659"/>
            <a:ext cx="10983685" cy="101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latin typeface="Montserrat" panose="02000505000000020004" pitchFamily="2" charset="0"/>
                <a:ea typeface="+mn-ea"/>
                <a:cs typeface="+mn-cs"/>
              </a:rPr>
              <a:t>Tools are closed source and Programming Language are open source</a:t>
            </a:r>
          </a:p>
        </p:txBody>
      </p:sp>
    </p:spTree>
    <p:extLst>
      <p:ext uri="{BB962C8B-B14F-4D97-AF65-F5344CB8AC3E}">
        <p14:creationId xmlns:p14="http://schemas.microsoft.com/office/powerpoint/2010/main" val="2041788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08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D7B4-66AB-4D02-A2D6-985D32EE5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361267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WHY PYTHON?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14C356-BAED-4A0A-AE02-CC0F456E6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38" y="4302933"/>
            <a:ext cx="4218223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0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8D2877-D1EC-4815-AA1E-A3FBBE102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816" y="365125"/>
            <a:ext cx="2860564" cy="1682685"/>
          </a:xfr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7E6F55F-00A8-4FA3-BDBE-E3345A6D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57" y="2921760"/>
            <a:ext cx="10983685" cy="291223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00" dirty="0">
                <a:latin typeface="Montserrat" panose="02000505000000020004" pitchFamily="2" charset="0"/>
                <a:ea typeface="+mn-ea"/>
                <a:cs typeface="+mn-cs"/>
              </a:rPr>
              <a:t>Simple and Easy to Learn</a:t>
            </a:r>
            <a:br>
              <a:rPr lang="en-US" sz="2700" dirty="0">
                <a:latin typeface="Montserrat" panose="02000505000000020004" pitchFamily="2" charset="0"/>
                <a:ea typeface="+mn-ea"/>
                <a:cs typeface="+mn-cs"/>
              </a:rPr>
            </a:br>
            <a:br>
              <a:rPr lang="en-US" sz="2700" dirty="0">
                <a:latin typeface="Montserrat" panose="02000505000000020004" pitchFamily="2" charset="0"/>
                <a:ea typeface="+mn-ea"/>
                <a:cs typeface="+mn-cs"/>
              </a:rPr>
            </a:br>
            <a:endParaRPr lang="en-US" sz="2700" dirty="0">
              <a:latin typeface="Montserrat" panose="02000505000000020004" pitchFamily="2" charset="0"/>
              <a:ea typeface="+mn-ea"/>
              <a:cs typeface="+mn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C9424F6-374D-4819-9A47-6D0BB582924F}"/>
              </a:ext>
            </a:extLst>
          </p:cNvPr>
          <p:cNvSpPr txBox="1">
            <a:spLocks/>
          </p:cNvSpPr>
          <p:nvPr/>
        </p:nvSpPr>
        <p:spPr>
          <a:xfrm>
            <a:off x="800878" y="4346217"/>
            <a:ext cx="10983686" cy="1497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400" b="1" dirty="0">
              <a:solidFill>
                <a:srgbClr val="1F0873"/>
              </a:solidFill>
              <a:latin typeface="Montserrat" panose="02000505000000020004" pitchFamily="2" charset="0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2BC0EA4-9870-4C32-B2D9-7B61AC7494DC}"/>
              </a:ext>
            </a:extLst>
          </p:cNvPr>
          <p:cNvSpPr txBox="1">
            <a:spLocks/>
          </p:cNvSpPr>
          <p:nvPr/>
        </p:nvSpPr>
        <p:spPr>
          <a:xfrm>
            <a:off x="925857" y="3074160"/>
            <a:ext cx="11136085" cy="742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Montserrat" panose="02000505000000020004" pitchFamily="2" charset="0"/>
                <a:ea typeface="+mn-ea"/>
                <a:cs typeface="+mn-cs"/>
              </a:rPr>
              <a:t>Powerful libraries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573BC69-E1F1-4A7A-8B27-F1B013B0D6D2}"/>
              </a:ext>
            </a:extLst>
          </p:cNvPr>
          <p:cNvSpPr txBox="1">
            <a:spLocks/>
          </p:cNvSpPr>
          <p:nvPr/>
        </p:nvSpPr>
        <p:spPr>
          <a:xfrm>
            <a:off x="925857" y="3816991"/>
            <a:ext cx="11136085" cy="742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Montserrat" panose="02000505000000020004" pitchFamily="2" charset="0"/>
                <a:ea typeface="+mn-ea"/>
                <a:cs typeface="+mn-cs"/>
              </a:rPr>
              <a:t>Free and Open Source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68AAAD1-E24A-414C-9BC0-5D9058F26003}"/>
              </a:ext>
            </a:extLst>
          </p:cNvPr>
          <p:cNvSpPr txBox="1">
            <a:spLocks/>
          </p:cNvSpPr>
          <p:nvPr/>
        </p:nvSpPr>
        <p:spPr>
          <a:xfrm>
            <a:off x="925857" y="4559822"/>
            <a:ext cx="11136085" cy="742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Montserrat" panose="02000505000000020004" pitchFamily="2" charset="0"/>
                <a:ea typeface="+mn-ea"/>
                <a:cs typeface="+mn-cs"/>
              </a:rPr>
              <a:t>Amazing Community and documentation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1213DAE-9F3F-48CB-BC3E-AF0315AFCCC6}"/>
              </a:ext>
            </a:extLst>
          </p:cNvPr>
          <p:cNvSpPr txBox="1">
            <a:spLocks/>
          </p:cNvSpPr>
          <p:nvPr/>
        </p:nvSpPr>
        <p:spPr>
          <a:xfrm>
            <a:off x="925857" y="726347"/>
            <a:ext cx="4987526" cy="1682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F0873"/>
                </a:solidFill>
                <a:latin typeface="Montserrat" panose="02000505000000020004" pitchFamily="2" charset="0"/>
              </a:rPr>
              <a:t>WHY PYTHON?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B1D6F9-7F17-4A0C-A07D-004E7A11A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816" y="2921760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46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AF73A4-6325-4680-B5D8-1C56D9E20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721" y="2668902"/>
            <a:ext cx="7727279" cy="40105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83502B-7B5F-48AA-9F97-3BEF0830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" panose="02000505000000020004" pitchFamily="2" charset="0"/>
              </a:rPr>
              <a:t>About this Webinar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F3F0F-4554-417F-BFC2-6224B0D39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strike="sngStrike" dirty="0">
                <a:solidFill>
                  <a:srgbClr val="FF0000"/>
                </a:solidFill>
                <a:latin typeface="Montserrat" panose="02000505000000020004" pitchFamily="2" charset="0"/>
              </a:rPr>
              <a:t>What is Data Science and Data Analysis?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Montserrat" panose="02000505000000020004" pitchFamily="2" charset="0"/>
              </a:rPr>
              <a:t>Introduction to </a:t>
            </a:r>
            <a:r>
              <a:rPr lang="en-US" sz="2400" dirty="0" err="1">
                <a:latin typeface="Montserrat" panose="02000505000000020004" pitchFamily="2" charset="0"/>
              </a:rPr>
              <a:t>Jupyter</a:t>
            </a:r>
            <a:r>
              <a:rPr lang="en-US" sz="2400" dirty="0">
                <a:latin typeface="Montserrat" panose="02000505000000020004" pitchFamily="2" charset="0"/>
              </a:rPr>
              <a:t> Notebook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Montserrat" panose="02000505000000020004" pitchFamily="2" charset="0"/>
              </a:rPr>
              <a:t>Introduction to Python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Montserrat" panose="02000505000000020004" pitchFamily="2" charset="0"/>
              </a:rPr>
              <a:t>Introduction to </a:t>
            </a:r>
            <a:r>
              <a:rPr lang="en-US" sz="2400" dirty="0" err="1">
                <a:latin typeface="Montserrat" panose="02000505000000020004" pitchFamily="2" charset="0"/>
              </a:rPr>
              <a:t>Numpy</a:t>
            </a:r>
            <a:endParaRPr lang="en-US" sz="2400" dirty="0">
              <a:latin typeface="Montserrat" panose="02000505000000020004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Montserrat" panose="02000505000000020004" pitchFamily="2" charset="0"/>
              </a:rPr>
              <a:t>Introduction to Pandas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Montserrat" panose="02000505000000020004" pitchFamily="2" charset="0"/>
              </a:rPr>
              <a:t>Data Cleaning using </a:t>
            </a:r>
            <a:br>
              <a:rPr lang="en-US" sz="2400" dirty="0">
                <a:latin typeface="Montserrat" panose="02000505000000020004" pitchFamily="2" charset="0"/>
              </a:rPr>
            </a:br>
            <a:r>
              <a:rPr lang="en-US" sz="2400" dirty="0">
                <a:latin typeface="Montserrat" panose="02000505000000020004" pitchFamily="2" charset="0"/>
              </a:rPr>
              <a:t>Pandas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Montserrat" panose="02000505000000020004" pitchFamily="2" charset="0"/>
              </a:rPr>
              <a:t>Data Visualization </a:t>
            </a:r>
            <a:br>
              <a:rPr lang="en-US" sz="2400" dirty="0">
                <a:latin typeface="Montserrat" panose="02000505000000020004" pitchFamily="2" charset="0"/>
              </a:rPr>
            </a:br>
            <a:r>
              <a:rPr lang="en-US" sz="2400" dirty="0">
                <a:latin typeface="Montserrat" panose="02000505000000020004" pitchFamily="2" charset="0"/>
              </a:rPr>
              <a:t>and many more.</a:t>
            </a:r>
          </a:p>
        </p:txBody>
      </p:sp>
    </p:spTree>
    <p:extLst>
      <p:ext uri="{BB962C8B-B14F-4D97-AF65-F5344CB8AC3E}">
        <p14:creationId xmlns:p14="http://schemas.microsoft.com/office/powerpoint/2010/main" val="310441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AF73A4-6325-4680-B5D8-1C56D9E20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721" y="2668902"/>
            <a:ext cx="7727279" cy="40105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83502B-7B5F-48AA-9F97-3BEF0830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" panose="02000505000000020004" pitchFamily="2" charset="0"/>
              </a:rPr>
              <a:t>About this Webinar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F3F0F-4554-417F-BFC2-6224B0D39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Montserrat" panose="02000505000000020004" pitchFamily="2" charset="0"/>
              </a:rPr>
              <a:t>What is Data Science and Data Analysis?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Montserrat" panose="02000505000000020004" pitchFamily="2" charset="0"/>
              </a:rPr>
              <a:t>Introduction to </a:t>
            </a:r>
            <a:r>
              <a:rPr lang="en-US" sz="2400" dirty="0" err="1">
                <a:latin typeface="Montserrat" panose="02000505000000020004" pitchFamily="2" charset="0"/>
              </a:rPr>
              <a:t>Jupyter</a:t>
            </a:r>
            <a:r>
              <a:rPr lang="en-US" sz="2400" dirty="0">
                <a:latin typeface="Montserrat" panose="02000505000000020004" pitchFamily="2" charset="0"/>
              </a:rPr>
              <a:t> Notebook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Montserrat" panose="02000505000000020004" pitchFamily="2" charset="0"/>
              </a:rPr>
              <a:t>Introduction to Python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Montserrat" panose="02000505000000020004" pitchFamily="2" charset="0"/>
              </a:rPr>
              <a:t>Introduction to </a:t>
            </a:r>
            <a:r>
              <a:rPr lang="en-US" sz="2400" dirty="0" err="1">
                <a:latin typeface="Montserrat" panose="02000505000000020004" pitchFamily="2" charset="0"/>
              </a:rPr>
              <a:t>Numpy</a:t>
            </a:r>
            <a:endParaRPr lang="en-US" sz="2400" dirty="0">
              <a:latin typeface="Montserrat" panose="02000505000000020004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Montserrat" panose="02000505000000020004" pitchFamily="2" charset="0"/>
              </a:rPr>
              <a:t>Introduction to Pandas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Montserrat" panose="02000505000000020004" pitchFamily="2" charset="0"/>
              </a:rPr>
              <a:t>Data Cleaning using </a:t>
            </a:r>
            <a:br>
              <a:rPr lang="en-US" sz="2400" dirty="0">
                <a:latin typeface="Montserrat" panose="02000505000000020004" pitchFamily="2" charset="0"/>
              </a:rPr>
            </a:br>
            <a:r>
              <a:rPr lang="en-US" sz="2400" dirty="0">
                <a:latin typeface="Montserrat" panose="02000505000000020004" pitchFamily="2" charset="0"/>
              </a:rPr>
              <a:t>Pandas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Montserrat" panose="02000505000000020004" pitchFamily="2" charset="0"/>
              </a:rPr>
              <a:t>Data Visualization </a:t>
            </a:r>
            <a:br>
              <a:rPr lang="en-US" sz="2400" dirty="0">
                <a:latin typeface="Montserrat" panose="02000505000000020004" pitchFamily="2" charset="0"/>
              </a:rPr>
            </a:br>
            <a:r>
              <a:rPr lang="en-US" sz="2400" dirty="0">
                <a:latin typeface="Montserrat" panose="02000505000000020004" pitchFamily="2" charset="0"/>
              </a:rPr>
              <a:t>and many more.</a:t>
            </a:r>
          </a:p>
        </p:txBody>
      </p:sp>
    </p:spTree>
    <p:extLst>
      <p:ext uri="{BB962C8B-B14F-4D97-AF65-F5344CB8AC3E}">
        <p14:creationId xmlns:p14="http://schemas.microsoft.com/office/powerpoint/2010/main" val="90820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08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D7B4-66AB-4D02-A2D6-985D32EE5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361267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WHAT IS DATA SCIENCE?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14C356-BAED-4A0A-AE02-CC0F456E6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38" y="4302933"/>
            <a:ext cx="4218223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1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8D2877-D1EC-4815-AA1E-A3FBBE102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816" y="365125"/>
            <a:ext cx="2860564" cy="1682685"/>
          </a:xfr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7E6F55F-00A8-4FA3-BDBE-E3345A6D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23" y="2689774"/>
            <a:ext cx="10983685" cy="1014479"/>
          </a:xfrm>
        </p:spPr>
        <p:txBody>
          <a:bodyPr>
            <a:normAutofit fontScale="90000"/>
          </a:bodyPr>
          <a:lstStyle/>
          <a:p>
            <a:pPr algn="just">
              <a:lnSpc>
                <a:spcPct val="100000"/>
              </a:lnSpc>
            </a:pPr>
            <a:r>
              <a:rPr lang="en-US" sz="2700" b="1" dirty="0">
                <a:solidFill>
                  <a:srgbClr val="1F0873"/>
                </a:solidFill>
                <a:latin typeface="Montserrat" panose="02000505000000020004" pitchFamily="2" charset="0"/>
                <a:ea typeface="+mn-ea"/>
                <a:cs typeface="+mn-cs"/>
              </a:rPr>
              <a:t>Inter-disciplinary</a:t>
            </a:r>
            <a:r>
              <a:rPr lang="en-US" sz="2700" dirty="0">
                <a:latin typeface="Montserrat" panose="02000505000000020004" pitchFamily="2" charset="0"/>
                <a:ea typeface="+mn-ea"/>
                <a:cs typeface="+mn-cs"/>
              </a:rPr>
              <a:t> field that uses scientific methods, processes, algorithms and systems to extract </a:t>
            </a:r>
            <a:r>
              <a:rPr lang="en-US" sz="2700" b="1" dirty="0">
                <a:solidFill>
                  <a:srgbClr val="1F0873"/>
                </a:solidFill>
                <a:latin typeface="Montserrat" panose="02000505000000020004" pitchFamily="2" charset="0"/>
                <a:ea typeface="+mn-ea"/>
                <a:cs typeface="+mn-cs"/>
              </a:rPr>
              <a:t>knowledge </a:t>
            </a:r>
            <a:r>
              <a:rPr lang="en-US" sz="2700" dirty="0">
                <a:latin typeface="Montserrat" panose="02000505000000020004" pitchFamily="2" charset="0"/>
                <a:ea typeface="+mn-ea"/>
                <a:cs typeface="+mn-cs"/>
              </a:rPr>
              <a:t>and insights from many structural and unstructured data.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C9424F6-374D-4819-9A47-6D0BB582924F}"/>
              </a:ext>
            </a:extLst>
          </p:cNvPr>
          <p:cNvSpPr txBox="1">
            <a:spLocks/>
          </p:cNvSpPr>
          <p:nvPr/>
        </p:nvSpPr>
        <p:spPr>
          <a:xfrm>
            <a:off x="800878" y="4346217"/>
            <a:ext cx="10983686" cy="1497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400" b="1" dirty="0">
              <a:solidFill>
                <a:srgbClr val="1F0873"/>
              </a:solidFill>
              <a:latin typeface="Montserrat" panose="02000505000000020004" pitchFamily="2" charset="0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4B16A1-81D7-42D8-8F7B-DE6AAF2CE79C}"/>
              </a:ext>
            </a:extLst>
          </p:cNvPr>
          <p:cNvSpPr txBox="1">
            <a:spLocks/>
          </p:cNvSpPr>
          <p:nvPr/>
        </p:nvSpPr>
        <p:spPr>
          <a:xfrm>
            <a:off x="925857" y="726347"/>
            <a:ext cx="4987526" cy="1682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F0873"/>
                </a:solidFill>
                <a:latin typeface="Montserrat" panose="02000505000000020004" pitchFamily="2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400513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8D2877-D1EC-4815-AA1E-A3FBBE102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816" y="365125"/>
            <a:ext cx="2860564" cy="1682685"/>
          </a:xfr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7E6F55F-00A8-4FA3-BDBE-E3345A6D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157" y="2689774"/>
            <a:ext cx="10983685" cy="101447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rgbClr val="1F0873"/>
                </a:solidFill>
                <a:latin typeface="Montserrat" panose="02000505000000020004" pitchFamily="2" charset="0"/>
                <a:ea typeface="+mn-ea"/>
                <a:cs typeface="+mn-cs"/>
              </a:rPr>
              <a:t>Study of Data </a:t>
            </a:r>
            <a:r>
              <a:rPr lang="en-US" sz="2400" dirty="0">
                <a:latin typeface="Montserrat" panose="02000505000000020004" pitchFamily="2" charset="0"/>
                <a:ea typeface="+mn-ea"/>
                <a:cs typeface="+mn-cs"/>
              </a:rPr>
              <a:t>- recording, storing and analyzing data to extract information.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C9424F6-374D-4819-9A47-6D0BB582924F}"/>
              </a:ext>
            </a:extLst>
          </p:cNvPr>
          <p:cNvSpPr txBox="1">
            <a:spLocks/>
          </p:cNvSpPr>
          <p:nvPr/>
        </p:nvSpPr>
        <p:spPr>
          <a:xfrm>
            <a:off x="800878" y="4346217"/>
            <a:ext cx="10983686" cy="1497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400" b="1" dirty="0">
              <a:solidFill>
                <a:srgbClr val="1F0873"/>
              </a:solidFill>
              <a:latin typeface="Montserrat" panose="02000505000000020004" pitchFamily="2" charset="0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60F592-BF4C-48E0-84E4-24B7F8782C8C}"/>
              </a:ext>
            </a:extLst>
          </p:cNvPr>
          <p:cNvSpPr txBox="1">
            <a:spLocks/>
          </p:cNvSpPr>
          <p:nvPr/>
        </p:nvSpPr>
        <p:spPr>
          <a:xfrm>
            <a:off x="925857" y="726347"/>
            <a:ext cx="4987526" cy="1682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F0873"/>
                </a:solidFill>
                <a:latin typeface="Montserrat" panose="02000505000000020004" pitchFamily="2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35134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C9818-9329-48F2-BCFC-E1D15FC27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01151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08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D7B4-66AB-4D02-A2D6-985D32EE5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361267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WHAT IS DATA ANALYSIS?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14C356-BAED-4A0A-AE02-CC0F456E6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38" y="4302933"/>
            <a:ext cx="4218223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9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8D2877-D1EC-4815-AA1E-A3FBBE102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816" y="365125"/>
            <a:ext cx="2860564" cy="1682685"/>
          </a:xfr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7E6F55F-00A8-4FA3-BDBE-E3345A6D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57" y="2921760"/>
            <a:ext cx="10983685" cy="1014479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latin typeface="Montserrat" panose="02000505000000020004" pitchFamily="2" charset="0"/>
                <a:ea typeface="+mn-ea"/>
                <a:cs typeface="+mn-cs"/>
              </a:rPr>
              <a:t>Process of</a:t>
            </a:r>
            <a:r>
              <a:rPr lang="en-US" sz="2700" dirty="0">
                <a:solidFill>
                  <a:srgbClr val="1F0873"/>
                </a:solidFill>
                <a:latin typeface="Montserrat" panose="02000505000000020004" pitchFamily="2" charset="0"/>
                <a:ea typeface="+mn-ea"/>
                <a:cs typeface="+mn-cs"/>
              </a:rPr>
              <a:t> </a:t>
            </a:r>
            <a:r>
              <a:rPr lang="en-US" sz="2700" b="1" dirty="0">
                <a:solidFill>
                  <a:srgbClr val="1F0873"/>
                </a:solidFill>
                <a:latin typeface="Montserrat" panose="02000505000000020004" pitchFamily="2" charset="0"/>
                <a:ea typeface="+mn-ea"/>
                <a:cs typeface="+mn-cs"/>
              </a:rPr>
              <a:t>inspecting, cleansing, transforming </a:t>
            </a:r>
            <a:r>
              <a:rPr lang="en-US" sz="2700" dirty="0">
                <a:latin typeface="Montserrat" panose="02000505000000020004" pitchFamily="2" charset="0"/>
                <a:ea typeface="+mn-ea"/>
                <a:cs typeface="+mn-cs"/>
              </a:rPr>
              <a:t>and</a:t>
            </a:r>
            <a:r>
              <a:rPr lang="en-US" sz="2700" dirty="0">
                <a:solidFill>
                  <a:srgbClr val="1F0873"/>
                </a:solidFill>
                <a:latin typeface="Montserrat" panose="02000505000000020004" pitchFamily="2" charset="0"/>
                <a:ea typeface="+mn-ea"/>
                <a:cs typeface="+mn-cs"/>
              </a:rPr>
              <a:t> </a:t>
            </a:r>
            <a:r>
              <a:rPr lang="en-US" sz="2700" b="1" dirty="0">
                <a:solidFill>
                  <a:srgbClr val="1F0873"/>
                </a:solidFill>
                <a:latin typeface="Montserrat" panose="02000505000000020004" pitchFamily="2" charset="0"/>
                <a:ea typeface="+mn-ea"/>
                <a:cs typeface="+mn-cs"/>
              </a:rPr>
              <a:t>modeling data </a:t>
            </a:r>
            <a:r>
              <a:rPr lang="en-US" sz="2700" dirty="0">
                <a:latin typeface="Montserrat" panose="02000505000000020004" pitchFamily="2" charset="0"/>
                <a:ea typeface="+mn-ea"/>
                <a:cs typeface="+mn-cs"/>
              </a:rPr>
              <a:t>with the goal of </a:t>
            </a:r>
            <a:r>
              <a:rPr lang="en-US" sz="2700" b="1" dirty="0">
                <a:solidFill>
                  <a:srgbClr val="1F0873"/>
                </a:solidFill>
                <a:latin typeface="Montserrat" panose="02000505000000020004" pitchFamily="2" charset="0"/>
                <a:ea typeface="+mn-ea"/>
                <a:cs typeface="+mn-cs"/>
              </a:rPr>
              <a:t>discovering useful information</a:t>
            </a:r>
            <a:r>
              <a:rPr lang="en-US" sz="2700" dirty="0">
                <a:latin typeface="Montserrat" panose="02000505000000020004" pitchFamily="2" charset="0"/>
                <a:ea typeface="+mn-ea"/>
                <a:cs typeface="+mn-cs"/>
              </a:rPr>
              <a:t>, </a:t>
            </a:r>
            <a:r>
              <a:rPr lang="en-US" sz="2700" b="1" dirty="0">
                <a:solidFill>
                  <a:srgbClr val="1F0873"/>
                </a:solidFill>
                <a:latin typeface="Montserrat" panose="02000505000000020004" pitchFamily="2" charset="0"/>
                <a:ea typeface="+mn-ea"/>
                <a:cs typeface="+mn-cs"/>
              </a:rPr>
              <a:t>informing conclusion and supporting decision-making</a:t>
            </a:r>
            <a:r>
              <a:rPr lang="en-US" sz="2700" dirty="0">
                <a:latin typeface="Montserrat" panose="02000505000000020004" pitchFamily="2" charset="0"/>
                <a:ea typeface="+mn-ea"/>
                <a:cs typeface="+mn-cs"/>
              </a:rPr>
              <a:t>.</a:t>
            </a:r>
            <a:br>
              <a:rPr lang="en-US" sz="2800" dirty="0"/>
            </a:br>
            <a:br>
              <a:rPr lang="en-US" sz="2800" dirty="0"/>
            </a:br>
            <a:endParaRPr lang="en-US" sz="2700" dirty="0">
              <a:latin typeface="Montserrat" panose="02000505000000020004" pitchFamily="2" charset="0"/>
              <a:ea typeface="+mn-ea"/>
              <a:cs typeface="+mn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C9424F6-374D-4819-9A47-6D0BB582924F}"/>
              </a:ext>
            </a:extLst>
          </p:cNvPr>
          <p:cNvSpPr txBox="1">
            <a:spLocks/>
          </p:cNvSpPr>
          <p:nvPr/>
        </p:nvSpPr>
        <p:spPr>
          <a:xfrm>
            <a:off x="800878" y="4346217"/>
            <a:ext cx="10983686" cy="1497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400" b="1" dirty="0">
              <a:solidFill>
                <a:srgbClr val="1F0873"/>
              </a:solidFill>
              <a:latin typeface="Montserrat" panose="02000505000000020004" pitchFamily="2" charset="0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371AFBE-B3D1-463B-9514-09C57C7C8163}"/>
              </a:ext>
            </a:extLst>
          </p:cNvPr>
          <p:cNvSpPr txBox="1">
            <a:spLocks/>
          </p:cNvSpPr>
          <p:nvPr/>
        </p:nvSpPr>
        <p:spPr>
          <a:xfrm>
            <a:off x="925857" y="726347"/>
            <a:ext cx="4987526" cy="1682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F0873"/>
                </a:solidFill>
                <a:latin typeface="Montserrat" panose="02000505000000020004" pitchFamily="2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3057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8D2877-D1EC-4815-AA1E-A3FBBE102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816" y="365125"/>
            <a:ext cx="2860564" cy="1682685"/>
          </a:xfr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7E6F55F-00A8-4FA3-BDBE-E3345A6D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57" y="2921760"/>
            <a:ext cx="10983685" cy="1014479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latin typeface="Montserrat" panose="02000505000000020004" pitchFamily="2" charset="0"/>
                <a:ea typeface="+mn-ea"/>
                <a:cs typeface="+mn-cs"/>
              </a:rPr>
              <a:t>Process of </a:t>
            </a:r>
            <a:r>
              <a:rPr lang="en-US" sz="2700" b="1" dirty="0">
                <a:solidFill>
                  <a:srgbClr val="FF0000"/>
                </a:solidFill>
                <a:latin typeface="Montserrat" panose="02000505000000020004" pitchFamily="2" charset="0"/>
                <a:ea typeface="+mn-ea"/>
                <a:cs typeface="+mn-cs"/>
              </a:rPr>
              <a:t>inspecting, cleansing, transforming </a:t>
            </a:r>
            <a:r>
              <a:rPr lang="en-US" sz="2700" dirty="0">
                <a:latin typeface="Montserrat" panose="02000505000000020004" pitchFamily="2" charset="0"/>
                <a:ea typeface="+mn-ea"/>
                <a:cs typeface="+mn-cs"/>
              </a:rPr>
              <a:t>and</a:t>
            </a:r>
            <a:r>
              <a:rPr lang="en-US" sz="2700" dirty="0">
                <a:solidFill>
                  <a:srgbClr val="1F0873"/>
                </a:solidFill>
                <a:latin typeface="Montserrat" panose="02000505000000020004" pitchFamily="2" charset="0"/>
                <a:ea typeface="+mn-ea"/>
                <a:cs typeface="+mn-cs"/>
              </a:rPr>
              <a:t> </a:t>
            </a:r>
            <a:r>
              <a:rPr lang="en-US" sz="2700" b="1" dirty="0">
                <a:solidFill>
                  <a:schemeClr val="accent2"/>
                </a:solidFill>
                <a:latin typeface="Montserrat" panose="02000505000000020004" pitchFamily="2" charset="0"/>
                <a:ea typeface="+mn-ea"/>
                <a:cs typeface="+mn-cs"/>
              </a:rPr>
              <a:t>modeling data </a:t>
            </a:r>
            <a:r>
              <a:rPr lang="en-US" sz="2700" dirty="0">
                <a:latin typeface="Montserrat" panose="02000505000000020004" pitchFamily="2" charset="0"/>
                <a:ea typeface="+mn-ea"/>
                <a:cs typeface="+mn-cs"/>
              </a:rPr>
              <a:t>with the goal of </a:t>
            </a:r>
            <a:r>
              <a:rPr lang="en-US" sz="2700" b="1" dirty="0">
                <a:solidFill>
                  <a:srgbClr val="00B050"/>
                </a:solidFill>
                <a:latin typeface="Montserrat" panose="02000505000000020004" pitchFamily="2" charset="0"/>
                <a:ea typeface="+mn-ea"/>
                <a:cs typeface="+mn-cs"/>
              </a:rPr>
              <a:t>discovering useful information</a:t>
            </a:r>
            <a:r>
              <a:rPr lang="en-US" sz="2700" dirty="0">
                <a:latin typeface="Montserrat" panose="02000505000000020004" pitchFamily="2" charset="0"/>
                <a:ea typeface="+mn-ea"/>
                <a:cs typeface="+mn-cs"/>
              </a:rPr>
              <a:t>, </a:t>
            </a:r>
            <a:r>
              <a:rPr lang="en-US" sz="2700" b="1" dirty="0">
                <a:solidFill>
                  <a:schemeClr val="accent5"/>
                </a:solidFill>
                <a:latin typeface="Montserrat" panose="02000505000000020004" pitchFamily="2" charset="0"/>
                <a:ea typeface="+mn-ea"/>
                <a:cs typeface="+mn-cs"/>
              </a:rPr>
              <a:t>informing conclusion and supporting decision-making</a:t>
            </a:r>
            <a:r>
              <a:rPr lang="en-US" sz="2700" dirty="0">
                <a:latin typeface="Montserrat" panose="02000505000000020004" pitchFamily="2" charset="0"/>
                <a:ea typeface="+mn-ea"/>
                <a:cs typeface="+mn-cs"/>
              </a:rPr>
              <a:t>.</a:t>
            </a:r>
            <a:br>
              <a:rPr lang="en-US" sz="2800" dirty="0"/>
            </a:br>
            <a:br>
              <a:rPr lang="en-US" sz="2800" dirty="0"/>
            </a:br>
            <a:endParaRPr lang="en-US" sz="2700" dirty="0">
              <a:latin typeface="Montserrat" panose="02000505000000020004" pitchFamily="2" charset="0"/>
              <a:ea typeface="+mn-ea"/>
              <a:cs typeface="+mn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C9424F6-374D-4819-9A47-6D0BB582924F}"/>
              </a:ext>
            </a:extLst>
          </p:cNvPr>
          <p:cNvSpPr txBox="1">
            <a:spLocks/>
          </p:cNvSpPr>
          <p:nvPr/>
        </p:nvSpPr>
        <p:spPr>
          <a:xfrm>
            <a:off x="800878" y="4346217"/>
            <a:ext cx="10983686" cy="1497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400" b="1" dirty="0">
              <a:solidFill>
                <a:srgbClr val="1F0873"/>
              </a:solidFill>
              <a:latin typeface="Montserrat" panose="02000505000000020004" pitchFamily="2" charset="0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3E1039-0E32-4542-9E12-A59A0C8F1A67}"/>
              </a:ext>
            </a:extLst>
          </p:cNvPr>
          <p:cNvSpPr txBox="1">
            <a:spLocks/>
          </p:cNvSpPr>
          <p:nvPr/>
        </p:nvSpPr>
        <p:spPr>
          <a:xfrm>
            <a:off x="925857" y="726347"/>
            <a:ext cx="4987526" cy="1682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F0873"/>
                </a:solidFill>
                <a:latin typeface="Montserrat" panose="02000505000000020004" pitchFamily="2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95114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238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Montserrat</vt:lpstr>
      <vt:lpstr>Wingdings</vt:lpstr>
      <vt:lpstr>Office Theme</vt:lpstr>
      <vt:lpstr>WORLD OF DATA SCIENCE</vt:lpstr>
      <vt:lpstr>About this Webinar</vt:lpstr>
      <vt:lpstr>WHAT IS DATA SCIENCE?</vt:lpstr>
      <vt:lpstr>Inter-disciplinary field that uses scientific methods, processes, algorithms and systems to extract knowledge and insights from many structural and unstructured data.</vt:lpstr>
      <vt:lpstr>Study of Data - recording, storing and analyzing data to extract information.</vt:lpstr>
      <vt:lpstr>PowerPoint Presentation</vt:lpstr>
      <vt:lpstr>WHAT IS DATA ANALYSIS?</vt:lpstr>
      <vt:lpstr>Process of inspecting, cleansing, transforming and modeling data with the goal of discovering useful information, informing conclusion and supporting decision-making.  </vt:lpstr>
      <vt:lpstr>Process of inspecting, cleansing, transforming and modeling data with the goal of discovering useful information, informing conclusion and supporting decision-making.  </vt:lpstr>
      <vt:lpstr>DATA ANALYSIS PROCESS</vt:lpstr>
      <vt:lpstr>PowerPoint Presentation</vt:lpstr>
      <vt:lpstr>TOOLS FOR DATA ANALYSIS</vt:lpstr>
      <vt:lpstr>  </vt:lpstr>
      <vt:lpstr>WHY PYTHON?</vt:lpstr>
      <vt:lpstr>Simple and Easy to Learn  </vt:lpstr>
      <vt:lpstr>About this Webinar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OF DATA SCIENCE</dc:title>
  <dc:creator>Saphal Ghimire</dc:creator>
  <cp:lastModifiedBy>Saphal Ghimire</cp:lastModifiedBy>
  <cp:revision>7</cp:revision>
  <dcterms:created xsi:type="dcterms:W3CDTF">2020-05-26T03:45:13Z</dcterms:created>
  <dcterms:modified xsi:type="dcterms:W3CDTF">2020-05-26T04:58:32Z</dcterms:modified>
</cp:coreProperties>
</file>