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Petrona"/>
      <p:regular r:id="rId8"/>
    </p:embeddedFont>
    <p:embeddedFont>
      <p:font typeface="Petrona"/>
      <p:regular r:id="rId9"/>
    </p:embeddedFont>
    <p:embeddedFont>
      <p:font typeface="Petrona"/>
      <p:regular r:id="rId10"/>
    </p:embeddedFont>
    <p:embeddedFont>
      <p:font typeface="Petrona"/>
      <p:regular r:id="rId11"/>
    </p:embeddedFont>
    <p:embeddedFont>
      <p:font typeface="Inter"/>
      <p:regular r:id="rId12"/>
    </p:embeddedFont>
    <p:embeddedFont>
      <p:font typeface="Inter"/>
      <p:regular r:id="rId13"/>
    </p:embeddedFont>
    <p:embeddedFont>
      <p:font typeface="Inter"/>
      <p:regular r:id="rId14"/>
    </p:embeddedFont>
    <p:embeddedFont>
      <p:font typeface="Inter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73247" y="494586"/>
            <a:ext cx="3651290" cy="45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Benefits &amp; ROI</a:t>
            </a:r>
            <a:endParaRPr lang="en-US" sz="2850" dirty="0"/>
          </a:p>
        </p:txBody>
      </p:sp>
      <p:sp>
        <p:nvSpPr>
          <p:cNvPr id="4" name="Text 1"/>
          <p:cNvSpPr/>
          <p:nvPr/>
        </p:nvSpPr>
        <p:spPr>
          <a:xfrm>
            <a:off x="5973247" y="1159550"/>
            <a:ext cx="8170307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RPG Modernization Assistant delivers substantial business value through multiple dimensions of improvement.</a:t>
            </a:r>
            <a:endParaRPr lang="en-US" sz="1050" dirty="0"/>
          </a:p>
        </p:txBody>
      </p:sp>
      <p:sp>
        <p:nvSpPr>
          <p:cNvPr id="5" name="Text 2"/>
          <p:cNvSpPr/>
          <p:nvPr/>
        </p:nvSpPr>
        <p:spPr>
          <a:xfrm>
            <a:off x="5973247" y="1607939"/>
            <a:ext cx="8170307" cy="458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40-60%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9145548" y="2240756"/>
            <a:ext cx="1825585" cy="228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Time Savings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5973247" y="2552224"/>
            <a:ext cx="8170307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Reduction in initial modernization effort compared to manual approaches.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5973247" y="3261360"/>
            <a:ext cx="8170307" cy="458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75%</a:t>
            </a:r>
            <a:endParaRPr lang="en-US" sz="3600" dirty="0"/>
          </a:p>
        </p:txBody>
      </p:sp>
      <p:sp>
        <p:nvSpPr>
          <p:cNvPr id="9" name="Text 6"/>
          <p:cNvSpPr/>
          <p:nvPr/>
        </p:nvSpPr>
        <p:spPr>
          <a:xfrm>
            <a:off x="9145548" y="3894177"/>
            <a:ext cx="1825585" cy="228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Risk Reduction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5973247" y="4205645"/>
            <a:ext cx="8170307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Lower knowledge loss risk through comprehensive documentation.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5973247" y="4914781"/>
            <a:ext cx="8170307" cy="458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90%</a:t>
            </a:r>
            <a:endParaRPr lang="en-US" sz="3600" dirty="0"/>
          </a:p>
        </p:txBody>
      </p:sp>
      <p:sp>
        <p:nvSpPr>
          <p:cNvPr id="12" name="Text 9"/>
          <p:cNvSpPr/>
          <p:nvPr/>
        </p:nvSpPr>
        <p:spPr>
          <a:xfrm>
            <a:off x="9145548" y="5547598"/>
            <a:ext cx="1825585" cy="228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Quality Score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5973247" y="5859066"/>
            <a:ext cx="8170307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Higher code quality through consistent, modern coding practices.</a:t>
            </a:r>
            <a:endParaRPr lang="en-US" sz="1050" dirty="0"/>
          </a:p>
        </p:txBody>
      </p:sp>
      <p:sp>
        <p:nvSpPr>
          <p:cNvPr id="14" name="Text 11"/>
          <p:cNvSpPr/>
          <p:nvPr/>
        </p:nvSpPr>
        <p:spPr>
          <a:xfrm>
            <a:off x="5973247" y="6568202"/>
            <a:ext cx="8170307" cy="458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65%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9145548" y="7201019"/>
            <a:ext cx="1825585" cy="228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Cost Reduction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5973247" y="7512487"/>
            <a:ext cx="8170307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 reliance on scarce and expensive RPG expertise.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2025-05-05T20:33:48Z</dcterms:created>
  <dcterms:modified xsi:type="dcterms:W3CDTF">2025-05-05T20:33:48Z</dcterms:modified>
</cp:coreProperties>
</file>