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Roboto Slab"/>
      <p:regular r:id="rId15"/>
    </p:embeddedFont>
    <p:embeddedFont>
      <p:font typeface="Roboto Slab"/>
      <p:regular r:id="rId16"/>
    </p:embeddedFont>
    <p:embeddedFont>
      <p:font typeface="Roboto"/>
      <p:regular r:id="rId17"/>
    </p:embeddedFont>
    <p:embeddedFont>
      <p:font typeface="Roboto"/>
      <p:regular r:id="rId18"/>
    </p:embeddedFont>
    <p:embeddedFont>
      <p:font typeface="Roboto"/>
      <p:regular r:id="rId19"/>
    </p:embeddedFont>
    <p:embeddedFont>
      <p:font typeface="Robot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BFCFE">
              <a:alpha val="85000"/>
            </a:srgbClr>
          </a:solidFill>
          <a:ln/>
        </p:spPr>
      </p:sp>
      <p:sp>
        <p:nvSpPr>
          <p:cNvPr id="4" name="Text 1"/>
          <p:cNvSpPr/>
          <p:nvPr/>
        </p:nvSpPr>
        <p:spPr>
          <a:xfrm>
            <a:off x="864037" y="2605802"/>
            <a:ext cx="12902327" cy="1543050"/>
          </a:xfrm>
          <a:prstGeom prst="rect">
            <a:avLst/>
          </a:prstGeom>
          <a:noFill/>
          <a:ln/>
        </p:spPr>
        <p:txBody>
          <a:bodyPr wrap="square" lIns="0" tIns="0" rIns="0" bIns="0" rtlCol="0" anchor="t"/>
          <a:lstStyle/>
          <a:p>
            <a:pPr algn="l" indent="0" marL="0">
              <a:lnSpc>
                <a:spcPts val="6050"/>
              </a:lnSpc>
              <a:buNone/>
            </a:pPr>
            <a:r>
              <a:rPr lang="en-US" sz="4850" dirty="0">
                <a:solidFill>
                  <a:srgbClr val="3257B8"/>
                </a:solidFill>
                <a:latin typeface="Roboto Slab" pitchFamily="34" charset="0"/>
                <a:ea typeface="Roboto Slab" pitchFamily="34" charset="-122"/>
                <a:cs typeface="Roboto Slab" pitchFamily="34" charset="-120"/>
              </a:rPr>
              <a:t>Navigating Vibe Coding: A Comprehensive Guide</a:t>
            </a:r>
            <a:endParaRPr lang="en-US" sz="4850" dirty="0"/>
          </a:p>
        </p:txBody>
      </p:sp>
      <p:sp>
        <p:nvSpPr>
          <p:cNvPr id="5" name="Text 2"/>
          <p:cNvSpPr/>
          <p:nvPr/>
        </p:nvSpPr>
        <p:spPr>
          <a:xfrm>
            <a:off x="864037" y="4519136"/>
            <a:ext cx="12902327" cy="395049"/>
          </a:xfrm>
          <a:prstGeom prst="rect">
            <a:avLst/>
          </a:prstGeom>
          <a:noFill/>
          <a:ln/>
        </p:spPr>
        <p:txBody>
          <a:bodyPr wrap="none" lIns="0" tIns="0" rIns="0" bIns="0" rtlCol="0" anchor="t"/>
          <a:lstStyle/>
          <a:p>
            <a:pPr algn="l" indent="0" marL="0">
              <a:lnSpc>
                <a:spcPts val="3100"/>
              </a:lnSpc>
              <a:buNone/>
            </a:pPr>
            <a:r>
              <a:rPr lang="en-US" sz="1900" dirty="0">
                <a:solidFill>
                  <a:srgbClr val="15213F"/>
                </a:solidFill>
                <a:latin typeface="Roboto" pitchFamily="34" charset="0"/>
                <a:ea typeface="Roboto" pitchFamily="34" charset="-122"/>
                <a:cs typeface="Roboto" pitchFamily="34" charset="-120"/>
              </a:rPr>
              <a:t>A detailed exploration of AI-driven software development, its risks, and best practices for responsible implementation.</a:t>
            </a:r>
            <a:endParaRPr lang="en-US" sz="1900" dirty="0"/>
          </a:p>
        </p:txBody>
      </p:sp>
      <p:sp>
        <p:nvSpPr>
          <p:cNvPr id="6" name="Shape 3"/>
          <p:cNvSpPr/>
          <p:nvPr/>
        </p:nvSpPr>
        <p:spPr>
          <a:xfrm>
            <a:off x="864037" y="5210294"/>
            <a:ext cx="394930" cy="394930"/>
          </a:xfrm>
          <a:prstGeom prst="roundRect">
            <a:avLst>
              <a:gd name="adj" fmla="val 23151155"/>
            </a:avLst>
          </a:prstGeom>
          <a:solidFill>
            <a:srgbClr val="211570"/>
          </a:solidFill>
          <a:ln w="7620">
            <a:solidFill>
              <a:srgbClr val="FFFFFF"/>
            </a:solidFill>
            <a:prstDash val="solid"/>
          </a:ln>
        </p:spPr>
      </p:sp>
      <p:sp>
        <p:nvSpPr>
          <p:cNvPr id="7" name="Text 4"/>
          <p:cNvSpPr/>
          <p:nvPr/>
        </p:nvSpPr>
        <p:spPr>
          <a:xfrm>
            <a:off x="999649" y="5359003"/>
            <a:ext cx="123706" cy="97512"/>
          </a:xfrm>
          <a:prstGeom prst="rect">
            <a:avLst/>
          </a:prstGeom>
          <a:noFill/>
          <a:ln/>
        </p:spPr>
        <p:txBody>
          <a:bodyPr wrap="none" lIns="0" tIns="0" rIns="0" bIns="0" rtlCol="0" anchor="t"/>
          <a:lstStyle/>
          <a:p>
            <a:pPr algn="ctr" indent="0" marL="0">
              <a:lnSpc>
                <a:spcPts val="750"/>
              </a:lnSpc>
              <a:buNone/>
            </a:pPr>
            <a:r>
              <a:rPr lang="en-US" sz="750" dirty="0">
                <a:solidFill>
                  <a:srgbClr val="FFFFFF"/>
                </a:solidFill>
                <a:latin typeface="Roboto Medium" pitchFamily="34" charset="0"/>
                <a:ea typeface="Roboto Medium" pitchFamily="34" charset="-122"/>
                <a:cs typeface="Roboto Medium" pitchFamily="34" charset="-120"/>
              </a:rPr>
              <a:t>AS</a:t>
            </a:r>
            <a:endParaRPr lang="en-US" sz="750" dirty="0"/>
          </a:p>
        </p:txBody>
      </p:sp>
      <p:sp>
        <p:nvSpPr>
          <p:cNvPr id="8" name="Text 5"/>
          <p:cNvSpPr/>
          <p:nvPr/>
        </p:nvSpPr>
        <p:spPr>
          <a:xfrm>
            <a:off x="1382316" y="5191839"/>
            <a:ext cx="2242304" cy="431959"/>
          </a:xfrm>
          <a:prstGeom prst="rect">
            <a:avLst/>
          </a:prstGeom>
          <a:noFill/>
          <a:ln/>
        </p:spPr>
        <p:txBody>
          <a:bodyPr wrap="none" lIns="0" tIns="0" rIns="0" bIns="0" rtlCol="0" anchor="t"/>
          <a:lstStyle/>
          <a:p>
            <a:pPr algn="l" indent="0" marL="0">
              <a:lnSpc>
                <a:spcPts val="3400"/>
              </a:lnSpc>
              <a:buNone/>
            </a:pPr>
            <a:r>
              <a:rPr lang="en-US" sz="2400" b="1" dirty="0">
                <a:solidFill>
                  <a:srgbClr val="15213F"/>
                </a:solidFill>
                <a:latin typeface="Roboto Bold" pitchFamily="34" charset="0"/>
                <a:ea typeface="Roboto Bold" pitchFamily="34" charset="-122"/>
                <a:cs typeface="Roboto Bold" pitchFamily="34" charset="-120"/>
              </a:rPr>
              <a:t>by Advik Sarang</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209318"/>
            <a:ext cx="8073628" cy="771525"/>
          </a:xfrm>
          <a:prstGeom prst="rect">
            <a:avLst/>
          </a:prstGeom>
          <a:noFill/>
          <a:ln/>
        </p:spPr>
        <p:txBody>
          <a:bodyPr wrap="none" lIns="0" tIns="0" rIns="0" bIns="0" rtlCol="0" anchor="t"/>
          <a:lstStyle/>
          <a:p>
            <a:pPr algn="l" indent="0" marL="0">
              <a:lnSpc>
                <a:spcPts val="6050"/>
              </a:lnSpc>
              <a:buNone/>
            </a:pPr>
            <a:r>
              <a:rPr lang="en-US" sz="4850" dirty="0">
                <a:solidFill>
                  <a:srgbClr val="3257B8"/>
                </a:solidFill>
                <a:latin typeface="Roboto Slab" pitchFamily="34" charset="0"/>
                <a:ea typeface="Roboto Slab" pitchFamily="34" charset="-122"/>
                <a:cs typeface="Roboto Slab" pitchFamily="34" charset="-120"/>
              </a:rPr>
              <a:t>Understanding Vibe Coding</a:t>
            </a:r>
            <a:endParaRPr lang="en-US" sz="4850" dirty="0"/>
          </a:p>
        </p:txBody>
      </p:sp>
      <p:sp>
        <p:nvSpPr>
          <p:cNvPr id="3" name="Text 1"/>
          <p:cNvSpPr/>
          <p:nvPr/>
        </p:nvSpPr>
        <p:spPr>
          <a:xfrm>
            <a:off x="864037" y="2474595"/>
            <a:ext cx="12902327" cy="1185148"/>
          </a:xfrm>
          <a:prstGeom prst="rect">
            <a:avLst/>
          </a:prstGeom>
          <a:noFill/>
          <a:ln/>
        </p:spPr>
        <p:txBody>
          <a:bodyPr wrap="square" lIns="0" tIns="0" rIns="0" bIns="0" rtlCol="0" anchor="t"/>
          <a:lstStyle/>
          <a:p>
            <a:pPr algn="l" indent="0" marL="0">
              <a:lnSpc>
                <a:spcPts val="3100"/>
              </a:lnSpc>
              <a:buNone/>
            </a:pPr>
            <a:r>
              <a:rPr lang="en-US" sz="1900" b="1" dirty="0">
                <a:solidFill>
                  <a:srgbClr val="15213F"/>
                </a:solidFill>
                <a:latin typeface="Roboto" pitchFamily="34" charset="0"/>
                <a:ea typeface="Roboto" pitchFamily="34" charset="-122"/>
                <a:cs typeface="Roboto" pitchFamily="34" charset="-120"/>
              </a:rPr>
              <a:t>Definition:</a:t>
            </a:r>
            <a:pPr algn="l" indent="0" marL="0">
              <a:lnSpc>
                <a:spcPts val="3100"/>
              </a:lnSpc>
              <a:buNone/>
            </a:pPr>
            <a:r>
              <a:rPr lang="en-US" sz="1900" dirty="0">
                <a:solidFill>
                  <a:srgbClr val="15213F"/>
                </a:solidFill>
                <a:latin typeface="Roboto" pitchFamily="34" charset="0"/>
                <a:ea typeface="Roboto" pitchFamily="34" charset="-122"/>
                <a:cs typeface="Roboto" pitchFamily="34" charset="-120"/>
              </a:rPr>
              <a:t> Vibe coding is a software development approach heavily reliant on Artificial Intelligence (AI), particularly Large Language Models (LLMs). Developers describe a problem or desired functionality in natural language prompts, and the AI generates the corresponding code.</a:t>
            </a:r>
            <a:endParaRPr lang="en-US" sz="1900" dirty="0"/>
          </a:p>
        </p:txBody>
      </p:sp>
      <p:sp>
        <p:nvSpPr>
          <p:cNvPr id="4" name="Text 2"/>
          <p:cNvSpPr/>
          <p:nvPr/>
        </p:nvSpPr>
        <p:spPr>
          <a:xfrm>
            <a:off x="864037" y="4030027"/>
            <a:ext cx="3086100" cy="385763"/>
          </a:xfrm>
          <a:prstGeom prst="rect">
            <a:avLst/>
          </a:prstGeom>
          <a:noFill/>
          <a:ln/>
        </p:spPr>
        <p:txBody>
          <a:bodyPr wrap="none" lIns="0" tIns="0" rIns="0" bIns="0" rtlCol="0" anchor="t"/>
          <a:lstStyle/>
          <a:p>
            <a:pPr algn="l" indent="0" marL="0">
              <a:lnSpc>
                <a:spcPts val="3000"/>
              </a:lnSpc>
              <a:buNone/>
            </a:pPr>
            <a:r>
              <a:rPr lang="en-US" sz="2400" dirty="0">
                <a:solidFill>
                  <a:srgbClr val="3257B8"/>
                </a:solidFill>
                <a:latin typeface="Roboto Slab" pitchFamily="34" charset="0"/>
                <a:ea typeface="Roboto Slab" pitchFamily="34" charset="-122"/>
                <a:cs typeface="Roboto Slab" pitchFamily="34" charset="-120"/>
              </a:rPr>
              <a:t>Key Characteristics:</a:t>
            </a:r>
            <a:endParaRPr lang="en-US" sz="2400" dirty="0"/>
          </a:p>
        </p:txBody>
      </p:sp>
      <p:sp>
        <p:nvSpPr>
          <p:cNvPr id="5" name="Text 3"/>
          <p:cNvSpPr/>
          <p:nvPr/>
        </p:nvSpPr>
        <p:spPr>
          <a:xfrm>
            <a:off x="864037" y="478607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AI-Driven Code Generation:</a:t>
            </a:r>
            <a:pPr algn="l" indent="0" marL="0">
              <a:lnSpc>
                <a:spcPts val="3100"/>
              </a:lnSpc>
              <a:buNone/>
            </a:pPr>
            <a:r>
              <a:rPr lang="en-US" sz="1900" dirty="0">
                <a:solidFill>
                  <a:srgbClr val="15213F"/>
                </a:solidFill>
                <a:latin typeface="Roboto" pitchFamily="34" charset="0"/>
                <a:ea typeface="Roboto" pitchFamily="34" charset="-122"/>
                <a:cs typeface="Roboto" pitchFamily="34" charset="-120"/>
              </a:rPr>
              <a:t> The primary mode of code creation is through AI tools.</a:t>
            </a:r>
            <a:endParaRPr lang="en-US" sz="1900" dirty="0"/>
          </a:p>
        </p:txBody>
      </p:sp>
      <p:sp>
        <p:nvSpPr>
          <p:cNvPr id="6" name="Text 4"/>
          <p:cNvSpPr/>
          <p:nvPr/>
        </p:nvSpPr>
        <p:spPr>
          <a:xfrm>
            <a:off x="864037" y="526744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Natural Language Prompting:</a:t>
            </a:r>
            <a:pPr algn="l" indent="0" marL="0">
              <a:lnSpc>
                <a:spcPts val="3100"/>
              </a:lnSpc>
              <a:buNone/>
            </a:pPr>
            <a:r>
              <a:rPr lang="en-US" sz="1900" dirty="0">
                <a:solidFill>
                  <a:srgbClr val="15213F"/>
                </a:solidFill>
                <a:latin typeface="Roboto" pitchFamily="34" charset="0"/>
                <a:ea typeface="Roboto" pitchFamily="34" charset="-122"/>
                <a:cs typeface="Roboto" pitchFamily="34" charset="-120"/>
              </a:rPr>
              <a:t> Users interact with AI using plain language instructions.</a:t>
            </a:r>
            <a:endParaRPr lang="en-US" sz="1900" dirty="0"/>
          </a:p>
        </p:txBody>
      </p:sp>
      <p:sp>
        <p:nvSpPr>
          <p:cNvPr id="7" name="Text 5"/>
          <p:cNvSpPr/>
          <p:nvPr/>
        </p:nvSpPr>
        <p:spPr>
          <a:xfrm>
            <a:off x="864037" y="574881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Speed and Accessibility:</a:t>
            </a:r>
            <a:pPr algn="l" indent="0" marL="0">
              <a:lnSpc>
                <a:spcPts val="3100"/>
              </a:lnSpc>
              <a:buNone/>
            </a:pPr>
            <a:r>
              <a:rPr lang="en-US" sz="1900" dirty="0">
                <a:solidFill>
                  <a:srgbClr val="15213F"/>
                </a:solidFill>
                <a:latin typeface="Roboto" pitchFamily="34" charset="0"/>
                <a:ea typeface="Roboto" pitchFamily="34" charset="-122"/>
                <a:cs typeface="Roboto" pitchFamily="34" charset="-120"/>
              </a:rPr>
              <a:t> Often praised for rapid prototyping and lowering the entry barrier to software creation.</a:t>
            </a:r>
            <a:endParaRPr lang="en-US" sz="1900" dirty="0"/>
          </a:p>
        </p:txBody>
      </p:sp>
      <p:sp>
        <p:nvSpPr>
          <p:cNvPr id="8" name="Text 6"/>
          <p:cNvSpPr/>
          <p:nvPr/>
        </p:nvSpPr>
        <p:spPr>
          <a:xfrm>
            <a:off x="864037" y="6230183"/>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Potential for Superficial Understanding:</a:t>
            </a:r>
            <a:pPr algn="l" indent="0" marL="0">
              <a:lnSpc>
                <a:spcPts val="3100"/>
              </a:lnSpc>
              <a:buNone/>
            </a:pPr>
            <a:r>
              <a:rPr lang="en-US" sz="1900" dirty="0">
                <a:solidFill>
                  <a:srgbClr val="15213F"/>
                </a:solidFill>
                <a:latin typeface="Roboto" pitchFamily="34" charset="0"/>
                <a:ea typeface="Roboto" pitchFamily="34" charset="-122"/>
                <a:cs typeface="Roboto" pitchFamily="34" charset="-120"/>
              </a:rPr>
              <a:t> A core defining trait can be that the user accepts and uses the generated code without a full, deep understanding of its inner workings, relying on a "vibe" that it's correct.</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35568" y="856417"/>
            <a:ext cx="8137446" cy="656749"/>
          </a:xfrm>
          <a:prstGeom prst="rect">
            <a:avLst/>
          </a:prstGeom>
          <a:noFill/>
          <a:ln/>
        </p:spPr>
        <p:txBody>
          <a:bodyPr wrap="none" lIns="0" tIns="0" rIns="0" bIns="0" rtlCol="0" anchor="t"/>
          <a:lstStyle/>
          <a:p>
            <a:pPr algn="l" indent="0" marL="0">
              <a:lnSpc>
                <a:spcPts val="5150"/>
              </a:lnSpc>
              <a:buNone/>
            </a:pPr>
            <a:r>
              <a:rPr lang="en-US" sz="4100" dirty="0">
                <a:solidFill>
                  <a:srgbClr val="3257B8"/>
                </a:solidFill>
                <a:latin typeface="Roboto Slab" pitchFamily="34" charset="0"/>
                <a:ea typeface="Roboto Slab" pitchFamily="34" charset="-122"/>
                <a:cs typeface="Roboto Slab" pitchFamily="34" charset="-120"/>
              </a:rPr>
              <a:t>Critical Red Flags in Vibe Coding</a:t>
            </a:r>
            <a:endParaRPr lang="en-US" sz="4100" dirty="0"/>
          </a:p>
        </p:txBody>
      </p:sp>
      <p:sp>
        <p:nvSpPr>
          <p:cNvPr id="3" name="Text 1"/>
          <p:cNvSpPr/>
          <p:nvPr/>
        </p:nvSpPr>
        <p:spPr>
          <a:xfrm>
            <a:off x="735568" y="1933456"/>
            <a:ext cx="13159264" cy="336233"/>
          </a:xfrm>
          <a:prstGeom prst="rect">
            <a:avLst/>
          </a:prstGeom>
          <a:noFill/>
          <a:ln/>
        </p:spPr>
        <p:txBody>
          <a:bodyPr wrap="none" lIns="0" tIns="0" rIns="0" bIns="0" rtlCol="0" anchor="t"/>
          <a:lstStyle/>
          <a:p>
            <a:pPr algn="l" indent="0" marL="0">
              <a:lnSpc>
                <a:spcPts val="2600"/>
              </a:lnSpc>
              <a:buNone/>
            </a:pPr>
            <a:r>
              <a:rPr lang="en-US" sz="1650" dirty="0">
                <a:solidFill>
                  <a:srgbClr val="15213F"/>
                </a:solidFill>
                <a:latin typeface="Roboto" pitchFamily="34" charset="0"/>
                <a:ea typeface="Roboto" pitchFamily="34" charset="-122"/>
                <a:cs typeface="Roboto" pitchFamily="34" charset="-120"/>
              </a:rPr>
              <a:t>Vibe coding, while offering speed, comes with significant risks if not managed with diligence and expertise.</a:t>
            </a:r>
            <a:endParaRPr lang="en-US" sz="1650" dirty="0"/>
          </a:p>
        </p:txBody>
      </p:sp>
      <p:sp>
        <p:nvSpPr>
          <p:cNvPr id="4" name="Shape 2"/>
          <p:cNvSpPr/>
          <p:nvPr/>
        </p:nvSpPr>
        <p:spPr>
          <a:xfrm>
            <a:off x="735568" y="2506028"/>
            <a:ext cx="6474619" cy="4867156"/>
          </a:xfrm>
          <a:prstGeom prst="roundRect">
            <a:avLst>
              <a:gd name="adj" fmla="val 648"/>
            </a:avLst>
          </a:prstGeom>
          <a:solidFill>
            <a:srgbClr val="E9ECF2"/>
          </a:solidFill>
          <a:ln/>
        </p:spPr>
      </p:sp>
      <p:sp>
        <p:nvSpPr>
          <p:cNvPr id="5" name="Text 3"/>
          <p:cNvSpPr/>
          <p:nvPr/>
        </p:nvSpPr>
        <p:spPr>
          <a:xfrm>
            <a:off x="945713" y="2716173"/>
            <a:ext cx="5271254" cy="328374"/>
          </a:xfrm>
          <a:prstGeom prst="rect">
            <a:avLst/>
          </a:prstGeom>
          <a:noFill/>
          <a:ln/>
        </p:spPr>
        <p:txBody>
          <a:bodyPr wrap="none" lIns="0" tIns="0" rIns="0" bIns="0" rtlCol="0" anchor="t"/>
          <a:lstStyle/>
          <a:p>
            <a:pPr algn="l" indent="0" marL="0">
              <a:lnSpc>
                <a:spcPts val="2550"/>
              </a:lnSpc>
              <a:buNone/>
            </a:pPr>
            <a:r>
              <a:rPr lang="en-US" sz="2050" dirty="0">
                <a:solidFill>
                  <a:srgbClr val="15213F"/>
                </a:solidFill>
                <a:latin typeface="Roboto Slab" pitchFamily="34" charset="0"/>
                <a:ea typeface="Roboto Slab" pitchFamily="34" charset="-122"/>
                <a:cs typeface="Roboto Slab" pitchFamily="34" charset="-120"/>
              </a:rPr>
              <a:t>Lack of Understanding and Accountability</a:t>
            </a:r>
            <a:endParaRPr lang="en-US" sz="2050" dirty="0"/>
          </a:p>
        </p:txBody>
      </p:sp>
      <p:sp>
        <p:nvSpPr>
          <p:cNvPr id="6" name="Text 4"/>
          <p:cNvSpPr/>
          <p:nvPr/>
        </p:nvSpPr>
        <p:spPr>
          <a:xfrm>
            <a:off x="945713" y="3170634"/>
            <a:ext cx="6054328" cy="672465"/>
          </a:xfrm>
          <a:prstGeom prst="rect">
            <a:avLst/>
          </a:prstGeom>
          <a:noFill/>
          <a:ln/>
        </p:spPr>
        <p:txBody>
          <a:bodyPr wrap="square" lIns="0" tIns="0" rIns="0" bIns="0" rtlCol="0" anchor="t"/>
          <a:lstStyle/>
          <a:p>
            <a:pPr algn="l" indent="0" marL="0">
              <a:lnSpc>
                <a:spcPts val="2600"/>
              </a:lnSpc>
              <a:buNone/>
            </a:pPr>
            <a:r>
              <a:rPr lang="en-US" sz="1650" dirty="0">
                <a:solidFill>
                  <a:srgbClr val="15213F"/>
                </a:solidFill>
                <a:latin typeface="Roboto" pitchFamily="34" charset="0"/>
                <a:ea typeface="Roboto" pitchFamily="34" charset="-122"/>
                <a:cs typeface="Roboto" pitchFamily="34" charset="-120"/>
              </a:rPr>
              <a:t>Accepting and implementing AI-generated code without being able to explain its functionality, logic, and potential side effects.</a:t>
            </a:r>
            <a:endParaRPr lang="en-US" sz="1650" dirty="0"/>
          </a:p>
        </p:txBody>
      </p:sp>
      <p:sp>
        <p:nvSpPr>
          <p:cNvPr id="7" name="Text 5"/>
          <p:cNvSpPr/>
          <p:nvPr/>
        </p:nvSpPr>
        <p:spPr>
          <a:xfrm>
            <a:off x="945713" y="3969187"/>
            <a:ext cx="6054328" cy="672465"/>
          </a:xfrm>
          <a:prstGeom prst="rect">
            <a:avLst/>
          </a:prstGeom>
          <a:noFill/>
          <a:ln/>
        </p:spPr>
        <p:txBody>
          <a:bodyPr wrap="square" lIns="0" tIns="0" rIns="0" bIns="0" rtlCol="0" anchor="t"/>
          <a:lstStyle/>
          <a:p>
            <a:pPr algn="l" indent="0" marL="0">
              <a:lnSpc>
                <a:spcPts val="2600"/>
              </a:lnSpc>
              <a:buNone/>
            </a:pPr>
            <a:r>
              <a:rPr lang="en-US" sz="1650" dirty="0">
                <a:solidFill>
                  <a:srgbClr val="15213F"/>
                </a:solidFill>
                <a:latin typeface="Roboto" pitchFamily="34" charset="0"/>
                <a:ea typeface="Roboto" pitchFamily="34" charset="-122"/>
                <a:cs typeface="Roboto" pitchFamily="34" charset="-120"/>
              </a:rPr>
              <a:t>This is the foundational risk, making debugging, maintenance, and extension extremely difficult.</a:t>
            </a:r>
            <a:endParaRPr lang="en-US" sz="1650" dirty="0"/>
          </a:p>
        </p:txBody>
      </p:sp>
      <p:sp>
        <p:nvSpPr>
          <p:cNvPr id="8" name="Shape 6"/>
          <p:cNvSpPr/>
          <p:nvPr/>
        </p:nvSpPr>
        <p:spPr>
          <a:xfrm>
            <a:off x="7420332" y="2506028"/>
            <a:ext cx="6474619" cy="4867156"/>
          </a:xfrm>
          <a:prstGeom prst="roundRect">
            <a:avLst>
              <a:gd name="adj" fmla="val 648"/>
            </a:avLst>
          </a:prstGeom>
          <a:solidFill>
            <a:srgbClr val="E9ECF2"/>
          </a:solidFill>
          <a:ln/>
        </p:spPr>
      </p:sp>
      <p:sp>
        <p:nvSpPr>
          <p:cNvPr id="9" name="Text 7"/>
          <p:cNvSpPr/>
          <p:nvPr/>
        </p:nvSpPr>
        <p:spPr>
          <a:xfrm>
            <a:off x="7630477" y="2716173"/>
            <a:ext cx="2933700" cy="328374"/>
          </a:xfrm>
          <a:prstGeom prst="rect">
            <a:avLst/>
          </a:prstGeom>
          <a:noFill/>
          <a:ln/>
        </p:spPr>
        <p:txBody>
          <a:bodyPr wrap="none" lIns="0" tIns="0" rIns="0" bIns="0" rtlCol="0" anchor="t"/>
          <a:lstStyle/>
          <a:p>
            <a:pPr algn="l" indent="0" marL="0">
              <a:lnSpc>
                <a:spcPts val="2550"/>
              </a:lnSpc>
              <a:buNone/>
            </a:pPr>
            <a:r>
              <a:rPr lang="en-US" sz="2050" dirty="0">
                <a:solidFill>
                  <a:srgbClr val="15213F"/>
                </a:solidFill>
                <a:latin typeface="Roboto Slab" pitchFamily="34" charset="0"/>
                <a:ea typeface="Roboto Slab" pitchFamily="34" charset="-122"/>
                <a:cs typeface="Roboto Slab" pitchFamily="34" charset="-120"/>
              </a:rPr>
              <a:t>Security Vulnerabilities</a:t>
            </a:r>
            <a:endParaRPr lang="en-US" sz="2050" dirty="0"/>
          </a:p>
        </p:txBody>
      </p:sp>
      <p:sp>
        <p:nvSpPr>
          <p:cNvPr id="10" name="Text 8"/>
          <p:cNvSpPr/>
          <p:nvPr/>
        </p:nvSpPr>
        <p:spPr>
          <a:xfrm>
            <a:off x="7630477" y="3170634"/>
            <a:ext cx="6054328" cy="672465"/>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15213F"/>
                </a:solidFill>
                <a:latin typeface="Roboto" pitchFamily="34" charset="0"/>
                <a:ea typeface="Roboto" pitchFamily="34" charset="-122"/>
                <a:cs typeface="Roboto" pitchFamily="34" charset="-120"/>
              </a:rPr>
              <a:t>Hardcoded Credentials: Embedding API keys, passwords, or other sensitive data directly in the code.</a:t>
            </a:r>
            <a:endParaRPr lang="en-US" sz="1650" dirty="0"/>
          </a:p>
        </p:txBody>
      </p:sp>
      <p:sp>
        <p:nvSpPr>
          <p:cNvPr id="11" name="Text 9"/>
          <p:cNvSpPr/>
          <p:nvPr/>
        </p:nvSpPr>
        <p:spPr>
          <a:xfrm>
            <a:off x="7630477" y="3916561"/>
            <a:ext cx="6054328" cy="1008698"/>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15213F"/>
                </a:solidFill>
                <a:latin typeface="Roboto" pitchFamily="34" charset="0"/>
                <a:ea typeface="Roboto" pitchFamily="34" charset="-122"/>
                <a:cs typeface="Roboto" pitchFamily="34" charset="-120"/>
              </a:rPr>
              <a:t>Injection Vulnerabilities: Code susceptible to SQL injection, Cross-Site Scripting (XSS), command injection, etc., due to improper input validation and sanitization.</a:t>
            </a:r>
            <a:endParaRPr lang="en-US" sz="1650" dirty="0"/>
          </a:p>
        </p:txBody>
      </p:sp>
      <p:sp>
        <p:nvSpPr>
          <p:cNvPr id="12" name="Text 10"/>
          <p:cNvSpPr/>
          <p:nvPr/>
        </p:nvSpPr>
        <p:spPr>
          <a:xfrm>
            <a:off x="7630477" y="4998720"/>
            <a:ext cx="6054328" cy="672465"/>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15213F"/>
                </a:solidFill>
                <a:latin typeface="Roboto" pitchFamily="34" charset="0"/>
                <a:ea typeface="Roboto" pitchFamily="34" charset="-122"/>
                <a:cs typeface="Roboto" pitchFamily="34" charset="-120"/>
              </a:rPr>
              <a:t>Insecure Dependencies: Incorporating outdated or known-vulnerable third-party libraries.</a:t>
            </a:r>
            <a:endParaRPr lang="en-US" sz="1650" dirty="0"/>
          </a:p>
        </p:txBody>
      </p:sp>
      <p:sp>
        <p:nvSpPr>
          <p:cNvPr id="13" name="Text 11"/>
          <p:cNvSpPr/>
          <p:nvPr/>
        </p:nvSpPr>
        <p:spPr>
          <a:xfrm>
            <a:off x="7630477" y="5744647"/>
            <a:ext cx="6054328" cy="672465"/>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15213F"/>
                </a:solidFill>
                <a:latin typeface="Roboto" pitchFamily="34" charset="0"/>
                <a:ea typeface="Roboto" pitchFamily="34" charset="-122"/>
                <a:cs typeface="Roboto" pitchFamily="34" charset="-120"/>
              </a:rPr>
              <a:t>Poor Error Handling: Exposing sensitive system details through generic or overly verbose error messages.</a:t>
            </a:r>
            <a:endParaRPr lang="en-US" sz="1650" dirty="0"/>
          </a:p>
        </p:txBody>
      </p:sp>
      <p:sp>
        <p:nvSpPr>
          <p:cNvPr id="14" name="Text 12"/>
          <p:cNvSpPr/>
          <p:nvPr/>
        </p:nvSpPr>
        <p:spPr>
          <a:xfrm>
            <a:off x="7630477" y="6490573"/>
            <a:ext cx="6054328" cy="672465"/>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15213F"/>
                </a:solidFill>
                <a:latin typeface="Roboto" pitchFamily="34" charset="0"/>
                <a:ea typeface="Roboto" pitchFamily="34" charset="-122"/>
                <a:cs typeface="Roboto" pitchFamily="34" charset="-120"/>
              </a:rPr>
              <a:t>Overly Permissive Configurations: Loose Cross-Origin Resource Sharing (CORS) settings or other insecure defaults.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49010" y="561142"/>
            <a:ext cx="5091827" cy="579477"/>
          </a:xfrm>
          <a:prstGeom prst="rect">
            <a:avLst/>
          </a:prstGeom>
          <a:noFill/>
          <a:ln/>
        </p:spPr>
        <p:txBody>
          <a:bodyPr wrap="none" lIns="0" tIns="0" rIns="0" bIns="0" rtlCol="0" anchor="t"/>
          <a:lstStyle/>
          <a:p>
            <a:pPr algn="l" indent="0" marL="0">
              <a:lnSpc>
                <a:spcPts val="4550"/>
              </a:lnSpc>
              <a:buNone/>
            </a:pPr>
            <a:r>
              <a:rPr lang="en-US" sz="3650" dirty="0">
                <a:solidFill>
                  <a:srgbClr val="3257B8"/>
                </a:solidFill>
                <a:latin typeface="Roboto Slab" pitchFamily="34" charset="0"/>
                <a:ea typeface="Roboto Slab" pitchFamily="34" charset="-122"/>
                <a:cs typeface="Roboto Slab" pitchFamily="34" charset="-120"/>
              </a:rPr>
              <a:t>More Critical Red Flags</a:t>
            </a:r>
            <a:endParaRPr lang="en-US" sz="3650" dirty="0"/>
          </a:p>
        </p:txBody>
      </p:sp>
      <p:sp>
        <p:nvSpPr>
          <p:cNvPr id="3" name="Text 1"/>
          <p:cNvSpPr/>
          <p:nvPr/>
        </p:nvSpPr>
        <p:spPr>
          <a:xfrm>
            <a:off x="649010" y="1604129"/>
            <a:ext cx="3512582" cy="289679"/>
          </a:xfrm>
          <a:prstGeom prst="rect">
            <a:avLst/>
          </a:prstGeom>
          <a:noFill/>
          <a:ln/>
        </p:spPr>
        <p:txBody>
          <a:bodyPr wrap="none" lIns="0" tIns="0" rIns="0" bIns="0" rtlCol="0" anchor="t"/>
          <a:lstStyle/>
          <a:p>
            <a:pPr algn="l" indent="0" marL="0">
              <a:lnSpc>
                <a:spcPts val="2250"/>
              </a:lnSpc>
              <a:buNone/>
            </a:pPr>
            <a:r>
              <a:rPr lang="en-US" sz="1800" dirty="0">
                <a:solidFill>
                  <a:srgbClr val="3257B8"/>
                </a:solidFill>
                <a:latin typeface="Roboto Slab" pitchFamily="34" charset="0"/>
                <a:ea typeface="Roboto Slab" pitchFamily="34" charset="-122"/>
                <a:cs typeface="Roboto Slab" pitchFamily="34" charset="-120"/>
              </a:rPr>
              <a:t>Accumulation of Technical Debt</a:t>
            </a:r>
            <a:endParaRPr lang="en-US" sz="1800" dirty="0"/>
          </a:p>
        </p:txBody>
      </p:sp>
      <p:sp>
        <p:nvSpPr>
          <p:cNvPr id="4" name="Text 2"/>
          <p:cNvSpPr/>
          <p:nvPr/>
        </p:nvSpPr>
        <p:spPr>
          <a:xfrm>
            <a:off x="649010" y="2079188"/>
            <a:ext cx="6439972" cy="296704"/>
          </a:xfrm>
          <a:prstGeom prst="rect">
            <a:avLst/>
          </a:prstGeom>
          <a:noFill/>
          <a:ln/>
        </p:spPr>
        <p:txBody>
          <a:bodyPr wrap="none" lIns="0" tIns="0" rIns="0" bIns="0" rtlCol="0" anchor="t"/>
          <a:lstStyle/>
          <a:p>
            <a:pPr algn="l" indent="0" marL="0">
              <a:lnSpc>
                <a:spcPts val="2300"/>
              </a:lnSpc>
              <a:buNone/>
            </a:pPr>
            <a:r>
              <a:rPr lang="en-US" sz="1450" dirty="0">
                <a:solidFill>
                  <a:srgbClr val="15213F"/>
                </a:solidFill>
                <a:latin typeface="Roboto" pitchFamily="34" charset="0"/>
                <a:ea typeface="Roboto" pitchFamily="34" charset="-122"/>
                <a:cs typeface="Roboto" pitchFamily="34" charset="-120"/>
              </a:rPr>
              <a:t>Prioritizing speed over quality leads to long-term problems:</a:t>
            </a:r>
            <a:endParaRPr lang="en-US" sz="1450" dirty="0"/>
          </a:p>
        </p:txBody>
      </p:sp>
      <p:sp>
        <p:nvSpPr>
          <p:cNvPr id="5" name="Text 3"/>
          <p:cNvSpPr/>
          <p:nvPr/>
        </p:nvSpPr>
        <p:spPr>
          <a:xfrm>
            <a:off x="649010" y="2542699"/>
            <a:ext cx="6439972" cy="593408"/>
          </a:xfrm>
          <a:prstGeom prst="rect">
            <a:avLst/>
          </a:prstGeom>
          <a:noFill/>
          <a:ln/>
        </p:spPr>
        <p:txBody>
          <a:bodyPr wrap="square" lIns="0" tIns="0" rIns="0" bIns="0" rtlCol="0" anchor="t"/>
          <a:lstStyle/>
          <a:p>
            <a:pPr algn="l" marL="342900" indent="-342900">
              <a:lnSpc>
                <a:spcPts val="2300"/>
              </a:lnSpc>
              <a:buSzPct val="100000"/>
              <a:buChar char="•"/>
            </a:pPr>
            <a:r>
              <a:rPr lang="en-US" sz="1450" dirty="0">
                <a:solidFill>
                  <a:srgbClr val="15213F"/>
                </a:solidFill>
                <a:latin typeface="Roboto" pitchFamily="34" charset="0"/>
                <a:ea typeface="Roboto" pitchFamily="34" charset="-122"/>
                <a:cs typeface="Roboto" pitchFamily="34" charset="-120"/>
              </a:rPr>
              <a:t>Inconsistent Coding Patterns: AI might solve similar problems in disparate ways without a unified architectural vision.</a:t>
            </a:r>
            <a:endParaRPr lang="en-US" sz="1450" dirty="0"/>
          </a:p>
        </p:txBody>
      </p:sp>
      <p:sp>
        <p:nvSpPr>
          <p:cNvPr id="6" name="Text 4"/>
          <p:cNvSpPr/>
          <p:nvPr/>
        </p:nvSpPr>
        <p:spPr>
          <a:xfrm>
            <a:off x="649010" y="3200995"/>
            <a:ext cx="6439972" cy="593408"/>
          </a:xfrm>
          <a:prstGeom prst="rect">
            <a:avLst/>
          </a:prstGeom>
          <a:noFill/>
          <a:ln/>
        </p:spPr>
        <p:txBody>
          <a:bodyPr wrap="square" lIns="0" tIns="0" rIns="0" bIns="0" rtlCol="0" anchor="t"/>
          <a:lstStyle/>
          <a:p>
            <a:pPr algn="l" marL="342900" indent="-342900">
              <a:lnSpc>
                <a:spcPts val="2300"/>
              </a:lnSpc>
              <a:buSzPct val="100000"/>
              <a:buChar char="•"/>
            </a:pPr>
            <a:r>
              <a:rPr lang="en-US" sz="1450" dirty="0">
                <a:solidFill>
                  <a:srgbClr val="15213F"/>
                </a:solidFill>
                <a:latin typeface="Roboto" pitchFamily="34" charset="0"/>
                <a:ea typeface="Roboto" pitchFamily="34" charset="-122"/>
                <a:cs typeface="Roboto" pitchFamily="34" charset="-120"/>
              </a:rPr>
              <a:t>Poor Readability and Maintainability: Generated code can be convoluted, inefficient, or difficult for humans to understand and modify.</a:t>
            </a:r>
            <a:endParaRPr lang="en-US" sz="1450" dirty="0"/>
          </a:p>
        </p:txBody>
      </p:sp>
      <p:sp>
        <p:nvSpPr>
          <p:cNvPr id="7" name="Text 5"/>
          <p:cNvSpPr/>
          <p:nvPr/>
        </p:nvSpPr>
        <p:spPr>
          <a:xfrm>
            <a:off x="649010" y="3859292"/>
            <a:ext cx="6439972" cy="593408"/>
          </a:xfrm>
          <a:prstGeom prst="rect">
            <a:avLst/>
          </a:prstGeom>
          <a:noFill/>
          <a:ln/>
        </p:spPr>
        <p:txBody>
          <a:bodyPr wrap="square" lIns="0" tIns="0" rIns="0" bIns="0" rtlCol="0" anchor="t"/>
          <a:lstStyle/>
          <a:p>
            <a:pPr algn="l" marL="342900" indent="-342900">
              <a:lnSpc>
                <a:spcPts val="2300"/>
              </a:lnSpc>
              <a:buSzPct val="100000"/>
              <a:buChar char="•"/>
            </a:pPr>
            <a:r>
              <a:rPr lang="en-US" sz="1450" dirty="0">
                <a:solidFill>
                  <a:srgbClr val="15213F"/>
                </a:solidFill>
                <a:latin typeface="Roboto" pitchFamily="34" charset="0"/>
                <a:ea typeface="Roboto" pitchFamily="34" charset="-122"/>
                <a:cs typeface="Roboto" pitchFamily="34" charset="-120"/>
              </a:rPr>
              <a:t>Lack of Documentation: Focus often shifts to prompt engineering rather than explaining code functionality, purpose, or design.</a:t>
            </a:r>
            <a:endParaRPr lang="en-US" sz="1450" dirty="0"/>
          </a:p>
        </p:txBody>
      </p:sp>
      <p:sp>
        <p:nvSpPr>
          <p:cNvPr id="8" name="Text 6"/>
          <p:cNvSpPr/>
          <p:nvPr/>
        </p:nvSpPr>
        <p:spPr>
          <a:xfrm>
            <a:off x="649010" y="4517588"/>
            <a:ext cx="6439972" cy="593408"/>
          </a:xfrm>
          <a:prstGeom prst="rect">
            <a:avLst/>
          </a:prstGeom>
          <a:noFill/>
          <a:ln/>
        </p:spPr>
        <p:txBody>
          <a:bodyPr wrap="square" lIns="0" tIns="0" rIns="0" bIns="0" rtlCol="0" anchor="t"/>
          <a:lstStyle/>
          <a:p>
            <a:pPr algn="l" marL="342900" indent="-342900">
              <a:lnSpc>
                <a:spcPts val="2300"/>
              </a:lnSpc>
              <a:buSzPct val="100000"/>
              <a:buChar char="•"/>
            </a:pPr>
            <a:r>
              <a:rPr lang="en-US" sz="1450" dirty="0">
                <a:solidFill>
                  <a:srgbClr val="15213F"/>
                </a:solidFill>
                <a:latin typeface="Roboto" pitchFamily="34" charset="0"/>
                <a:ea typeface="Roboto" pitchFamily="34" charset="-122"/>
                <a:cs typeface="Roboto" pitchFamily="34" charset="-120"/>
              </a:rPr>
              <a:t>No Refactoring or Cleanup: Leaving messy, unoptimized, or unreadable code under the excuse that "it's a vibe" or it "just works for now."</a:t>
            </a:r>
            <a:endParaRPr lang="en-US" sz="1450" dirty="0"/>
          </a:p>
        </p:txBody>
      </p:sp>
      <p:sp>
        <p:nvSpPr>
          <p:cNvPr id="9" name="Text 7"/>
          <p:cNvSpPr/>
          <p:nvPr/>
        </p:nvSpPr>
        <p:spPr>
          <a:xfrm>
            <a:off x="7549039" y="1604129"/>
            <a:ext cx="3845957" cy="289679"/>
          </a:xfrm>
          <a:prstGeom prst="rect">
            <a:avLst/>
          </a:prstGeom>
          <a:noFill/>
          <a:ln/>
        </p:spPr>
        <p:txBody>
          <a:bodyPr wrap="none" lIns="0" tIns="0" rIns="0" bIns="0" rtlCol="0" anchor="t"/>
          <a:lstStyle/>
          <a:p>
            <a:pPr algn="l" indent="0" marL="0">
              <a:lnSpc>
                <a:spcPts val="2250"/>
              </a:lnSpc>
              <a:buNone/>
            </a:pPr>
            <a:r>
              <a:rPr lang="en-US" sz="1800" dirty="0">
                <a:solidFill>
                  <a:srgbClr val="3257B8"/>
                </a:solidFill>
                <a:latin typeface="Roboto Slab" pitchFamily="34" charset="0"/>
                <a:ea typeface="Roboto Slab" pitchFamily="34" charset="-122"/>
                <a:cs typeface="Roboto Slab" pitchFamily="34" charset="-120"/>
              </a:rPr>
              <a:t>Scalability and Performance Issues</a:t>
            </a:r>
            <a:endParaRPr lang="en-US" sz="1800" dirty="0"/>
          </a:p>
        </p:txBody>
      </p:sp>
      <p:sp>
        <p:nvSpPr>
          <p:cNvPr id="10" name="Text 8"/>
          <p:cNvSpPr/>
          <p:nvPr/>
        </p:nvSpPr>
        <p:spPr>
          <a:xfrm>
            <a:off x="7549039" y="2079188"/>
            <a:ext cx="6439972" cy="593408"/>
          </a:xfrm>
          <a:prstGeom prst="rect">
            <a:avLst/>
          </a:prstGeom>
          <a:noFill/>
          <a:ln/>
        </p:spPr>
        <p:txBody>
          <a:bodyPr wrap="square" lIns="0" tIns="0" rIns="0" bIns="0" rtlCol="0" anchor="t"/>
          <a:lstStyle/>
          <a:p>
            <a:pPr algn="l" indent="0" marL="0">
              <a:lnSpc>
                <a:spcPts val="2300"/>
              </a:lnSpc>
              <a:buNone/>
            </a:pPr>
            <a:r>
              <a:rPr lang="en-US" sz="1450" dirty="0">
                <a:solidFill>
                  <a:srgbClr val="15213F"/>
                </a:solidFill>
                <a:latin typeface="Roboto" pitchFamily="34" charset="0"/>
                <a:ea typeface="Roboto" pitchFamily="34" charset="-122"/>
                <a:cs typeface="Roboto" pitchFamily="34" charset="-120"/>
              </a:rPr>
              <a:t>AI-generated code, especially for prototypes, may not be optimized for performance or designed to handle increasing loads or data volumes.</a:t>
            </a:r>
            <a:endParaRPr lang="en-US" sz="1450" dirty="0"/>
          </a:p>
        </p:txBody>
      </p:sp>
      <p:sp>
        <p:nvSpPr>
          <p:cNvPr id="11" name="Text 9"/>
          <p:cNvSpPr/>
          <p:nvPr/>
        </p:nvSpPr>
        <p:spPr>
          <a:xfrm>
            <a:off x="7549039" y="2857976"/>
            <a:ext cx="4036695" cy="289679"/>
          </a:xfrm>
          <a:prstGeom prst="rect">
            <a:avLst/>
          </a:prstGeom>
          <a:noFill/>
          <a:ln/>
        </p:spPr>
        <p:txBody>
          <a:bodyPr wrap="none" lIns="0" tIns="0" rIns="0" bIns="0" rtlCol="0" anchor="t"/>
          <a:lstStyle/>
          <a:p>
            <a:pPr algn="l" indent="0" marL="0">
              <a:lnSpc>
                <a:spcPts val="2250"/>
              </a:lnSpc>
              <a:buNone/>
            </a:pPr>
            <a:r>
              <a:rPr lang="en-US" sz="1800" dirty="0">
                <a:solidFill>
                  <a:srgbClr val="3257B8"/>
                </a:solidFill>
                <a:latin typeface="Roboto Slab" pitchFamily="34" charset="0"/>
                <a:ea typeface="Roboto Slab" pitchFamily="34" charset="-122"/>
                <a:cs typeface="Roboto Slab" pitchFamily="34" charset="-120"/>
              </a:rPr>
              <a:t>Reduced Code Quality and Reliability</a:t>
            </a:r>
            <a:endParaRPr lang="en-US" sz="1800" dirty="0"/>
          </a:p>
        </p:txBody>
      </p:sp>
      <p:sp>
        <p:nvSpPr>
          <p:cNvPr id="12" name="Text 10"/>
          <p:cNvSpPr/>
          <p:nvPr/>
        </p:nvSpPr>
        <p:spPr>
          <a:xfrm>
            <a:off x="7549039" y="3333036"/>
            <a:ext cx="6439972" cy="890111"/>
          </a:xfrm>
          <a:prstGeom prst="rect">
            <a:avLst/>
          </a:prstGeom>
          <a:noFill/>
          <a:ln/>
        </p:spPr>
        <p:txBody>
          <a:bodyPr wrap="square" lIns="0" tIns="0" rIns="0" bIns="0" rtlCol="0" anchor="t"/>
          <a:lstStyle/>
          <a:p>
            <a:pPr algn="l" marL="342900" indent="-342900">
              <a:lnSpc>
                <a:spcPts val="2300"/>
              </a:lnSpc>
              <a:buSzPct val="100000"/>
              <a:buChar char="•"/>
            </a:pPr>
            <a:r>
              <a:rPr lang="en-US" sz="1450" dirty="0">
                <a:solidFill>
                  <a:srgbClr val="15213F"/>
                </a:solidFill>
                <a:latin typeface="Roboto" pitchFamily="34" charset="0"/>
                <a:ea typeface="Roboto" pitchFamily="34" charset="-122"/>
                <a:cs typeface="Roboto" pitchFamily="34" charset="-120"/>
              </a:rPr>
              <a:t>Bugs and Errors: AI can produce buggy code, and fixing these issues can be challenging, sometimes leading to an endless cycle of random changes.</a:t>
            </a:r>
            <a:endParaRPr lang="en-US" sz="1450" dirty="0"/>
          </a:p>
        </p:txBody>
      </p:sp>
      <p:sp>
        <p:nvSpPr>
          <p:cNvPr id="13" name="Text 11"/>
          <p:cNvSpPr/>
          <p:nvPr/>
        </p:nvSpPr>
        <p:spPr>
          <a:xfrm>
            <a:off x="7549039" y="4288036"/>
            <a:ext cx="6439972" cy="593408"/>
          </a:xfrm>
          <a:prstGeom prst="rect">
            <a:avLst/>
          </a:prstGeom>
          <a:noFill/>
          <a:ln/>
        </p:spPr>
        <p:txBody>
          <a:bodyPr wrap="square" lIns="0" tIns="0" rIns="0" bIns="0" rtlCol="0" anchor="t"/>
          <a:lstStyle/>
          <a:p>
            <a:pPr algn="l" marL="342900" indent="-342900">
              <a:lnSpc>
                <a:spcPts val="2300"/>
              </a:lnSpc>
              <a:buSzPct val="100000"/>
              <a:buChar char="•"/>
            </a:pPr>
            <a:r>
              <a:rPr lang="en-US" sz="1450" dirty="0">
                <a:solidFill>
                  <a:srgbClr val="15213F"/>
                </a:solidFill>
                <a:latin typeface="Roboto" pitchFamily="34" charset="0"/>
                <a:ea typeface="Roboto" pitchFamily="34" charset="-122"/>
                <a:cs typeface="Roboto" pitchFamily="34" charset="-120"/>
              </a:rPr>
              <a:t>Inefficient or Convoluted Code: The logic might be correct but implemented in a suboptimal way.</a:t>
            </a:r>
            <a:endParaRPr lang="en-US" sz="1450" dirty="0"/>
          </a:p>
        </p:txBody>
      </p:sp>
      <p:sp>
        <p:nvSpPr>
          <p:cNvPr id="14" name="Text 12"/>
          <p:cNvSpPr/>
          <p:nvPr/>
        </p:nvSpPr>
        <p:spPr>
          <a:xfrm>
            <a:off x="7549039" y="5048250"/>
            <a:ext cx="6439972" cy="593408"/>
          </a:xfrm>
          <a:prstGeom prst="rect">
            <a:avLst/>
          </a:prstGeom>
          <a:noFill/>
          <a:ln/>
        </p:spPr>
        <p:txBody>
          <a:bodyPr wrap="square" lIns="0" tIns="0" rIns="0" bIns="0" rtlCol="0" anchor="t"/>
          <a:lstStyle/>
          <a:p>
            <a:pPr algn="l" indent="0" marL="0">
              <a:lnSpc>
                <a:spcPts val="2300"/>
              </a:lnSpc>
              <a:buNone/>
            </a:pPr>
            <a:r>
              <a:rPr lang="en-US" sz="1450" dirty="0">
                <a:solidFill>
                  <a:srgbClr val="15213F"/>
                </a:solidFill>
                <a:latin typeface="Roboto" pitchFamily="34" charset="0"/>
                <a:ea typeface="Roboto" pitchFamily="34" charset="-122"/>
                <a:cs typeface="Roboto" pitchFamily="34" charset="-120"/>
              </a:rPr>
              <a:t>The quality of AI-generated code can even decrease if models are predominantly trained on other AI-generated code.</a:t>
            </a:r>
            <a:endParaRPr lang="en-US" sz="1450" dirty="0"/>
          </a:p>
        </p:txBody>
      </p:sp>
      <p:sp>
        <p:nvSpPr>
          <p:cNvPr id="15" name="Shape 13"/>
          <p:cNvSpPr/>
          <p:nvPr/>
        </p:nvSpPr>
        <p:spPr>
          <a:xfrm>
            <a:off x="649010" y="6017062"/>
            <a:ext cx="417195" cy="417195"/>
          </a:xfrm>
          <a:prstGeom prst="roundRect">
            <a:avLst>
              <a:gd name="adj" fmla="val 6668"/>
            </a:avLst>
          </a:prstGeom>
          <a:solidFill>
            <a:srgbClr val="E9ECF2"/>
          </a:solidFill>
          <a:ln/>
        </p:spPr>
      </p:sp>
      <p:pic>
        <p:nvPicPr>
          <p:cNvPr id="16" name="Image 0" descr="preencoded.png">    </p:cNvPr>
          <p:cNvPicPr>
            <a:picLocks noChangeAspect="1"/>
          </p:cNvPicPr>
          <p:nvPr/>
        </p:nvPicPr>
        <p:blipFill>
          <a:blip r:embed="rId1"/>
          <a:stretch>
            <a:fillRect/>
          </a:stretch>
        </p:blipFill>
        <p:spPr>
          <a:xfrm>
            <a:off x="718542" y="6051828"/>
            <a:ext cx="278130" cy="347663"/>
          </a:xfrm>
          <a:prstGeom prst="rect">
            <a:avLst/>
          </a:prstGeom>
        </p:spPr>
      </p:pic>
      <p:sp>
        <p:nvSpPr>
          <p:cNvPr id="17" name="Text 14"/>
          <p:cNvSpPr/>
          <p:nvPr/>
        </p:nvSpPr>
        <p:spPr>
          <a:xfrm>
            <a:off x="1251585" y="6080760"/>
            <a:ext cx="2318266" cy="289679"/>
          </a:xfrm>
          <a:prstGeom prst="rect">
            <a:avLst/>
          </a:prstGeom>
          <a:noFill/>
          <a:ln/>
        </p:spPr>
        <p:txBody>
          <a:bodyPr wrap="none" lIns="0" tIns="0" rIns="0" bIns="0" rtlCol="0" anchor="t"/>
          <a:lstStyle/>
          <a:p>
            <a:pPr algn="l" indent="0" marL="0">
              <a:lnSpc>
                <a:spcPts val="2250"/>
              </a:lnSpc>
              <a:buNone/>
            </a:pPr>
            <a:r>
              <a:rPr lang="en-US" sz="1800" dirty="0">
                <a:solidFill>
                  <a:srgbClr val="15213F"/>
                </a:solidFill>
                <a:latin typeface="Roboto Slab" pitchFamily="34" charset="0"/>
                <a:ea typeface="Roboto Slab" pitchFamily="34" charset="-122"/>
                <a:cs typeface="Roboto Slab" pitchFamily="34" charset="-120"/>
              </a:rPr>
              <a:t>Over-Reliance on AI</a:t>
            </a:r>
            <a:endParaRPr lang="en-US" sz="1800" dirty="0"/>
          </a:p>
        </p:txBody>
      </p:sp>
      <p:sp>
        <p:nvSpPr>
          <p:cNvPr id="18" name="Text 15"/>
          <p:cNvSpPr/>
          <p:nvPr/>
        </p:nvSpPr>
        <p:spPr>
          <a:xfrm>
            <a:off x="1251585" y="6481643"/>
            <a:ext cx="3687008" cy="1186815"/>
          </a:xfrm>
          <a:prstGeom prst="rect">
            <a:avLst/>
          </a:prstGeom>
          <a:noFill/>
          <a:ln/>
        </p:spPr>
        <p:txBody>
          <a:bodyPr wrap="square" lIns="0" tIns="0" rIns="0" bIns="0" rtlCol="0" anchor="t"/>
          <a:lstStyle/>
          <a:p>
            <a:pPr algn="l" indent="0" marL="0">
              <a:lnSpc>
                <a:spcPts val="2300"/>
              </a:lnSpc>
              <a:buNone/>
            </a:pPr>
            <a:r>
              <a:rPr lang="en-US" sz="1450" dirty="0">
                <a:solidFill>
                  <a:srgbClr val="15213F"/>
                </a:solidFill>
                <a:latin typeface="Roboto" pitchFamily="34" charset="0"/>
                <a:ea typeface="Roboto" pitchFamily="34" charset="-122"/>
                <a:cs typeface="Roboto" pitchFamily="34" charset="-120"/>
              </a:rPr>
              <a:t>Trusting AI to make all implementation decisions can lead to issues, especially for complex, nuanced, or novel tasks where human insight is critical.</a:t>
            </a:r>
            <a:endParaRPr lang="en-US" sz="1450" dirty="0"/>
          </a:p>
        </p:txBody>
      </p:sp>
      <p:sp>
        <p:nvSpPr>
          <p:cNvPr id="19" name="Shape 16"/>
          <p:cNvSpPr/>
          <p:nvPr/>
        </p:nvSpPr>
        <p:spPr>
          <a:xfrm>
            <a:off x="5170408" y="6017062"/>
            <a:ext cx="417195" cy="417195"/>
          </a:xfrm>
          <a:prstGeom prst="roundRect">
            <a:avLst>
              <a:gd name="adj" fmla="val 6668"/>
            </a:avLst>
          </a:prstGeom>
          <a:solidFill>
            <a:srgbClr val="E9ECF2"/>
          </a:solidFill>
          <a:ln/>
        </p:spPr>
      </p:sp>
      <p:pic>
        <p:nvPicPr>
          <p:cNvPr id="20" name="Image 1" descr="preencoded.png">    </p:cNvPr>
          <p:cNvPicPr>
            <a:picLocks noChangeAspect="1"/>
          </p:cNvPicPr>
          <p:nvPr/>
        </p:nvPicPr>
        <p:blipFill>
          <a:blip r:embed="rId2"/>
          <a:stretch>
            <a:fillRect/>
          </a:stretch>
        </p:blipFill>
        <p:spPr>
          <a:xfrm>
            <a:off x="5239941" y="6051828"/>
            <a:ext cx="278130" cy="347663"/>
          </a:xfrm>
          <a:prstGeom prst="rect">
            <a:avLst/>
          </a:prstGeom>
        </p:spPr>
      </p:pic>
      <p:sp>
        <p:nvSpPr>
          <p:cNvPr id="21" name="Text 17"/>
          <p:cNvSpPr/>
          <p:nvPr/>
        </p:nvSpPr>
        <p:spPr>
          <a:xfrm>
            <a:off x="5772983" y="6080760"/>
            <a:ext cx="3602593" cy="289679"/>
          </a:xfrm>
          <a:prstGeom prst="rect">
            <a:avLst/>
          </a:prstGeom>
          <a:noFill/>
          <a:ln/>
        </p:spPr>
        <p:txBody>
          <a:bodyPr wrap="none" lIns="0" tIns="0" rIns="0" bIns="0" rtlCol="0" anchor="t"/>
          <a:lstStyle/>
          <a:p>
            <a:pPr algn="l" indent="0" marL="0">
              <a:lnSpc>
                <a:spcPts val="2250"/>
              </a:lnSpc>
              <a:buNone/>
            </a:pPr>
            <a:r>
              <a:rPr lang="en-US" sz="1800" dirty="0">
                <a:solidFill>
                  <a:srgbClr val="15213F"/>
                </a:solidFill>
                <a:latin typeface="Roboto Slab" pitchFamily="34" charset="0"/>
                <a:ea typeface="Roboto Slab" pitchFamily="34" charset="-122"/>
                <a:cs typeface="Roboto Slab" pitchFamily="34" charset="-120"/>
              </a:rPr>
              <a:t>No Clear Problem Understanding</a:t>
            </a:r>
            <a:endParaRPr lang="en-US" sz="1800" dirty="0"/>
          </a:p>
        </p:txBody>
      </p:sp>
      <p:sp>
        <p:nvSpPr>
          <p:cNvPr id="22" name="Text 18"/>
          <p:cNvSpPr/>
          <p:nvPr/>
        </p:nvSpPr>
        <p:spPr>
          <a:xfrm>
            <a:off x="5772983" y="6481643"/>
            <a:ext cx="3687008" cy="1186815"/>
          </a:xfrm>
          <a:prstGeom prst="rect">
            <a:avLst/>
          </a:prstGeom>
          <a:noFill/>
          <a:ln/>
        </p:spPr>
        <p:txBody>
          <a:bodyPr wrap="square" lIns="0" tIns="0" rIns="0" bIns="0" rtlCol="0" anchor="t"/>
          <a:lstStyle/>
          <a:p>
            <a:pPr algn="l" indent="0" marL="0">
              <a:lnSpc>
                <a:spcPts val="2300"/>
              </a:lnSpc>
              <a:buNone/>
            </a:pPr>
            <a:r>
              <a:rPr lang="en-US" sz="1450" dirty="0">
                <a:solidFill>
                  <a:srgbClr val="15213F"/>
                </a:solidFill>
                <a:latin typeface="Roboto" pitchFamily="34" charset="0"/>
                <a:ea typeface="Roboto" pitchFamily="34" charset="-122"/>
                <a:cs typeface="Roboto" pitchFamily="34" charset="-120"/>
              </a:rPr>
              <a:t>Jumping into coding (prompting the AI) without clearly defining requirements, constraints, or the problem to be solved. Vague prompts lead to poor AI output.</a:t>
            </a:r>
            <a:endParaRPr lang="en-US" sz="1450" dirty="0"/>
          </a:p>
        </p:txBody>
      </p:sp>
      <p:sp>
        <p:nvSpPr>
          <p:cNvPr id="23" name="Shape 19"/>
          <p:cNvSpPr/>
          <p:nvPr/>
        </p:nvSpPr>
        <p:spPr>
          <a:xfrm>
            <a:off x="9691807" y="6017062"/>
            <a:ext cx="417195" cy="417195"/>
          </a:xfrm>
          <a:prstGeom prst="roundRect">
            <a:avLst>
              <a:gd name="adj" fmla="val 6668"/>
            </a:avLst>
          </a:prstGeom>
          <a:solidFill>
            <a:srgbClr val="E9ECF2"/>
          </a:solidFill>
          <a:ln/>
        </p:spPr>
      </p:sp>
      <p:pic>
        <p:nvPicPr>
          <p:cNvPr id="24" name="Image 2" descr="preencoded.png">    </p:cNvPr>
          <p:cNvPicPr>
            <a:picLocks noChangeAspect="1"/>
          </p:cNvPicPr>
          <p:nvPr/>
        </p:nvPicPr>
        <p:blipFill>
          <a:blip r:embed="rId3"/>
          <a:stretch>
            <a:fillRect/>
          </a:stretch>
        </p:blipFill>
        <p:spPr>
          <a:xfrm>
            <a:off x="9761339" y="6051828"/>
            <a:ext cx="278130" cy="347663"/>
          </a:xfrm>
          <a:prstGeom prst="rect">
            <a:avLst/>
          </a:prstGeom>
        </p:spPr>
      </p:pic>
      <p:sp>
        <p:nvSpPr>
          <p:cNvPr id="25" name="Text 20"/>
          <p:cNvSpPr/>
          <p:nvPr/>
        </p:nvSpPr>
        <p:spPr>
          <a:xfrm>
            <a:off x="10294382" y="6080760"/>
            <a:ext cx="3408878" cy="289679"/>
          </a:xfrm>
          <a:prstGeom prst="rect">
            <a:avLst/>
          </a:prstGeom>
          <a:noFill/>
          <a:ln/>
        </p:spPr>
        <p:txBody>
          <a:bodyPr wrap="none" lIns="0" tIns="0" rIns="0" bIns="0" rtlCol="0" anchor="t"/>
          <a:lstStyle/>
          <a:p>
            <a:pPr algn="l" indent="0" marL="0">
              <a:lnSpc>
                <a:spcPts val="2250"/>
              </a:lnSpc>
              <a:buNone/>
            </a:pPr>
            <a:r>
              <a:rPr lang="en-US" sz="1800" dirty="0">
                <a:solidFill>
                  <a:srgbClr val="15213F"/>
                </a:solidFill>
                <a:latin typeface="Roboto Slab" pitchFamily="34" charset="0"/>
                <a:ea typeface="Roboto Slab" pitchFamily="34" charset="-122"/>
                <a:cs typeface="Roboto Slab" pitchFamily="34" charset="-120"/>
              </a:rPr>
              <a:t>Overcoding or Overengineering</a:t>
            </a:r>
            <a:endParaRPr lang="en-US" sz="1800" dirty="0"/>
          </a:p>
        </p:txBody>
      </p:sp>
      <p:sp>
        <p:nvSpPr>
          <p:cNvPr id="26" name="Text 21"/>
          <p:cNvSpPr/>
          <p:nvPr/>
        </p:nvSpPr>
        <p:spPr>
          <a:xfrm>
            <a:off x="10294382" y="6481643"/>
            <a:ext cx="3687008" cy="1186815"/>
          </a:xfrm>
          <a:prstGeom prst="rect">
            <a:avLst/>
          </a:prstGeom>
          <a:noFill/>
          <a:ln/>
        </p:spPr>
        <p:txBody>
          <a:bodyPr wrap="square" lIns="0" tIns="0" rIns="0" bIns="0" rtlCol="0" anchor="t"/>
          <a:lstStyle/>
          <a:p>
            <a:pPr algn="l" indent="0" marL="0">
              <a:lnSpc>
                <a:spcPts val="2300"/>
              </a:lnSpc>
              <a:buNone/>
            </a:pPr>
            <a:r>
              <a:rPr lang="en-US" sz="1450" dirty="0">
                <a:solidFill>
                  <a:srgbClr val="15213F"/>
                </a:solidFill>
                <a:latin typeface="Roboto" pitchFamily="34" charset="0"/>
                <a:ea typeface="Roboto" pitchFamily="34" charset="-122"/>
                <a:cs typeface="Roboto" pitchFamily="34" charset="-120"/>
              </a:rPr>
              <a:t>AI might generate overly complex solutions if prompts are not specific, or if the user accepts such solutions without questioning the need for that complexity.</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92706" y="638413"/>
            <a:ext cx="8432363" cy="618530"/>
          </a:xfrm>
          <a:prstGeom prst="rect">
            <a:avLst/>
          </a:prstGeom>
          <a:noFill/>
          <a:ln/>
        </p:spPr>
        <p:txBody>
          <a:bodyPr wrap="none" lIns="0" tIns="0" rIns="0" bIns="0" rtlCol="0" anchor="t"/>
          <a:lstStyle/>
          <a:p>
            <a:pPr algn="l" indent="0" marL="0">
              <a:lnSpc>
                <a:spcPts val="4850"/>
              </a:lnSpc>
              <a:buNone/>
            </a:pPr>
            <a:r>
              <a:rPr lang="en-US" sz="3850" dirty="0">
                <a:solidFill>
                  <a:srgbClr val="3257B8"/>
                </a:solidFill>
                <a:latin typeface="Roboto Slab" pitchFamily="34" charset="0"/>
                <a:ea typeface="Roboto Slab" pitchFamily="34" charset="-122"/>
                <a:cs typeface="Roboto Slab" pitchFamily="34" charset="-120"/>
              </a:rPr>
              <a:t>Additional Red Flags in Vibe Coding</a:t>
            </a:r>
            <a:endParaRPr lang="en-US" sz="3850" dirty="0"/>
          </a:p>
        </p:txBody>
      </p:sp>
      <p:pic>
        <p:nvPicPr>
          <p:cNvPr id="3" name="Image 0" descr="preencoded.png">    </p:cNvPr>
          <p:cNvPicPr>
            <a:picLocks noChangeAspect="1"/>
          </p:cNvPicPr>
          <p:nvPr/>
        </p:nvPicPr>
        <p:blipFill>
          <a:blip r:embed="rId1"/>
          <a:stretch>
            <a:fillRect/>
          </a:stretch>
        </p:blipFill>
        <p:spPr>
          <a:xfrm>
            <a:off x="692706" y="1652826"/>
            <a:ext cx="989648" cy="1187648"/>
          </a:xfrm>
          <a:prstGeom prst="rect">
            <a:avLst/>
          </a:prstGeom>
        </p:spPr>
      </p:pic>
      <p:sp>
        <p:nvSpPr>
          <p:cNvPr id="4" name="Text 1"/>
          <p:cNvSpPr/>
          <p:nvPr/>
        </p:nvSpPr>
        <p:spPr>
          <a:xfrm>
            <a:off x="1979176" y="1850708"/>
            <a:ext cx="4737497" cy="309205"/>
          </a:xfrm>
          <a:prstGeom prst="rect">
            <a:avLst/>
          </a:prstGeom>
          <a:noFill/>
          <a:ln/>
        </p:spPr>
        <p:txBody>
          <a:bodyPr wrap="none" lIns="0" tIns="0" rIns="0" bIns="0" rtlCol="0" anchor="t"/>
          <a:lstStyle/>
          <a:p>
            <a:pPr algn="l" indent="0" marL="0">
              <a:lnSpc>
                <a:spcPts val="2400"/>
              </a:lnSpc>
              <a:buNone/>
            </a:pPr>
            <a:r>
              <a:rPr lang="en-US" sz="1900" dirty="0">
                <a:solidFill>
                  <a:srgbClr val="15213F"/>
                </a:solidFill>
                <a:latin typeface="Roboto Slab" pitchFamily="34" charset="0"/>
                <a:ea typeface="Roboto Slab" pitchFamily="34" charset="-122"/>
                <a:cs typeface="Roboto Slab" pitchFamily="34" charset="-120"/>
              </a:rPr>
              <a:t>Poor Collaboration in AI-Assisted Teams</a:t>
            </a:r>
            <a:endParaRPr lang="en-US" sz="1900" dirty="0"/>
          </a:p>
        </p:txBody>
      </p:sp>
      <p:sp>
        <p:nvSpPr>
          <p:cNvPr id="5" name="Text 2"/>
          <p:cNvSpPr/>
          <p:nvPr/>
        </p:nvSpPr>
        <p:spPr>
          <a:xfrm>
            <a:off x="1979176" y="2278618"/>
            <a:ext cx="11958518" cy="316706"/>
          </a:xfrm>
          <a:prstGeom prst="rect">
            <a:avLst/>
          </a:prstGeom>
          <a:noFill/>
          <a:ln/>
        </p:spPr>
        <p:txBody>
          <a:bodyPr wrap="none" lIns="0" tIns="0" rIns="0" bIns="0" rtlCol="0" anchor="t"/>
          <a:lstStyle/>
          <a:p>
            <a:pPr algn="l" indent="0" marL="0">
              <a:lnSpc>
                <a:spcPts val="2450"/>
              </a:lnSpc>
              <a:buNone/>
            </a:pPr>
            <a:r>
              <a:rPr lang="en-US" sz="1550" dirty="0">
                <a:solidFill>
                  <a:srgbClr val="15213F"/>
                </a:solidFill>
                <a:latin typeface="Roboto" pitchFamily="34" charset="0"/>
                <a:ea typeface="Roboto" pitchFamily="34" charset="-122"/>
                <a:cs typeface="Roboto" pitchFamily="34" charset="-120"/>
              </a:rPr>
              <a:t>If one person dominates the "vibe coding" process without team input on prompts, AI output review, and integration strategy.</a:t>
            </a:r>
            <a:endParaRPr lang="en-US" sz="1550" dirty="0"/>
          </a:p>
        </p:txBody>
      </p:sp>
      <p:pic>
        <p:nvPicPr>
          <p:cNvPr id="6" name="Image 1" descr="preencoded.png">    </p:cNvPr>
          <p:cNvPicPr>
            <a:picLocks noChangeAspect="1"/>
          </p:cNvPicPr>
          <p:nvPr/>
        </p:nvPicPr>
        <p:blipFill>
          <a:blip r:embed="rId2"/>
          <a:stretch>
            <a:fillRect/>
          </a:stretch>
        </p:blipFill>
        <p:spPr>
          <a:xfrm>
            <a:off x="692706" y="2840474"/>
            <a:ext cx="989648" cy="1187648"/>
          </a:xfrm>
          <a:prstGeom prst="rect">
            <a:avLst/>
          </a:prstGeom>
        </p:spPr>
      </p:pic>
      <p:sp>
        <p:nvSpPr>
          <p:cNvPr id="7" name="Text 3"/>
          <p:cNvSpPr/>
          <p:nvPr/>
        </p:nvSpPr>
        <p:spPr>
          <a:xfrm>
            <a:off x="1979176" y="3038356"/>
            <a:ext cx="2474357" cy="309205"/>
          </a:xfrm>
          <a:prstGeom prst="rect">
            <a:avLst/>
          </a:prstGeom>
          <a:noFill/>
          <a:ln/>
        </p:spPr>
        <p:txBody>
          <a:bodyPr wrap="none" lIns="0" tIns="0" rIns="0" bIns="0" rtlCol="0" anchor="t"/>
          <a:lstStyle/>
          <a:p>
            <a:pPr algn="l" indent="0" marL="0">
              <a:lnSpc>
                <a:spcPts val="2400"/>
              </a:lnSpc>
              <a:buNone/>
            </a:pPr>
            <a:r>
              <a:rPr lang="en-US" sz="1900" dirty="0">
                <a:solidFill>
                  <a:srgbClr val="15213F"/>
                </a:solidFill>
                <a:latin typeface="Roboto Slab" pitchFamily="34" charset="0"/>
                <a:ea typeface="Roboto Slab" pitchFamily="34" charset="-122"/>
                <a:cs typeface="Roboto Slab" pitchFamily="34" charset="-120"/>
              </a:rPr>
              <a:t>Skipping Edge Cases</a:t>
            </a:r>
            <a:endParaRPr lang="en-US" sz="1900" dirty="0"/>
          </a:p>
        </p:txBody>
      </p:sp>
      <p:sp>
        <p:nvSpPr>
          <p:cNvPr id="8" name="Text 4"/>
          <p:cNvSpPr/>
          <p:nvPr/>
        </p:nvSpPr>
        <p:spPr>
          <a:xfrm>
            <a:off x="1979176" y="3466267"/>
            <a:ext cx="11958518" cy="316706"/>
          </a:xfrm>
          <a:prstGeom prst="rect">
            <a:avLst/>
          </a:prstGeom>
          <a:noFill/>
          <a:ln/>
        </p:spPr>
        <p:txBody>
          <a:bodyPr wrap="none" lIns="0" tIns="0" rIns="0" bIns="0" rtlCol="0" anchor="t"/>
          <a:lstStyle/>
          <a:p>
            <a:pPr algn="l" indent="0" marL="0">
              <a:lnSpc>
                <a:spcPts val="2450"/>
              </a:lnSpc>
              <a:buNone/>
            </a:pPr>
            <a:r>
              <a:rPr lang="en-US" sz="1550" dirty="0">
                <a:solidFill>
                  <a:srgbClr val="15213F"/>
                </a:solidFill>
                <a:latin typeface="Roboto" pitchFamily="34" charset="0"/>
                <a:ea typeface="Roboto" pitchFamily="34" charset="-122"/>
                <a:cs typeface="Roboto" pitchFamily="34" charset="-120"/>
              </a:rPr>
              <a:t>Ignoring or failing to test how the AI-generated code handles null inputs, empty values, boundary conditions, or invalid data.</a:t>
            </a:r>
            <a:endParaRPr lang="en-US" sz="1550" dirty="0"/>
          </a:p>
        </p:txBody>
      </p:sp>
      <p:pic>
        <p:nvPicPr>
          <p:cNvPr id="9" name="Image 2" descr="preencoded.png">    </p:cNvPr>
          <p:cNvPicPr>
            <a:picLocks noChangeAspect="1"/>
          </p:cNvPicPr>
          <p:nvPr/>
        </p:nvPicPr>
        <p:blipFill>
          <a:blip r:embed="rId3"/>
          <a:stretch>
            <a:fillRect/>
          </a:stretch>
        </p:blipFill>
        <p:spPr>
          <a:xfrm>
            <a:off x="692706" y="4028123"/>
            <a:ext cx="989648" cy="1187648"/>
          </a:xfrm>
          <a:prstGeom prst="rect">
            <a:avLst/>
          </a:prstGeom>
        </p:spPr>
      </p:pic>
      <p:sp>
        <p:nvSpPr>
          <p:cNvPr id="10" name="Text 5"/>
          <p:cNvSpPr/>
          <p:nvPr/>
        </p:nvSpPr>
        <p:spPr>
          <a:xfrm>
            <a:off x="1979176" y="4226004"/>
            <a:ext cx="5381506" cy="309205"/>
          </a:xfrm>
          <a:prstGeom prst="rect">
            <a:avLst/>
          </a:prstGeom>
          <a:noFill/>
          <a:ln/>
        </p:spPr>
        <p:txBody>
          <a:bodyPr wrap="none" lIns="0" tIns="0" rIns="0" bIns="0" rtlCol="0" anchor="t"/>
          <a:lstStyle/>
          <a:p>
            <a:pPr algn="l" indent="0" marL="0">
              <a:lnSpc>
                <a:spcPts val="2400"/>
              </a:lnSpc>
              <a:buNone/>
            </a:pPr>
            <a:r>
              <a:rPr lang="en-US" sz="1900" dirty="0">
                <a:solidFill>
                  <a:srgbClr val="15213F"/>
                </a:solidFill>
                <a:latin typeface="Roboto Slab" pitchFamily="34" charset="0"/>
                <a:ea typeface="Roboto Slab" pitchFamily="34" charset="-122"/>
                <a:cs typeface="Roboto Slab" pitchFamily="34" charset="-120"/>
              </a:rPr>
              <a:t>Ignoring Naming and Readability in AI Output</a:t>
            </a:r>
            <a:endParaRPr lang="en-US" sz="1900" dirty="0"/>
          </a:p>
        </p:txBody>
      </p:sp>
      <p:sp>
        <p:nvSpPr>
          <p:cNvPr id="11" name="Text 6"/>
          <p:cNvSpPr/>
          <p:nvPr/>
        </p:nvSpPr>
        <p:spPr>
          <a:xfrm>
            <a:off x="1979176" y="4653915"/>
            <a:ext cx="11958518" cy="316706"/>
          </a:xfrm>
          <a:prstGeom prst="rect">
            <a:avLst/>
          </a:prstGeom>
          <a:noFill/>
          <a:ln/>
        </p:spPr>
        <p:txBody>
          <a:bodyPr wrap="none" lIns="0" tIns="0" rIns="0" bIns="0" rtlCol="0" anchor="t"/>
          <a:lstStyle/>
          <a:p>
            <a:pPr algn="l" indent="0" marL="0">
              <a:lnSpc>
                <a:spcPts val="2450"/>
              </a:lnSpc>
              <a:buNone/>
            </a:pPr>
            <a:r>
              <a:rPr lang="en-US" sz="1550" dirty="0">
                <a:solidFill>
                  <a:srgbClr val="15213F"/>
                </a:solidFill>
                <a:latin typeface="Roboto" pitchFamily="34" charset="0"/>
                <a:ea typeface="Roboto" pitchFamily="34" charset="-122"/>
                <a:cs typeface="Roboto" pitchFamily="34" charset="-120"/>
              </a:rPr>
              <a:t>Accepting vague variable/function names (e.g., x, tmp, data) or confusing logic generated by the AI without refinement.</a:t>
            </a:r>
            <a:endParaRPr lang="en-US" sz="1550" dirty="0"/>
          </a:p>
        </p:txBody>
      </p:sp>
      <p:pic>
        <p:nvPicPr>
          <p:cNvPr id="12" name="Image 3" descr="preencoded.png">    </p:cNvPr>
          <p:cNvPicPr>
            <a:picLocks noChangeAspect="1"/>
          </p:cNvPicPr>
          <p:nvPr/>
        </p:nvPicPr>
        <p:blipFill>
          <a:blip r:embed="rId4"/>
          <a:stretch>
            <a:fillRect/>
          </a:stretch>
        </p:blipFill>
        <p:spPr>
          <a:xfrm>
            <a:off x="692706" y="5215771"/>
            <a:ext cx="989648" cy="1187648"/>
          </a:xfrm>
          <a:prstGeom prst="rect">
            <a:avLst/>
          </a:prstGeom>
        </p:spPr>
      </p:pic>
      <p:sp>
        <p:nvSpPr>
          <p:cNvPr id="13" name="Text 7"/>
          <p:cNvSpPr/>
          <p:nvPr/>
        </p:nvSpPr>
        <p:spPr>
          <a:xfrm>
            <a:off x="1979176" y="5413653"/>
            <a:ext cx="5592008" cy="309205"/>
          </a:xfrm>
          <a:prstGeom prst="rect">
            <a:avLst/>
          </a:prstGeom>
          <a:noFill/>
          <a:ln/>
        </p:spPr>
        <p:txBody>
          <a:bodyPr wrap="none" lIns="0" tIns="0" rIns="0" bIns="0" rtlCol="0" anchor="t"/>
          <a:lstStyle/>
          <a:p>
            <a:pPr algn="l" indent="0" marL="0">
              <a:lnSpc>
                <a:spcPts val="2400"/>
              </a:lnSpc>
              <a:buNone/>
            </a:pPr>
            <a:r>
              <a:rPr lang="en-US" sz="1900" dirty="0">
                <a:solidFill>
                  <a:srgbClr val="15213F"/>
                </a:solidFill>
                <a:latin typeface="Roboto Slab" pitchFamily="34" charset="0"/>
                <a:ea typeface="Roboto Slab" pitchFamily="34" charset="-122"/>
                <a:cs typeface="Roboto Slab" pitchFamily="34" charset="-120"/>
              </a:rPr>
              <a:t>No Plan for Scalability or Robust Error Handling</a:t>
            </a:r>
            <a:endParaRPr lang="en-US" sz="1900" dirty="0"/>
          </a:p>
        </p:txBody>
      </p:sp>
      <p:sp>
        <p:nvSpPr>
          <p:cNvPr id="14" name="Text 8"/>
          <p:cNvSpPr/>
          <p:nvPr/>
        </p:nvSpPr>
        <p:spPr>
          <a:xfrm>
            <a:off x="1979176" y="5841563"/>
            <a:ext cx="11958518" cy="316706"/>
          </a:xfrm>
          <a:prstGeom prst="rect">
            <a:avLst/>
          </a:prstGeom>
          <a:noFill/>
          <a:ln/>
        </p:spPr>
        <p:txBody>
          <a:bodyPr wrap="none" lIns="0" tIns="0" rIns="0" bIns="0" rtlCol="0" anchor="t"/>
          <a:lstStyle/>
          <a:p>
            <a:pPr algn="l" indent="0" marL="0">
              <a:lnSpc>
                <a:spcPts val="2450"/>
              </a:lnSpc>
              <a:buNone/>
            </a:pPr>
            <a:r>
              <a:rPr lang="en-US" sz="1550" dirty="0">
                <a:solidFill>
                  <a:srgbClr val="15213F"/>
                </a:solidFill>
                <a:latin typeface="Roboto" pitchFamily="34" charset="0"/>
                <a:ea typeface="Roboto" pitchFamily="34" charset="-122"/>
                <a:cs typeface="Roboto" pitchFamily="34" charset="-120"/>
              </a:rPr>
              <a:t>Ignoring how the AI-generated code would behave under significant load or when unexpected errors occur.</a:t>
            </a:r>
            <a:endParaRPr lang="en-US" sz="1550" dirty="0"/>
          </a:p>
        </p:txBody>
      </p:sp>
      <p:pic>
        <p:nvPicPr>
          <p:cNvPr id="15" name="Image 4" descr="preencoded.png">    </p:cNvPr>
          <p:cNvPicPr>
            <a:picLocks noChangeAspect="1"/>
          </p:cNvPicPr>
          <p:nvPr/>
        </p:nvPicPr>
        <p:blipFill>
          <a:blip r:embed="rId5"/>
          <a:stretch>
            <a:fillRect/>
          </a:stretch>
        </p:blipFill>
        <p:spPr>
          <a:xfrm>
            <a:off x="692706" y="6403419"/>
            <a:ext cx="989648" cy="1187648"/>
          </a:xfrm>
          <a:prstGeom prst="rect">
            <a:avLst/>
          </a:prstGeom>
        </p:spPr>
      </p:pic>
      <p:sp>
        <p:nvSpPr>
          <p:cNvPr id="16" name="Text 9"/>
          <p:cNvSpPr/>
          <p:nvPr/>
        </p:nvSpPr>
        <p:spPr>
          <a:xfrm>
            <a:off x="1979176" y="6601301"/>
            <a:ext cx="4055745" cy="309205"/>
          </a:xfrm>
          <a:prstGeom prst="rect">
            <a:avLst/>
          </a:prstGeom>
          <a:noFill/>
          <a:ln/>
        </p:spPr>
        <p:txBody>
          <a:bodyPr wrap="none" lIns="0" tIns="0" rIns="0" bIns="0" rtlCol="0" anchor="t"/>
          <a:lstStyle/>
          <a:p>
            <a:pPr algn="l" indent="0" marL="0">
              <a:lnSpc>
                <a:spcPts val="2400"/>
              </a:lnSpc>
              <a:buNone/>
            </a:pPr>
            <a:r>
              <a:rPr lang="en-US" sz="1900" dirty="0">
                <a:solidFill>
                  <a:srgbClr val="15213F"/>
                </a:solidFill>
                <a:latin typeface="Roboto Slab" pitchFamily="34" charset="0"/>
                <a:ea typeface="Roboto Slab" pitchFamily="34" charset="-122"/>
                <a:cs typeface="Roboto Slab" pitchFamily="34" charset="-120"/>
              </a:rPr>
              <a:t>Ethical Concerns and Inaccuracies</a:t>
            </a:r>
            <a:endParaRPr lang="en-US" sz="1900" dirty="0"/>
          </a:p>
        </p:txBody>
      </p:sp>
      <p:sp>
        <p:nvSpPr>
          <p:cNvPr id="17" name="Text 10"/>
          <p:cNvSpPr/>
          <p:nvPr/>
        </p:nvSpPr>
        <p:spPr>
          <a:xfrm>
            <a:off x="1979176" y="7029212"/>
            <a:ext cx="11958518" cy="316706"/>
          </a:xfrm>
          <a:prstGeom prst="rect">
            <a:avLst/>
          </a:prstGeom>
          <a:noFill/>
          <a:ln/>
        </p:spPr>
        <p:txBody>
          <a:bodyPr wrap="none" lIns="0" tIns="0" rIns="0" bIns="0" rtlCol="0" anchor="t"/>
          <a:lstStyle/>
          <a:p>
            <a:pPr algn="l" indent="0" marL="0">
              <a:lnSpc>
                <a:spcPts val="2450"/>
              </a:lnSpc>
              <a:buNone/>
            </a:pPr>
            <a:r>
              <a:rPr lang="en-US" sz="1550" dirty="0">
                <a:solidFill>
                  <a:srgbClr val="15213F"/>
                </a:solidFill>
                <a:latin typeface="Roboto" pitchFamily="34" charset="0"/>
                <a:ea typeface="Roboto" pitchFamily="34" charset="-122"/>
                <a:cs typeface="Roboto" pitchFamily="34" charset="-120"/>
              </a:rPr>
              <a:t>AI models can sometimes "hallucinate" or generate code that produces unintended, biased, or fabricated outputs (e.g., fake reviews).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8299" y="534352"/>
            <a:ext cx="9078635" cy="605671"/>
          </a:xfrm>
          <a:prstGeom prst="rect">
            <a:avLst/>
          </a:prstGeom>
          <a:noFill/>
          <a:ln/>
        </p:spPr>
        <p:txBody>
          <a:bodyPr wrap="none" lIns="0" tIns="0" rIns="0" bIns="0" rtlCol="0" anchor="t"/>
          <a:lstStyle/>
          <a:p>
            <a:pPr algn="l" indent="0" marL="0">
              <a:lnSpc>
                <a:spcPts val="4750"/>
              </a:lnSpc>
              <a:buNone/>
            </a:pPr>
            <a:r>
              <a:rPr lang="en-US" sz="3800" dirty="0">
                <a:solidFill>
                  <a:srgbClr val="3257B8"/>
                </a:solidFill>
                <a:latin typeface="Roboto Slab" pitchFamily="34" charset="0"/>
                <a:ea typeface="Roboto Slab" pitchFamily="34" charset="-122"/>
                <a:cs typeface="Roboto Slab" pitchFamily="34" charset="-120"/>
              </a:rPr>
              <a:t>Essential Best Practices for Vibe Coding</a:t>
            </a:r>
            <a:endParaRPr lang="en-US" sz="3800" dirty="0"/>
          </a:p>
        </p:txBody>
      </p:sp>
      <p:sp>
        <p:nvSpPr>
          <p:cNvPr id="3" name="Text 1"/>
          <p:cNvSpPr/>
          <p:nvPr/>
        </p:nvSpPr>
        <p:spPr>
          <a:xfrm>
            <a:off x="678299" y="1430655"/>
            <a:ext cx="4260056" cy="302776"/>
          </a:xfrm>
          <a:prstGeom prst="rect">
            <a:avLst/>
          </a:prstGeom>
          <a:noFill/>
          <a:ln/>
        </p:spPr>
        <p:txBody>
          <a:bodyPr wrap="none" lIns="0" tIns="0" rIns="0" bIns="0" rtlCol="0" anchor="t"/>
          <a:lstStyle/>
          <a:p>
            <a:pPr algn="l" indent="0" marL="0">
              <a:lnSpc>
                <a:spcPts val="2350"/>
              </a:lnSpc>
              <a:buNone/>
            </a:pPr>
            <a:r>
              <a:rPr lang="en-US" sz="1900" dirty="0">
                <a:solidFill>
                  <a:srgbClr val="3257B8"/>
                </a:solidFill>
                <a:latin typeface="Roboto Slab" pitchFamily="34" charset="0"/>
                <a:ea typeface="Roboto Slab" pitchFamily="34" charset="-122"/>
                <a:cs typeface="Roboto Slab" pitchFamily="34" charset="-120"/>
              </a:rPr>
              <a:t>I. Foundational Principles &amp; Planning</a:t>
            </a:r>
            <a:endParaRPr lang="en-US" sz="1900" dirty="0"/>
          </a:p>
        </p:txBody>
      </p:sp>
      <p:sp>
        <p:nvSpPr>
          <p:cNvPr id="4" name="Text 2"/>
          <p:cNvSpPr/>
          <p:nvPr/>
        </p:nvSpPr>
        <p:spPr>
          <a:xfrm>
            <a:off x="678299" y="2024063"/>
            <a:ext cx="13273802" cy="620078"/>
          </a:xfrm>
          <a:prstGeom prst="rect">
            <a:avLst/>
          </a:prstGeom>
          <a:noFill/>
          <a:ln/>
        </p:spPr>
        <p:txBody>
          <a:bodyPr wrap="square" lIns="0" tIns="0" rIns="0" bIns="0" rtlCol="0" anchor="t"/>
          <a:lstStyle/>
          <a:p>
            <a:pPr algn="l" marL="342900" indent="-342900">
              <a:lnSpc>
                <a:spcPts val="2400"/>
              </a:lnSpc>
              <a:buSzPct val="100000"/>
              <a:buChar char="•"/>
            </a:pPr>
            <a:r>
              <a:rPr lang="en-US" sz="1500" b="1" dirty="0">
                <a:solidFill>
                  <a:srgbClr val="15213F"/>
                </a:solidFill>
                <a:latin typeface="Roboto" pitchFamily="34" charset="0"/>
                <a:ea typeface="Roboto" pitchFamily="34" charset="-122"/>
                <a:cs typeface="Roboto" pitchFamily="34" charset="-120"/>
              </a:rPr>
              <a:t>Clarify the Problem First:</a:t>
            </a:r>
            <a:pPr algn="l" indent="0" marL="0">
              <a:lnSpc>
                <a:spcPts val="2400"/>
              </a:lnSpc>
              <a:buNone/>
            </a:pPr>
            <a:r>
              <a:rPr lang="en-US" sz="1500" dirty="0">
                <a:solidFill>
                  <a:srgbClr val="15213F"/>
                </a:solidFill>
                <a:latin typeface="Roboto" pitchFamily="34" charset="0"/>
                <a:ea typeface="Roboto" pitchFamily="34" charset="-122"/>
                <a:cs typeface="Roboto" pitchFamily="34" charset="-120"/>
              </a:rPr>
              <a:t> Spend adequate time (even if just a few minutes for smaller tasks) discussing and defining what you're trying to solve and the expected outcome. This is crucial for crafting effective AI prompts.</a:t>
            </a:r>
            <a:endParaRPr lang="en-US" sz="1500" dirty="0"/>
          </a:p>
        </p:txBody>
      </p:sp>
      <p:sp>
        <p:nvSpPr>
          <p:cNvPr id="5" name="Text 3"/>
          <p:cNvSpPr/>
          <p:nvPr/>
        </p:nvSpPr>
        <p:spPr>
          <a:xfrm>
            <a:off x="678299" y="2711887"/>
            <a:ext cx="13273802" cy="620078"/>
          </a:xfrm>
          <a:prstGeom prst="rect">
            <a:avLst/>
          </a:prstGeom>
          <a:noFill/>
          <a:ln/>
        </p:spPr>
        <p:txBody>
          <a:bodyPr wrap="square" lIns="0" tIns="0" rIns="0" bIns="0" rtlCol="0" anchor="t"/>
          <a:lstStyle/>
          <a:p>
            <a:pPr algn="l" marL="342900" indent="-342900">
              <a:lnSpc>
                <a:spcPts val="2400"/>
              </a:lnSpc>
              <a:buSzPct val="100000"/>
              <a:buChar char="•"/>
            </a:pPr>
            <a:r>
              <a:rPr lang="en-US" sz="1500" b="1" dirty="0">
                <a:solidFill>
                  <a:srgbClr val="15213F"/>
                </a:solidFill>
                <a:latin typeface="Roboto" pitchFamily="34" charset="0"/>
                <a:ea typeface="Roboto" pitchFamily="34" charset="-122"/>
                <a:cs typeface="Roboto" pitchFamily="34" charset="-120"/>
              </a:rPr>
              <a:t>Write Pseudocode or Outline:</a:t>
            </a:r>
            <a:pPr algn="l" indent="0" marL="0">
              <a:lnSpc>
                <a:spcPts val="2400"/>
              </a:lnSpc>
              <a:buNone/>
            </a:pPr>
            <a:r>
              <a:rPr lang="en-US" sz="1500" dirty="0">
                <a:solidFill>
                  <a:srgbClr val="15213F"/>
                </a:solidFill>
                <a:latin typeface="Roboto" pitchFamily="34" charset="0"/>
                <a:ea typeface="Roboto" pitchFamily="34" charset="-122"/>
                <a:cs typeface="Roboto" pitchFamily="34" charset="-120"/>
              </a:rPr>
              <a:t> Briefly sketch out the logic or structure before prompting the AI. This helps in breaking down complex problems and guiding the AI more effectively.</a:t>
            </a:r>
            <a:endParaRPr lang="en-US" sz="1500" dirty="0"/>
          </a:p>
        </p:txBody>
      </p:sp>
      <p:sp>
        <p:nvSpPr>
          <p:cNvPr id="6" name="Text 4"/>
          <p:cNvSpPr/>
          <p:nvPr/>
        </p:nvSpPr>
        <p:spPr>
          <a:xfrm>
            <a:off x="678299" y="3399711"/>
            <a:ext cx="13273802" cy="310039"/>
          </a:xfrm>
          <a:prstGeom prst="rect">
            <a:avLst/>
          </a:prstGeom>
          <a:noFill/>
          <a:ln/>
        </p:spPr>
        <p:txBody>
          <a:bodyPr wrap="none" lIns="0" tIns="0" rIns="0" bIns="0" rtlCol="0" anchor="t"/>
          <a:lstStyle/>
          <a:p>
            <a:pPr algn="l" marL="342900" indent="-342900">
              <a:lnSpc>
                <a:spcPts val="2400"/>
              </a:lnSpc>
              <a:buSzPct val="100000"/>
              <a:buChar char="•"/>
            </a:pPr>
            <a:r>
              <a:rPr lang="en-US" sz="1500" b="1" dirty="0">
                <a:solidFill>
                  <a:srgbClr val="15213F"/>
                </a:solidFill>
                <a:latin typeface="Roboto" pitchFamily="34" charset="0"/>
                <a:ea typeface="Roboto" pitchFamily="34" charset="-122"/>
                <a:cs typeface="Roboto" pitchFamily="34" charset="-120"/>
              </a:rPr>
              <a:t>Prioritize Understanding and Thorough Review:</a:t>
            </a:r>
            <a:endParaRPr lang="en-US" sz="1500" dirty="0"/>
          </a:p>
        </p:txBody>
      </p:sp>
      <p:sp>
        <p:nvSpPr>
          <p:cNvPr id="7" name="Text 5"/>
          <p:cNvSpPr/>
          <p:nvPr/>
        </p:nvSpPr>
        <p:spPr>
          <a:xfrm>
            <a:off x="678299" y="3777496"/>
            <a:ext cx="13273802" cy="310039"/>
          </a:xfrm>
          <a:prstGeom prst="rect">
            <a:avLst/>
          </a:prstGeom>
          <a:noFill/>
          <a:ln/>
        </p:spPr>
        <p:txBody>
          <a:bodyPr wrap="none" lIns="0" tIns="0" rIns="0" bIns="0" rtlCol="0" anchor="t"/>
          <a:lstStyle/>
          <a:p>
            <a:pPr algn="l" lvl="1" marL="685800" indent="-342900">
              <a:lnSpc>
                <a:spcPts val="2400"/>
              </a:lnSpc>
              <a:buSzPct val="100000"/>
              <a:buChar char="•"/>
            </a:pPr>
            <a:r>
              <a:rPr lang="en-US" sz="1500" b="1" dirty="0">
                <a:solidFill>
                  <a:srgbClr val="15213F"/>
                </a:solidFill>
                <a:latin typeface="Roboto" pitchFamily="34" charset="0"/>
                <a:ea typeface="Roboto" pitchFamily="34" charset="-122"/>
                <a:cs typeface="Roboto" pitchFamily="34" charset="-120"/>
              </a:rPr>
              <a:t>Never commit or use code you cannot explain thoroughly.</a:t>
            </a:r>
            <a:endParaRPr lang="en-US" sz="1500" dirty="0"/>
          </a:p>
        </p:txBody>
      </p:sp>
      <p:sp>
        <p:nvSpPr>
          <p:cNvPr id="8" name="Text 6"/>
          <p:cNvSpPr/>
          <p:nvPr/>
        </p:nvSpPr>
        <p:spPr>
          <a:xfrm>
            <a:off x="678299" y="4155281"/>
            <a:ext cx="13273802" cy="310039"/>
          </a:xfrm>
          <a:prstGeom prst="rect">
            <a:avLst/>
          </a:prstGeom>
          <a:noFill/>
          <a:ln/>
        </p:spPr>
        <p:txBody>
          <a:bodyPr wrap="none" lIns="0" tIns="0" rIns="0" bIns="0" rtlCol="0" anchor="t"/>
          <a:lstStyle/>
          <a:p>
            <a:pPr algn="l" lvl="1" marL="685800" indent="-342900">
              <a:lnSpc>
                <a:spcPts val="2400"/>
              </a:lnSpc>
              <a:buSzPct val="100000"/>
              <a:buChar char="•"/>
            </a:pPr>
            <a:r>
              <a:rPr lang="en-US" sz="1500" dirty="0">
                <a:solidFill>
                  <a:srgbClr val="15213F"/>
                </a:solidFill>
                <a:latin typeface="Roboto" pitchFamily="34" charset="0"/>
                <a:ea typeface="Roboto" pitchFamily="34" charset="-122"/>
                <a:cs typeface="Roboto" pitchFamily="34" charset="-120"/>
              </a:rPr>
              <a:t>Review, test, and understand all AI-generated code before integrating it.</a:t>
            </a:r>
            <a:endParaRPr lang="en-US" sz="1500" dirty="0"/>
          </a:p>
        </p:txBody>
      </p:sp>
      <p:sp>
        <p:nvSpPr>
          <p:cNvPr id="9" name="Text 7"/>
          <p:cNvSpPr/>
          <p:nvPr/>
        </p:nvSpPr>
        <p:spPr>
          <a:xfrm>
            <a:off x="678299" y="4755952"/>
            <a:ext cx="3974068" cy="302776"/>
          </a:xfrm>
          <a:prstGeom prst="rect">
            <a:avLst/>
          </a:prstGeom>
          <a:noFill/>
          <a:ln/>
        </p:spPr>
        <p:txBody>
          <a:bodyPr wrap="none" lIns="0" tIns="0" rIns="0" bIns="0" rtlCol="0" anchor="t"/>
          <a:lstStyle/>
          <a:p>
            <a:pPr algn="l" indent="0" marL="0">
              <a:lnSpc>
                <a:spcPts val="2350"/>
              </a:lnSpc>
              <a:buNone/>
            </a:pPr>
            <a:r>
              <a:rPr lang="en-US" sz="1900" dirty="0">
                <a:solidFill>
                  <a:srgbClr val="3257B8"/>
                </a:solidFill>
                <a:latin typeface="Roboto Slab" pitchFamily="34" charset="0"/>
                <a:ea typeface="Roboto Slab" pitchFamily="34" charset="-122"/>
                <a:cs typeface="Roboto Slab" pitchFamily="34" charset="-120"/>
              </a:rPr>
              <a:t>II. Development Process &amp; Iteration</a:t>
            </a:r>
            <a:endParaRPr lang="en-US" sz="1900" dirty="0"/>
          </a:p>
        </p:txBody>
      </p:sp>
      <p:sp>
        <p:nvSpPr>
          <p:cNvPr id="10" name="Shape 8"/>
          <p:cNvSpPr/>
          <p:nvPr/>
        </p:nvSpPr>
        <p:spPr>
          <a:xfrm>
            <a:off x="678299" y="5349359"/>
            <a:ext cx="436007" cy="436007"/>
          </a:xfrm>
          <a:prstGeom prst="roundRect">
            <a:avLst>
              <a:gd name="adj" fmla="val 6668"/>
            </a:avLst>
          </a:prstGeom>
          <a:solidFill>
            <a:srgbClr val="E9ECF2"/>
          </a:solidFill>
          <a:ln/>
        </p:spPr>
      </p:sp>
      <p:pic>
        <p:nvPicPr>
          <p:cNvPr id="11" name="Image 0" descr="preencoded.png">    </p:cNvPr>
          <p:cNvPicPr>
            <a:picLocks noChangeAspect="1"/>
          </p:cNvPicPr>
          <p:nvPr/>
        </p:nvPicPr>
        <p:blipFill>
          <a:blip r:embed="rId1"/>
          <a:stretch>
            <a:fillRect/>
          </a:stretch>
        </p:blipFill>
        <p:spPr>
          <a:xfrm>
            <a:off x="750987" y="5385673"/>
            <a:ext cx="290632" cy="363379"/>
          </a:xfrm>
          <a:prstGeom prst="rect">
            <a:avLst/>
          </a:prstGeom>
        </p:spPr>
      </p:pic>
      <p:sp>
        <p:nvSpPr>
          <p:cNvPr id="12" name="Text 9"/>
          <p:cNvSpPr/>
          <p:nvPr/>
        </p:nvSpPr>
        <p:spPr>
          <a:xfrm>
            <a:off x="1308021" y="5415915"/>
            <a:ext cx="3633430" cy="605552"/>
          </a:xfrm>
          <a:prstGeom prst="rect">
            <a:avLst/>
          </a:prstGeom>
          <a:noFill/>
          <a:ln/>
        </p:spPr>
        <p:txBody>
          <a:bodyPr wrap="square" lIns="0" tIns="0" rIns="0" bIns="0" rtlCol="0" anchor="t"/>
          <a:lstStyle/>
          <a:p>
            <a:pPr algn="l" indent="0" marL="0">
              <a:lnSpc>
                <a:spcPts val="2350"/>
              </a:lnSpc>
              <a:buNone/>
            </a:pPr>
            <a:r>
              <a:rPr lang="en-US" sz="1900" dirty="0">
                <a:solidFill>
                  <a:srgbClr val="15213F"/>
                </a:solidFill>
                <a:latin typeface="Roboto Slab" pitchFamily="34" charset="0"/>
                <a:ea typeface="Roboto Slab" pitchFamily="34" charset="-122"/>
                <a:cs typeface="Roboto Slab" pitchFamily="34" charset="-120"/>
              </a:rPr>
              <a:t>Adopt an Iterative and Incremental Workflow</a:t>
            </a:r>
            <a:endParaRPr lang="en-US" sz="1900" dirty="0"/>
          </a:p>
        </p:txBody>
      </p:sp>
      <p:sp>
        <p:nvSpPr>
          <p:cNvPr id="13" name="Text 10"/>
          <p:cNvSpPr/>
          <p:nvPr/>
        </p:nvSpPr>
        <p:spPr>
          <a:xfrm>
            <a:off x="1308021" y="6137672"/>
            <a:ext cx="3633430" cy="1240155"/>
          </a:xfrm>
          <a:prstGeom prst="rect">
            <a:avLst/>
          </a:prstGeom>
          <a:noFill/>
          <a:ln/>
        </p:spPr>
        <p:txBody>
          <a:bodyPr wrap="square" lIns="0" tIns="0" rIns="0" bIns="0" rtlCol="0" anchor="t"/>
          <a:lstStyle/>
          <a:p>
            <a:pPr algn="l" indent="0" marL="0">
              <a:lnSpc>
                <a:spcPts val="2400"/>
              </a:lnSpc>
              <a:buNone/>
            </a:pPr>
            <a:r>
              <a:rPr lang="en-US" sz="1500" dirty="0">
                <a:solidFill>
                  <a:srgbClr val="15213F"/>
                </a:solidFill>
                <a:latin typeface="Roboto" pitchFamily="34" charset="0"/>
                <a:ea typeface="Roboto" pitchFamily="34" charset="-122"/>
                <a:cs typeface="Roboto" pitchFamily="34" charset="-120"/>
              </a:rPr>
              <a:t>Start with simple requests to the AI. Generate small, testable chunks of code. Test each piece, then build complexity layer by layer.</a:t>
            </a:r>
            <a:endParaRPr lang="en-US" sz="1500" dirty="0"/>
          </a:p>
        </p:txBody>
      </p:sp>
      <p:sp>
        <p:nvSpPr>
          <p:cNvPr id="14" name="Shape 11"/>
          <p:cNvSpPr/>
          <p:nvPr/>
        </p:nvSpPr>
        <p:spPr>
          <a:xfrm>
            <a:off x="5183624" y="5349359"/>
            <a:ext cx="436007" cy="436007"/>
          </a:xfrm>
          <a:prstGeom prst="roundRect">
            <a:avLst>
              <a:gd name="adj" fmla="val 6668"/>
            </a:avLst>
          </a:prstGeom>
          <a:solidFill>
            <a:srgbClr val="E9ECF2"/>
          </a:solidFill>
          <a:ln/>
        </p:spPr>
      </p:sp>
      <p:pic>
        <p:nvPicPr>
          <p:cNvPr id="15" name="Image 1" descr="preencoded.png">    </p:cNvPr>
          <p:cNvPicPr>
            <a:picLocks noChangeAspect="1"/>
          </p:cNvPicPr>
          <p:nvPr/>
        </p:nvPicPr>
        <p:blipFill>
          <a:blip r:embed="rId2"/>
          <a:stretch>
            <a:fillRect/>
          </a:stretch>
        </p:blipFill>
        <p:spPr>
          <a:xfrm>
            <a:off x="5256312" y="5385673"/>
            <a:ext cx="290632" cy="363379"/>
          </a:xfrm>
          <a:prstGeom prst="rect">
            <a:avLst/>
          </a:prstGeom>
        </p:spPr>
      </p:pic>
      <p:sp>
        <p:nvSpPr>
          <p:cNvPr id="16" name="Text 12"/>
          <p:cNvSpPr/>
          <p:nvPr/>
        </p:nvSpPr>
        <p:spPr>
          <a:xfrm>
            <a:off x="5813346" y="5415915"/>
            <a:ext cx="3175754" cy="302776"/>
          </a:xfrm>
          <a:prstGeom prst="rect">
            <a:avLst/>
          </a:prstGeom>
          <a:noFill/>
          <a:ln/>
        </p:spPr>
        <p:txBody>
          <a:bodyPr wrap="none" lIns="0" tIns="0" rIns="0" bIns="0" rtlCol="0" anchor="t"/>
          <a:lstStyle/>
          <a:p>
            <a:pPr algn="l" indent="0" marL="0">
              <a:lnSpc>
                <a:spcPts val="2350"/>
              </a:lnSpc>
              <a:buNone/>
            </a:pPr>
            <a:r>
              <a:rPr lang="en-US" sz="1900" dirty="0">
                <a:solidFill>
                  <a:srgbClr val="15213F"/>
                </a:solidFill>
                <a:latin typeface="Roboto Slab" pitchFamily="34" charset="0"/>
                <a:ea typeface="Roboto Slab" pitchFamily="34" charset="-122"/>
                <a:cs typeface="Roboto Slab" pitchFamily="34" charset="-120"/>
              </a:rPr>
              <a:t>Master Prompt Engineering</a:t>
            </a:r>
            <a:endParaRPr lang="en-US" sz="1900" dirty="0"/>
          </a:p>
        </p:txBody>
      </p:sp>
      <p:sp>
        <p:nvSpPr>
          <p:cNvPr id="17" name="Text 13"/>
          <p:cNvSpPr/>
          <p:nvPr/>
        </p:nvSpPr>
        <p:spPr>
          <a:xfrm>
            <a:off x="5813346" y="5834896"/>
            <a:ext cx="3633430" cy="1860233"/>
          </a:xfrm>
          <a:prstGeom prst="rect">
            <a:avLst/>
          </a:prstGeom>
          <a:noFill/>
          <a:ln/>
        </p:spPr>
        <p:txBody>
          <a:bodyPr wrap="square" lIns="0" tIns="0" rIns="0" bIns="0" rtlCol="0" anchor="t"/>
          <a:lstStyle/>
          <a:p>
            <a:pPr algn="l" indent="0" marL="0">
              <a:lnSpc>
                <a:spcPts val="2400"/>
              </a:lnSpc>
              <a:buNone/>
            </a:pPr>
            <a:r>
              <a:rPr lang="en-US" sz="1500" dirty="0">
                <a:solidFill>
                  <a:srgbClr val="15213F"/>
                </a:solidFill>
                <a:latin typeface="Roboto" pitchFamily="34" charset="0"/>
                <a:ea typeface="Roboto" pitchFamily="34" charset="-122"/>
                <a:cs typeface="Roboto" pitchFamily="34" charset="-120"/>
              </a:rPr>
              <a:t>Provide clear, specific, and contextual instructions to the AI. Define programming languages, frameworks, inputs, outputs, constraints, and desired behaviors. Give the AI one manageable task at a time.</a:t>
            </a:r>
            <a:endParaRPr lang="en-US" sz="1500" dirty="0"/>
          </a:p>
        </p:txBody>
      </p:sp>
      <p:sp>
        <p:nvSpPr>
          <p:cNvPr id="18" name="Shape 14"/>
          <p:cNvSpPr/>
          <p:nvPr/>
        </p:nvSpPr>
        <p:spPr>
          <a:xfrm>
            <a:off x="9688949" y="5349359"/>
            <a:ext cx="436007" cy="436007"/>
          </a:xfrm>
          <a:prstGeom prst="roundRect">
            <a:avLst>
              <a:gd name="adj" fmla="val 6668"/>
            </a:avLst>
          </a:prstGeom>
          <a:solidFill>
            <a:srgbClr val="E9ECF2"/>
          </a:solidFill>
          <a:ln/>
        </p:spPr>
      </p:sp>
      <p:pic>
        <p:nvPicPr>
          <p:cNvPr id="19" name="Image 2" descr="preencoded.png">    </p:cNvPr>
          <p:cNvPicPr>
            <a:picLocks noChangeAspect="1"/>
          </p:cNvPicPr>
          <p:nvPr/>
        </p:nvPicPr>
        <p:blipFill>
          <a:blip r:embed="rId3"/>
          <a:stretch>
            <a:fillRect/>
          </a:stretch>
        </p:blipFill>
        <p:spPr>
          <a:xfrm>
            <a:off x="9761637" y="5385673"/>
            <a:ext cx="290632" cy="363379"/>
          </a:xfrm>
          <a:prstGeom prst="rect">
            <a:avLst/>
          </a:prstGeom>
        </p:spPr>
      </p:pic>
      <p:sp>
        <p:nvSpPr>
          <p:cNvPr id="20" name="Text 15"/>
          <p:cNvSpPr/>
          <p:nvPr/>
        </p:nvSpPr>
        <p:spPr>
          <a:xfrm>
            <a:off x="10318671" y="5415915"/>
            <a:ext cx="3444716" cy="302776"/>
          </a:xfrm>
          <a:prstGeom prst="rect">
            <a:avLst/>
          </a:prstGeom>
          <a:noFill/>
          <a:ln/>
        </p:spPr>
        <p:txBody>
          <a:bodyPr wrap="none" lIns="0" tIns="0" rIns="0" bIns="0" rtlCol="0" anchor="t"/>
          <a:lstStyle/>
          <a:p>
            <a:pPr algn="l" indent="0" marL="0">
              <a:lnSpc>
                <a:spcPts val="2350"/>
              </a:lnSpc>
              <a:buNone/>
            </a:pPr>
            <a:r>
              <a:rPr lang="en-US" sz="1900" dirty="0">
                <a:solidFill>
                  <a:srgbClr val="15213F"/>
                </a:solidFill>
                <a:latin typeface="Roboto Slab" pitchFamily="34" charset="0"/>
                <a:ea typeface="Roboto Slab" pitchFamily="34" charset="-122"/>
                <a:cs typeface="Roboto Slab" pitchFamily="34" charset="-120"/>
              </a:rPr>
              <a:t>Narrate Your Thought Process</a:t>
            </a:r>
            <a:endParaRPr lang="en-US" sz="1900" dirty="0"/>
          </a:p>
        </p:txBody>
      </p:sp>
      <p:sp>
        <p:nvSpPr>
          <p:cNvPr id="21" name="Text 16"/>
          <p:cNvSpPr/>
          <p:nvPr/>
        </p:nvSpPr>
        <p:spPr>
          <a:xfrm>
            <a:off x="10318671" y="5834896"/>
            <a:ext cx="3633430" cy="1550194"/>
          </a:xfrm>
          <a:prstGeom prst="rect">
            <a:avLst/>
          </a:prstGeom>
          <a:noFill/>
          <a:ln/>
        </p:spPr>
        <p:txBody>
          <a:bodyPr wrap="square" lIns="0" tIns="0" rIns="0" bIns="0" rtlCol="0" anchor="t"/>
          <a:lstStyle/>
          <a:p>
            <a:pPr algn="l" indent="0" marL="0">
              <a:lnSpc>
                <a:spcPts val="2400"/>
              </a:lnSpc>
              <a:buNone/>
            </a:pPr>
            <a:r>
              <a:rPr lang="en-US" sz="1500" dirty="0">
                <a:solidFill>
                  <a:srgbClr val="15213F"/>
                </a:solidFill>
                <a:latin typeface="Roboto" pitchFamily="34" charset="0"/>
                <a:ea typeface="Roboto" pitchFamily="34" charset="-122"/>
                <a:cs typeface="Roboto" pitchFamily="34" charset="-120"/>
              </a:rPr>
              <a:t>Especially in interviews or pair/team coding scenarios, explain your prompts, why you're selecting certain AI suggestions, and how you're verifying the output.</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8168" y="454223"/>
            <a:ext cx="5736669" cy="516255"/>
          </a:xfrm>
          <a:prstGeom prst="rect">
            <a:avLst/>
          </a:prstGeom>
          <a:noFill/>
          <a:ln/>
        </p:spPr>
        <p:txBody>
          <a:bodyPr wrap="none" lIns="0" tIns="0" rIns="0" bIns="0" rtlCol="0" anchor="t"/>
          <a:lstStyle/>
          <a:p>
            <a:pPr algn="l" indent="0" marL="0">
              <a:lnSpc>
                <a:spcPts val="4050"/>
              </a:lnSpc>
              <a:buNone/>
            </a:pPr>
            <a:r>
              <a:rPr lang="en-US" sz="3250" dirty="0">
                <a:solidFill>
                  <a:srgbClr val="3257B8"/>
                </a:solidFill>
                <a:latin typeface="Roboto Slab" pitchFamily="34" charset="0"/>
                <a:ea typeface="Roboto Slab" pitchFamily="34" charset="-122"/>
                <a:cs typeface="Roboto Slab" pitchFamily="34" charset="-120"/>
              </a:rPr>
              <a:t>More Essential Best Practices</a:t>
            </a:r>
            <a:endParaRPr lang="en-US" sz="3250" dirty="0"/>
          </a:p>
        </p:txBody>
      </p:sp>
      <p:sp>
        <p:nvSpPr>
          <p:cNvPr id="3" name="Text 1"/>
          <p:cNvSpPr/>
          <p:nvPr/>
        </p:nvSpPr>
        <p:spPr>
          <a:xfrm>
            <a:off x="578168" y="1383387"/>
            <a:ext cx="4142780" cy="258128"/>
          </a:xfrm>
          <a:prstGeom prst="rect">
            <a:avLst/>
          </a:prstGeom>
          <a:noFill/>
          <a:ln/>
        </p:spPr>
        <p:txBody>
          <a:bodyPr wrap="none" lIns="0" tIns="0" rIns="0" bIns="0" rtlCol="0" anchor="t"/>
          <a:lstStyle/>
          <a:p>
            <a:pPr algn="l" indent="0" marL="0">
              <a:lnSpc>
                <a:spcPts val="2000"/>
              </a:lnSpc>
              <a:buNone/>
            </a:pPr>
            <a:r>
              <a:rPr lang="en-US" sz="1600" dirty="0">
                <a:solidFill>
                  <a:srgbClr val="3257B8"/>
                </a:solidFill>
                <a:latin typeface="Roboto Slab" pitchFamily="34" charset="0"/>
                <a:ea typeface="Roboto Slab" pitchFamily="34" charset="-122"/>
                <a:cs typeface="Roboto Slab" pitchFamily="34" charset="-120"/>
              </a:rPr>
              <a:t>Test Continuously and Validate Rigorously</a:t>
            </a:r>
            <a:endParaRPr lang="en-US" sz="1600" dirty="0"/>
          </a:p>
        </p:txBody>
      </p:sp>
      <p:sp>
        <p:nvSpPr>
          <p:cNvPr id="4" name="Text 2"/>
          <p:cNvSpPr/>
          <p:nvPr/>
        </p:nvSpPr>
        <p:spPr>
          <a:xfrm>
            <a:off x="578168" y="1806654"/>
            <a:ext cx="6535579" cy="528638"/>
          </a:xfrm>
          <a:prstGeom prst="rect">
            <a:avLst/>
          </a:prstGeom>
          <a:noFill/>
          <a:ln/>
        </p:spPr>
        <p:txBody>
          <a:bodyPr wrap="square" lIns="0" tIns="0" rIns="0" bIns="0" rtlCol="0" anchor="t"/>
          <a:lstStyle/>
          <a:p>
            <a:pPr algn="l" marL="342900" indent="-342900">
              <a:lnSpc>
                <a:spcPts val="2050"/>
              </a:lnSpc>
              <a:buSzPct val="100000"/>
              <a:buChar char="•"/>
            </a:pPr>
            <a:r>
              <a:rPr lang="en-US" sz="1300" dirty="0">
                <a:solidFill>
                  <a:srgbClr val="15213F"/>
                </a:solidFill>
                <a:latin typeface="Roboto" pitchFamily="34" charset="0"/>
                <a:ea typeface="Roboto" pitchFamily="34" charset="-122"/>
                <a:cs typeface="Roboto" pitchFamily="34" charset="-120"/>
              </a:rPr>
              <a:t>Write unit tests, integration tests, and include quick console logs or debug checks to verify logic on the fly.</a:t>
            </a:r>
            <a:endParaRPr lang="en-US" sz="1300" dirty="0"/>
          </a:p>
        </p:txBody>
      </p:sp>
      <p:sp>
        <p:nvSpPr>
          <p:cNvPr id="5" name="Text 3"/>
          <p:cNvSpPr/>
          <p:nvPr/>
        </p:nvSpPr>
        <p:spPr>
          <a:xfrm>
            <a:off x="578168" y="2393037"/>
            <a:ext cx="6535579" cy="264319"/>
          </a:xfrm>
          <a:prstGeom prst="rect">
            <a:avLst/>
          </a:prstGeom>
          <a:noFill/>
          <a:ln/>
        </p:spPr>
        <p:txBody>
          <a:bodyPr wrap="none" lIns="0" tIns="0" rIns="0" bIns="0" rtlCol="0" anchor="t"/>
          <a:lstStyle/>
          <a:p>
            <a:pPr algn="l" marL="342900" indent="-342900">
              <a:lnSpc>
                <a:spcPts val="2050"/>
              </a:lnSpc>
              <a:buSzPct val="100000"/>
              <a:buChar char="•"/>
            </a:pPr>
            <a:r>
              <a:rPr lang="en-US" sz="1300" dirty="0">
                <a:solidFill>
                  <a:srgbClr val="15213F"/>
                </a:solidFill>
                <a:latin typeface="Roboto" pitchFamily="34" charset="0"/>
                <a:ea typeface="Roboto" pitchFamily="34" charset="-122"/>
                <a:cs typeface="Roboto" pitchFamily="34" charset="-120"/>
              </a:rPr>
              <a:t>Pay special attention to edge cases, boundary conditions, and error handling.</a:t>
            </a:r>
            <a:endParaRPr lang="en-US" sz="1300" dirty="0"/>
          </a:p>
        </p:txBody>
      </p:sp>
      <p:sp>
        <p:nvSpPr>
          <p:cNvPr id="6" name="Text 4"/>
          <p:cNvSpPr/>
          <p:nvPr/>
        </p:nvSpPr>
        <p:spPr>
          <a:xfrm>
            <a:off x="578168" y="2822496"/>
            <a:ext cx="3193971" cy="258128"/>
          </a:xfrm>
          <a:prstGeom prst="rect">
            <a:avLst/>
          </a:prstGeom>
          <a:noFill/>
          <a:ln/>
        </p:spPr>
        <p:txBody>
          <a:bodyPr wrap="none" lIns="0" tIns="0" rIns="0" bIns="0" rtlCol="0" anchor="t"/>
          <a:lstStyle/>
          <a:p>
            <a:pPr algn="l" indent="0" marL="0">
              <a:lnSpc>
                <a:spcPts val="2000"/>
              </a:lnSpc>
              <a:buNone/>
            </a:pPr>
            <a:r>
              <a:rPr lang="en-US" sz="1600" dirty="0">
                <a:solidFill>
                  <a:srgbClr val="3257B8"/>
                </a:solidFill>
                <a:latin typeface="Roboto Slab" pitchFamily="34" charset="0"/>
                <a:ea typeface="Roboto Slab" pitchFamily="34" charset="-122"/>
                <a:cs typeface="Roboto Slab" pitchFamily="34" charset="-120"/>
              </a:rPr>
              <a:t>Utilize Version Control Diligently</a:t>
            </a:r>
            <a:endParaRPr lang="en-US" sz="1600" dirty="0"/>
          </a:p>
        </p:txBody>
      </p:sp>
      <p:sp>
        <p:nvSpPr>
          <p:cNvPr id="7" name="Text 5"/>
          <p:cNvSpPr/>
          <p:nvPr/>
        </p:nvSpPr>
        <p:spPr>
          <a:xfrm>
            <a:off x="578168" y="3245763"/>
            <a:ext cx="6535579" cy="264319"/>
          </a:xfrm>
          <a:prstGeom prst="rect">
            <a:avLst/>
          </a:prstGeom>
          <a:noFill/>
          <a:ln/>
        </p:spPr>
        <p:txBody>
          <a:bodyPr wrap="none" lIns="0" tIns="0" rIns="0" bIns="0" rtlCol="0" anchor="t"/>
          <a:lstStyle/>
          <a:p>
            <a:pPr algn="l" marL="342900" indent="-342900">
              <a:lnSpc>
                <a:spcPts val="2050"/>
              </a:lnSpc>
              <a:buSzPct val="100000"/>
              <a:buChar char="•"/>
            </a:pPr>
            <a:r>
              <a:rPr lang="en-US" sz="1300" dirty="0">
                <a:solidFill>
                  <a:srgbClr val="15213F"/>
                </a:solidFill>
                <a:latin typeface="Roboto" pitchFamily="34" charset="0"/>
                <a:ea typeface="Roboto" pitchFamily="34" charset="-122"/>
                <a:cs typeface="Roboto" pitchFamily="34" charset="-120"/>
              </a:rPr>
              <a:t>Make frequent commits to a version control system (e.g., Git).</a:t>
            </a:r>
            <a:endParaRPr lang="en-US" sz="1300" dirty="0"/>
          </a:p>
        </p:txBody>
      </p:sp>
      <p:sp>
        <p:nvSpPr>
          <p:cNvPr id="8" name="Text 6"/>
          <p:cNvSpPr/>
          <p:nvPr/>
        </p:nvSpPr>
        <p:spPr>
          <a:xfrm>
            <a:off x="578168" y="3567827"/>
            <a:ext cx="6535579" cy="528638"/>
          </a:xfrm>
          <a:prstGeom prst="rect">
            <a:avLst/>
          </a:prstGeom>
          <a:noFill/>
          <a:ln/>
        </p:spPr>
        <p:txBody>
          <a:bodyPr wrap="square" lIns="0" tIns="0" rIns="0" bIns="0" rtlCol="0" anchor="t"/>
          <a:lstStyle/>
          <a:p>
            <a:pPr algn="l" marL="342900" indent="-342900">
              <a:lnSpc>
                <a:spcPts val="2050"/>
              </a:lnSpc>
              <a:buSzPct val="100000"/>
              <a:buChar char="•"/>
            </a:pPr>
            <a:r>
              <a:rPr lang="en-US" sz="1300" dirty="0">
                <a:solidFill>
                  <a:srgbClr val="15213F"/>
                </a:solidFill>
                <a:latin typeface="Roboto" pitchFamily="34" charset="0"/>
                <a:ea typeface="Roboto" pitchFamily="34" charset="-122"/>
                <a:cs typeface="Roboto" pitchFamily="34" charset="-120"/>
              </a:rPr>
              <a:t>This allows you to capture stable states and easily roll back if AI introduces breaking changes or undesirable code.</a:t>
            </a:r>
            <a:endParaRPr lang="en-US" sz="1300" dirty="0"/>
          </a:p>
        </p:txBody>
      </p:sp>
      <p:sp>
        <p:nvSpPr>
          <p:cNvPr id="9" name="Text 7"/>
          <p:cNvSpPr/>
          <p:nvPr/>
        </p:nvSpPr>
        <p:spPr>
          <a:xfrm>
            <a:off x="7524274" y="1383387"/>
            <a:ext cx="3953947" cy="258128"/>
          </a:xfrm>
          <a:prstGeom prst="rect">
            <a:avLst/>
          </a:prstGeom>
          <a:noFill/>
          <a:ln/>
        </p:spPr>
        <p:txBody>
          <a:bodyPr wrap="none" lIns="0" tIns="0" rIns="0" bIns="0" rtlCol="0" anchor="t"/>
          <a:lstStyle/>
          <a:p>
            <a:pPr algn="l" indent="0" marL="0">
              <a:lnSpc>
                <a:spcPts val="2000"/>
              </a:lnSpc>
              <a:buNone/>
            </a:pPr>
            <a:r>
              <a:rPr lang="en-US" sz="1600" dirty="0">
                <a:solidFill>
                  <a:srgbClr val="3257B8"/>
                </a:solidFill>
                <a:latin typeface="Roboto Slab" pitchFamily="34" charset="0"/>
                <a:ea typeface="Roboto Slab" pitchFamily="34" charset="-122"/>
                <a:cs typeface="Roboto Slab" pitchFamily="34" charset="-120"/>
              </a:rPr>
              <a:t>III. Code Quality, Security &amp; Maintenance</a:t>
            </a:r>
            <a:endParaRPr lang="en-US" sz="1600" dirty="0"/>
          </a:p>
        </p:txBody>
      </p:sp>
      <p:sp>
        <p:nvSpPr>
          <p:cNvPr id="10" name="Text 8"/>
          <p:cNvSpPr/>
          <p:nvPr/>
        </p:nvSpPr>
        <p:spPr>
          <a:xfrm>
            <a:off x="7524274" y="1806654"/>
            <a:ext cx="4049554" cy="258128"/>
          </a:xfrm>
          <a:prstGeom prst="rect">
            <a:avLst/>
          </a:prstGeom>
          <a:noFill/>
          <a:ln/>
        </p:spPr>
        <p:txBody>
          <a:bodyPr wrap="none" lIns="0" tIns="0" rIns="0" bIns="0" rtlCol="0" anchor="t"/>
          <a:lstStyle/>
          <a:p>
            <a:pPr algn="l" indent="0" marL="0">
              <a:lnSpc>
                <a:spcPts val="2000"/>
              </a:lnSpc>
              <a:buNone/>
            </a:pPr>
            <a:r>
              <a:rPr lang="en-US" sz="1600" dirty="0">
                <a:solidFill>
                  <a:srgbClr val="3257B8"/>
                </a:solidFill>
                <a:latin typeface="Roboto Slab" pitchFamily="34" charset="0"/>
                <a:ea typeface="Roboto Slab" pitchFamily="34" charset="-122"/>
                <a:cs typeface="Roboto Slab" pitchFamily="34" charset="-120"/>
              </a:rPr>
              <a:t>Embed Security Practices from the Outset</a:t>
            </a:r>
            <a:endParaRPr lang="en-US" sz="1600" dirty="0"/>
          </a:p>
        </p:txBody>
      </p:sp>
      <p:sp>
        <p:nvSpPr>
          <p:cNvPr id="11" name="Text 9"/>
          <p:cNvSpPr/>
          <p:nvPr/>
        </p:nvSpPr>
        <p:spPr>
          <a:xfrm>
            <a:off x="7524274" y="2229922"/>
            <a:ext cx="6535579" cy="792956"/>
          </a:xfrm>
          <a:prstGeom prst="rect">
            <a:avLst/>
          </a:prstGeom>
          <a:noFill/>
          <a:ln/>
        </p:spPr>
        <p:txBody>
          <a:bodyPr wrap="square" lIns="0" tIns="0" rIns="0" bIns="0" rtlCol="0" anchor="t"/>
          <a:lstStyle/>
          <a:p>
            <a:pPr algn="l" marL="342900" indent="-342900">
              <a:lnSpc>
                <a:spcPts val="2050"/>
              </a:lnSpc>
              <a:buSzPct val="100000"/>
              <a:buChar char="•"/>
            </a:pPr>
            <a:r>
              <a:rPr lang="en-US" sz="1300" b="1" dirty="0">
                <a:solidFill>
                  <a:srgbClr val="15213F"/>
                </a:solidFill>
                <a:latin typeface="Roboto" pitchFamily="34" charset="0"/>
                <a:ea typeface="Roboto" pitchFamily="34" charset="-122"/>
                <a:cs typeface="Roboto" pitchFamily="34" charset="-120"/>
              </a:rPr>
              <a:t>Manage Secrets Securely:</a:t>
            </a:r>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 Avoid hardcoding sensitive data. Use environment variables, .env files (properly gitignored), or dedicated secrets management solutions. Explicitly ask the AI to use these methods.</a:t>
            </a:r>
            <a:endParaRPr lang="en-US" sz="1300" dirty="0"/>
          </a:p>
        </p:txBody>
      </p:sp>
      <p:sp>
        <p:nvSpPr>
          <p:cNvPr id="12" name="Text 10"/>
          <p:cNvSpPr/>
          <p:nvPr/>
        </p:nvSpPr>
        <p:spPr>
          <a:xfrm>
            <a:off x="7524274" y="3080623"/>
            <a:ext cx="6535579" cy="528638"/>
          </a:xfrm>
          <a:prstGeom prst="rect">
            <a:avLst/>
          </a:prstGeom>
          <a:noFill/>
          <a:ln/>
        </p:spPr>
        <p:txBody>
          <a:bodyPr wrap="square" lIns="0" tIns="0" rIns="0" bIns="0" rtlCol="0" anchor="t"/>
          <a:lstStyle/>
          <a:p>
            <a:pPr algn="l" marL="342900" indent="-342900">
              <a:lnSpc>
                <a:spcPts val="2050"/>
              </a:lnSpc>
              <a:buSzPct val="100000"/>
              <a:buChar char="•"/>
            </a:pPr>
            <a:r>
              <a:rPr lang="en-US" sz="1300" b="1" dirty="0">
                <a:solidFill>
                  <a:srgbClr val="15213F"/>
                </a:solidFill>
                <a:latin typeface="Roboto" pitchFamily="34" charset="0"/>
                <a:ea typeface="Roboto" pitchFamily="34" charset="-122"/>
                <a:cs typeface="Roboto" pitchFamily="34" charset="-120"/>
              </a:rPr>
              <a:t>Input Validation and Sanitization:</a:t>
            </a:r>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 Ensure all user inputs and external data are validated and sanitized to prevent injection attacks.</a:t>
            </a:r>
            <a:endParaRPr lang="en-US" sz="1300" dirty="0"/>
          </a:p>
        </p:txBody>
      </p:sp>
      <p:sp>
        <p:nvSpPr>
          <p:cNvPr id="13" name="Text 11"/>
          <p:cNvSpPr/>
          <p:nvPr/>
        </p:nvSpPr>
        <p:spPr>
          <a:xfrm>
            <a:off x="7524274" y="3667006"/>
            <a:ext cx="6535579" cy="264319"/>
          </a:xfrm>
          <a:prstGeom prst="rect">
            <a:avLst/>
          </a:prstGeom>
          <a:noFill/>
          <a:ln/>
        </p:spPr>
        <p:txBody>
          <a:bodyPr wrap="none" lIns="0" tIns="0" rIns="0" bIns="0" rtlCol="0" anchor="t"/>
          <a:lstStyle/>
          <a:p>
            <a:pPr algn="l" marL="342900" indent="-342900">
              <a:lnSpc>
                <a:spcPts val="2050"/>
              </a:lnSpc>
              <a:buSzPct val="100000"/>
              <a:buChar char="•"/>
            </a:pPr>
            <a:r>
              <a:rPr lang="en-US" sz="1300" b="1" dirty="0">
                <a:solidFill>
                  <a:srgbClr val="15213F"/>
                </a:solidFill>
                <a:latin typeface="Roboto" pitchFamily="34" charset="0"/>
                <a:ea typeface="Roboto" pitchFamily="34" charset="-122"/>
                <a:cs typeface="Roboto" pitchFamily="34" charset="-120"/>
              </a:rPr>
              <a:t>Authentication and Authorization:</a:t>
            </a:r>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 Implement robust mechanisms to control access.</a:t>
            </a:r>
            <a:endParaRPr lang="en-US" sz="1300" dirty="0"/>
          </a:p>
        </p:txBody>
      </p:sp>
      <p:sp>
        <p:nvSpPr>
          <p:cNvPr id="14" name="Text 12"/>
          <p:cNvSpPr/>
          <p:nvPr/>
        </p:nvSpPr>
        <p:spPr>
          <a:xfrm>
            <a:off x="7524274" y="3989070"/>
            <a:ext cx="6535579" cy="264319"/>
          </a:xfrm>
          <a:prstGeom prst="rect">
            <a:avLst/>
          </a:prstGeom>
          <a:noFill/>
          <a:ln/>
        </p:spPr>
        <p:txBody>
          <a:bodyPr wrap="none" lIns="0" tIns="0" rIns="0" bIns="0" rtlCol="0" anchor="t"/>
          <a:lstStyle/>
          <a:p>
            <a:pPr algn="l" marL="342900" indent="-342900">
              <a:lnSpc>
                <a:spcPts val="2050"/>
              </a:lnSpc>
              <a:buSzPct val="100000"/>
              <a:buChar char="•"/>
            </a:pPr>
            <a:r>
              <a:rPr lang="en-US" sz="1300" b="1" dirty="0">
                <a:solidFill>
                  <a:srgbClr val="15213F"/>
                </a:solidFill>
                <a:latin typeface="Roboto" pitchFamily="34" charset="0"/>
                <a:ea typeface="Roboto" pitchFamily="34" charset="-122"/>
                <a:cs typeface="Roboto" pitchFamily="34" charset="-120"/>
              </a:rPr>
              <a:t>Use HTTPS:</a:t>
            </a:r>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 Encrypt data in transit.</a:t>
            </a:r>
            <a:endParaRPr lang="en-US" sz="1300" dirty="0"/>
          </a:p>
        </p:txBody>
      </p:sp>
      <p:sp>
        <p:nvSpPr>
          <p:cNvPr id="15" name="Text 13"/>
          <p:cNvSpPr/>
          <p:nvPr/>
        </p:nvSpPr>
        <p:spPr>
          <a:xfrm>
            <a:off x="7524274" y="4311134"/>
            <a:ext cx="6535579" cy="264319"/>
          </a:xfrm>
          <a:prstGeom prst="rect">
            <a:avLst/>
          </a:prstGeom>
          <a:noFill/>
          <a:ln/>
        </p:spPr>
        <p:txBody>
          <a:bodyPr wrap="none" lIns="0" tIns="0" rIns="0" bIns="0" rtlCol="0" anchor="t"/>
          <a:lstStyle/>
          <a:p>
            <a:pPr algn="l" marL="342900" indent="-342900">
              <a:lnSpc>
                <a:spcPts val="2050"/>
              </a:lnSpc>
              <a:buSzPct val="100000"/>
              <a:buChar char="•"/>
            </a:pPr>
            <a:r>
              <a:rPr lang="en-US" sz="1300" b="1" dirty="0">
                <a:solidFill>
                  <a:srgbClr val="15213F"/>
                </a:solidFill>
                <a:latin typeface="Roboto" pitchFamily="34" charset="0"/>
                <a:ea typeface="Roboto" pitchFamily="34" charset="-122"/>
                <a:cs typeface="Roboto" pitchFamily="34" charset="-120"/>
              </a:rPr>
              <a:t>Configure CORS Properly:</a:t>
            </a:r>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 Restrict cross-origin requests to trusted domains.</a:t>
            </a:r>
            <a:endParaRPr lang="en-US" sz="1300" dirty="0"/>
          </a:p>
        </p:txBody>
      </p:sp>
      <p:sp>
        <p:nvSpPr>
          <p:cNvPr id="16" name="Text 14"/>
          <p:cNvSpPr/>
          <p:nvPr/>
        </p:nvSpPr>
        <p:spPr>
          <a:xfrm>
            <a:off x="7524274" y="4633198"/>
            <a:ext cx="6535579" cy="528638"/>
          </a:xfrm>
          <a:prstGeom prst="rect">
            <a:avLst/>
          </a:prstGeom>
          <a:noFill/>
          <a:ln/>
        </p:spPr>
        <p:txBody>
          <a:bodyPr wrap="square" lIns="0" tIns="0" rIns="0" bIns="0" rtlCol="0" anchor="t"/>
          <a:lstStyle/>
          <a:p>
            <a:pPr algn="l" marL="342900" indent="-342900">
              <a:lnSpc>
                <a:spcPts val="2050"/>
              </a:lnSpc>
              <a:buSzPct val="100000"/>
              <a:buChar char="•"/>
            </a:pPr>
            <a:r>
              <a:rPr lang="en-US" sz="1300" b="1" dirty="0">
                <a:solidFill>
                  <a:srgbClr val="15213F"/>
                </a:solidFill>
                <a:latin typeface="Roboto" pitchFamily="34" charset="0"/>
                <a:ea typeface="Roboto" pitchFamily="34" charset="-122"/>
                <a:cs typeface="Roboto" pitchFamily="34" charset="-120"/>
              </a:rPr>
              <a:t>Regularly scan for vulnerabilities</a:t>
            </a:r>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 and ask the AI to help identify potential security weaknesses in its generated code.</a:t>
            </a:r>
            <a:endParaRPr lang="en-US" sz="1300" dirty="0"/>
          </a:p>
        </p:txBody>
      </p:sp>
      <p:sp>
        <p:nvSpPr>
          <p:cNvPr id="17" name="Shape 15"/>
          <p:cNvSpPr/>
          <p:nvPr/>
        </p:nvSpPr>
        <p:spPr>
          <a:xfrm>
            <a:off x="578168" y="5405438"/>
            <a:ext cx="4381262" cy="2372439"/>
          </a:xfrm>
          <a:prstGeom prst="roundRect">
            <a:avLst>
              <a:gd name="adj" fmla="val 1045"/>
            </a:avLst>
          </a:prstGeom>
          <a:solidFill>
            <a:srgbClr val="E9ECF2"/>
          </a:solidFill>
          <a:ln/>
        </p:spPr>
      </p:sp>
      <p:sp>
        <p:nvSpPr>
          <p:cNvPr id="18" name="Text 16"/>
          <p:cNvSpPr/>
          <p:nvPr/>
        </p:nvSpPr>
        <p:spPr>
          <a:xfrm>
            <a:off x="743307" y="5570577"/>
            <a:ext cx="3446859" cy="258128"/>
          </a:xfrm>
          <a:prstGeom prst="rect">
            <a:avLst/>
          </a:prstGeom>
          <a:noFill/>
          <a:ln/>
        </p:spPr>
        <p:txBody>
          <a:bodyPr wrap="none" lIns="0" tIns="0" rIns="0" bIns="0" rtlCol="0" anchor="t"/>
          <a:lstStyle/>
          <a:p>
            <a:pPr algn="l" indent="0" marL="0">
              <a:lnSpc>
                <a:spcPts val="2000"/>
              </a:lnSpc>
              <a:buNone/>
            </a:pPr>
            <a:r>
              <a:rPr lang="en-US" sz="1600" dirty="0">
                <a:solidFill>
                  <a:srgbClr val="15213F"/>
                </a:solidFill>
                <a:latin typeface="Roboto Slab" pitchFamily="34" charset="0"/>
                <a:ea typeface="Roboto Slab" pitchFamily="34" charset="-122"/>
                <a:cs typeface="Roboto Slab" pitchFamily="34" charset="-120"/>
              </a:rPr>
              <a:t>Proactively Manage Technical Debt</a:t>
            </a:r>
            <a:endParaRPr lang="en-US" sz="1600" dirty="0"/>
          </a:p>
        </p:txBody>
      </p:sp>
      <p:sp>
        <p:nvSpPr>
          <p:cNvPr id="19" name="Text 17"/>
          <p:cNvSpPr/>
          <p:nvPr/>
        </p:nvSpPr>
        <p:spPr>
          <a:xfrm>
            <a:off x="743307" y="5927765"/>
            <a:ext cx="4050982" cy="792956"/>
          </a:xfrm>
          <a:prstGeom prst="rect">
            <a:avLst/>
          </a:prstGeom>
          <a:noFill/>
          <a:ln/>
        </p:spPr>
        <p:txBody>
          <a:bodyPr wrap="square" lIns="0" tIns="0" rIns="0" bIns="0" rtlCol="0" anchor="t"/>
          <a:lstStyle/>
          <a:p>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Conduct regular code reviews specifically designed for AI-generated code, looking for inconsistencies, redundancies, and architectural misalignments.</a:t>
            </a:r>
            <a:endParaRPr lang="en-US" sz="1300" dirty="0"/>
          </a:p>
        </p:txBody>
      </p:sp>
      <p:sp>
        <p:nvSpPr>
          <p:cNvPr id="20" name="Text 18"/>
          <p:cNvSpPr/>
          <p:nvPr/>
        </p:nvSpPr>
        <p:spPr>
          <a:xfrm>
            <a:off x="743307" y="6819781"/>
            <a:ext cx="4050982" cy="792956"/>
          </a:xfrm>
          <a:prstGeom prst="rect">
            <a:avLst/>
          </a:prstGeom>
          <a:noFill/>
          <a:ln/>
        </p:spPr>
        <p:txBody>
          <a:bodyPr wrap="square" lIns="0" tIns="0" rIns="0" bIns="0" rtlCol="0" anchor="t"/>
          <a:lstStyle/>
          <a:p>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Schedule dedicated time for refactoring AI-generated code to improve its structure, readability, and maintainability.</a:t>
            </a:r>
            <a:endParaRPr lang="en-US" sz="1300" dirty="0"/>
          </a:p>
        </p:txBody>
      </p:sp>
      <p:sp>
        <p:nvSpPr>
          <p:cNvPr id="21" name="Shape 19"/>
          <p:cNvSpPr/>
          <p:nvPr/>
        </p:nvSpPr>
        <p:spPr>
          <a:xfrm>
            <a:off x="5124569" y="5405438"/>
            <a:ext cx="4381262" cy="2372439"/>
          </a:xfrm>
          <a:prstGeom prst="roundRect">
            <a:avLst>
              <a:gd name="adj" fmla="val 1045"/>
            </a:avLst>
          </a:prstGeom>
          <a:solidFill>
            <a:srgbClr val="E9ECF2"/>
          </a:solidFill>
          <a:ln/>
        </p:spPr>
      </p:sp>
      <p:sp>
        <p:nvSpPr>
          <p:cNvPr id="22" name="Text 20"/>
          <p:cNvSpPr/>
          <p:nvPr/>
        </p:nvSpPr>
        <p:spPr>
          <a:xfrm>
            <a:off x="5289709" y="5570577"/>
            <a:ext cx="2287310" cy="258128"/>
          </a:xfrm>
          <a:prstGeom prst="rect">
            <a:avLst/>
          </a:prstGeom>
          <a:noFill/>
          <a:ln/>
        </p:spPr>
        <p:txBody>
          <a:bodyPr wrap="none" lIns="0" tIns="0" rIns="0" bIns="0" rtlCol="0" anchor="t"/>
          <a:lstStyle/>
          <a:p>
            <a:pPr algn="l" indent="0" marL="0">
              <a:lnSpc>
                <a:spcPts val="2000"/>
              </a:lnSpc>
              <a:buNone/>
            </a:pPr>
            <a:r>
              <a:rPr lang="en-US" sz="1600" dirty="0">
                <a:solidFill>
                  <a:srgbClr val="15213F"/>
                </a:solidFill>
                <a:latin typeface="Roboto Slab" pitchFamily="34" charset="0"/>
                <a:ea typeface="Roboto Slab" pitchFamily="34" charset="-122"/>
                <a:cs typeface="Roboto Slab" pitchFamily="34" charset="-120"/>
              </a:rPr>
              <a:t>Use Meaningful Names</a:t>
            </a:r>
            <a:endParaRPr lang="en-US" sz="1600" dirty="0"/>
          </a:p>
        </p:txBody>
      </p:sp>
      <p:sp>
        <p:nvSpPr>
          <p:cNvPr id="23" name="Text 21"/>
          <p:cNvSpPr/>
          <p:nvPr/>
        </p:nvSpPr>
        <p:spPr>
          <a:xfrm>
            <a:off x="5289709" y="5927765"/>
            <a:ext cx="4050982" cy="792956"/>
          </a:xfrm>
          <a:prstGeom prst="rect">
            <a:avLst/>
          </a:prstGeom>
          <a:noFill/>
          <a:ln/>
        </p:spPr>
        <p:txBody>
          <a:bodyPr wrap="square" lIns="0" tIns="0" rIns="0" bIns="0" rtlCol="0" anchor="t"/>
          <a:lstStyle/>
          <a:p>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Review and refactor variable names, function names, and class names in AI-generated code to ensure they are self-explanatory and improve overall readability.</a:t>
            </a:r>
            <a:endParaRPr lang="en-US" sz="1300" dirty="0"/>
          </a:p>
        </p:txBody>
      </p:sp>
      <p:sp>
        <p:nvSpPr>
          <p:cNvPr id="24" name="Shape 22"/>
          <p:cNvSpPr/>
          <p:nvPr/>
        </p:nvSpPr>
        <p:spPr>
          <a:xfrm>
            <a:off x="9670971" y="5405438"/>
            <a:ext cx="4381262" cy="2372439"/>
          </a:xfrm>
          <a:prstGeom prst="roundRect">
            <a:avLst>
              <a:gd name="adj" fmla="val 1045"/>
            </a:avLst>
          </a:prstGeom>
          <a:solidFill>
            <a:srgbClr val="E9ECF2"/>
          </a:solidFill>
          <a:ln/>
        </p:spPr>
      </p:sp>
      <p:sp>
        <p:nvSpPr>
          <p:cNvPr id="25" name="Text 23"/>
          <p:cNvSpPr/>
          <p:nvPr/>
        </p:nvSpPr>
        <p:spPr>
          <a:xfrm>
            <a:off x="9836110" y="5570577"/>
            <a:ext cx="3002994" cy="258128"/>
          </a:xfrm>
          <a:prstGeom prst="rect">
            <a:avLst/>
          </a:prstGeom>
          <a:noFill/>
          <a:ln/>
        </p:spPr>
        <p:txBody>
          <a:bodyPr wrap="none" lIns="0" tIns="0" rIns="0" bIns="0" rtlCol="0" anchor="t"/>
          <a:lstStyle/>
          <a:p>
            <a:pPr algn="l" indent="0" marL="0">
              <a:lnSpc>
                <a:spcPts val="2000"/>
              </a:lnSpc>
              <a:buNone/>
            </a:pPr>
            <a:r>
              <a:rPr lang="en-US" sz="1600" dirty="0">
                <a:solidFill>
                  <a:srgbClr val="15213F"/>
                </a:solidFill>
                <a:latin typeface="Roboto Slab" pitchFamily="34" charset="0"/>
                <a:ea typeface="Roboto Slab" pitchFamily="34" charset="-122"/>
                <a:cs typeface="Roboto Slab" pitchFamily="34" charset="-120"/>
              </a:rPr>
              <a:t>Maintain Clear Documentation</a:t>
            </a:r>
            <a:endParaRPr lang="en-US" sz="1600" dirty="0"/>
          </a:p>
        </p:txBody>
      </p:sp>
      <p:sp>
        <p:nvSpPr>
          <p:cNvPr id="26" name="Text 24"/>
          <p:cNvSpPr/>
          <p:nvPr/>
        </p:nvSpPr>
        <p:spPr>
          <a:xfrm>
            <a:off x="9836110" y="5927765"/>
            <a:ext cx="4050982" cy="792956"/>
          </a:xfrm>
          <a:prstGeom prst="rect">
            <a:avLst/>
          </a:prstGeom>
          <a:noFill/>
          <a:ln/>
        </p:spPr>
        <p:txBody>
          <a:bodyPr wrap="square" lIns="0" tIns="0" rIns="0" bIns="0" rtlCol="0" anchor="t"/>
          <a:lstStyle/>
          <a:p>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Document your development process, key decisions, effective prompts, and the architecture of the AI-assisted components.</a:t>
            </a:r>
            <a:endParaRPr lang="en-US" sz="1300" dirty="0"/>
          </a:p>
        </p:txBody>
      </p:sp>
      <p:sp>
        <p:nvSpPr>
          <p:cNvPr id="27" name="Text 25"/>
          <p:cNvSpPr/>
          <p:nvPr/>
        </p:nvSpPr>
        <p:spPr>
          <a:xfrm>
            <a:off x="9836110" y="6819781"/>
            <a:ext cx="4050982" cy="528638"/>
          </a:xfrm>
          <a:prstGeom prst="rect">
            <a:avLst/>
          </a:prstGeom>
          <a:noFill/>
          <a:ln/>
        </p:spPr>
        <p:txBody>
          <a:bodyPr wrap="square" lIns="0" tIns="0" rIns="0" bIns="0" rtlCol="0" anchor="t"/>
          <a:lstStyle/>
          <a:p>
            <a:pPr algn="l" indent="0" marL="0">
              <a:lnSpc>
                <a:spcPts val="2050"/>
              </a:lnSpc>
              <a:buNone/>
            </a:pPr>
            <a:r>
              <a:rPr lang="en-US" sz="1300" dirty="0">
                <a:solidFill>
                  <a:srgbClr val="15213F"/>
                </a:solidFill>
                <a:latin typeface="Roboto" pitchFamily="34" charset="0"/>
                <a:ea typeface="Roboto" pitchFamily="34" charset="-122"/>
                <a:cs typeface="Roboto" pitchFamily="34" charset="-120"/>
              </a:rPr>
              <a:t>Ask the AI to help generate or update README files, code comments, and other documentation.</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26983" y="960953"/>
            <a:ext cx="11767304" cy="559832"/>
          </a:xfrm>
          <a:prstGeom prst="rect">
            <a:avLst/>
          </a:prstGeom>
          <a:noFill/>
          <a:ln/>
        </p:spPr>
        <p:txBody>
          <a:bodyPr wrap="none" lIns="0" tIns="0" rIns="0" bIns="0" rtlCol="0" anchor="t"/>
          <a:lstStyle/>
          <a:p>
            <a:pPr algn="l" indent="0" marL="0">
              <a:lnSpc>
                <a:spcPts val="4400"/>
              </a:lnSpc>
              <a:buNone/>
            </a:pPr>
            <a:r>
              <a:rPr lang="en-US" sz="3500" dirty="0">
                <a:solidFill>
                  <a:srgbClr val="3257B8"/>
                </a:solidFill>
                <a:latin typeface="Roboto Slab" pitchFamily="34" charset="0"/>
                <a:ea typeface="Roboto Slab" pitchFamily="34" charset="-122"/>
                <a:cs typeface="Roboto Slab" pitchFamily="34" charset="-120"/>
              </a:rPr>
              <a:t>The Indispensable Role of Senior Engineering Oversight</a:t>
            </a:r>
            <a:endParaRPr lang="en-US" sz="3500" dirty="0"/>
          </a:p>
        </p:txBody>
      </p:sp>
      <p:sp>
        <p:nvSpPr>
          <p:cNvPr id="3" name="Text 1"/>
          <p:cNvSpPr/>
          <p:nvPr/>
        </p:nvSpPr>
        <p:spPr>
          <a:xfrm>
            <a:off x="626983" y="1879044"/>
            <a:ext cx="13376434" cy="286703"/>
          </a:xfrm>
          <a:prstGeom prst="rect">
            <a:avLst/>
          </a:prstGeom>
          <a:noFill/>
          <a:ln/>
        </p:spPr>
        <p:txBody>
          <a:bodyPr wrap="none" lIns="0" tIns="0" rIns="0" bIns="0" rtlCol="0" anchor="t"/>
          <a:lstStyle/>
          <a:p>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The involvement of experienced senior software engineers is paramount to successfully and safely implement vibe coding.</a:t>
            </a:r>
            <a:endParaRPr lang="en-US" sz="1400" dirty="0"/>
          </a:p>
        </p:txBody>
      </p:sp>
      <p:sp>
        <p:nvSpPr>
          <p:cNvPr id="4" name="Text 2"/>
          <p:cNvSpPr/>
          <p:nvPr/>
        </p:nvSpPr>
        <p:spPr>
          <a:xfrm>
            <a:off x="626983" y="2434471"/>
            <a:ext cx="3380065" cy="279916"/>
          </a:xfrm>
          <a:prstGeom prst="rect">
            <a:avLst/>
          </a:prstGeom>
          <a:noFill/>
          <a:ln/>
        </p:spPr>
        <p:txBody>
          <a:bodyPr wrap="none" lIns="0" tIns="0" rIns="0" bIns="0" rtlCol="0" anchor="t"/>
          <a:lstStyle/>
          <a:p>
            <a:pPr algn="l" indent="0" marL="0">
              <a:lnSpc>
                <a:spcPts val="2200"/>
              </a:lnSpc>
              <a:buNone/>
            </a:pPr>
            <a:r>
              <a:rPr lang="en-US" sz="1750" dirty="0">
                <a:solidFill>
                  <a:srgbClr val="3257B8"/>
                </a:solidFill>
                <a:latin typeface="Roboto Slab" pitchFamily="34" charset="0"/>
                <a:ea typeface="Roboto Slab" pitchFamily="34" charset="-122"/>
                <a:cs typeface="Roboto Slab" pitchFamily="34" charset="-120"/>
              </a:rPr>
              <a:t>Why Senior Expertise is Crucial:</a:t>
            </a:r>
            <a:endParaRPr lang="en-US" sz="1750" dirty="0"/>
          </a:p>
        </p:txBody>
      </p:sp>
      <p:sp>
        <p:nvSpPr>
          <p:cNvPr id="5" name="Shape 3"/>
          <p:cNvSpPr/>
          <p:nvPr/>
        </p:nvSpPr>
        <p:spPr>
          <a:xfrm>
            <a:off x="626983" y="2983111"/>
            <a:ext cx="403027" cy="403027"/>
          </a:xfrm>
          <a:prstGeom prst="roundRect">
            <a:avLst>
              <a:gd name="adj" fmla="val 6668"/>
            </a:avLst>
          </a:prstGeom>
          <a:solidFill>
            <a:srgbClr val="E9ECF2"/>
          </a:solidFill>
          <a:ln/>
        </p:spPr>
      </p:sp>
      <p:pic>
        <p:nvPicPr>
          <p:cNvPr id="6" name="Image 0" descr="preencoded.png">    </p:cNvPr>
          <p:cNvPicPr>
            <a:picLocks noChangeAspect="1"/>
          </p:cNvPicPr>
          <p:nvPr/>
        </p:nvPicPr>
        <p:blipFill>
          <a:blip r:embed="rId1"/>
          <a:stretch>
            <a:fillRect/>
          </a:stretch>
        </p:blipFill>
        <p:spPr>
          <a:xfrm>
            <a:off x="694075" y="3016627"/>
            <a:ext cx="268724" cy="335875"/>
          </a:xfrm>
          <a:prstGeom prst="rect">
            <a:avLst/>
          </a:prstGeom>
        </p:spPr>
      </p:pic>
      <p:sp>
        <p:nvSpPr>
          <p:cNvPr id="7" name="Text 4"/>
          <p:cNvSpPr/>
          <p:nvPr/>
        </p:nvSpPr>
        <p:spPr>
          <a:xfrm>
            <a:off x="1209080" y="3044666"/>
            <a:ext cx="3727371" cy="559832"/>
          </a:xfrm>
          <a:prstGeom prst="rect">
            <a:avLst/>
          </a:prstGeom>
          <a:noFill/>
          <a:ln/>
        </p:spPr>
        <p:txBody>
          <a:bodyPr wrap="square" lIns="0" tIns="0" rIns="0" bIns="0" rtlCol="0" anchor="t"/>
          <a:lstStyle/>
          <a:p>
            <a:pPr algn="l" indent="0" marL="0">
              <a:lnSpc>
                <a:spcPts val="2200"/>
              </a:lnSpc>
              <a:buNone/>
            </a:pPr>
            <a:r>
              <a:rPr lang="en-US" sz="1750" dirty="0">
                <a:solidFill>
                  <a:srgbClr val="15213F"/>
                </a:solidFill>
                <a:latin typeface="Roboto Slab" pitchFamily="34" charset="0"/>
                <a:ea typeface="Roboto Slab" pitchFamily="34" charset="-122"/>
                <a:cs typeface="Roboto Slab" pitchFamily="34" charset="-120"/>
              </a:rPr>
              <a:t>Deep Critical Review Beyond Superficial Checks</a:t>
            </a:r>
            <a:endParaRPr lang="en-US" sz="1750" dirty="0"/>
          </a:p>
        </p:txBody>
      </p:sp>
      <p:sp>
        <p:nvSpPr>
          <p:cNvPr id="8" name="Text 5"/>
          <p:cNvSpPr/>
          <p:nvPr/>
        </p:nvSpPr>
        <p:spPr>
          <a:xfrm>
            <a:off x="1209080" y="3711892"/>
            <a:ext cx="3727371" cy="1433512"/>
          </a:xfrm>
          <a:prstGeom prst="rect">
            <a:avLst/>
          </a:prstGeom>
          <a:noFill/>
          <a:ln/>
        </p:spPr>
        <p:txBody>
          <a:bodyPr wrap="square" lIns="0" tIns="0" rIns="0" bIns="0" rtlCol="0" anchor="t"/>
          <a:lstStyle/>
          <a:p>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Senior engineers can scrutinize AI-generated code for efficiency, security, architectural soundness, edge cases, and long-term maintainability—aspects often missed in a simple "vibe check."</a:t>
            </a:r>
            <a:endParaRPr lang="en-US" sz="1400" dirty="0"/>
          </a:p>
        </p:txBody>
      </p:sp>
      <p:sp>
        <p:nvSpPr>
          <p:cNvPr id="9" name="Shape 6"/>
          <p:cNvSpPr/>
          <p:nvPr/>
        </p:nvSpPr>
        <p:spPr>
          <a:xfrm>
            <a:off x="5160407" y="2983111"/>
            <a:ext cx="403027" cy="403027"/>
          </a:xfrm>
          <a:prstGeom prst="roundRect">
            <a:avLst>
              <a:gd name="adj" fmla="val 6668"/>
            </a:avLst>
          </a:prstGeom>
          <a:solidFill>
            <a:srgbClr val="E9ECF2"/>
          </a:solidFill>
          <a:ln/>
        </p:spPr>
      </p:sp>
      <p:pic>
        <p:nvPicPr>
          <p:cNvPr id="10" name="Image 1" descr="preencoded.png">    </p:cNvPr>
          <p:cNvPicPr>
            <a:picLocks noChangeAspect="1"/>
          </p:cNvPicPr>
          <p:nvPr/>
        </p:nvPicPr>
        <p:blipFill>
          <a:blip r:embed="rId2"/>
          <a:stretch>
            <a:fillRect/>
          </a:stretch>
        </p:blipFill>
        <p:spPr>
          <a:xfrm>
            <a:off x="5227499" y="3016627"/>
            <a:ext cx="268724" cy="335875"/>
          </a:xfrm>
          <a:prstGeom prst="rect">
            <a:avLst/>
          </a:prstGeom>
        </p:spPr>
      </p:pic>
      <p:sp>
        <p:nvSpPr>
          <p:cNvPr id="11" name="Text 7"/>
          <p:cNvSpPr/>
          <p:nvPr/>
        </p:nvSpPr>
        <p:spPr>
          <a:xfrm>
            <a:off x="5742503" y="3044666"/>
            <a:ext cx="3727371" cy="559832"/>
          </a:xfrm>
          <a:prstGeom prst="rect">
            <a:avLst/>
          </a:prstGeom>
          <a:noFill/>
          <a:ln/>
        </p:spPr>
        <p:txBody>
          <a:bodyPr wrap="square" lIns="0" tIns="0" rIns="0" bIns="0" rtlCol="0" anchor="t"/>
          <a:lstStyle/>
          <a:p>
            <a:pPr algn="l" indent="0" marL="0">
              <a:lnSpc>
                <a:spcPts val="2200"/>
              </a:lnSpc>
              <a:buNone/>
            </a:pPr>
            <a:r>
              <a:rPr lang="en-US" sz="1750" dirty="0">
                <a:solidFill>
                  <a:srgbClr val="15213F"/>
                </a:solidFill>
                <a:latin typeface="Roboto Slab" pitchFamily="34" charset="0"/>
                <a:ea typeface="Roboto Slab" pitchFamily="34" charset="-122"/>
                <a:cs typeface="Roboto Slab" pitchFamily="34" charset="-120"/>
              </a:rPr>
              <a:t>Preventing Amplified Technical Debt from Misused AI</a:t>
            </a:r>
            <a:endParaRPr lang="en-US" sz="1750" dirty="0"/>
          </a:p>
        </p:txBody>
      </p:sp>
      <p:sp>
        <p:nvSpPr>
          <p:cNvPr id="12" name="Text 8"/>
          <p:cNvSpPr/>
          <p:nvPr/>
        </p:nvSpPr>
        <p:spPr>
          <a:xfrm>
            <a:off x="5742503" y="3711892"/>
            <a:ext cx="3727371" cy="1433512"/>
          </a:xfrm>
          <a:prstGeom prst="rect">
            <a:avLst/>
          </a:prstGeom>
          <a:noFill/>
          <a:ln/>
        </p:spPr>
        <p:txBody>
          <a:bodyPr wrap="square" lIns="0" tIns="0" rIns="0" bIns="0" rtlCol="0" anchor="t"/>
          <a:lstStyle/>
          <a:p>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They can identify and mitigate the accumulation of technical debt that might arise if junior developers accept suboptimal or overly complex AI suggestions without foreseeing long-term consequences.</a:t>
            </a:r>
            <a:endParaRPr lang="en-US" sz="1400" dirty="0"/>
          </a:p>
        </p:txBody>
      </p:sp>
      <p:sp>
        <p:nvSpPr>
          <p:cNvPr id="13" name="Shape 9"/>
          <p:cNvSpPr/>
          <p:nvPr/>
        </p:nvSpPr>
        <p:spPr>
          <a:xfrm>
            <a:off x="9693831" y="2983111"/>
            <a:ext cx="403027" cy="403027"/>
          </a:xfrm>
          <a:prstGeom prst="roundRect">
            <a:avLst>
              <a:gd name="adj" fmla="val 6668"/>
            </a:avLst>
          </a:prstGeom>
          <a:solidFill>
            <a:srgbClr val="E9ECF2"/>
          </a:solidFill>
          <a:ln/>
        </p:spPr>
      </p:sp>
      <p:pic>
        <p:nvPicPr>
          <p:cNvPr id="14" name="Image 2" descr="preencoded.png">    </p:cNvPr>
          <p:cNvPicPr>
            <a:picLocks noChangeAspect="1"/>
          </p:cNvPicPr>
          <p:nvPr/>
        </p:nvPicPr>
        <p:blipFill>
          <a:blip r:embed="rId3"/>
          <a:stretch>
            <a:fillRect/>
          </a:stretch>
        </p:blipFill>
        <p:spPr>
          <a:xfrm>
            <a:off x="9760922" y="3016627"/>
            <a:ext cx="268724" cy="335875"/>
          </a:xfrm>
          <a:prstGeom prst="rect">
            <a:avLst/>
          </a:prstGeom>
        </p:spPr>
      </p:pic>
      <p:sp>
        <p:nvSpPr>
          <p:cNvPr id="15" name="Text 10"/>
          <p:cNvSpPr/>
          <p:nvPr/>
        </p:nvSpPr>
        <p:spPr>
          <a:xfrm>
            <a:off x="10275927" y="3044666"/>
            <a:ext cx="3727371" cy="559832"/>
          </a:xfrm>
          <a:prstGeom prst="rect">
            <a:avLst/>
          </a:prstGeom>
          <a:noFill/>
          <a:ln/>
        </p:spPr>
        <p:txBody>
          <a:bodyPr wrap="square" lIns="0" tIns="0" rIns="0" bIns="0" rtlCol="0" anchor="t"/>
          <a:lstStyle/>
          <a:p>
            <a:pPr algn="l" indent="0" marL="0">
              <a:lnSpc>
                <a:spcPts val="2200"/>
              </a:lnSpc>
              <a:buNone/>
            </a:pPr>
            <a:r>
              <a:rPr lang="en-US" sz="1750" dirty="0">
                <a:solidFill>
                  <a:srgbClr val="15213F"/>
                </a:solidFill>
                <a:latin typeface="Roboto Slab" pitchFamily="34" charset="0"/>
                <a:ea typeface="Roboto Slab" pitchFamily="34" charset="-122"/>
                <a:cs typeface="Roboto Slab" pitchFamily="34" charset="-120"/>
              </a:rPr>
              <a:t>Navigating Debugging of Opaque AI Code</a:t>
            </a:r>
            <a:endParaRPr lang="en-US" sz="1750" dirty="0"/>
          </a:p>
        </p:txBody>
      </p:sp>
      <p:sp>
        <p:nvSpPr>
          <p:cNvPr id="16" name="Text 11"/>
          <p:cNvSpPr/>
          <p:nvPr/>
        </p:nvSpPr>
        <p:spPr>
          <a:xfrm>
            <a:off x="10275927" y="3711892"/>
            <a:ext cx="3727371" cy="2006917"/>
          </a:xfrm>
          <a:prstGeom prst="rect">
            <a:avLst/>
          </a:prstGeom>
          <a:noFill/>
          <a:ln/>
        </p:spPr>
        <p:txBody>
          <a:bodyPr wrap="square" lIns="0" tIns="0" rIns="0" bIns="0" rtlCol="0" anchor="t"/>
          <a:lstStyle/>
          <a:p>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If AI-generated code is poorly understood or structured, debugging becomes a nightmare. Senior experience helps ensure clarity and proper design from the outset, or know when to rewrite opaque sections. Fixing such issues can take longer than traditional development if not managed well.</a:t>
            </a:r>
            <a:endParaRPr lang="en-US" sz="1400" dirty="0"/>
          </a:p>
        </p:txBody>
      </p:sp>
      <p:sp>
        <p:nvSpPr>
          <p:cNvPr id="17" name="Text 12"/>
          <p:cNvSpPr/>
          <p:nvPr/>
        </p:nvSpPr>
        <p:spPr>
          <a:xfrm>
            <a:off x="626983" y="5920264"/>
            <a:ext cx="13376434" cy="573405"/>
          </a:xfrm>
          <a:prstGeom prst="rect">
            <a:avLst/>
          </a:prstGeom>
          <a:noFill/>
          <a:ln/>
        </p:spPr>
        <p:txBody>
          <a:bodyPr wrap="square" lIns="0" tIns="0" rIns="0" bIns="0" rtlCol="0" anchor="t"/>
          <a:lstStyle/>
          <a:p>
            <a:pPr algn="l" indent="0" marL="0">
              <a:lnSpc>
                <a:spcPts val="2250"/>
              </a:lnSpc>
              <a:buNone/>
            </a:pPr>
            <a:r>
              <a:rPr lang="en-US" sz="1400" b="1" dirty="0">
                <a:solidFill>
                  <a:srgbClr val="15213F"/>
                </a:solidFill>
                <a:latin typeface="Roboto" pitchFamily="34" charset="0"/>
                <a:ea typeface="Roboto" pitchFamily="34" charset="-122"/>
                <a:cs typeface="Roboto" pitchFamily="34" charset="-120"/>
              </a:rPr>
              <a:t>Risks of Insufficient Senior Involvement:</a:t>
            </a:r>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 Systems built primarily with AI by less experienced developers without strong oversight risk becoming poorly architected, insecure, bug-ridden, and exceptionally difficult to debug or enhance. The initial time "saved" can be lost many times over in trying to fix foundational issues.</a:t>
            </a:r>
            <a:endParaRPr lang="en-US" sz="1400" dirty="0"/>
          </a:p>
        </p:txBody>
      </p:sp>
      <p:sp>
        <p:nvSpPr>
          <p:cNvPr id="18" name="Text 13"/>
          <p:cNvSpPr/>
          <p:nvPr/>
        </p:nvSpPr>
        <p:spPr>
          <a:xfrm>
            <a:off x="626983" y="6695123"/>
            <a:ext cx="13376434" cy="573405"/>
          </a:xfrm>
          <a:prstGeom prst="rect">
            <a:avLst/>
          </a:prstGeom>
          <a:noFill/>
          <a:ln/>
        </p:spPr>
        <p:txBody>
          <a:bodyPr wrap="square" lIns="0" tIns="0" rIns="0" bIns="0" rtlCol="0" anchor="t"/>
          <a:lstStyle/>
          <a:p>
            <a:pPr algn="l" indent="0" marL="0">
              <a:lnSpc>
                <a:spcPts val="2250"/>
              </a:lnSpc>
              <a:buNone/>
            </a:pPr>
            <a:r>
              <a:rPr lang="en-US" sz="1400" b="1" dirty="0">
                <a:solidFill>
                  <a:srgbClr val="15213F"/>
                </a:solidFill>
                <a:latin typeface="Roboto" pitchFamily="34" charset="0"/>
                <a:ea typeface="Roboto" pitchFamily="34" charset="-122"/>
                <a:cs typeface="Roboto" pitchFamily="34" charset="-120"/>
              </a:rPr>
              <a:t>Vibe Coding as a Tool: Effectiveness Hinges on User Skill &amp; Experience:</a:t>
            </a:r>
            <a:pPr algn="l" indent="0" marL="0">
              <a:lnSpc>
                <a:spcPts val="2250"/>
              </a:lnSpc>
              <a:buNone/>
            </a:pPr>
            <a:r>
              <a:rPr lang="en-US" sz="1400" dirty="0">
                <a:solidFill>
                  <a:srgbClr val="15213F"/>
                </a:solidFill>
                <a:latin typeface="Roboto" pitchFamily="34" charset="0"/>
                <a:ea typeface="Roboto" pitchFamily="34" charset="-122"/>
                <a:cs typeface="Roboto" pitchFamily="34" charset="-120"/>
              </a:rPr>
              <a:t> Vibe coding doesn't diminish the need for deep engineering expertise. It's a powerful tool that, in experienced hands, can significantly augment productivity. In inexperienced hands, without proper guidance, it can amplify risks and lead to poor outcomes.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2025-05-08T04:41:45Z</dcterms:created>
  <dcterms:modified xsi:type="dcterms:W3CDTF">2025-05-08T04:41:45Z</dcterms:modified>
</cp:coreProperties>
</file>