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70" r:id="rId2"/>
    <p:sldId id="271" r:id="rId3"/>
    <p:sldId id="272" r:id="rId4"/>
    <p:sldId id="273" r:id="rId5"/>
    <p:sldId id="274" r:id="rId6"/>
    <p:sldId id="275" r:id="rId7"/>
  </p:sldIdLst>
  <p:sldSz cx="14630400" cy="8229600"/>
  <p:notesSz cx="8229600" cy="14630400"/>
  <p:embeddedFontLst>
    <p:embeddedFont>
      <p:font typeface="Inter"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08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506974"/>
            <a:ext cx="6133505"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Case Study (Projected)</a:t>
            </a:r>
            <a:endParaRPr lang="en-US" sz="4650" dirty="0"/>
          </a:p>
        </p:txBody>
      </p:sp>
      <p:sp>
        <p:nvSpPr>
          <p:cNvPr id="3" name="Text 1"/>
          <p:cNvSpPr/>
          <p:nvPr/>
        </p:nvSpPr>
        <p:spPr>
          <a:xfrm>
            <a:off x="793790" y="270486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projected case study for a banking legacy system modernization demonstrates the significant advantages of our approach.</a:t>
            </a:r>
            <a:endParaRPr lang="en-US" sz="1750" dirty="0"/>
          </a:p>
        </p:txBody>
      </p:sp>
      <p:sp>
        <p:nvSpPr>
          <p:cNvPr id="4" name="Text 2"/>
          <p:cNvSpPr/>
          <p:nvPr/>
        </p:nvSpPr>
        <p:spPr>
          <a:xfrm>
            <a:off x="793790" y="3912632"/>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Traditional Approach</a:t>
            </a:r>
            <a:endParaRPr lang="en-US" sz="2300" dirty="0"/>
          </a:p>
        </p:txBody>
      </p:sp>
      <p:sp>
        <p:nvSpPr>
          <p:cNvPr id="5" name="Text 3"/>
          <p:cNvSpPr/>
          <p:nvPr/>
        </p:nvSpPr>
        <p:spPr>
          <a:xfrm>
            <a:off x="793790" y="451151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250,000 lines of Synon-generated RPG code</a:t>
            </a:r>
            <a:endParaRPr lang="en-US" sz="1750" dirty="0"/>
          </a:p>
        </p:txBody>
      </p:sp>
      <p:sp>
        <p:nvSpPr>
          <p:cNvPr id="6" name="Text 4"/>
          <p:cNvSpPr/>
          <p:nvPr/>
        </p:nvSpPr>
        <p:spPr>
          <a:xfrm>
            <a:off x="793790" y="49537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18 months timeline</a:t>
            </a:r>
            <a:endParaRPr lang="en-US" sz="1750" dirty="0"/>
          </a:p>
        </p:txBody>
      </p:sp>
      <p:sp>
        <p:nvSpPr>
          <p:cNvPr id="7" name="Text 5"/>
          <p:cNvSpPr/>
          <p:nvPr/>
        </p:nvSpPr>
        <p:spPr>
          <a:xfrm>
            <a:off x="793790" y="539591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12 developers required</a:t>
            </a:r>
            <a:endParaRPr lang="en-US" sz="1750" dirty="0"/>
          </a:p>
        </p:txBody>
      </p:sp>
      <p:sp>
        <p:nvSpPr>
          <p:cNvPr id="8" name="Text 6"/>
          <p:cNvSpPr/>
          <p:nvPr/>
        </p:nvSpPr>
        <p:spPr>
          <a:xfrm>
            <a:off x="793790" y="583811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High risk of knowledge gaps</a:t>
            </a:r>
            <a:endParaRPr lang="en-US" sz="1750" dirty="0"/>
          </a:p>
        </p:txBody>
      </p:sp>
      <p:sp>
        <p:nvSpPr>
          <p:cNvPr id="9" name="Text 7"/>
          <p:cNvSpPr/>
          <p:nvPr/>
        </p:nvSpPr>
        <p:spPr>
          <a:xfrm>
            <a:off x="793790" y="628030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Inconsistent quality outcomes</a:t>
            </a:r>
            <a:endParaRPr lang="en-US" sz="1750" dirty="0"/>
          </a:p>
        </p:txBody>
      </p:sp>
      <p:sp>
        <p:nvSpPr>
          <p:cNvPr id="10" name="Text 8"/>
          <p:cNvSpPr/>
          <p:nvPr/>
        </p:nvSpPr>
        <p:spPr>
          <a:xfrm>
            <a:off x="7599521" y="3912632"/>
            <a:ext cx="4760595" cy="372070"/>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With RPG Modernization Assistant</a:t>
            </a:r>
            <a:endParaRPr lang="en-US" sz="2300" dirty="0"/>
          </a:p>
        </p:txBody>
      </p:sp>
      <p:sp>
        <p:nvSpPr>
          <p:cNvPr id="11" name="Text 9"/>
          <p:cNvSpPr/>
          <p:nvPr/>
        </p:nvSpPr>
        <p:spPr>
          <a:xfrm>
            <a:off x="7599521" y="451151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Initial artifacts generated in days instead of months</a:t>
            </a:r>
            <a:endParaRPr lang="en-US" sz="1750" dirty="0"/>
          </a:p>
        </p:txBody>
      </p:sp>
      <p:sp>
        <p:nvSpPr>
          <p:cNvPr id="12" name="Text 10"/>
          <p:cNvSpPr/>
          <p:nvPr/>
        </p:nvSpPr>
        <p:spPr>
          <a:xfrm>
            <a:off x="7599521" y="49537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Development team reduced by 30%</a:t>
            </a:r>
            <a:endParaRPr lang="en-US" sz="1750" dirty="0"/>
          </a:p>
        </p:txBody>
      </p:sp>
      <p:sp>
        <p:nvSpPr>
          <p:cNvPr id="13" name="Text 11"/>
          <p:cNvSpPr/>
          <p:nvPr/>
        </p:nvSpPr>
        <p:spPr>
          <a:xfrm>
            <a:off x="7599521" y="539591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Timeline shortened by 40%</a:t>
            </a:r>
            <a:endParaRPr lang="en-US" sz="1750" dirty="0"/>
          </a:p>
        </p:txBody>
      </p:sp>
      <p:sp>
        <p:nvSpPr>
          <p:cNvPr id="14" name="Text 12"/>
          <p:cNvSpPr/>
          <p:nvPr/>
        </p:nvSpPr>
        <p:spPr>
          <a:xfrm>
            <a:off x="7599521" y="583811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Higher quality, more maintainable output</a:t>
            </a:r>
            <a:endParaRPr lang="en-US" sz="1750" dirty="0"/>
          </a:p>
        </p:txBody>
      </p:sp>
      <p:sp>
        <p:nvSpPr>
          <p:cNvPr id="15" name="Text 13"/>
          <p:cNvSpPr/>
          <p:nvPr/>
        </p:nvSpPr>
        <p:spPr>
          <a:xfrm>
            <a:off x="7599521" y="628030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Comprehensive knowledge preservation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68616" y="458986"/>
            <a:ext cx="4649391" cy="545902"/>
          </a:xfrm>
          <a:prstGeom prst="rect">
            <a:avLst/>
          </a:prstGeom>
          <a:noFill/>
          <a:ln/>
        </p:spPr>
        <p:txBody>
          <a:bodyPr wrap="none" lIns="0" tIns="0" rIns="0" bIns="0" rtlCol="0" anchor="t"/>
          <a:lstStyle/>
          <a:p>
            <a:pPr marL="0" indent="0" algn="l">
              <a:lnSpc>
                <a:spcPts val="4250"/>
              </a:lnSpc>
              <a:buNone/>
            </a:pPr>
            <a:r>
              <a:rPr lang="en-US" sz="3400" b="1" dirty="0">
                <a:solidFill>
                  <a:srgbClr val="000000"/>
                </a:solidFill>
                <a:latin typeface="Petrona Bold" pitchFamily="34" charset="0"/>
                <a:ea typeface="Petrona Bold" pitchFamily="34" charset="-122"/>
                <a:cs typeface="Petrona Bold" pitchFamily="34" charset="-120"/>
              </a:rPr>
              <a:t>Development Roadmap</a:t>
            </a:r>
            <a:endParaRPr lang="en-US" sz="3400" dirty="0"/>
          </a:p>
        </p:txBody>
      </p:sp>
      <p:sp>
        <p:nvSpPr>
          <p:cNvPr id="4" name="Text 1"/>
          <p:cNvSpPr/>
          <p:nvPr/>
        </p:nvSpPr>
        <p:spPr>
          <a:xfrm>
            <a:off x="6068616" y="1254442"/>
            <a:ext cx="7979569" cy="532209"/>
          </a:xfrm>
          <a:prstGeom prst="rect">
            <a:avLst/>
          </a:prstGeom>
          <a:noFill/>
          <a:ln/>
        </p:spPr>
        <p:txBody>
          <a:bodyPr wrap="squar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Our product development follows a strategic three-phase approach to deliver increasing value and capabilities over time.</a:t>
            </a:r>
            <a:endParaRPr lang="en-US" sz="1300" dirty="0"/>
          </a:p>
        </p:txBody>
      </p:sp>
      <p:sp>
        <p:nvSpPr>
          <p:cNvPr id="5" name="Shape 2"/>
          <p:cNvSpPr/>
          <p:nvPr/>
        </p:nvSpPr>
        <p:spPr>
          <a:xfrm>
            <a:off x="6255782" y="1973818"/>
            <a:ext cx="22860" cy="5796677"/>
          </a:xfrm>
          <a:prstGeom prst="roundRect">
            <a:avLst>
              <a:gd name="adj" fmla="val 305679"/>
            </a:avLst>
          </a:prstGeom>
          <a:solidFill>
            <a:srgbClr val="B2D4E5"/>
          </a:solidFill>
          <a:ln/>
        </p:spPr>
      </p:sp>
      <p:sp>
        <p:nvSpPr>
          <p:cNvPr id="6" name="Shape 3"/>
          <p:cNvSpPr/>
          <p:nvPr/>
        </p:nvSpPr>
        <p:spPr>
          <a:xfrm>
            <a:off x="6420088" y="2149554"/>
            <a:ext cx="499110" cy="22860"/>
          </a:xfrm>
          <a:prstGeom prst="roundRect">
            <a:avLst>
              <a:gd name="adj" fmla="val 305679"/>
            </a:avLst>
          </a:prstGeom>
          <a:solidFill>
            <a:srgbClr val="B2D4E5"/>
          </a:solidFill>
          <a:ln/>
        </p:spPr>
      </p:sp>
      <p:sp>
        <p:nvSpPr>
          <p:cNvPr id="7" name="Shape 4"/>
          <p:cNvSpPr/>
          <p:nvPr/>
        </p:nvSpPr>
        <p:spPr>
          <a:xfrm>
            <a:off x="6068616" y="1973818"/>
            <a:ext cx="374333" cy="374333"/>
          </a:xfrm>
          <a:prstGeom prst="roundRect">
            <a:avLst>
              <a:gd name="adj" fmla="val 18667"/>
            </a:avLst>
          </a:prstGeom>
          <a:solidFill>
            <a:srgbClr val="CCEEFF"/>
          </a:solidFill>
          <a:ln w="7620">
            <a:solidFill>
              <a:srgbClr val="B2D4E5"/>
            </a:solidFill>
            <a:prstDash val="solid"/>
          </a:ln>
        </p:spPr>
      </p:sp>
      <p:sp>
        <p:nvSpPr>
          <p:cNvPr id="8" name="Text 5"/>
          <p:cNvSpPr/>
          <p:nvPr/>
        </p:nvSpPr>
        <p:spPr>
          <a:xfrm>
            <a:off x="6124813" y="1997214"/>
            <a:ext cx="261937" cy="327541"/>
          </a:xfrm>
          <a:prstGeom prst="rect">
            <a:avLst/>
          </a:prstGeom>
          <a:noFill/>
          <a:ln/>
        </p:spPr>
        <p:txBody>
          <a:bodyPr wrap="none" lIns="0" tIns="0" rIns="0" bIns="0" rtlCol="0" anchor="t"/>
          <a:lstStyle/>
          <a:p>
            <a:pPr marL="0" indent="0" algn="ctr">
              <a:lnSpc>
                <a:spcPts val="2050"/>
              </a:lnSpc>
              <a:buNone/>
            </a:pPr>
            <a:r>
              <a:rPr lang="en-US" sz="2050" b="1" dirty="0">
                <a:solidFill>
                  <a:srgbClr val="272525"/>
                </a:solidFill>
                <a:latin typeface="Petrona Bold" pitchFamily="34" charset="0"/>
                <a:ea typeface="Petrona Bold" pitchFamily="34" charset="-122"/>
                <a:cs typeface="Petrona Bold" pitchFamily="34" charset="-120"/>
              </a:rPr>
              <a:t>1</a:t>
            </a:r>
            <a:endParaRPr lang="en-US" sz="2050" dirty="0"/>
          </a:p>
        </p:txBody>
      </p:sp>
      <p:sp>
        <p:nvSpPr>
          <p:cNvPr id="9" name="Text 6"/>
          <p:cNvSpPr/>
          <p:nvPr/>
        </p:nvSpPr>
        <p:spPr>
          <a:xfrm>
            <a:off x="7087672" y="2030968"/>
            <a:ext cx="2183606" cy="272891"/>
          </a:xfrm>
          <a:prstGeom prst="rect">
            <a:avLst/>
          </a:prstGeom>
          <a:noFill/>
          <a:ln/>
        </p:spPr>
        <p:txBody>
          <a:bodyPr wrap="none" lIns="0" tIns="0" rIns="0" bIns="0" rtlCol="0" anchor="t"/>
          <a:lstStyle/>
          <a:p>
            <a:pPr marL="0" indent="0" algn="l">
              <a:lnSpc>
                <a:spcPts val="2100"/>
              </a:lnSpc>
              <a:buNone/>
            </a:pPr>
            <a:r>
              <a:rPr lang="en-US" sz="1700" b="1" dirty="0">
                <a:solidFill>
                  <a:srgbClr val="272525"/>
                </a:solidFill>
                <a:latin typeface="Petrona Bold" pitchFamily="34" charset="0"/>
                <a:ea typeface="Petrona Bold" pitchFamily="34" charset="-122"/>
                <a:cs typeface="Petrona Bold" pitchFamily="34" charset="-120"/>
              </a:rPr>
              <a:t>Phase 1 (Current)</a:t>
            </a:r>
            <a:endParaRPr lang="en-US" sz="1700" dirty="0"/>
          </a:p>
        </p:txBody>
      </p:sp>
      <p:sp>
        <p:nvSpPr>
          <p:cNvPr id="10" name="Text 7"/>
          <p:cNvSpPr/>
          <p:nvPr/>
        </p:nvSpPr>
        <p:spPr>
          <a:xfrm>
            <a:off x="7087672" y="2403634"/>
            <a:ext cx="6960513" cy="266105"/>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Core functionality with CLI interface</a:t>
            </a:r>
            <a:endParaRPr lang="en-US" sz="1300" dirty="0"/>
          </a:p>
        </p:txBody>
      </p:sp>
      <p:sp>
        <p:nvSpPr>
          <p:cNvPr id="11" name="Text 8"/>
          <p:cNvSpPr/>
          <p:nvPr/>
        </p:nvSpPr>
        <p:spPr>
          <a:xfrm>
            <a:off x="7087672" y="2769513"/>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Single file processing</a:t>
            </a:r>
            <a:endParaRPr lang="en-US" sz="1300" dirty="0"/>
          </a:p>
        </p:txBody>
      </p:sp>
      <p:sp>
        <p:nvSpPr>
          <p:cNvPr id="12" name="Text 9"/>
          <p:cNvSpPr/>
          <p:nvPr/>
        </p:nvSpPr>
        <p:spPr>
          <a:xfrm>
            <a:off x="7087672" y="3093839"/>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Basic artifact generation</a:t>
            </a:r>
            <a:endParaRPr lang="en-US" sz="1300" dirty="0"/>
          </a:p>
        </p:txBody>
      </p:sp>
      <p:sp>
        <p:nvSpPr>
          <p:cNvPr id="13" name="Text 10"/>
          <p:cNvSpPr/>
          <p:nvPr/>
        </p:nvSpPr>
        <p:spPr>
          <a:xfrm>
            <a:off x="7087672" y="3418165"/>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Spring Boot and Python output</a:t>
            </a:r>
            <a:endParaRPr lang="en-US" sz="1300" dirty="0"/>
          </a:p>
        </p:txBody>
      </p:sp>
      <p:sp>
        <p:nvSpPr>
          <p:cNvPr id="14" name="Shape 11"/>
          <p:cNvSpPr/>
          <p:nvPr/>
        </p:nvSpPr>
        <p:spPr>
          <a:xfrm>
            <a:off x="6420088" y="4192667"/>
            <a:ext cx="499110" cy="22860"/>
          </a:xfrm>
          <a:prstGeom prst="roundRect">
            <a:avLst>
              <a:gd name="adj" fmla="val 305679"/>
            </a:avLst>
          </a:prstGeom>
          <a:solidFill>
            <a:srgbClr val="B2D4E5"/>
          </a:solidFill>
          <a:ln/>
        </p:spPr>
      </p:sp>
      <p:sp>
        <p:nvSpPr>
          <p:cNvPr id="15" name="Shape 12"/>
          <p:cNvSpPr/>
          <p:nvPr/>
        </p:nvSpPr>
        <p:spPr>
          <a:xfrm>
            <a:off x="6068616" y="4016931"/>
            <a:ext cx="374333" cy="374333"/>
          </a:xfrm>
          <a:prstGeom prst="roundRect">
            <a:avLst>
              <a:gd name="adj" fmla="val 18667"/>
            </a:avLst>
          </a:prstGeom>
          <a:solidFill>
            <a:srgbClr val="CCEEFF"/>
          </a:solidFill>
          <a:ln w="7620">
            <a:solidFill>
              <a:srgbClr val="B2D4E5"/>
            </a:solidFill>
            <a:prstDash val="solid"/>
          </a:ln>
        </p:spPr>
      </p:sp>
      <p:sp>
        <p:nvSpPr>
          <p:cNvPr id="16" name="Text 13"/>
          <p:cNvSpPr/>
          <p:nvPr/>
        </p:nvSpPr>
        <p:spPr>
          <a:xfrm>
            <a:off x="6124813" y="4040326"/>
            <a:ext cx="261937" cy="327541"/>
          </a:xfrm>
          <a:prstGeom prst="rect">
            <a:avLst/>
          </a:prstGeom>
          <a:noFill/>
          <a:ln/>
        </p:spPr>
        <p:txBody>
          <a:bodyPr wrap="none" lIns="0" tIns="0" rIns="0" bIns="0" rtlCol="0" anchor="t"/>
          <a:lstStyle/>
          <a:p>
            <a:pPr marL="0" indent="0" algn="ctr">
              <a:lnSpc>
                <a:spcPts val="2050"/>
              </a:lnSpc>
              <a:buNone/>
            </a:pPr>
            <a:r>
              <a:rPr lang="en-US" sz="2050" b="1" dirty="0">
                <a:solidFill>
                  <a:srgbClr val="272525"/>
                </a:solidFill>
                <a:latin typeface="Petrona Bold" pitchFamily="34" charset="0"/>
                <a:ea typeface="Petrona Bold" pitchFamily="34" charset="-122"/>
                <a:cs typeface="Petrona Bold" pitchFamily="34" charset="-120"/>
              </a:rPr>
              <a:t>2</a:t>
            </a:r>
            <a:endParaRPr lang="en-US" sz="2050" dirty="0"/>
          </a:p>
        </p:txBody>
      </p:sp>
      <p:sp>
        <p:nvSpPr>
          <p:cNvPr id="17" name="Text 14"/>
          <p:cNvSpPr/>
          <p:nvPr/>
        </p:nvSpPr>
        <p:spPr>
          <a:xfrm>
            <a:off x="7087672" y="4074081"/>
            <a:ext cx="2183606" cy="272891"/>
          </a:xfrm>
          <a:prstGeom prst="rect">
            <a:avLst/>
          </a:prstGeom>
          <a:noFill/>
          <a:ln/>
        </p:spPr>
        <p:txBody>
          <a:bodyPr wrap="none" lIns="0" tIns="0" rIns="0" bIns="0" rtlCol="0" anchor="t"/>
          <a:lstStyle/>
          <a:p>
            <a:pPr marL="0" indent="0" algn="l">
              <a:lnSpc>
                <a:spcPts val="2100"/>
              </a:lnSpc>
              <a:buNone/>
            </a:pPr>
            <a:r>
              <a:rPr lang="en-US" sz="1700" b="1" dirty="0">
                <a:solidFill>
                  <a:srgbClr val="272525"/>
                </a:solidFill>
                <a:latin typeface="Petrona Bold" pitchFamily="34" charset="0"/>
                <a:ea typeface="Petrona Bold" pitchFamily="34" charset="-122"/>
                <a:cs typeface="Petrona Bold" pitchFamily="34" charset="-120"/>
              </a:rPr>
              <a:t>Phase 2</a:t>
            </a:r>
            <a:endParaRPr lang="en-US" sz="1700" dirty="0"/>
          </a:p>
        </p:txBody>
      </p:sp>
      <p:sp>
        <p:nvSpPr>
          <p:cNvPr id="18" name="Text 15"/>
          <p:cNvSpPr/>
          <p:nvPr/>
        </p:nvSpPr>
        <p:spPr>
          <a:xfrm>
            <a:off x="7087672" y="4446746"/>
            <a:ext cx="6960513" cy="266105"/>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Enhanced capabilities</a:t>
            </a:r>
            <a:endParaRPr lang="en-US" sz="1300" dirty="0"/>
          </a:p>
        </p:txBody>
      </p:sp>
      <p:sp>
        <p:nvSpPr>
          <p:cNvPr id="19" name="Text 16"/>
          <p:cNvSpPr/>
          <p:nvPr/>
        </p:nvSpPr>
        <p:spPr>
          <a:xfrm>
            <a:off x="7087672" y="4812625"/>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Batch processing of multiple files</a:t>
            </a:r>
            <a:endParaRPr lang="en-US" sz="1300" dirty="0"/>
          </a:p>
        </p:txBody>
      </p:sp>
      <p:sp>
        <p:nvSpPr>
          <p:cNvPr id="20" name="Text 17"/>
          <p:cNvSpPr/>
          <p:nvPr/>
        </p:nvSpPr>
        <p:spPr>
          <a:xfrm>
            <a:off x="7087672" y="5136952"/>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Integration with related artifacts (DSPF, PRTF)</a:t>
            </a:r>
            <a:endParaRPr lang="en-US" sz="1300" dirty="0"/>
          </a:p>
        </p:txBody>
      </p:sp>
      <p:sp>
        <p:nvSpPr>
          <p:cNvPr id="21" name="Text 18"/>
          <p:cNvSpPr/>
          <p:nvPr/>
        </p:nvSpPr>
        <p:spPr>
          <a:xfrm>
            <a:off x="7087672" y="5461278"/>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Enhanced structure generation</a:t>
            </a:r>
            <a:endParaRPr lang="en-US" sz="1300" dirty="0"/>
          </a:p>
        </p:txBody>
      </p:sp>
      <p:sp>
        <p:nvSpPr>
          <p:cNvPr id="22" name="Shape 19"/>
          <p:cNvSpPr/>
          <p:nvPr/>
        </p:nvSpPr>
        <p:spPr>
          <a:xfrm>
            <a:off x="6420088" y="6235779"/>
            <a:ext cx="499110" cy="22860"/>
          </a:xfrm>
          <a:prstGeom prst="roundRect">
            <a:avLst>
              <a:gd name="adj" fmla="val 305679"/>
            </a:avLst>
          </a:prstGeom>
          <a:solidFill>
            <a:srgbClr val="B2D4E5"/>
          </a:solidFill>
          <a:ln/>
        </p:spPr>
      </p:sp>
      <p:sp>
        <p:nvSpPr>
          <p:cNvPr id="23" name="Shape 20"/>
          <p:cNvSpPr/>
          <p:nvPr/>
        </p:nvSpPr>
        <p:spPr>
          <a:xfrm>
            <a:off x="6068616" y="6060043"/>
            <a:ext cx="374333" cy="374333"/>
          </a:xfrm>
          <a:prstGeom prst="roundRect">
            <a:avLst>
              <a:gd name="adj" fmla="val 18667"/>
            </a:avLst>
          </a:prstGeom>
          <a:solidFill>
            <a:srgbClr val="CCEEFF"/>
          </a:solidFill>
          <a:ln w="7620">
            <a:solidFill>
              <a:srgbClr val="B2D4E5"/>
            </a:solidFill>
            <a:prstDash val="solid"/>
          </a:ln>
        </p:spPr>
      </p:sp>
      <p:sp>
        <p:nvSpPr>
          <p:cNvPr id="24" name="Text 21"/>
          <p:cNvSpPr/>
          <p:nvPr/>
        </p:nvSpPr>
        <p:spPr>
          <a:xfrm>
            <a:off x="6124813" y="6083439"/>
            <a:ext cx="261937" cy="327541"/>
          </a:xfrm>
          <a:prstGeom prst="rect">
            <a:avLst/>
          </a:prstGeom>
          <a:noFill/>
          <a:ln/>
        </p:spPr>
        <p:txBody>
          <a:bodyPr wrap="none" lIns="0" tIns="0" rIns="0" bIns="0" rtlCol="0" anchor="t"/>
          <a:lstStyle/>
          <a:p>
            <a:pPr marL="0" indent="0" algn="ctr">
              <a:lnSpc>
                <a:spcPts val="2050"/>
              </a:lnSpc>
              <a:buNone/>
            </a:pPr>
            <a:r>
              <a:rPr lang="en-US" sz="2050" b="1" dirty="0">
                <a:solidFill>
                  <a:srgbClr val="272525"/>
                </a:solidFill>
                <a:latin typeface="Petrona Bold" pitchFamily="34" charset="0"/>
                <a:ea typeface="Petrona Bold" pitchFamily="34" charset="-122"/>
                <a:cs typeface="Petrona Bold" pitchFamily="34" charset="-120"/>
              </a:rPr>
              <a:t>3</a:t>
            </a:r>
            <a:endParaRPr lang="en-US" sz="2050" dirty="0"/>
          </a:p>
        </p:txBody>
      </p:sp>
      <p:sp>
        <p:nvSpPr>
          <p:cNvPr id="25" name="Text 22"/>
          <p:cNvSpPr/>
          <p:nvPr/>
        </p:nvSpPr>
        <p:spPr>
          <a:xfrm>
            <a:off x="7087672" y="6117193"/>
            <a:ext cx="2183606" cy="272891"/>
          </a:xfrm>
          <a:prstGeom prst="rect">
            <a:avLst/>
          </a:prstGeom>
          <a:noFill/>
          <a:ln/>
        </p:spPr>
        <p:txBody>
          <a:bodyPr wrap="none" lIns="0" tIns="0" rIns="0" bIns="0" rtlCol="0" anchor="t"/>
          <a:lstStyle/>
          <a:p>
            <a:pPr marL="0" indent="0" algn="l">
              <a:lnSpc>
                <a:spcPts val="2100"/>
              </a:lnSpc>
              <a:buNone/>
            </a:pPr>
            <a:r>
              <a:rPr lang="en-US" sz="1700" b="1" dirty="0">
                <a:solidFill>
                  <a:srgbClr val="272525"/>
                </a:solidFill>
                <a:latin typeface="Petrona Bold" pitchFamily="34" charset="0"/>
                <a:ea typeface="Petrona Bold" pitchFamily="34" charset="-122"/>
                <a:cs typeface="Petrona Bold" pitchFamily="34" charset="-120"/>
              </a:rPr>
              <a:t>Phase 3</a:t>
            </a:r>
            <a:endParaRPr lang="en-US" sz="1700" dirty="0"/>
          </a:p>
        </p:txBody>
      </p:sp>
      <p:sp>
        <p:nvSpPr>
          <p:cNvPr id="26" name="Text 23"/>
          <p:cNvSpPr/>
          <p:nvPr/>
        </p:nvSpPr>
        <p:spPr>
          <a:xfrm>
            <a:off x="7087672" y="6489859"/>
            <a:ext cx="6960513" cy="266105"/>
          </a:xfrm>
          <a:prstGeom prst="rect">
            <a:avLst/>
          </a:prstGeom>
          <a:noFill/>
          <a:ln/>
        </p:spPr>
        <p:txBody>
          <a:bodyPr wrap="non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Enterprise integration</a:t>
            </a:r>
            <a:endParaRPr lang="en-US" sz="1300" dirty="0"/>
          </a:p>
        </p:txBody>
      </p:sp>
      <p:sp>
        <p:nvSpPr>
          <p:cNvPr id="27" name="Text 24"/>
          <p:cNvSpPr/>
          <p:nvPr/>
        </p:nvSpPr>
        <p:spPr>
          <a:xfrm>
            <a:off x="7087672" y="6855738"/>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Integration with enterprise modernization tools</a:t>
            </a:r>
            <a:endParaRPr lang="en-US" sz="1300" dirty="0"/>
          </a:p>
        </p:txBody>
      </p:sp>
      <p:sp>
        <p:nvSpPr>
          <p:cNvPr id="28" name="Text 25"/>
          <p:cNvSpPr/>
          <p:nvPr/>
        </p:nvSpPr>
        <p:spPr>
          <a:xfrm>
            <a:off x="7087672" y="7180064"/>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Advanced database schema migration</a:t>
            </a:r>
            <a:endParaRPr lang="en-US" sz="1300" dirty="0"/>
          </a:p>
        </p:txBody>
      </p:sp>
      <p:sp>
        <p:nvSpPr>
          <p:cNvPr id="29" name="Text 26"/>
          <p:cNvSpPr/>
          <p:nvPr/>
        </p:nvSpPr>
        <p:spPr>
          <a:xfrm>
            <a:off x="7087672" y="7504390"/>
            <a:ext cx="6960513" cy="26610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72525"/>
                </a:solidFill>
                <a:latin typeface="Inter" pitchFamily="34" charset="0"/>
                <a:ea typeface="Inter" pitchFamily="34" charset="-122"/>
                <a:cs typeface="Inter" pitchFamily="34" charset="-120"/>
              </a:rPr>
              <a:t>Performance optimization</a:t>
            </a:r>
            <a:endParaRPr lang="en-US" sz="1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834271"/>
            <a:ext cx="5954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Next Steps</a:t>
            </a:r>
            <a:endParaRPr lang="en-US" sz="4650" dirty="0"/>
          </a:p>
        </p:txBody>
      </p:sp>
      <p:sp>
        <p:nvSpPr>
          <p:cNvPr id="3" name="Text 1"/>
          <p:cNvSpPr/>
          <p:nvPr/>
        </p:nvSpPr>
        <p:spPr>
          <a:xfrm>
            <a:off x="793790" y="203215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We have a clear path forward to bring this solution to production and scale it across enterprise modernization efforts.</a:t>
            </a:r>
            <a:endParaRPr lang="en-US" sz="1750" dirty="0"/>
          </a:p>
        </p:txBody>
      </p:sp>
      <p:sp>
        <p:nvSpPr>
          <p:cNvPr id="4" name="Text 2"/>
          <p:cNvSpPr/>
          <p:nvPr/>
        </p:nvSpPr>
        <p:spPr>
          <a:xfrm>
            <a:off x="1828800" y="2650212"/>
            <a:ext cx="2977039" cy="372070"/>
          </a:xfrm>
          <a:prstGeom prst="rect">
            <a:avLst/>
          </a:prstGeom>
          <a:noFill/>
          <a:ln/>
        </p:spPr>
        <p:txBody>
          <a:bodyPr wrap="none" lIns="0" tIns="0" rIns="0" bIns="0" rtlCol="0" anchor="t"/>
          <a:lstStyle/>
          <a:p>
            <a:pPr marL="0" indent="0" algn="r">
              <a:lnSpc>
                <a:spcPts val="2900"/>
              </a:lnSpc>
              <a:buNone/>
            </a:pPr>
            <a:r>
              <a:rPr lang="en-US" sz="2300" b="1" dirty="0">
                <a:solidFill>
                  <a:srgbClr val="272525"/>
                </a:solidFill>
                <a:latin typeface="Petrona Bold" pitchFamily="34" charset="0"/>
                <a:ea typeface="Petrona Bold" pitchFamily="34" charset="-122"/>
                <a:cs typeface="Petrona Bold" pitchFamily="34" charset="-120"/>
              </a:rPr>
              <a:t>Validate Outputs</a:t>
            </a:r>
            <a:endParaRPr lang="en-US" sz="2300" dirty="0"/>
          </a:p>
        </p:txBody>
      </p:sp>
      <p:sp>
        <p:nvSpPr>
          <p:cNvPr id="5" name="Text 3"/>
          <p:cNvSpPr/>
          <p:nvPr/>
        </p:nvSpPr>
        <p:spPr>
          <a:xfrm>
            <a:off x="793790" y="3158371"/>
            <a:ext cx="4012049" cy="1088708"/>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Inter" pitchFamily="34" charset="0"/>
                <a:ea typeface="Inter" pitchFamily="34" charset="-122"/>
                <a:cs typeface="Inter" pitchFamily="34" charset="-120"/>
              </a:rPr>
              <a:t>Complete final validation of generated artifacts against quality standards</a:t>
            </a:r>
            <a:endParaRPr lang="en-US" sz="1750" dirty="0"/>
          </a:p>
        </p:txBody>
      </p:sp>
      <p:pic>
        <p:nvPicPr>
          <p:cNvPr id="6" name="Image 0" descr="preencoded.png"/>
          <p:cNvPicPr>
            <a:picLocks noChangeAspect="1"/>
          </p:cNvPicPr>
          <p:nvPr/>
        </p:nvPicPr>
        <p:blipFill>
          <a:blip r:embed="rId3"/>
          <a:stretch>
            <a:fillRect/>
          </a:stretch>
        </p:blipFill>
        <p:spPr>
          <a:xfrm>
            <a:off x="5032653" y="2740223"/>
            <a:ext cx="4564975" cy="4564975"/>
          </a:xfrm>
          <a:prstGeom prst="rect">
            <a:avLst/>
          </a:prstGeom>
        </p:spPr>
      </p:pic>
      <p:pic>
        <p:nvPicPr>
          <p:cNvPr id="7" name="Image 1" descr="preencoded.png"/>
          <p:cNvPicPr>
            <a:picLocks noChangeAspect="1"/>
          </p:cNvPicPr>
          <p:nvPr/>
        </p:nvPicPr>
        <p:blipFill>
          <a:blip r:embed="rId4"/>
          <a:stretch>
            <a:fillRect/>
          </a:stretch>
        </p:blipFill>
        <p:spPr>
          <a:xfrm>
            <a:off x="6596301" y="3310057"/>
            <a:ext cx="339328" cy="424220"/>
          </a:xfrm>
          <a:prstGeom prst="rect">
            <a:avLst/>
          </a:prstGeom>
        </p:spPr>
      </p:pic>
      <p:sp>
        <p:nvSpPr>
          <p:cNvPr id="8" name="Text 4"/>
          <p:cNvSpPr/>
          <p:nvPr/>
        </p:nvSpPr>
        <p:spPr>
          <a:xfrm>
            <a:off x="9824442" y="2831663"/>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Run Pilot Project</a:t>
            </a:r>
            <a:endParaRPr lang="en-US" sz="2300" dirty="0"/>
          </a:p>
        </p:txBody>
      </p:sp>
      <p:sp>
        <p:nvSpPr>
          <p:cNvPr id="9" name="Text 5"/>
          <p:cNvSpPr/>
          <p:nvPr/>
        </p:nvSpPr>
        <p:spPr>
          <a:xfrm>
            <a:off x="9824442" y="3339822"/>
            <a:ext cx="4012168"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Test with selected RPG codebase to measure real-world performance</a:t>
            </a:r>
            <a:endParaRPr lang="en-US" sz="1750" dirty="0"/>
          </a:p>
        </p:txBody>
      </p:sp>
      <p:pic>
        <p:nvPicPr>
          <p:cNvPr id="10" name="Image 2" descr="preencoded.png"/>
          <p:cNvPicPr>
            <a:picLocks noChangeAspect="1"/>
          </p:cNvPicPr>
          <p:nvPr/>
        </p:nvPicPr>
        <p:blipFill>
          <a:blip r:embed="rId5"/>
          <a:stretch>
            <a:fillRect/>
          </a:stretch>
        </p:blipFill>
        <p:spPr>
          <a:xfrm>
            <a:off x="5032653" y="2740223"/>
            <a:ext cx="4564975" cy="4564975"/>
          </a:xfrm>
          <a:prstGeom prst="rect">
            <a:avLst/>
          </a:prstGeom>
        </p:spPr>
      </p:pic>
      <p:pic>
        <p:nvPicPr>
          <p:cNvPr id="11" name="Image 3" descr="preencoded.png"/>
          <p:cNvPicPr>
            <a:picLocks noChangeAspect="1"/>
          </p:cNvPicPr>
          <p:nvPr/>
        </p:nvPicPr>
        <p:blipFill>
          <a:blip r:embed="rId6"/>
          <a:stretch>
            <a:fillRect/>
          </a:stretch>
        </p:blipFill>
        <p:spPr>
          <a:xfrm>
            <a:off x="8170307" y="3584734"/>
            <a:ext cx="339328" cy="424220"/>
          </a:xfrm>
          <a:prstGeom prst="rect">
            <a:avLst/>
          </a:prstGeom>
        </p:spPr>
      </p:pic>
      <p:sp>
        <p:nvSpPr>
          <p:cNvPr id="12" name="Text 6"/>
          <p:cNvSpPr/>
          <p:nvPr/>
        </p:nvSpPr>
        <p:spPr>
          <a:xfrm>
            <a:off x="10051256" y="4587240"/>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Collect Metrics</a:t>
            </a:r>
            <a:endParaRPr lang="en-US" sz="2300" dirty="0"/>
          </a:p>
        </p:txBody>
      </p:sp>
      <p:sp>
        <p:nvSpPr>
          <p:cNvPr id="13" name="Text 7"/>
          <p:cNvSpPr/>
          <p:nvPr/>
        </p:nvSpPr>
        <p:spPr>
          <a:xfrm>
            <a:off x="10051256" y="5095399"/>
            <a:ext cx="3785354"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Gather feedback and performance data to guide improvements</a:t>
            </a:r>
            <a:endParaRPr lang="en-US" sz="1750" dirty="0"/>
          </a:p>
        </p:txBody>
      </p:sp>
      <p:pic>
        <p:nvPicPr>
          <p:cNvPr id="14" name="Image 4" descr="preencoded.png"/>
          <p:cNvPicPr>
            <a:picLocks noChangeAspect="1"/>
          </p:cNvPicPr>
          <p:nvPr/>
        </p:nvPicPr>
        <p:blipFill>
          <a:blip r:embed="rId7"/>
          <a:stretch>
            <a:fillRect/>
          </a:stretch>
        </p:blipFill>
        <p:spPr>
          <a:xfrm>
            <a:off x="5032653" y="2740223"/>
            <a:ext cx="4564975" cy="4564975"/>
          </a:xfrm>
          <a:prstGeom prst="rect">
            <a:avLst/>
          </a:prstGeom>
        </p:spPr>
      </p:pic>
      <p:pic>
        <p:nvPicPr>
          <p:cNvPr id="15" name="Image 5" descr="preencoded.png"/>
          <p:cNvPicPr>
            <a:picLocks noChangeAspect="1"/>
          </p:cNvPicPr>
          <p:nvPr/>
        </p:nvPicPr>
        <p:blipFill>
          <a:blip r:embed="rId8"/>
          <a:stretch>
            <a:fillRect/>
          </a:stretch>
        </p:blipFill>
        <p:spPr>
          <a:xfrm>
            <a:off x="8719423" y="5085159"/>
            <a:ext cx="339328" cy="424220"/>
          </a:xfrm>
          <a:prstGeom prst="rect">
            <a:avLst/>
          </a:prstGeom>
        </p:spPr>
      </p:pic>
      <p:sp>
        <p:nvSpPr>
          <p:cNvPr id="16" name="Text 8"/>
          <p:cNvSpPr/>
          <p:nvPr/>
        </p:nvSpPr>
        <p:spPr>
          <a:xfrm>
            <a:off x="9824442" y="6161365"/>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Refine Process</a:t>
            </a:r>
            <a:endParaRPr lang="en-US" sz="2300" dirty="0"/>
          </a:p>
        </p:txBody>
      </p:sp>
      <p:sp>
        <p:nvSpPr>
          <p:cNvPr id="17" name="Text 9"/>
          <p:cNvSpPr/>
          <p:nvPr/>
        </p:nvSpPr>
        <p:spPr>
          <a:xfrm>
            <a:off x="9824442" y="6669524"/>
            <a:ext cx="4012168"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Enhance prompts and generation process based on pilot results</a:t>
            </a:r>
            <a:endParaRPr lang="en-US" sz="1750" dirty="0"/>
          </a:p>
        </p:txBody>
      </p:sp>
      <p:pic>
        <p:nvPicPr>
          <p:cNvPr id="18" name="Image 6" descr="preencoded.png"/>
          <p:cNvPicPr>
            <a:picLocks noChangeAspect="1"/>
          </p:cNvPicPr>
          <p:nvPr/>
        </p:nvPicPr>
        <p:blipFill>
          <a:blip r:embed="rId9"/>
          <a:stretch>
            <a:fillRect/>
          </a:stretch>
        </p:blipFill>
        <p:spPr>
          <a:xfrm>
            <a:off x="5032653" y="2740223"/>
            <a:ext cx="4564975" cy="4564975"/>
          </a:xfrm>
          <a:prstGeom prst="rect">
            <a:avLst/>
          </a:prstGeom>
        </p:spPr>
      </p:pic>
      <p:pic>
        <p:nvPicPr>
          <p:cNvPr id="19" name="Image 7" descr="preencoded.png"/>
          <p:cNvPicPr>
            <a:picLocks noChangeAspect="1"/>
          </p:cNvPicPr>
          <p:nvPr/>
        </p:nvPicPr>
        <p:blipFill>
          <a:blip r:embed="rId10"/>
          <a:stretch>
            <a:fillRect/>
          </a:stretch>
        </p:blipFill>
        <p:spPr>
          <a:xfrm>
            <a:off x="7694533" y="6310908"/>
            <a:ext cx="339328" cy="424220"/>
          </a:xfrm>
          <a:prstGeom prst="rect">
            <a:avLst/>
          </a:prstGeom>
        </p:spPr>
      </p:pic>
      <p:sp>
        <p:nvSpPr>
          <p:cNvPr id="20" name="Text 10"/>
          <p:cNvSpPr/>
          <p:nvPr/>
        </p:nvSpPr>
        <p:spPr>
          <a:xfrm>
            <a:off x="1828800" y="6161365"/>
            <a:ext cx="2977039" cy="372070"/>
          </a:xfrm>
          <a:prstGeom prst="rect">
            <a:avLst/>
          </a:prstGeom>
          <a:noFill/>
          <a:ln/>
        </p:spPr>
        <p:txBody>
          <a:bodyPr wrap="none" lIns="0" tIns="0" rIns="0" bIns="0" rtlCol="0" anchor="t"/>
          <a:lstStyle/>
          <a:p>
            <a:pPr marL="0" indent="0" algn="r">
              <a:lnSpc>
                <a:spcPts val="2900"/>
              </a:lnSpc>
              <a:buNone/>
            </a:pPr>
            <a:r>
              <a:rPr lang="en-US" sz="2300" b="1" dirty="0">
                <a:solidFill>
                  <a:srgbClr val="272525"/>
                </a:solidFill>
                <a:latin typeface="Petrona Bold" pitchFamily="34" charset="0"/>
                <a:ea typeface="Petrona Bold" pitchFamily="34" charset="-122"/>
                <a:cs typeface="Petrona Bold" pitchFamily="34" charset="-120"/>
              </a:rPr>
              <a:t>Integrate Tools</a:t>
            </a:r>
            <a:endParaRPr lang="en-US" sz="2300" dirty="0"/>
          </a:p>
        </p:txBody>
      </p:sp>
      <p:sp>
        <p:nvSpPr>
          <p:cNvPr id="21" name="Text 11"/>
          <p:cNvSpPr/>
          <p:nvPr/>
        </p:nvSpPr>
        <p:spPr>
          <a:xfrm>
            <a:off x="793790" y="6669524"/>
            <a:ext cx="4012049" cy="725805"/>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Inter" pitchFamily="34" charset="0"/>
                <a:ea typeface="Inter" pitchFamily="34" charset="-122"/>
                <a:cs typeface="Inter" pitchFamily="34" charset="-120"/>
              </a:rPr>
              <a:t>Connect with Cursor AI IDE for seamless vibe coding experience</a:t>
            </a:r>
            <a:endParaRPr lang="en-US" sz="1750" dirty="0"/>
          </a:p>
        </p:txBody>
      </p:sp>
      <p:pic>
        <p:nvPicPr>
          <p:cNvPr id="22" name="Image 8" descr="preencoded.png"/>
          <p:cNvPicPr>
            <a:picLocks noChangeAspect="1"/>
          </p:cNvPicPr>
          <p:nvPr/>
        </p:nvPicPr>
        <p:blipFill>
          <a:blip r:embed="rId11"/>
          <a:stretch>
            <a:fillRect/>
          </a:stretch>
        </p:blipFill>
        <p:spPr>
          <a:xfrm>
            <a:off x="5032653" y="2740223"/>
            <a:ext cx="4564975" cy="4564975"/>
          </a:xfrm>
          <a:prstGeom prst="rect">
            <a:avLst/>
          </a:prstGeom>
        </p:spPr>
      </p:pic>
      <p:pic>
        <p:nvPicPr>
          <p:cNvPr id="23" name="Image 9" descr="preencoded.png"/>
          <p:cNvPicPr>
            <a:picLocks noChangeAspect="1"/>
          </p:cNvPicPr>
          <p:nvPr/>
        </p:nvPicPr>
        <p:blipFill>
          <a:blip r:embed="rId12"/>
          <a:stretch>
            <a:fillRect/>
          </a:stretch>
        </p:blipFill>
        <p:spPr>
          <a:xfrm>
            <a:off x="6120527" y="6036231"/>
            <a:ext cx="339328" cy="424220"/>
          </a:xfrm>
          <a:prstGeom prst="rect">
            <a:avLst/>
          </a:prstGeom>
        </p:spPr>
      </p:pic>
      <p:sp>
        <p:nvSpPr>
          <p:cNvPr id="24" name="Text 12"/>
          <p:cNvSpPr/>
          <p:nvPr/>
        </p:nvSpPr>
        <p:spPr>
          <a:xfrm>
            <a:off x="1601986" y="4587240"/>
            <a:ext cx="2977039" cy="372070"/>
          </a:xfrm>
          <a:prstGeom prst="rect">
            <a:avLst/>
          </a:prstGeom>
          <a:noFill/>
          <a:ln/>
        </p:spPr>
        <p:txBody>
          <a:bodyPr wrap="none" lIns="0" tIns="0" rIns="0" bIns="0" rtlCol="0" anchor="t"/>
          <a:lstStyle/>
          <a:p>
            <a:pPr marL="0" indent="0" algn="r">
              <a:lnSpc>
                <a:spcPts val="2900"/>
              </a:lnSpc>
              <a:buNone/>
            </a:pPr>
            <a:r>
              <a:rPr lang="en-US" sz="2300" b="1" dirty="0">
                <a:solidFill>
                  <a:srgbClr val="272525"/>
                </a:solidFill>
                <a:latin typeface="Petrona Bold" pitchFamily="34" charset="0"/>
                <a:ea typeface="Petrona Bold" pitchFamily="34" charset="-122"/>
                <a:cs typeface="Petrona Bold" pitchFamily="34" charset="-120"/>
              </a:rPr>
              <a:t>Scale Deployment</a:t>
            </a:r>
            <a:endParaRPr lang="en-US" sz="2300" dirty="0"/>
          </a:p>
        </p:txBody>
      </p:sp>
      <p:sp>
        <p:nvSpPr>
          <p:cNvPr id="25" name="Text 13"/>
          <p:cNvSpPr/>
          <p:nvPr/>
        </p:nvSpPr>
        <p:spPr>
          <a:xfrm>
            <a:off x="793790" y="5095399"/>
            <a:ext cx="3785235" cy="725805"/>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Inter" pitchFamily="34" charset="0"/>
                <a:ea typeface="Inter" pitchFamily="34" charset="-122"/>
                <a:cs typeface="Inter" pitchFamily="34" charset="-120"/>
              </a:rPr>
              <a:t>Expand to enterprise-wide modernization initiatives</a:t>
            </a:r>
            <a:endParaRPr lang="en-US" sz="1750" dirty="0"/>
          </a:p>
        </p:txBody>
      </p:sp>
      <p:pic>
        <p:nvPicPr>
          <p:cNvPr id="26" name="Image 10" descr="preencoded.png"/>
          <p:cNvPicPr>
            <a:picLocks noChangeAspect="1"/>
          </p:cNvPicPr>
          <p:nvPr/>
        </p:nvPicPr>
        <p:blipFill>
          <a:blip r:embed="rId13"/>
          <a:stretch>
            <a:fillRect/>
          </a:stretch>
        </p:blipFill>
        <p:spPr>
          <a:xfrm>
            <a:off x="5032653" y="2740223"/>
            <a:ext cx="4564975" cy="4564975"/>
          </a:xfrm>
          <a:prstGeom prst="rect">
            <a:avLst/>
          </a:prstGeom>
        </p:spPr>
      </p:pic>
      <p:pic>
        <p:nvPicPr>
          <p:cNvPr id="27" name="Image 11" descr="preencoded.png"/>
          <p:cNvPicPr>
            <a:picLocks noChangeAspect="1"/>
          </p:cNvPicPr>
          <p:nvPr/>
        </p:nvPicPr>
        <p:blipFill>
          <a:blip r:embed="rId14"/>
          <a:stretch>
            <a:fillRect/>
          </a:stretch>
        </p:blipFill>
        <p:spPr>
          <a:xfrm>
            <a:off x="5571411" y="4535805"/>
            <a:ext cx="339328" cy="4242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827740"/>
            <a:ext cx="5954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Q&amp;A</a:t>
            </a:r>
            <a:endParaRPr lang="en-US" sz="4650" dirty="0"/>
          </a:p>
        </p:txBody>
      </p:sp>
      <p:sp>
        <p:nvSpPr>
          <p:cNvPr id="4" name="Text 1"/>
          <p:cNvSpPr/>
          <p:nvPr/>
        </p:nvSpPr>
        <p:spPr>
          <a:xfrm>
            <a:off x="793790" y="491216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Thank you for your attention! We're now open for questions about any aspect of the RPG Modernization Assistant Tool.</a:t>
            </a:r>
            <a:endParaRPr lang="en-US" sz="1750" dirty="0"/>
          </a:p>
        </p:txBody>
      </p:sp>
      <p:sp>
        <p:nvSpPr>
          <p:cNvPr id="5" name="Text 2"/>
          <p:cNvSpPr/>
          <p:nvPr/>
        </p:nvSpPr>
        <p:spPr>
          <a:xfrm>
            <a:off x="793790" y="553021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team is ready to discuss implementation details, customization options, integration possibilities, and how this solution can address your specific modernization challenges.</a:t>
            </a:r>
            <a:endParaRPr lang="en-US" sz="1750" dirty="0"/>
          </a:p>
        </p:txBody>
      </p:sp>
      <p:sp>
        <p:nvSpPr>
          <p:cNvPr id="6" name="Text 3"/>
          <p:cNvSpPr/>
          <p:nvPr/>
        </p:nvSpPr>
        <p:spPr>
          <a:xfrm>
            <a:off x="793790" y="6511171"/>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We welcome inquiries about technical architecture, AI capabilities, supported RPG variants, and potential ROI for your organization's specific modernization needs.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643890" y="1439704"/>
            <a:ext cx="5899904" cy="603647"/>
          </a:xfrm>
          <a:prstGeom prst="rect">
            <a:avLst/>
          </a:prstGeom>
          <a:noFill/>
          <a:ln/>
        </p:spPr>
        <p:txBody>
          <a:bodyPr wrap="none" lIns="0" tIns="0" rIns="0" bIns="0" rtlCol="0" anchor="t"/>
          <a:lstStyle/>
          <a:p>
            <a:pPr marL="0" indent="0" algn="l">
              <a:lnSpc>
                <a:spcPts val="4750"/>
              </a:lnSpc>
              <a:buNone/>
            </a:pPr>
            <a:r>
              <a:rPr lang="en-US" sz="3800" b="1" dirty="0">
                <a:solidFill>
                  <a:srgbClr val="000000"/>
                </a:solidFill>
                <a:latin typeface="Petrona Bold" pitchFamily="34" charset="0"/>
                <a:ea typeface="Petrona Bold" pitchFamily="34" charset="-122"/>
                <a:cs typeface="Petrona Bold" pitchFamily="34" charset="-120"/>
              </a:rPr>
              <a:t>Appendix: Sample Outputs</a:t>
            </a:r>
            <a:endParaRPr lang="en-US" sz="3800" dirty="0"/>
          </a:p>
        </p:txBody>
      </p:sp>
      <p:sp>
        <p:nvSpPr>
          <p:cNvPr id="3" name="Text 1"/>
          <p:cNvSpPr/>
          <p:nvPr/>
        </p:nvSpPr>
        <p:spPr>
          <a:xfrm>
            <a:off x="643890" y="2411254"/>
            <a:ext cx="13342620" cy="294323"/>
          </a:xfrm>
          <a:prstGeom prst="rect">
            <a:avLst/>
          </a:prstGeom>
          <a:noFill/>
          <a:ln/>
        </p:spPr>
        <p:txBody>
          <a:bodyPr wrap="none" lIns="0" tIns="0" rIns="0" bIns="0" rtlCol="0" anchor="t"/>
          <a:lstStyle/>
          <a:p>
            <a:pPr marL="0" indent="0" algn="l">
              <a:lnSpc>
                <a:spcPts val="2300"/>
              </a:lnSpc>
              <a:buNone/>
            </a:pPr>
            <a:r>
              <a:rPr lang="en-US" sz="1400" dirty="0">
                <a:solidFill>
                  <a:srgbClr val="272525"/>
                </a:solidFill>
                <a:latin typeface="Inter" pitchFamily="34" charset="0"/>
                <a:ea typeface="Inter" pitchFamily="34" charset="-122"/>
                <a:cs typeface="Inter" pitchFamily="34" charset="-120"/>
              </a:rPr>
              <a:t>Below are examples of the artifacts generated by our RPG Modernization Assistant Tool, demonstrating the comprehensive nature of our solution.</a:t>
            </a:r>
            <a:endParaRPr lang="en-US" sz="1400" dirty="0"/>
          </a:p>
        </p:txBody>
      </p:sp>
      <p:pic>
        <p:nvPicPr>
          <p:cNvPr id="4" name="Image 0" descr="preencoded.png"/>
          <p:cNvPicPr>
            <a:picLocks noChangeAspect="1"/>
          </p:cNvPicPr>
          <p:nvPr/>
        </p:nvPicPr>
        <p:blipFill>
          <a:blip r:embed="rId3"/>
          <a:stretch>
            <a:fillRect/>
          </a:stretch>
        </p:blipFill>
        <p:spPr>
          <a:xfrm>
            <a:off x="651510" y="3032284"/>
            <a:ext cx="2547699" cy="2547699"/>
          </a:xfrm>
          <a:prstGeom prst="rect">
            <a:avLst/>
          </a:prstGeom>
        </p:spPr>
      </p:pic>
      <p:pic>
        <p:nvPicPr>
          <p:cNvPr id="5" name="Image 1" descr="preencoded.png"/>
          <p:cNvPicPr>
            <a:picLocks noChangeAspect="1"/>
          </p:cNvPicPr>
          <p:nvPr/>
        </p:nvPicPr>
        <p:blipFill>
          <a:blip r:embed="rId4"/>
          <a:stretch>
            <a:fillRect/>
          </a:stretch>
        </p:blipFill>
        <p:spPr>
          <a:xfrm>
            <a:off x="3346371" y="3032284"/>
            <a:ext cx="2547699" cy="2547699"/>
          </a:xfrm>
          <a:prstGeom prst="rect">
            <a:avLst/>
          </a:prstGeom>
        </p:spPr>
      </p:pic>
      <p:pic>
        <p:nvPicPr>
          <p:cNvPr id="6" name="Image 2" descr="preencoded.png"/>
          <p:cNvPicPr>
            <a:picLocks noChangeAspect="1"/>
          </p:cNvPicPr>
          <p:nvPr/>
        </p:nvPicPr>
        <p:blipFill>
          <a:blip r:embed="rId5"/>
          <a:stretch>
            <a:fillRect/>
          </a:stretch>
        </p:blipFill>
        <p:spPr>
          <a:xfrm>
            <a:off x="6041231" y="3032284"/>
            <a:ext cx="2547818" cy="2547818"/>
          </a:xfrm>
          <a:prstGeom prst="rect">
            <a:avLst/>
          </a:prstGeom>
        </p:spPr>
      </p:pic>
      <p:pic>
        <p:nvPicPr>
          <p:cNvPr id="7" name="Image 3" descr="preencoded.png"/>
          <p:cNvPicPr>
            <a:picLocks noChangeAspect="1"/>
          </p:cNvPicPr>
          <p:nvPr/>
        </p:nvPicPr>
        <p:blipFill>
          <a:blip r:embed="rId6"/>
          <a:stretch>
            <a:fillRect/>
          </a:stretch>
        </p:blipFill>
        <p:spPr>
          <a:xfrm>
            <a:off x="8736211" y="3032284"/>
            <a:ext cx="2547699" cy="2547699"/>
          </a:xfrm>
          <a:prstGeom prst="rect">
            <a:avLst/>
          </a:prstGeom>
        </p:spPr>
      </p:pic>
      <p:pic>
        <p:nvPicPr>
          <p:cNvPr id="8" name="Image 4" descr="preencoded.png"/>
          <p:cNvPicPr>
            <a:picLocks noChangeAspect="1"/>
          </p:cNvPicPr>
          <p:nvPr/>
        </p:nvPicPr>
        <p:blipFill>
          <a:blip r:embed="rId7"/>
          <a:stretch>
            <a:fillRect/>
          </a:stretch>
        </p:blipFill>
        <p:spPr>
          <a:xfrm>
            <a:off x="11431072" y="3032284"/>
            <a:ext cx="2547818" cy="2547818"/>
          </a:xfrm>
          <a:prstGeom prst="rect">
            <a:avLst/>
          </a:prstGeom>
        </p:spPr>
      </p:pic>
      <p:sp>
        <p:nvSpPr>
          <p:cNvPr id="9" name="Text 2"/>
          <p:cNvSpPr/>
          <p:nvPr/>
        </p:nvSpPr>
        <p:spPr>
          <a:xfrm>
            <a:off x="643890" y="5906810"/>
            <a:ext cx="13342620" cy="882968"/>
          </a:xfrm>
          <a:prstGeom prst="rect">
            <a:avLst/>
          </a:prstGeom>
          <a:noFill/>
          <a:ln/>
        </p:spPr>
        <p:txBody>
          <a:bodyPr wrap="square" lIns="0" tIns="0" rIns="0" bIns="0" rtlCol="0" anchor="t"/>
          <a:lstStyle/>
          <a:p>
            <a:pPr marL="0" indent="0" algn="l">
              <a:lnSpc>
                <a:spcPts val="2300"/>
              </a:lnSpc>
              <a:buNone/>
            </a:pPr>
            <a:r>
              <a:rPr lang="en-US" sz="1400" dirty="0">
                <a:solidFill>
                  <a:srgbClr val="272525"/>
                </a:solidFill>
                <a:latin typeface="Inter" pitchFamily="34" charset="0"/>
                <a:ea typeface="Inter" pitchFamily="34" charset="-122"/>
                <a:cs typeface="Inter" pitchFamily="34" charset="-120"/>
              </a:rPr>
              <a:t>These sample outputs illustrate how our tool preserves business logic while transforming it into modern, maintainable code with comprehensive documentation. The combination of pseudocode, visual diagrams, business documentation, and implementation code provides a complete picture of the application for developers.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93790" y="3933349"/>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Words>
  <Application>Microsoft Office PowerPoint</Application>
  <PresentationFormat>Custom</PresentationFormat>
  <Paragraphs>61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Petrona Bold</vt:lpstr>
      <vt:lpstr>Inter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Priyanka Kumari</cp:lastModifiedBy>
  <cp:revision>2</cp:revision>
  <dcterms:created xsi:type="dcterms:W3CDTF">2025-05-01T04:16:19Z</dcterms:created>
  <dcterms:modified xsi:type="dcterms:W3CDTF">2025-05-01T04:27:30Z</dcterms:modified>
</cp:coreProperties>
</file>