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Roboto"/>
      <p:regular r:id="rId14"/>
    </p:embeddedFont>
    <p:embeddedFont>
      <p:font typeface="Roboto"/>
      <p:regular r:id="rId15"/>
    </p:embeddedFont>
    <p:embeddedFont>
      <p:font typeface="Roboto"/>
      <p:regular r:id="rId16"/>
    </p:embeddedFont>
    <p:embeddedFont>
      <p:font typeface="Roboto"/>
      <p:regular r:id="rId17"/>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5.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9F5">
              <a:alpha val="85000"/>
            </a:srgbClr>
          </a:solidFill>
          <a:ln/>
        </p:spPr>
      </p:sp>
      <p:sp>
        <p:nvSpPr>
          <p:cNvPr id="4" name="Text 1"/>
          <p:cNvSpPr/>
          <p:nvPr/>
        </p:nvSpPr>
        <p:spPr>
          <a:xfrm>
            <a:off x="864037" y="2818686"/>
            <a:ext cx="12229624" cy="771525"/>
          </a:xfrm>
          <a:prstGeom prst="rect">
            <a:avLst/>
          </a:prstGeom>
          <a:noFill/>
          <a:ln/>
        </p:spPr>
        <p:txBody>
          <a:bodyPr wrap="none" lIns="0" tIns="0" rIns="0" bIns="0" rtlCol="0" anchor="t"/>
          <a:lstStyle/>
          <a:p>
            <a:pPr algn="l" indent="0" marL="0">
              <a:lnSpc>
                <a:spcPts val="6050"/>
              </a:lnSpc>
              <a:buNone/>
            </a:pPr>
            <a:r>
              <a:rPr lang="en-US" sz="4850" dirty="0">
                <a:solidFill>
                  <a:srgbClr val="2E3C4E"/>
                </a:solidFill>
                <a:latin typeface="Host Grotesk Medium" pitchFamily="34" charset="0"/>
                <a:ea typeface="Host Grotesk Medium" pitchFamily="34" charset="-122"/>
                <a:cs typeface="Host Grotesk Medium" pitchFamily="34" charset="-120"/>
              </a:rPr>
              <a:t>Innovation Team &amp; Work Management Plan</a:t>
            </a:r>
            <a:endParaRPr lang="en-US" sz="4850" dirty="0"/>
          </a:p>
        </p:txBody>
      </p:sp>
      <p:sp>
        <p:nvSpPr>
          <p:cNvPr id="5" name="Text 2"/>
          <p:cNvSpPr/>
          <p:nvPr/>
        </p:nvSpPr>
        <p:spPr>
          <a:xfrm>
            <a:off x="864037" y="3960495"/>
            <a:ext cx="12902327" cy="740807"/>
          </a:xfrm>
          <a:prstGeom prst="rect">
            <a:avLst/>
          </a:prstGeom>
          <a:noFill/>
          <a:ln/>
        </p:spPr>
        <p:txBody>
          <a:bodyPr wrap="square" lIns="0" tIns="0" rIns="0" bIns="0" rtlCol="0" anchor="t"/>
          <a:lstStyle/>
          <a:p>
            <a:pPr algn="l" indent="0" marL="0">
              <a:lnSpc>
                <a:spcPts val="2900"/>
              </a:lnSpc>
              <a:buNone/>
            </a:pPr>
            <a:r>
              <a:rPr lang="en-US" sz="1900" dirty="0">
                <a:solidFill>
                  <a:srgbClr val="384653"/>
                </a:solidFill>
                <a:latin typeface="Roboto" pitchFamily="34" charset="0"/>
                <a:ea typeface="Roboto" pitchFamily="34" charset="-122"/>
                <a:cs typeface="Roboto" pitchFamily="34" charset="-120"/>
              </a:rPr>
              <a:t>A comprehensive framework for managing the Innovation Team, detailing team structure, key responsibilities, project priorities, and operational strategies to drive innovation while supporting critical business initiatives.</a:t>
            </a:r>
            <a:endParaRPr lang="en-US" sz="1900" dirty="0"/>
          </a:p>
        </p:txBody>
      </p:sp>
      <p:sp>
        <p:nvSpPr>
          <p:cNvPr id="6" name="Shape 3"/>
          <p:cNvSpPr/>
          <p:nvPr/>
        </p:nvSpPr>
        <p:spPr>
          <a:xfrm>
            <a:off x="864037" y="4997410"/>
            <a:ext cx="394930" cy="394930"/>
          </a:xfrm>
          <a:prstGeom prst="roundRect">
            <a:avLst>
              <a:gd name="adj" fmla="val 23151155"/>
            </a:avLst>
          </a:prstGeom>
          <a:solidFill>
            <a:srgbClr val="211570"/>
          </a:solidFill>
          <a:ln w="7620">
            <a:solidFill>
              <a:srgbClr val="FFFFFF"/>
            </a:solidFill>
            <a:prstDash val="solid"/>
          </a:ln>
        </p:spPr>
      </p:sp>
      <p:sp>
        <p:nvSpPr>
          <p:cNvPr id="7" name="Text 4"/>
          <p:cNvSpPr/>
          <p:nvPr/>
        </p:nvSpPr>
        <p:spPr>
          <a:xfrm>
            <a:off x="999649" y="5146119"/>
            <a:ext cx="123706" cy="97512"/>
          </a:xfrm>
          <a:prstGeom prst="rect">
            <a:avLst/>
          </a:prstGeom>
          <a:noFill/>
          <a:ln/>
        </p:spPr>
        <p:txBody>
          <a:bodyPr wrap="none" lIns="0" tIns="0" rIns="0" bIns="0" rtlCol="0" anchor="t"/>
          <a:lstStyle/>
          <a:p>
            <a:pPr algn="ctr" indent="0" marL="0">
              <a:lnSpc>
                <a:spcPts val="750"/>
              </a:lnSpc>
              <a:buNone/>
            </a:pPr>
            <a:r>
              <a:rPr lang="en-US" sz="750" dirty="0">
                <a:solidFill>
                  <a:srgbClr val="FFFFFF"/>
                </a:solidFill>
                <a:latin typeface="Roboto Medium" pitchFamily="34" charset="0"/>
                <a:ea typeface="Roboto Medium" pitchFamily="34" charset="-122"/>
                <a:cs typeface="Roboto Medium" pitchFamily="34" charset="-120"/>
              </a:rPr>
              <a:t>AS</a:t>
            </a:r>
            <a:endParaRPr lang="en-US" sz="750" dirty="0"/>
          </a:p>
        </p:txBody>
      </p:sp>
      <p:sp>
        <p:nvSpPr>
          <p:cNvPr id="8" name="Text 5"/>
          <p:cNvSpPr/>
          <p:nvPr/>
        </p:nvSpPr>
        <p:spPr>
          <a:xfrm>
            <a:off x="1382316" y="4978956"/>
            <a:ext cx="2242304" cy="431959"/>
          </a:xfrm>
          <a:prstGeom prst="rect">
            <a:avLst/>
          </a:prstGeom>
          <a:noFill/>
          <a:ln/>
        </p:spPr>
        <p:txBody>
          <a:bodyPr wrap="none" lIns="0" tIns="0" rIns="0" bIns="0" rtlCol="0" anchor="t"/>
          <a:lstStyle/>
          <a:p>
            <a:pPr algn="l" indent="0" marL="0">
              <a:lnSpc>
                <a:spcPts val="3400"/>
              </a:lnSpc>
              <a:buNone/>
            </a:pPr>
            <a:r>
              <a:rPr lang="en-US" sz="2400" b="1" dirty="0">
                <a:solidFill>
                  <a:srgbClr val="384653"/>
                </a:solidFill>
                <a:latin typeface="Roboto Bold" pitchFamily="34" charset="0"/>
                <a:ea typeface="Roboto Bold" pitchFamily="34" charset="-122"/>
                <a:cs typeface="Roboto Bold" pitchFamily="34" charset="-120"/>
              </a:rPr>
              <a:t>by Advik Sarang</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760720" cy="8232696"/>
          </a:xfrm>
          <a:prstGeom prst="rect">
            <a:avLst/>
          </a:prstGeom>
        </p:spPr>
      </p:pic>
      <p:sp>
        <p:nvSpPr>
          <p:cNvPr id="3" name="Text 0"/>
          <p:cNvSpPr/>
          <p:nvPr/>
        </p:nvSpPr>
        <p:spPr>
          <a:xfrm>
            <a:off x="6349603" y="678299"/>
            <a:ext cx="6166485" cy="770692"/>
          </a:xfrm>
          <a:prstGeom prst="rect">
            <a:avLst/>
          </a:prstGeom>
          <a:noFill/>
          <a:ln/>
        </p:spPr>
        <p:txBody>
          <a:bodyPr wrap="none" lIns="0" tIns="0" rIns="0" bIns="0" rtlCol="0" anchor="t"/>
          <a:lstStyle/>
          <a:p>
            <a:pPr algn="l" indent="0" marL="0">
              <a:lnSpc>
                <a:spcPts val="6050"/>
              </a:lnSpc>
              <a:buNone/>
            </a:pPr>
            <a:r>
              <a:rPr lang="en-US" sz="4850" dirty="0">
                <a:solidFill>
                  <a:srgbClr val="2E3C4E"/>
                </a:solidFill>
                <a:latin typeface="Host Grotesk Medium" pitchFamily="34" charset="0"/>
                <a:ea typeface="Host Grotesk Medium" pitchFamily="34" charset="-122"/>
                <a:cs typeface="Host Grotesk Medium" pitchFamily="34" charset="-120"/>
              </a:rPr>
              <a:t>Introduction</a:t>
            </a:r>
            <a:endParaRPr lang="en-US" sz="4850" dirty="0"/>
          </a:p>
        </p:txBody>
      </p:sp>
      <p:sp>
        <p:nvSpPr>
          <p:cNvPr id="4" name="Text 1"/>
          <p:cNvSpPr/>
          <p:nvPr/>
        </p:nvSpPr>
        <p:spPr>
          <a:xfrm>
            <a:off x="6349603" y="1818918"/>
            <a:ext cx="7417594" cy="1480185"/>
          </a:xfrm>
          <a:prstGeom prst="rect">
            <a:avLst/>
          </a:prstGeom>
          <a:noFill/>
          <a:ln/>
        </p:spPr>
        <p:txBody>
          <a:bodyPr wrap="square" lIns="0" tIns="0" rIns="0" bIns="0" rtlCol="0" anchor="t"/>
          <a:lstStyle/>
          <a:p>
            <a:pPr algn="l" indent="0" marL="0">
              <a:lnSpc>
                <a:spcPts val="2900"/>
              </a:lnSpc>
              <a:buNone/>
            </a:pPr>
            <a:r>
              <a:rPr lang="en-US" sz="1900" dirty="0">
                <a:solidFill>
                  <a:srgbClr val="384653"/>
                </a:solidFill>
                <a:latin typeface="Roboto" pitchFamily="34" charset="0"/>
                <a:ea typeface="Roboto" pitchFamily="34" charset="-122"/>
                <a:cs typeface="Roboto" pitchFamily="34" charset="-120"/>
              </a:rPr>
              <a:t>This document outlines the management plan for the Innovation Team, detailing team structure, key responsibilities, project involvement, and the overall strategy for achieving our innovation objectives and supporting critical business needs.</a:t>
            </a:r>
            <a:endParaRPr lang="en-US" sz="1900" dirty="0"/>
          </a:p>
        </p:txBody>
      </p:sp>
      <p:sp>
        <p:nvSpPr>
          <p:cNvPr id="5" name="Text 2"/>
          <p:cNvSpPr/>
          <p:nvPr/>
        </p:nvSpPr>
        <p:spPr>
          <a:xfrm>
            <a:off x="6349603" y="3576518"/>
            <a:ext cx="7417594" cy="2220278"/>
          </a:xfrm>
          <a:prstGeom prst="rect">
            <a:avLst/>
          </a:prstGeom>
          <a:noFill/>
          <a:ln/>
        </p:spPr>
        <p:txBody>
          <a:bodyPr wrap="square" lIns="0" tIns="0" rIns="0" bIns="0" rtlCol="0" anchor="t"/>
          <a:lstStyle/>
          <a:p>
            <a:pPr algn="l" indent="0" marL="0">
              <a:lnSpc>
                <a:spcPts val="2900"/>
              </a:lnSpc>
              <a:buNone/>
            </a:pPr>
            <a:r>
              <a:rPr lang="en-US" sz="1900" dirty="0">
                <a:solidFill>
                  <a:srgbClr val="384653"/>
                </a:solidFill>
                <a:latin typeface="Roboto" pitchFamily="34" charset="0"/>
                <a:ea typeface="Roboto" pitchFamily="34" charset="-122"/>
                <a:cs typeface="Roboto" pitchFamily="34" charset="-120"/>
              </a:rPr>
              <a:t>The Innovation Team serves as a strategic driver of technological advancement within our organization, balancing the development of internal tools and services with vendor management and critical project delivery. This plan articulates how team resources will be allocated, managed, and measured to ensure optimal performance across all initiatives.</a:t>
            </a:r>
            <a:endParaRPr lang="en-US" sz="1900" dirty="0"/>
          </a:p>
        </p:txBody>
      </p:sp>
      <p:sp>
        <p:nvSpPr>
          <p:cNvPr id="6" name="Text 3"/>
          <p:cNvSpPr/>
          <p:nvPr/>
        </p:nvSpPr>
        <p:spPr>
          <a:xfrm>
            <a:off x="6349603" y="6074212"/>
            <a:ext cx="7417594" cy="1480185"/>
          </a:xfrm>
          <a:prstGeom prst="rect">
            <a:avLst/>
          </a:prstGeom>
          <a:noFill/>
          <a:ln/>
        </p:spPr>
        <p:txBody>
          <a:bodyPr wrap="square" lIns="0" tIns="0" rIns="0" bIns="0" rtlCol="0" anchor="t"/>
          <a:lstStyle/>
          <a:p>
            <a:pPr algn="l" indent="0" marL="0">
              <a:lnSpc>
                <a:spcPts val="2900"/>
              </a:lnSpc>
              <a:buNone/>
            </a:pPr>
            <a:r>
              <a:rPr lang="en-US" sz="1900" dirty="0">
                <a:solidFill>
                  <a:srgbClr val="384653"/>
                </a:solidFill>
                <a:latin typeface="Roboto" pitchFamily="34" charset="0"/>
                <a:ea typeface="Roboto" pitchFamily="34" charset="-122"/>
                <a:cs typeface="Roboto" pitchFamily="34" charset="-120"/>
              </a:rPr>
              <a:t>By implementing a structured yet agile approach to team management, we aim to maximize our impact on business objectives while nurturing talent and fostering a culture of continuous improvement and innovation.</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10433" y="611743"/>
            <a:ext cx="7626310" cy="545068"/>
          </a:xfrm>
          <a:prstGeom prst="rect">
            <a:avLst/>
          </a:prstGeom>
          <a:noFill/>
          <a:ln/>
        </p:spPr>
        <p:txBody>
          <a:bodyPr wrap="none" lIns="0" tIns="0" rIns="0" bIns="0" rtlCol="0" anchor="t"/>
          <a:lstStyle/>
          <a:p>
            <a:pPr algn="l" indent="0" marL="0">
              <a:lnSpc>
                <a:spcPts val="4250"/>
              </a:lnSpc>
              <a:buNone/>
            </a:pPr>
            <a:r>
              <a:rPr lang="en-US" sz="3400" dirty="0">
                <a:solidFill>
                  <a:srgbClr val="2E3C4E"/>
                </a:solidFill>
                <a:latin typeface="Host Grotesk Medium" pitchFamily="34" charset="0"/>
                <a:ea typeface="Host Grotesk Medium" pitchFamily="34" charset="-122"/>
                <a:cs typeface="Host Grotesk Medium" pitchFamily="34" charset="-120"/>
              </a:rPr>
              <a:t>Team Structure &amp; Allocated Resources</a:t>
            </a:r>
            <a:endParaRPr lang="en-US" sz="3400" dirty="0"/>
          </a:p>
        </p:txBody>
      </p:sp>
      <p:sp>
        <p:nvSpPr>
          <p:cNvPr id="3" name="Text 1"/>
          <p:cNvSpPr/>
          <p:nvPr/>
        </p:nvSpPr>
        <p:spPr>
          <a:xfrm>
            <a:off x="610433" y="1505664"/>
            <a:ext cx="13409533" cy="261580"/>
          </a:xfrm>
          <a:prstGeom prst="rect">
            <a:avLst/>
          </a:prstGeom>
          <a:noFill/>
          <a:ln/>
        </p:spPr>
        <p:txBody>
          <a:bodyPr wrap="none" lIns="0" tIns="0" rIns="0" bIns="0" rtlCol="0" anchor="t"/>
          <a:lstStyle/>
          <a:p>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Our team comprises internal resources, vendor partnerships, and staff augmentation, structured to maximize expertise and delivery capabilities across various initiatives.</a:t>
            </a:r>
            <a:endParaRPr lang="en-US" sz="1350" dirty="0"/>
          </a:p>
        </p:txBody>
      </p:sp>
      <p:sp>
        <p:nvSpPr>
          <p:cNvPr id="4" name="Text 2"/>
          <p:cNvSpPr/>
          <p:nvPr/>
        </p:nvSpPr>
        <p:spPr>
          <a:xfrm>
            <a:off x="610433" y="2028825"/>
            <a:ext cx="2180392" cy="272415"/>
          </a:xfrm>
          <a:prstGeom prst="rect">
            <a:avLst/>
          </a:prstGeom>
          <a:noFill/>
          <a:ln/>
        </p:spPr>
        <p:txBody>
          <a:bodyPr wrap="none" lIns="0" tIns="0" rIns="0" bIns="0" rtlCol="0" anchor="t"/>
          <a:lstStyle/>
          <a:p>
            <a:pPr algn="l" indent="0" marL="0">
              <a:lnSpc>
                <a:spcPts val="2100"/>
              </a:lnSpc>
              <a:buNone/>
            </a:pPr>
            <a:r>
              <a:rPr lang="en-US" sz="1700" dirty="0">
                <a:solidFill>
                  <a:srgbClr val="2E3C4E"/>
                </a:solidFill>
                <a:latin typeface="Host Grotesk Medium" pitchFamily="34" charset="0"/>
                <a:ea typeface="Host Grotesk Medium" pitchFamily="34" charset="-122"/>
                <a:cs typeface="Host Grotesk Medium" pitchFamily="34" charset="-120"/>
              </a:rPr>
              <a:t>Innovation Lead:</a:t>
            </a:r>
            <a:endParaRPr lang="en-US" sz="1700" dirty="0"/>
          </a:p>
        </p:txBody>
      </p:sp>
      <p:sp>
        <p:nvSpPr>
          <p:cNvPr id="5" name="Text 3"/>
          <p:cNvSpPr/>
          <p:nvPr/>
        </p:nvSpPr>
        <p:spPr>
          <a:xfrm>
            <a:off x="610433" y="2562820"/>
            <a:ext cx="13409533" cy="261580"/>
          </a:xfrm>
          <a:prstGeom prst="rect">
            <a:avLst/>
          </a:prstGeom>
          <a:noFill/>
          <a:ln/>
        </p:spPr>
        <p:txBody>
          <a:bodyPr wrap="none" lIns="0" tIns="0" rIns="0" bIns="0" rtlCol="0" anchor="t"/>
          <a:lstStyle/>
          <a:p>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Overall responsibility for team leadership, project oversight, strategic planning, and stakeholder management.</a:t>
            </a:r>
            <a:endParaRPr lang="en-US" sz="1350" dirty="0"/>
          </a:p>
        </p:txBody>
      </p:sp>
      <p:sp>
        <p:nvSpPr>
          <p:cNvPr id="6" name="Text 4"/>
          <p:cNvSpPr/>
          <p:nvPr/>
        </p:nvSpPr>
        <p:spPr>
          <a:xfrm>
            <a:off x="610433" y="3195042"/>
            <a:ext cx="3559135" cy="272415"/>
          </a:xfrm>
          <a:prstGeom prst="rect">
            <a:avLst/>
          </a:prstGeom>
          <a:noFill/>
          <a:ln/>
        </p:spPr>
        <p:txBody>
          <a:bodyPr wrap="none" lIns="0" tIns="0" rIns="0" bIns="0" rtlCol="0" anchor="t"/>
          <a:lstStyle/>
          <a:p>
            <a:pPr algn="l" indent="0" marL="0">
              <a:lnSpc>
                <a:spcPts val="2100"/>
              </a:lnSpc>
              <a:buNone/>
            </a:pPr>
            <a:r>
              <a:rPr lang="en-US" sz="1700" dirty="0">
                <a:solidFill>
                  <a:srgbClr val="2E3C4E"/>
                </a:solidFill>
                <a:latin typeface="Host Grotesk Medium" pitchFamily="34" charset="0"/>
                <a:ea typeface="Host Grotesk Medium" pitchFamily="34" charset="-122"/>
                <a:cs typeface="Host Grotesk Medium" pitchFamily="34" charset="-120"/>
              </a:rPr>
              <a:t>CS Team (Internal Tools &amp; Services)</a:t>
            </a:r>
            <a:endParaRPr lang="en-US" sz="1700" dirty="0"/>
          </a:p>
        </p:txBody>
      </p:sp>
      <p:sp>
        <p:nvSpPr>
          <p:cNvPr id="7" name="Text 5"/>
          <p:cNvSpPr/>
          <p:nvPr/>
        </p:nvSpPr>
        <p:spPr>
          <a:xfrm>
            <a:off x="610433" y="3641884"/>
            <a:ext cx="6492002" cy="261580"/>
          </a:xfrm>
          <a:prstGeom prst="rect">
            <a:avLst/>
          </a:prstGeom>
          <a:noFill/>
          <a:ln/>
        </p:spPr>
        <p:txBody>
          <a:bodyPr wrap="none" lIns="0" tIns="0" rIns="0" bIns="0" rtlCol="0" anchor="t"/>
          <a:lstStyle/>
          <a:p>
            <a:pPr algn="l" indent="0" marL="0">
              <a:lnSpc>
                <a:spcPts val="2050"/>
              </a:lnSpc>
              <a:buNone/>
            </a:pPr>
            <a:r>
              <a:rPr lang="en-US" sz="1350" b="1" dirty="0">
                <a:solidFill>
                  <a:srgbClr val="384653"/>
                </a:solidFill>
                <a:latin typeface="Roboto" pitchFamily="34" charset="0"/>
                <a:ea typeface="Roboto" pitchFamily="34" charset="-122"/>
                <a:cs typeface="Roboto" pitchFamily="34" charset="-120"/>
              </a:rPr>
              <a:t>Members:</a:t>
            </a:r>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 Nitin, Abhinav</a:t>
            </a:r>
            <a:endParaRPr lang="en-US" sz="1350" dirty="0"/>
          </a:p>
        </p:txBody>
      </p:sp>
      <p:sp>
        <p:nvSpPr>
          <p:cNvPr id="8" name="Text 6"/>
          <p:cNvSpPr/>
          <p:nvPr/>
        </p:nvSpPr>
        <p:spPr>
          <a:xfrm>
            <a:off x="610433" y="4060388"/>
            <a:ext cx="6492002" cy="261580"/>
          </a:xfrm>
          <a:prstGeom prst="rect">
            <a:avLst/>
          </a:prstGeom>
          <a:noFill/>
          <a:ln/>
        </p:spPr>
        <p:txBody>
          <a:bodyPr wrap="none" lIns="0" tIns="0" rIns="0" bIns="0" rtlCol="0" anchor="t"/>
          <a:lstStyle/>
          <a:p>
            <a:pPr algn="l" indent="0" marL="0">
              <a:lnSpc>
                <a:spcPts val="2050"/>
              </a:lnSpc>
              <a:buNone/>
            </a:pPr>
            <a:r>
              <a:rPr lang="en-US" sz="1350" b="1" dirty="0">
                <a:solidFill>
                  <a:srgbClr val="384653"/>
                </a:solidFill>
                <a:latin typeface="Roboto" pitchFamily="34" charset="0"/>
                <a:ea typeface="Roboto" pitchFamily="34" charset="-122"/>
                <a:cs typeface="Roboto" pitchFamily="34" charset="-120"/>
              </a:rPr>
              <a:t>Responsibilities &amp; Tools:</a:t>
            </a:r>
            <a:endParaRPr lang="en-US" sz="1350" dirty="0"/>
          </a:p>
        </p:txBody>
      </p:sp>
      <p:sp>
        <p:nvSpPr>
          <p:cNvPr id="9" name="Text 7"/>
          <p:cNvSpPr/>
          <p:nvPr/>
        </p:nvSpPr>
        <p:spPr>
          <a:xfrm>
            <a:off x="610433" y="4478893"/>
            <a:ext cx="6492002" cy="261580"/>
          </a:xfrm>
          <a:prstGeom prst="rect">
            <a:avLst/>
          </a:prstGeom>
          <a:noFill/>
          <a:ln/>
        </p:spPr>
        <p:txBody>
          <a:bodyPr wrap="none" lIns="0" tIns="0" rIns="0" bIns="0" rtlCol="0" anchor="t"/>
          <a:lstStyle/>
          <a:p>
            <a:pPr algn="l" marL="342900" indent="-342900">
              <a:lnSpc>
                <a:spcPts val="2050"/>
              </a:lnSpc>
              <a:buSzPct val="100000"/>
              <a:buChar char="•"/>
            </a:pPr>
            <a:r>
              <a:rPr lang="en-US" sz="1350" dirty="0">
                <a:solidFill>
                  <a:srgbClr val="384653"/>
                </a:solidFill>
                <a:latin typeface="Roboto" pitchFamily="34" charset="0"/>
                <a:ea typeface="Roboto" pitchFamily="34" charset="-122"/>
                <a:cs typeface="Roboto" pitchFamily="34" charset="-120"/>
              </a:rPr>
              <a:t>RPGEvolver: Development, maintenance, and user support</a:t>
            </a:r>
            <a:endParaRPr lang="en-US" sz="1350" dirty="0"/>
          </a:p>
        </p:txBody>
      </p:sp>
      <p:sp>
        <p:nvSpPr>
          <p:cNvPr id="10" name="Text 8"/>
          <p:cNvSpPr/>
          <p:nvPr/>
        </p:nvSpPr>
        <p:spPr>
          <a:xfrm>
            <a:off x="610433" y="4801433"/>
            <a:ext cx="6492002" cy="261580"/>
          </a:xfrm>
          <a:prstGeom prst="rect">
            <a:avLst/>
          </a:prstGeom>
          <a:noFill/>
          <a:ln/>
        </p:spPr>
        <p:txBody>
          <a:bodyPr wrap="none" lIns="0" tIns="0" rIns="0" bIns="0" rtlCol="0" anchor="t"/>
          <a:lstStyle/>
          <a:p>
            <a:pPr algn="l" marL="342900" indent="-342900">
              <a:lnSpc>
                <a:spcPts val="2050"/>
              </a:lnSpc>
              <a:buSzPct val="100000"/>
              <a:buChar char="•"/>
            </a:pPr>
            <a:r>
              <a:rPr lang="en-US" sz="1350" dirty="0">
                <a:solidFill>
                  <a:srgbClr val="384653"/>
                </a:solidFill>
                <a:latin typeface="Roboto" pitchFamily="34" charset="0"/>
                <a:ea typeface="Roboto" pitchFamily="34" charset="-122"/>
                <a:cs typeface="Roboto" pitchFamily="34" charset="-120"/>
              </a:rPr>
              <a:t>UISpark: Development, maintenance, and user support</a:t>
            </a:r>
            <a:endParaRPr lang="en-US" sz="1350" dirty="0"/>
          </a:p>
        </p:txBody>
      </p:sp>
      <p:sp>
        <p:nvSpPr>
          <p:cNvPr id="11" name="Text 9"/>
          <p:cNvSpPr/>
          <p:nvPr/>
        </p:nvSpPr>
        <p:spPr>
          <a:xfrm>
            <a:off x="610433" y="5123974"/>
            <a:ext cx="6492002" cy="261580"/>
          </a:xfrm>
          <a:prstGeom prst="rect">
            <a:avLst/>
          </a:prstGeom>
          <a:noFill/>
          <a:ln/>
        </p:spPr>
        <p:txBody>
          <a:bodyPr wrap="none" lIns="0" tIns="0" rIns="0" bIns="0" rtlCol="0" anchor="t"/>
          <a:lstStyle/>
          <a:p>
            <a:pPr algn="l" marL="342900" indent="-342900">
              <a:lnSpc>
                <a:spcPts val="2050"/>
              </a:lnSpc>
              <a:buSzPct val="100000"/>
              <a:buChar char="•"/>
            </a:pPr>
            <a:r>
              <a:rPr lang="en-US" sz="1350" dirty="0">
                <a:solidFill>
                  <a:srgbClr val="384653"/>
                </a:solidFill>
                <a:latin typeface="Roboto" pitchFamily="34" charset="0"/>
                <a:ea typeface="Roboto" pitchFamily="34" charset="-122"/>
                <a:cs typeface="Roboto" pitchFamily="34" charset="-120"/>
              </a:rPr>
              <a:t>TestCaseGenerationPro: Development, maintenance, and user support</a:t>
            </a:r>
            <a:endParaRPr lang="en-US" sz="1350" dirty="0"/>
          </a:p>
        </p:txBody>
      </p:sp>
      <p:sp>
        <p:nvSpPr>
          <p:cNvPr id="12" name="Text 10"/>
          <p:cNvSpPr/>
          <p:nvPr/>
        </p:nvSpPr>
        <p:spPr>
          <a:xfrm>
            <a:off x="610433" y="5446514"/>
            <a:ext cx="6492002" cy="523161"/>
          </a:xfrm>
          <a:prstGeom prst="rect">
            <a:avLst/>
          </a:prstGeom>
          <a:noFill/>
          <a:ln/>
        </p:spPr>
        <p:txBody>
          <a:bodyPr wrap="square" lIns="0" tIns="0" rIns="0" bIns="0" rtlCol="0" anchor="t"/>
          <a:lstStyle/>
          <a:p>
            <a:pPr algn="l" marL="342900" indent="-342900">
              <a:lnSpc>
                <a:spcPts val="2050"/>
              </a:lnSpc>
              <a:buSzPct val="100000"/>
              <a:buChar char="•"/>
            </a:pPr>
            <a:r>
              <a:rPr lang="en-US" sz="1350" dirty="0">
                <a:solidFill>
                  <a:srgbClr val="384653"/>
                </a:solidFill>
                <a:latin typeface="Roboto" pitchFamily="34" charset="0"/>
                <a:ea typeface="Roboto" pitchFamily="34" charset="-122"/>
                <a:cs typeface="Roboto" pitchFamily="34" charset="-120"/>
              </a:rPr>
              <a:t>Adjudication Service Knowledge Assistant: Development, maintenance, and user support</a:t>
            </a:r>
            <a:endParaRPr lang="en-US" sz="1350" dirty="0"/>
          </a:p>
        </p:txBody>
      </p:sp>
      <p:sp>
        <p:nvSpPr>
          <p:cNvPr id="13" name="Text 11"/>
          <p:cNvSpPr/>
          <p:nvPr/>
        </p:nvSpPr>
        <p:spPr>
          <a:xfrm>
            <a:off x="7535585" y="3195042"/>
            <a:ext cx="2954893" cy="272415"/>
          </a:xfrm>
          <a:prstGeom prst="rect">
            <a:avLst/>
          </a:prstGeom>
          <a:noFill/>
          <a:ln/>
        </p:spPr>
        <p:txBody>
          <a:bodyPr wrap="none" lIns="0" tIns="0" rIns="0" bIns="0" rtlCol="0" anchor="t"/>
          <a:lstStyle/>
          <a:p>
            <a:pPr algn="l" indent="0" marL="0">
              <a:lnSpc>
                <a:spcPts val="2100"/>
              </a:lnSpc>
              <a:buNone/>
            </a:pPr>
            <a:r>
              <a:rPr lang="en-US" sz="1700" dirty="0">
                <a:solidFill>
                  <a:srgbClr val="2E3C4E"/>
                </a:solidFill>
                <a:latin typeface="Host Grotesk Medium" pitchFamily="34" charset="0"/>
                <a:ea typeface="Host Grotesk Medium" pitchFamily="34" charset="-122"/>
                <a:cs typeface="Host Grotesk Medium" pitchFamily="34" charset="-120"/>
              </a:rPr>
              <a:t>TechMahindra Team (Vendor)</a:t>
            </a:r>
            <a:endParaRPr lang="en-US" sz="1700" dirty="0"/>
          </a:p>
        </p:txBody>
      </p:sp>
      <p:sp>
        <p:nvSpPr>
          <p:cNvPr id="14" name="Text 12"/>
          <p:cNvSpPr/>
          <p:nvPr/>
        </p:nvSpPr>
        <p:spPr>
          <a:xfrm>
            <a:off x="7535585" y="3641884"/>
            <a:ext cx="6492002" cy="261580"/>
          </a:xfrm>
          <a:prstGeom prst="rect">
            <a:avLst/>
          </a:prstGeom>
          <a:noFill/>
          <a:ln/>
        </p:spPr>
        <p:txBody>
          <a:bodyPr wrap="none" lIns="0" tIns="0" rIns="0" bIns="0" rtlCol="0" anchor="t"/>
          <a:lstStyle/>
          <a:p>
            <a:pPr algn="l" indent="0" marL="0">
              <a:lnSpc>
                <a:spcPts val="2050"/>
              </a:lnSpc>
              <a:buNone/>
            </a:pPr>
            <a:r>
              <a:rPr lang="en-US" sz="1350" b="1" dirty="0">
                <a:solidFill>
                  <a:srgbClr val="384653"/>
                </a:solidFill>
                <a:latin typeface="Roboto" pitchFamily="34" charset="0"/>
                <a:ea typeface="Roboto" pitchFamily="34" charset="-122"/>
                <a:cs typeface="Roboto" pitchFamily="34" charset="-120"/>
              </a:rPr>
              <a:t>API Development Focus:</a:t>
            </a:r>
            <a:endParaRPr lang="en-US" sz="1350" dirty="0"/>
          </a:p>
        </p:txBody>
      </p:sp>
      <p:sp>
        <p:nvSpPr>
          <p:cNvPr id="15" name="Text 13"/>
          <p:cNvSpPr/>
          <p:nvPr/>
        </p:nvSpPr>
        <p:spPr>
          <a:xfrm>
            <a:off x="7535585" y="4060388"/>
            <a:ext cx="6492002" cy="261580"/>
          </a:xfrm>
          <a:prstGeom prst="rect">
            <a:avLst/>
          </a:prstGeom>
          <a:noFill/>
          <a:ln/>
        </p:spPr>
        <p:txBody>
          <a:bodyPr wrap="none" lIns="0" tIns="0" rIns="0" bIns="0" rtlCol="0" anchor="t"/>
          <a:lstStyle/>
          <a:p>
            <a:pPr algn="l" marL="342900" indent="-342900">
              <a:lnSpc>
                <a:spcPts val="2050"/>
              </a:lnSpc>
              <a:buSzPct val="100000"/>
              <a:buChar char="•"/>
            </a:pPr>
            <a:r>
              <a:rPr lang="en-US" sz="1350" dirty="0">
                <a:solidFill>
                  <a:srgbClr val="384653"/>
                </a:solidFill>
                <a:latin typeface="Roboto" pitchFamily="34" charset="0"/>
                <a:ea typeface="Roboto" pitchFamily="34" charset="-122"/>
                <a:cs typeface="Roboto" pitchFamily="34" charset="-120"/>
              </a:rPr>
              <a:t>API Builder: Design, development, and implementation</a:t>
            </a:r>
            <a:endParaRPr lang="en-US" sz="1350" dirty="0"/>
          </a:p>
        </p:txBody>
      </p:sp>
      <p:sp>
        <p:nvSpPr>
          <p:cNvPr id="16" name="Text 14"/>
          <p:cNvSpPr/>
          <p:nvPr/>
        </p:nvSpPr>
        <p:spPr>
          <a:xfrm>
            <a:off x="7535585" y="4382929"/>
            <a:ext cx="6492002" cy="261580"/>
          </a:xfrm>
          <a:prstGeom prst="rect">
            <a:avLst/>
          </a:prstGeom>
          <a:noFill/>
          <a:ln/>
        </p:spPr>
        <p:txBody>
          <a:bodyPr wrap="none" lIns="0" tIns="0" rIns="0" bIns="0" rtlCol="0" anchor="t"/>
          <a:lstStyle/>
          <a:p>
            <a:pPr algn="l" marL="342900" indent="-342900">
              <a:lnSpc>
                <a:spcPts val="2050"/>
              </a:lnSpc>
              <a:buSzPct val="100000"/>
              <a:buChar char="•"/>
            </a:pPr>
            <a:r>
              <a:rPr lang="en-US" sz="1350" dirty="0">
                <a:solidFill>
                  <a:srgbClr val="384653"/>
                </a:solidFill>
                <a:latin typeface="Roboto" pitchFamily="34" charset="0"/>
                <a:ea typeface="Roboto" pitchFamily="34" charset="-122"/>
                <a:cs typeface="Roboto" pitchFamily="34" charset="-120"/>
              </a:rPr>
              <a:t>Domain API Catalog: Creation, maintenance, and governance</a:t>
            </a:r>
            <a:endParaRPr lang="en-US" sz="1350" dirty="0"/>
          </a:p>
        </p:txBody>
      </p:sp>
      <p:sp>
        <p:nvSpPr>
          <p:cNvPr id="17" name="Text 15"/>
          <p:cNvSpPr/>
          <p:nvPr/>
        </p:nvSpPr>
        <p:spPr>
          <a:xfrm>
            <a:off x="7535585" y="4818936"/>
            <a:ext cx="2260044" cy="272415"/>
          </a:xfrm>
          <a:prstGeom prst="rect">
            <a:avLst/>
          </a:prstGeom>
          <a:noFill/>
          <a:ln/>
        </p:spPr>
        <p:txBody>
          <a:bodyPr wrap="none" lIns="0" tIns="0" rIns="0" bIns="0" rtlCol="0" anchor="t"/>
          <a:lstStyle/>
          <a:p>
            <a:pPr algn="l" indent="0" marL="0">
              <a:lnSpc>
                <a:spcPts val="2100"/>
              </a:lnSpc>
              <a:buNone/>
            </a:pPr>
            <a:r>
              <a:rPr lang="en-US" sz="1700" dirty="0">
                <a:solidFill>
                  <a:srgbClr val="2E3C4E"/>
                </a:solidFill>
                <a:latin typeface="Host Grotesk Medium" pitchFamily="34" charset="0"/>
                <a:ea typeface="Host Grotesk Medium" pitchFamily="34" charset="-122"/>
                <a:cs typeface="Host Grotesk Medium" pitchFamily="34" charset="-120"/>
              </a:rPr>
              <a:t>DI-DM Project Support</a:t>
            </a:r>
            <a:endParaRPr lang="en-US" sz="1700" dirty="0"/>
          </a:p>
        </p:txBody>
      </p:sp>
      <p:sp>
        <p:nvSpPr>
          <p:cNvPr id="18" name="Text 16"/>
          <p:cNvSpPr/>
          <p:nvPr/>
        </p:nvSpPr>
        <p:spPr>
          <a:xfrm>
            <a:off x="7535585" y="5265777"/>
            <a:ext cx="6492002" cy="261580"/>
          </a:xfrm>
          <a:prstGeom prst="rect">
            <a:avLst/>
          </a:prstGeom>
          <a:noFill/>
          <a:ln/>
        </p:spPr>
        <p:txBody>
          <a:bodyPr wrap="none" lIns="0" tIns="0" rIns="0" bIns="0" rtlCol="0" anchor="t"/>
          <a:lstStyle/>
          <a:p>
            <a:pPr algn="l" indent="0" marL="0">
              <a:lnSpc>
                <a:spcPts val="2050"/>
              </a:lnSpc>
              <a:buNone/>
            </a:pPr>
            <a:r>
              <a:rPr lang="en-US" sz="1350" b="1" dirty="0">
                <a:solidFill>
                  <a:srgbClr val="384653"/>
                </a:solidFill>
                <a:latin typeface="Roboto" pitchFamily="34" charset="0"/>
                <a:ea typeface="Roboto" pitchFamily="34" charset="-122"/>
                <a:cs typeface="Roboto" pitchFamily="34" charset="-120"/>
              </a:rPr>
              <a:t>Resource:</a:t>
            </a:r>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 Staff Augmentation Engineer</a:t>
            </a:r>
            <a:endParaRPr lang="en-US" sz="1350" dirty="0"/>
          </a:p>
        </p:txBody>
      </p:sp>
      <p:sp>
        <p:nvSpPr>
          <p:cNvPr id="19" name="Text 17"/>
          <p:cNvSpPr/>
          <p:nvPr/>
        </p:nvSpPr>
        <p:spPr>
          <a:xfrm>
            <a:off x="7535585" y="5684282"/>
            <a:ext cx="6492002" cy="261580"/>
          </a:xfrm>
          <a:prstGeom prst="rect">
            <a:avLst/>
          </a:prstGeom>
          <a:noFill/>
          <a:ln/>
        </p:spPr>
        <p:txBody>
          <a:bodyPr wrap="none" lIns="0" tIns="0" rIns="0" bIns="0" rtlCol="0" anchor="t"/>
          <a:lstStyle/>
          <a:p>
            <a:pPr algn="l" indent="0" marL="0">
              <a:lnSpc>
                <a:spcPts val="2050"/>
              </a:lnSpc>
              <a:buNone/>
            </a:pPr>
            <a:r>
              <a:rPr lang="en-US" sz="1350" b="1" dirty="0">
                <a:solidFill>
                  <a:srgbClr val="384653"/>
                </a:solidFill>
                <a:latin typeface="Roboto" pitchFamily="34" charset="0"/>
                <a:ea typeface="Roboto" pitchFamily="34" charset="-122"/>
                <a:cs typeface="Roboto" pitchFamily="34" charset="-120"/>
              </a:rPr>
              <a:t>Innovation Lead Role:</a:t>
            </a:r>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 Technical solution review, SME support, and guidance</a:t>
            </a:r>
            <a:endParaRPr lang="en-US" sz="1350" dirty="0"/>
          </a:p>
        </p:txBody>
      </p:sp>
      <p:sp>
        <p:nvSpPr>
          <p:cNvPr id="20" name="Text 18"/>
          <p:cNvSpPr/>
          <p:nvPr/>
        </p:nvSpPr>
        <p:spPr>
          <a:xfrm>
            <a:off x="610433" y="6364367"/>
            <a:ext cx="2180392" cy="272415"/>
          </a:xfrm>
          <a:prstGeom prst="rect">
            <a:avLst/>
          </a:prstGeom>
          <a:noFill/>
          <a:ln/>
        </p:spPr>
        <p:txBody>
          <a:bodyPr wrap="none" lIns="0" tIns="0" rIns="0" bIns="0" rtlCol="0" anchor="t"/>
          <a:lstStyle/>
          <a:p>
            <a:pPr algn="l" indent="0" marL="0">
              <a:lnSpc>
                <a:spcPts val="2100"/>
              </a:lnSpc>
              <a:buNone/>
            </a:pPr>
            <a:r>
              <a:rPr lang="en-US" sz="1700" dirty="0">
                <a:solidFill>
                  <a:srgbClr val="2E3C4E"/>
                </a:solidFill>
                <a:latin typeface="Host Grotesk Medium" pitchFamily="34" charset="0"/>
                <a:ea typeface="Host Grotesk Medium" pitchFamily="34" charset="-122"/>
                <a:cs typeface="Host Grotesk Medium" pitchFamily="34" charset="-120"/>
              </a:rPr>
              <a:t>Mentorship Program:</a:t>
            </a:r>
            <a:endParaRPr lang="en-US" sz="1700" dirty="0"/>
          </a:p>
        </p:txBody>
      </p:sp>
      <p:sp>
        <p:nvSpPr>
          <p:cNvPr id="21" name="Text 19"/>
          <p:cNvSpPr/>
          <p:nvPr/>
        </p:nvSpPr>
        <p:spPr>
          <a:xfrm>
            <a:off x="610433" y="6898362"/>
            <a:ext cx="13409533" cy="261580"/>
          </a:xfrm>
          <a:prstGeom prst="rect">
            <a:avLst/>
          </a:prstGeom>
          <a:noFill/>
          <a:ln/>
        </p:spPr>
        <p:txBody>
          <a:bodyPr wrap="none" lIns="0" tIns="0" rIns="0" bIns="0" rtlCol="0" anchor="t"/>
          <a:lstStyle/>
          <a:p>
            <a:pPr algn="l" indent="0" marL="0">
              <a:lnSpc>
                <a:spcPts val="2050"/>
              </a:lnSpc>
              <a:buNone/>
            </a:pPr>
            <a:r>
              <a:rPr lang="en-US" sz="1350" b="1" dirty="0">
                <a:solidFill>
                  <a:srgbClr val="384653"/>
                </a:solidFill>
                <a:latin typeface="Roboto" pitchFamily="34" charset="0"/>
                <a:ea typeface="Roboto" pitchFamily="34" charset="-122"/>
                <a:cs typeface="Roboto" pitchFamily="34" charset="-120"/>
              </a:rPr>
              <a:t>Focus:</a:t>
            </a:r>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 Guiding and developing trainees within the organization</a:t>
            </a:r>
            <a:endParaRPr lang="en-US" sz="1350" dirty="0"/>
          </a:p>
        </p:txBody>
      </p:sp>
      <p:sp>
        <p:nvSpPr>
          <p:cNvPr id="22" name="Text 20"/>
          <p:cNvSpPr/>
          <p:nvPr/>
        </p:nvSpPr>
        <p:spPr>
          <a:xfrm>
            <a:off x="610433" y="7356158"/>
            <a:ext cx="13409533" cy="261580"/>
          </a:xfrm>
          <a:prstGeom prst="rect">
            <a:avLst/>
          </a:prstGeom>
          <a:noFill/>
          <a:ln/>
        </p:spPr>
        <p:txBody>
          <a:bodyPr wrap="none" lIns="0" tIns="0" rIns="0" bIns="0" rtlCol="0" anchor="t"/>
          <a:lstStyle/>
          <a:p>
            <a:pPr algn="l" indent="0" marL="0">
              <a:lnSpc>
                <a:spcPts val="2050"/>
              </a:lnSpc>
              <a:buNone/>
            </a:pPr>
            <a:r>
              <a:rPr lang="en-US" sz="1350" b="1" dirty="0">
                <a:solidFill>
                  <a:srgbClr val="384653"/>
                </a:solidFill>
                <a:latin typeface="Roboto" pitchFamily="34" charset="0"/>
                <a:ea typeface="Roboto" pitchFamily="34" charset="-122"/>
                <a:cs typeface="Roboto" pitchFamily="34" charset="-120"/>
              </a:rPr>
              <a:t>Innovation Lead Role:</a:t>
            </a:r>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 Direct mentorship, curriculum support, and performance feedback</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07933" y="478274"/>
            <a:ext cx="6026587" cy="542687"/>
          </a:xfrm>
          <a:prstGeom prst="rect">
            <a:avLst/>
          </a:prstGeom>
          <a:noFill/>
          <a:ln/>
        </p:spPr>
        <p:txBody>
          <a:bodyPr wrap="none" lIns="0" tIns="0" rIns="0" bIns="0" rtlCol="0" anchor="t"/>
          <a:lstStyle/>
          <a:p>
            <a:pPr algn="l" indent="0" marL="0">
              <a:lnSpc>
                <a:spcPts val="4250"/>
              </a:lnSpc>
              <a:buNone/>
            </a:pPr>
            <a:r>
              <a:rPr lang="en-US" sz="3400" dirty="0">
                <a:solidFill>
                  <a:srgbClr val="2E3C4E"/>
                </a:solidFill>
                <a:latin typeface="Host Grotesk Medium" pitchFamily="34" charset="0"/>
                <a:ea typeface="Host Grotesk Medium" pitchFamily="34" charset="-122"/>
                <a:cs typeface="Host Grotesk Medium" pitchFamily="34" charset="-120"/>
              </a:rPr>
              <a:t>Key Responsibilities &amp; Projects</a:t>
            </a:r>
            <a:endParaRPr lang="en-US" sz="3400" dirty="0"/>
          </a:p>
        </p:txBody>
      </p:sp>
      <p:sp>
        <p:nvSpPr>
          <p:cNvPr id="3" name="Text 1"/>
          <p:cNvSpPr/>
          <p:nvPr/>
        </p:nvSpPr>
        <p:spPr>
          <a:xfrm>
            <a:off x="607933" y="1368266"/>
            <a:ext cx="13414534" cy="260509"/>
          </a:xfrm>
          <a:prstGeom prst="rect">
            <a:avLst/>
          </a:prstGeom>
          <a:noFill/>
          <a:ln/>
        </p:spPr>
        <p:txBody>
          <a:bodyPr wrap="none" lIns="0" tIns="0" rIns="0" bIns="0" rtlCol="0" anchor="t"/>
          <a:lstStyle/>
          <a:p>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Our efforts are distributed across several key areas, including a critical project demanding significant focus.</a:t>
            </a:r>
            <a:endParaRPr lang="en-US" sz="1350" dirty="0"/>
          </a:p>
        </p:txBody>
      </p:sp>
      <p:pic>
        <p:nvPicPr>
          <p:cNvPr id="4" name="Image 0" descr="preencoded.png">    </p:cNvPr>
          <p:cNvPicPr>
            <a:picLocks noChangeAspect="1"/>
          </p:cNvPicPr>
          <p:nvPr/>
        </p:nvPicPr>
        <p:blipFill>
          <a:blip r:embed="rId1"/>
          <a:stretch>
            <a:fillRect/>
          </a:stretch>
        </p:blipFill>
        <p:spPr>
          <a:xfrm>
            <a:off x="607933" y="1824157"/>
            <a:ext cx="868442" cy="1042154"/>
          </a:xfrm>
          <a:prstGeom prst="rect">
            <a:avLst/>
          </a:prstGeom>
        </p:spPr>
      </p:pic>
      <p:sp>
        <p:nvSpPr>
          <p:cNvPr id="5" name="Text 2"/>
          <p:cNvSpPr/>
          <p:nvPr/>
        </p:nvSpPr>
        <p:spPr>
          <a:xfrm>
            <a:off x="1736884" y="1997750"/>
            <a:ext cx="2358985" cy="271463"/>
          </a:xfrm>
          <a:prstGeom prst="rect">
            <a:avLst/>
          </a:prstGeom>
          <a:noFill/>
          <a:ln/>
        </p:spPr>
        <p:txBody>
          <a:bodyPr wrap="none" lIns="0" tIns="0" rIns="0" bIns="0" rtlCol="0" anchor="t"/>
          <a:lstStyle/>
          <a:p>
            <a:pPr algn="l" indent="0" marL="0">
              <a:lnSpc>
                <a:spcPts val="2100"/>
              </a:lnSpc>
              <a:buNone/>
            </a:pPr>
            <a:r>
              <a:rPr lang="en-US" sz="1700" dirty="0">
                <a:solidFill>
                  <a:srgbClr val="384653"/>
                </a:solidFill>
                <a:latin typeface="Host Grotesk Medium" pitchFamily="34" charset="0"/>
                <a:ea typeface="Host Grotesk Medium" pitchFamily="34" charset="-122"/>
                <a:cs typeface="Host Grotesk Medium" pitchFamily="34" charset="-120"/>
              </a:rPr>
              <a:t>Benefit Test Automation</a:t>
            </a:r>
            <a:endParaRPr lang="en-US" sz="1700" dirty="0"/>
          </a:p>
        </p:txBody>
      </p:sp>
      <p:sp>
        <p:nvSpPr>
          <p:cNvPr id="6" name="Text 3"/>
          <p:cNvSpPr/>
          <p:nvPr/>
        </p:nvSpPr>
        <p:spPr>
          <a:xfrm>
            <a:off x="1736884" y="2373392"/>
            <a:ext cx="12285583" cy="260509"/>
          </a:xfrm>
          <a:prstGeom prst="rect">
            <a:avLst/>
          </a:prstGeom>
          <a:noFill/>
          <a:ln/>
        </p:spPr>
        <p:txBody>
          <a:bodyPr wrap="none" lIns="0" tIns="0" rIns="0" bIns="0" rtlCol="0" anchor="t"/>
          <a:lstStyle/>
          <a:p>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Top priority project with two workstreams: Cloud Infrastructure &amp; DevOps and Project Capability Leadership, both led by the Innovation Lead.</a:t>
            </a:r>
            <a:endParaRPr lang="en-US" sz="1350" dirty="0"/>
          </a:p>
        </p:txBody>
      </p:sp>
      <p:pic>
        <p:nvPicPr>
          <p:cNvPr id="7" name="Image 1" descr="preencoded.png">    </p:cNvPr>
          <p:cNvPicPr>
            <a:picLocks noChangeAspect="1"/>
          </p:cNvPicPr>
          <p:nvPr/>
        </p:nvPicPr>
        <p:blipFill>
          <a:blip r:embed="rId2"/>
          <a:stretch>
            <a:fillRect/>
          </a:stretch>
        </p:blipFill>
        <p:spPr>
          <a:xfrm>
            <a:off x="607933" y="2866311"/>
            <a:ext cx="868442" cy="1042154"/>
          </a:xfrm>
          <a:prstGeom prst="rect">
            <a:avLst/>
          </a:prstGeom>
        </p:spPr>
      </p:pic>
      <p:sp>
        <p:nvSpPr>
          <p:cNvPr id="8" name="Text 4"/>
          <p:cNvSpPr/>
          <p:nvPr/>
        </p:nvSpPr>
        <p:spPr>
          <a:xfrm>
            <a:off x="1736884" y="3039904"/>
            <a:ext cx="2357914" cy="271463"/>
          </a:xfrm>
          <a:prstGeom prst="rect">
            <a:avLst/>
          </a:prstGeom>
          <a:noFill/>
          <a:ln/>
        </p:spPr>
        <p:txBody>
          <a:bodyPr wrap="none" lIns="0" tIns="0" rIns="0" bIns="0" rtlCol="0" anchor="t"/>
          <a:lstStyle/>
          <a:p>
            <a:pPr algn="l" indent="0" marL="0">
              <a:lnSpc>
                <a:spcPts val="2100"/>
              </a:lnSpc>
              <a:buNone/>
            </a:pPr>
            <a:r>
              <a:rPr lang="en-US" sz="1700" dirty="0">
                <a:solidFill>
                  <a:srgbClr val="384653"/>
                </a:solidFill>
                <a:latin typeface="Host Grotesk Medium" pitchFamily="34" charset="0"/>
                <a:ea typeface="Host Grotesk Medium" pitchFamily="34" charset="-122"/>
                <a:cs typeface="Host Grotesk Medium" pitchFamily="34" charset="-120"/>
              </a:rPr>
              <a:t>TCS Tools Management</a:t>
            </a:r>
            <a:endParaRPr lang="en-US" sz="1700" dirty="0"/>
          </a:p>
        </p:txBody>
      </p:sp>
      <p:sp>
        <p:nvSpPr>
          <p:cNvPr id="9" name="Text 5"/>
          <p:cNvSpPr/>
          <p:nvPr/>
        </p:nvSpPr>
        <p:spPr>
          <a:xfrm>
            <a:off x="1736884" y="3415546"/>
            <a:ext cx="12285583" cy="260509"/>
          </a:xfrm>
          <a:prstGeom prst="rect">
            <a:avLst/>
          </a:prstGeom>
          <a:noFill/>
          <a:ln/>
        </p:spPr>
        <p:txBody>
          <a:bodyPr wrap="none" lIns="0" tIns="0" rIns="0" bIns="0" rtlCol="0" anchor="t"/>
          <a:lstStyle/>
          <a:p>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Ensuring stability, usability, and improvement of RPGEvolver, UISpark, TestCaseGenerationPro, and Adjudication Service Knowledge Assistant.</a:t>
            </a:r>
            <a:endParaRPr lang="en-US" sz="1350" dirty="0"/>
          </a:p>
        </p:txBody>
      </p:sp>
      <p:pic>
        <p:nvPicPr>
          <p:cNvPr id="10" name="Image 2" descr="preencoded.png">    </p:cNvPr>
          <p:cNvPicPr>
            <a:picLocks noChangeAspect="1"/>
          </p:cNvPicPr>
          <p:nvPr/>
        </p:nvPicPr>
        <p:blipFill>
          <a:blip r:embed="rId3"/>
          <a:stretch>
            <a:fillRect/>
          </a:stretch>
        </p:blipFill>
        <p:spPr>
          <a:xfrm>
            <a:off x="607933" y="3908465"/>
            <a:ext cx="868442" cy="1042154"/>
          </a:xfrm>
          <a:prstGeom prst="rect">
            <a:avLst/>
          </a:prstGeom>
        </p:spPr>
      </p:pic>
      <p:sp>
        <p:nvSpPr>
          <p:cNvPr id="11" name="Text 6"/>
          <p:cNvSpPr/>
          <p:nvPr/>
        </p:nvSpPr>
        <p:spPr>
          <a:xfrm>
            <a:off x="1736884" y="4082058"/>
            <a:ext cx="3158133" cy="271463"/>
          </a:xfrm>
          <a:prstGeom prst="rect">
            <a:avLst/>
          </a:prstGeom>
          <a:noFill/>
          <a:ln/>
        </p:spPr>
        <p:txBody>
          <a:bodyPr wrap="none" lIns="0" tIns="0" rIns="0" bIns="0" rtlCol="0" anchor="t"/>
          <a:lstStyle/>
          <a:p>
            <a:pPr algn="l" indent="0" marL="0">
              <a:lnSpc>
                <a:spcPts val="2100"/>
              </a:lnSpc>
              <a:buNone/>
            </a:pPr>
            <a:r>
              <a:rPr lang="en-US" sz="1700" dirty="0">
                <a:solidFill>
                  <a:srgbClr val="384653"/>
                </a:solidFill>
                <a:latin typeface="Host Grotesk Medium" pitchFamily="34" charset="0"/>
                <a:ea typeface="Host Grotesk Medium" pitchFamily="34" charset="-122"/>
                <a:cs typeface="Host Grotesk Medium" pitchFamily="34" charset="-120"/>
              </a:rPr>
              <a:t>TechMahindra API Development</a:t>
            </a:r>
            <a:endParaRPr lang="en-US" sz="1700" dirty="0"/>
          </a:p>
        </p:txBody>
      </p:sp>
      <p:sp>
        <p:nvSpPr>
          <p:cNvPr id="12" name="Text 7"/>
          <p:cNvSpPr/>
          <p:nvPr/>
        </p:nvSpPr>
        <p:spPr>
          <a:xfrm>
            <a:off x="1736884" y="4457700"/>
            <a:ext cx="12285583" cy="260509"/>
          </a:xfrm>
          <a:prstGeom prst="rect">
            <a:avLst/>
          </a:prstGeom>
          <a:noFill/>
          <a:ln/>
        </p:spPr>
        <p:txBody>
          <a:bodyPr wrap="none" lIns="0" tIns="0" rIns="0" bIns="0" rtlCol="0" anchor="t"/>
          <a:lstStyle/>
          <a:p>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Managing the successful delivery and integration of API Builder and Domain API Catalog solutions by TechMahindra.</a:t>
            </a:r>
            <a:endParaRPr lang="en-US" sz="1350" dirty="0"/>
          </a:p>
        </p:txBody>
      </p:sp>
      <p:pic>
        <p:nvPicPr>
          <p:cNvPr id="13" name="Image 3" descr="preencoded.png">    </p:cNvPr>
          <p:cNvPicPr>
            <a:picLocks noChangeAspect="1"/>
          </p:cNvPicPr>
          <p:nvPr/>
        </p:nvPicPr>
        <p:blipFill>
          <a:blip r:embed="rId4"/>
          <a:stretch>
            <a:fillRect/>
          </a:stretch>
        </p:blipFill>
        <p:spPr>
          <a:xfrm>
            <a:off x="607933" y="4950619"/>
            <a:ext cx="868442" cy="1042154"/>
          </a:xfrm>
          <a:prstGeom prst="rect">
            <a:avLst/>
          </a:prstGeom>
        </p:spPr>
      </p:pic>
      <p:sp>
        <p:nvSpPr>
          <p:cNvPr id="14" name="Text 8"/>
          <p:cNvSpPr/>
          <p:nvPr/>
        </p:nvSpPr>
        <p:spPr>
          <a:xfrm>
            <a:off x="1736884" y="5124212"/>
            <a:ext cx="3208973" cy="271463"/>
          </a:xfrm>
          <a:prstGeom prst="rect">
            <a:avLst/>
          </a:prstGeom>
          <a:noFill/>
          <a:ln/>
        </p:spPr>
        <p:txBody>
          <a:bodyPr wrap="none" lIns="0" tIns="0" rIns="0" bIns="0" rtlCol="0" anchor="t"/>
          <a:lstStyle/>
          <a:p>
            <a:pPr algn="l" indent="0" marL="0">
              <a:lnSpc>
                <a:spcPts val="2100"/>
              </a:lnSpc>
              <a:buNone/>
            </a:pPr>
            <a:r>
              <a:rPr lang="en-US" sz="1700" dirty="0">
                <a:solidFill>
                  <a:srgbClr val="384653"/>
                </a:solidFill>
                <a:latin typeface="Host Grotesk Medium" pitchFamily="34" charset="0"/>
                <a:ea typeface="Host Grotesk Medium" pitchFamily="34" charset="-122"/>
                <a:cs typeface="Host Grotesk Medium" pitchFamily="34" charset="-120"/>
              </a:rPr>
              <a:t>DI-D Project Technical Oversight</a:t>
            </a:r>
            <a:endParaRPr lang="en-US" sz="1700" dirty="0"/>
          </a:p>
        </p:txBody>
      </p:sp>
      <p:sp>
        <p:nvSpPr>
          <p:cNvPr id="15" name="Text 9"/>
          <p:cNvSpPr/>
          <p:nvPr/>
        </p:nvSpPr>
        <p:spPr>
          <a:xfrm>
            <a:off x="1736884" y="5499854"/>
            <a:ext cx="12285583" cy="260509"/>
          </a:xfrm>
          <a:prstGeom prst="rect">
            <a:avLst/>
          </a:prstGeom>
          <a:noFill/>
          <a:ln/>
        </p:spPr>
        <p:txBody>
          <a:bodyPr wrap="none" lIns="0" tIns="0" rIns="0" bIns="0" rtlCol="0" anchor="t"/>
          <a:lstStyle/>
          <a:p>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Providing expert technical guidance, solution reviews, and SME support to ensure project success.</a:t>
            </a:r>
            <a:endParaRPr lang="en-US" sz="1350" dirty="0"/>
          </a:p>
        </p:txBody>
      </p:sp>
      <p:pic>
        <p:nvPicPr>
          <p:cNvPr id="16" name="Image 4" descr="preencoded.png">    </p:cNvPr>
          <p:cNvPicPr>
            <a:picLocks noChangeAspect="1"/>
          </p:cNvPicPr>
          <p:nvPr/>
        </p:nvPicPr>
        <p:blipFill>
          <a:blip r:embed="rId5"/>
          <a:stretch>
            <a:fillRect/>
          </a:stretch>
        </p:blipFill>
        <p:spPr>
          <a:xfrm>
            <a:off x="607933" y="5992773"/>
            <a:ext cx="868442" cy="1042154"/>
          </a:xfrm>
          <a:prstGeom prst="rect">
            <a:avLst/>
          </a:prstGeom>
        </p:spPr>
      </p:pic>
      <p:sp>
        <p:nvSpPr>
          <p:cNvPr id="17" name="Text 10"/>
          <p:cNvSpPr/>
          <p:nvPr/>
        </p:nvSpPr>
        <p:spPr>
          <a:xfrm>
            <a:off x="1736884" y="6166366"/>
            <a:ext cx="3354348" cy="271463"/>
          </a:xfrm>
          <a:prstGeom prst="rect">
            <a:avLst/>
          </a:prstGeom>
          <a:noFill/>
          <a:ln/>
        </p:spPr>
        <p:txBody>
          <a:bodyPr wrap="none" lIns="0" tIns="0" rIns="0" bIns="0" rtlCol="0" anchor="t"/>
          <a:lstStyle/>
          <a:p>
            <a:pPr algn="l" indent="0" marL="0">
              <a:lnSpc>
                <a:spcPts val="2100"/>
              </a:lnSpc>
              <a:buNone/>
            </a:pPr>
            <a:r>
              <a:rPr lang="en-US" sz="1700" dirty="0">
                <a:solidFill>
                  <a:srgbClr val="384653"/>
                </a:solidFill>
                <a:latin typeface="Host Grotesk Medium" pitchFamily="34" charset="0"/>
                <a:ea typeface="Host Grotesk Medium" pitchFamily="34" charset="-122"/>
                <a:cs typeface="Host Grotesk Medium" pitchFamily="34" charset="-120"/>
              </a:rPr>
              <a:t>Mentorship &amp; Talent Development</a:t>
            </a:r>
            <a:endParaRPr lang="en-US" sz="1700" dirty="0"/>
          </a:p>
        </p:txBody>
      </p:sp>
      <p:sp>
        <p:nvSpPr>
          <p:cNvPr id="18" name="Text 11"/>
          <p:cNvSpPr/>
          <p:nvPr/>
        </p:nvSpPr>
        <p:spPr>
          <a:xfrm>
            <a:off x="1736884" y="6542008"/>
            <a:ext cx="12285583" cy="260509"/>
          </a:xfrm>
          <a:prstGeom prst="rect">
            <a:avLst/>
          </a:prstGeom>
          <a:noFill/>
          <a:ln/>
        </p:spPr>
        <p:txBody>
          <a:bodyPr wrap="none" lIns="0" tIns="0" rIns="0" bIns="0" rtlCol="0" anchor="t"/>
          <a:lstStyle/>
          <a:p>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Fostering growth of trainees through regular mentoring sessions, task assignments, and constructive feedback.</a:t>
            </a:r>
            <a:endParaRPr lang="en-US" sz="1350" dirty="0"/>
          </a:p>
        </p:txBody>
      </p:sp>
      <p:sp>
        <p:nvSpPr>
          <p:cNvPr id="19" name="Text 12"/>
          <p:cNvSpPr/>
          <p:nvPr/>
        </p:nvSpPr>
        <p:spPr>
          <a:xfrm>
            <a:off x="607933" y="7230308"/>
            <a:ext cx="13414534" cy="521017"/>
          </a:xfrm>
          <a:prstGeom prst="rect">
            <a:avLst/>
          </a:prstGeom>
          <a:noFill/>
          <a:ln/>
        </p:spPr>
        <p:txBody>
          <a:bodyPr wrap="square" lIns="0" tIns="0" rIns="0" bIns="0" rtlCol="0" anchor="t"/>
          <a:lstStyle/>
          <a:p>
            <a:pPr algn="l" indent="0" marL="0">
              <a:lnSpc>
                <a:spcPts val="2050"/>
              </a:lnSpc>
              <a:buNone/>
            </a:pPr>
            <a:r>
              <a:rPr lang="en-US" sz="1350" dirty="0">
                <a:solidFill>
                  <a:srgbClr val="384653"/>
                </a:solidFill>
                <a:latin typeface="Roboto" pitchFamily="34" charset="0"/>
                <a:ea typeface="Roboto" pitchFamily="34" charset="-122"/>
                <a:cs typeface="Roboto" pitchFamily="34" charset="-120"/>
              </a:rPr>
              <a:t>For the Benefit Test Automation project, the Innovation Lead has direct involvement in both "doing" and "maintaining" the cloud infrastructure while also leading the development of the web application and defining the overall architecture.</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48414" y="530900"/>
            <a:ext cx="5012412" cy="579001"/>
          </a:xfrm>
          <a:prstGeom prst="rect">
            <a:avLst/>
          </a:prstGeom>
          <a:noFill/>
          <a:ln/>
        </p:spPr>
        <p:txBody>
          <a:bodyPr wrap="none" lIns="0" tIns="0" rIns="0" bIns="0" rtlCol="0" anchor="t"/>
          <a:lstStyle/>
          <a:p>
            <a:pPr algn="l" indent="0" marL="0">
              <a:lnSpc>
                <a:spcPts val="4550"/>
              </a:lnSpc>
              <a:buNone/>
            </a:pPr>
            <a:r>
              <a:rPr lang="en-US" sz="3600" dirty="0">
                <a:solidFill>
                  <a:srgbClr val="2E3C4E"/>
                </a:solidFill>
                <a:latin typeface="Host Grotesk Medium" pitchFamily="34" charset="0"/>
                <a:ea typeface="Host Grotesk Medium" pitchFamily="34" charset="-122"/>
                <a:cs typeface="Host Grotesk Medium" pitchFamily="34" charset="-120"/>
              </a:rPr>
              <a:t>Management Approach</a:t>
            </a:r>
            <a:endParaRPr lang="en-US" sz="3600" dirty="0"/>
          </a:p>
        </p:txBody>
      </p:sp>
      <p:sp>
        <p:nvSpPr>
          <p:cNvPr id="3" name="Text 1"/>
          <p:cNvSpPr/>
          <p:nvPr/>
        </p:nvSpPr>
        <p:spPr>
          <a:xfrm>
            <a:off x="648414" y="1480423"/>
            <a:ext cx="13333571" cy="277892"/>
          </a:xfrm>
          <a:prstGeom prst="rect">
            <a:avLst/>
          </a:prstGeom>
          <a:noFill/>
          <a:ln/>
        </p:spPr>
        <p:txBody>
          <a:bodyPr wrap="none" lIns="0" tIns="0" rIns="0" bIns="0" rtlCol="0" anchor="t"/>
          <a:lstStyle/>
          <a:p>
            <a:pPr algn="l" indent="0" marL="0">
              <a:lnSpc>
                <a:spcPts val="2150"/>
              </a:lnSpc>
              <a:buNone/>
            </a:pPr>
            <a:r>
              <a:rPr lang="en-US" sz="1450" dirty="0">
                <a:solidFill>
                  <a:srgbClr val="384653"/>
                </a:solidFill>
                <a:latin typeface="Roboto" pitchFamily="34" charset="0"/>
                <a:ea typeface="Roboto" pitchFamily="34" charset="-122"/>
                <a:cs typeface="Roboto" pitchFamily="34" charset="-120"/>
              </a:rPr>
              <a:t>A structured yet agile approach will be adopted to manage the diverse responsibilities and teams.</a:t>
            </a:r>
            <a:endParaRPr lang="en-US" sz="1450" dirty="0"/>
          </a:p>
        </p:txBody>
      </p:sp>
      <p:sp>
        <p:nvSpPr>
          <p:cNvPr id="4" name="Text 2"/>
          <p:cNvSpPr/>
          <p:nvPr/>
        </p:nvSpPr>
        <p:spPr>
          <a:xfrm>
            <a:off x="648414" y="2151936"/>
            <a:ext cx="2906197" cy="289441"/>
          </a:xfrm>
          <a:prstGeom prst="rect">
            <a:avLst/>
          </a:prstGeom>
          <a:noFill/>
          <a:ln/>
        </p:spPr>
        <p:txBody>
          <a:bodyPr wrap="none" lIns="0" tIns="0" rIns="0" bIns="0" rtlCol="0" anchor="t"/>
          <a:lstStyle/>
          <a:p>
            <a:pPr algn="l" indent="0" marL="0">
              <a:lnSpc>
                <a:spcPts val="2250"/>
              </a:lnSpc>
              <a:buNone/>
            </a:pPr>
            <a:r>
              <a:rPr lang="en-US" sz="1800" dirty="0">
                <a:solidFill>
                  <a:srgbClr val="2E3C4E"/>
                </a:solidFill>
                <a:latin typeface="Host Grotesk Medium" pitchFamily="34" charset="0"/>
                <a:ea typeface="Host Grotesk Medium" pitchFamily="34" charset="-122"/>
                <a:cs typeface="Host Grotesk Medium" pitchFamily="34" charset="-120"/>
              </a:rPr>
              <a:t>Communication &amp; Cadence</a:t>
            </a:r>
            <a:endParaRPr lang="en-US" sz="1800" dirty="0"/>
          </a:p>
        </p:txBody>
      </p:sp>
      <p:sp>
        <p:nvSpPr>
          <p:cNvPr id="5" name="Text 3"/>
          <p:cNvSpPr/>
          <p:nvPr/>
        </p:nvSpPr>
        <p:spPr>
          <a:xfrm>
            <a:off x="648414" y="2626638"/>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CS Team: Daily/bi-weekly check-ins</a:t>
            </a:r>
            <a:endParaRPr lang="en-US" sz="1450" dirty="0"/>
          </a:p>
        </p:txBody>
      </p:sp>
      <p:sp>
        <p:nvSpPr>
          <p:cNvPr id="6" name="Text 4"/>
          <p:cNvSpPr/>
          <p:nvPr/>
        </p:nvSpPr>
        <p:spPr>
          <a:xfrm>
            <a:off x="648414" y="2969300"/>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TechMahindra: Weekly progress meetings</a:t>
            </a:r>
            <a:endParaRPr lang="en-US" sz="1450" dirty="0"/>
          </a:p>
        </p:txBody>
      </p:sp>
      <p:sp>
        <p:nvSpPr>
          <p:cNvPr id="7" name="Text 5"/>
          <p:cNvSpPr/>
          <p:nvPr/>
        </p:nvSpPr>
        <p:spPr>
          <a:xfrm>
            <a:off x="648414" y="3311962"/>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DI-D Staff Aug Engineer: Weekly 1:1s</a:t>
            </a:r>
            <a:endParaRPr lang="en-US" sz="1450" dirty="0"/>
          </a:p>
        </p:txBody>
      </p:sp>
      <p:sp>
        <p:nvSpPr>
          <p:cNvPr id="8" name="Text 6"/>
          <p:cNvSpPr/>
          <p:nvPr/>
        </p:nvSpPr>
        <p:spPr>
          <a:xfrm>
            <a:off x="648414" y="3654623"/>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Benefit Test Automation: Daily stand-ups</a:t>
            </a:r>
            <a:endParaRPr lang="en-US" sz="1450" dirty="0"/>
          </a:p>
        </p:txBody>
      </p:sp>
      <p:sp>
        <p:nvSpPr>
          <p:cNvPr id="9" name="Text 7"/>
          <p:cNvSpPr/>
          <p:nvPr/>
        </p:nvSpPr>
        <p:spPr>
          <a:xfrm>
            <a:off x="648414" y="3997285"/>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Project Reviews: Bi-weekly/monthly with stakeholders</a:t>
            </a:r>
            <a:endParaRPr lang="en-US" sz="1450" dirty="0"/>
          </a:p>
        </p:txBody>
      </p:sp>
      <p:sp>
        <p:nvSpPr>
          <p:cNvPr id="10" name="Text 8"/>
          <p:cNvSpPr/>
          <p:nvPr/>
        </p:nvSpPr>
        <p:spPr>
          <a:xfrm>
            <a:off x="648414" y="4339947"/>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Regular status reports to leadership</a:t>
            </a:r>
            <a:endParaRPr lang="en-US" sz="1450" dirty="0"/>
          </a:p>
        </p:txBody>
      </p:sp>
      <p:sp>
        <p:nvSpPr>
          <p:cNvPr id="11" name="Text 9"/>
          <p:cNvSpPr/>
          <p:nvPr/>
        </p:nvSpPr>
        <p:spPr>
          <a:xfrm>
            <a:off x="7548801" y="2151936"/>
            <a:ext cx="3112413" cy="289441"/>
          </a:xfrm>
          <a:prstGeom prst="rect">
            <a:avLst/>
          </a:prstGeom>
          <a:noFill/>
          <a:ln/>
        </p:spPr>
        <p:txBody>
          <a:bodyPr wrap="none" lIns="0" tIns="0" rIns="0" bIns="0" rtlCol="0" anchor="t"/>
          <a:lstStyle/>
          <a:p>
            <a:pPr algn="l" indent="0" marL="0">
              <a:lnSpc>
                <a:spcPts val="2250"/>
              </a:lnSpc>
              <a:buNone/>
            </a:pPr>
            <a:r>
              <a:rPr lang="en-US" sz="1800" dirty="0">
                <a:solidFill>
                  <a:srgbClr val="2E3C4E"/>
                </a:solidFill>
                <a:latin typeface="Host Grotesk Medium" pitchFamily="34" charset="0"/>
                <a:ea typeface="Host Grotesk Medium" pitchFamily="34" charset="-122"/>
                <a:cs typeface="Host Grotesk Medium" pitchFamily="34" charset="-120"/>
              </a:rPr>
              <a:t>Task &amp; Performance Tracking</a:t>
            </a:r>
            <a:endParaRPr lang="en-US" sz="1800" dirty="0"/>
          </a:p>
        </p:txBody>
      </p:sp>
      <p:sp>
        <p:nvSpPr>
          <p:cNvPr id="12" name="Text 10"/>
          <p:cNvSpPr/>
          <p:nvPr/>
        </p:nvSpPr>
        <p:spPr>
          <a:xfrm>
            <a:off x="7548801" y="2626638"/>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Common platform for task management (Jira, Azure DevOps, or Trello)</a:t>
            </a:r>
            <a:endParaRPr lang="en-US" sz="1450" dirty="0"/>
          </a:p>
        </p:txBody>
      </p:sp>
      <p:sp>
        <p:nvSpPr>
          <p:cNvPr id="13" name="Text 11"/>
          <p:cNvSpPr/>
          <p:nvPr/>
        </p:nvSpPr>
        <p:spPr>
          <a:xfrm>
            <a:off x="7548801" y="2969300"/>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Clear, measurable objectives for individuals and teams</a:t>
            </a:r>
            <a:endParaRPr lang="en-US" sz="1450" dirty="0"/>
          </a:p>
        </p:txBody>
      </p:sp>
      <p:sp>
        <p:nvSpPr>
          <p:cNvPr id="14" name="Text 12"/>
          <p:cNvSpPr/>
          <p:nvPr/>
        </p:nvSpPr>
        <p:spPr>
          <a:xfrm>
            <a:off x="7548801" y="3311962"/>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Regular feedback sessions and performance reviews</a:t>
            </a:r>
            <a:endParaRPr lang="en-US" sz="1450" dirty="0"/>
          </a:p>
        </p:txBody>
      </p:sp>
      <p:sp>
        <p:nvSpPr>
          <p:cNvPr id="15" name="Text 13"/>
          <p:cNvSpPr/>
          <p:nvPr/>
        </p:nvSpPr>
        <p:spPr>
          <a:xfrm>
            <a:off x="7548801" y="3775115"/>
            <a:ext cx="2316004" cy="289441"/>
          </a:xfrm>
          <a:prstGeom prst="rect">
            <a:avLst/>
          </a:prstGeom>
          <a:noFill/>
          <a:ln/>
        </p:spPr>
        <p:txBody>
          <a:bodyPr wrap="none" lIns="0" tIns="0" rIns="0" bIns="0" rtlCol="0" anchor="t"/>
          <a:lstStyle/>
          <a:p>
            <a:pPr algn="l" indent="0" marL="0">
              <a:lnSpc>
                <a:spcPts val="2250"/>
              </a:lnSpc>
              <a:buNone/>
            </a:pPr>
            <a:r>
              <a:rPr lang="en-US" sz="1800" dirty="0">
                <a:solidFill>
                  <a:srgbClr val="2E3C4E"/>
                </a:solidFill>
                <a:latin typeface="Host Grotesk Medium" pitchFamily="34" charset="0"/>
                <a:ea typeface="Host Grotesk Medium" pitchFamily="34" charset="-122"/>
                <a:cs typeface="Host Grotesk Medium" pitchFamily="34" charset="-120"/>
              </a:rPr>
              <a:t>Risk Management</a:t>
            </a:r>
            <a:endParaRPr lang="en-US" sz="1800" dirty="0"/>
          </a:p>
        </p:txBody>
      </p:sp>
      <p:sp>
        <p:nvSpPr>
          <p:cNvPr id="16" name="Text 14"/>
          <p:cNvSpPr/>
          <p:nvPr/>
        </p:nvSpPr>
        <p:spPr>
          <a:xfrm>
            <a:off x="7548801" y="4249817"/>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Proactive risk identification</a:t>
            </a:r>
            <a:endParaRPr lang="en-US" sz="1450" dirty="0"/>
          </a:p>
        </p:txBody>
      </p:sp>
      <p:sp>
        <p:nvSpPr>
          <p:cNvPr id="17" name="Text 15"/>
          <p:cNvSpPr/>
          <p:nvPr/>
        </p:nvSpPr>
        <p:spPr>
          <a:xfrm>
            <a:off x="7548801" y="4592479"/>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Mitigation planning</a:t>
            </a:r>
            <a:endParaRPr lang="en-US" sz="1450" dirty="0"/>
          </a:p>
        </p:txBody>
      </p:sp>
      <p:sp>
        <p:nvSpPr>
          <p:cNvPr id="18" name="Text 16"/>
          <p:cNvSpPr/>
          <p:nvPr/>
        </p:nvSpPr>
        <p:spPr>
          <a:xfrm>
            <a:off x="7548801" y="4935141"/>
            <a:ext cx="6440805" cy="277892"/>
          </a:xfrm>
          <a:prstGeom prst="rect">
            <a:avLst/>
          </a:prstGeom>
          <a:noFill/>
          <a:ln/>
        </p:spPr>
        <p:txBody>
          <a:bodyPr wrap="none" lIns="0" tIns="0" rIns="0" bIns="0" rtlCol="0" anchor="t"/>
          <a:lstStyle/>
          <a:p>
            <a:pPr algn="l" marL="342900" indent="-342900">
              <a:lnSpc>
                <a:spcPts val="2150"/>
              </a:lnSpc>
              <a:buSzPct val="100000"/>
              <a:buChar char="•"/>
            </a:pPr>
            <a:r>
              <a:rPr lang="en-US" sz="1450" dirty="0">
                <a:solidFill>
                  <a:srgbClr val="384653"/>
                </a:solidFill>
                <a:latin typeface="Roboto" pitchFamily="34" charset="0"/>
                <a:ea typeface="Roboto" pitchFamily="34" charset="-122"/>
                <a:cs typeface="Roboto" pitchFamily="34" charset="-120"/>
              </a:rPr>
              <a:t>Clear escalation paths</a:t>
            </a:r>
            <a:endParaRPr lang="en-US" sz="1450" dirty="0"/>
          </a:p>
        </p:txBody>
      </p:sp>
      <p:sp>
        <p:nvSpPr>
          <p:cNvPr id="19" name="Text 17"/>
          <p:cNvSpPr/>
          <p:nvPr/>
        </p:nvSpPr>
        <p:spPr>
          <a:xfrm>
            <a:off x="648414" y="5555694"/>
            <a:ext cx="2377321" cy="289441"/>
          </a:xfrm>
          <a:prstGeom prst="rect">
            <a:avLst/>
          </a:prstGeom>
          <a:noFill/>
          <a:ln/>
        </p:spPr>
        <p:txBody>
          <a:bodyPr wrap="none" lIns="0" tIns="0" rIns="0" bIns="0" rtlCol="0" anchor="t"/>
          <a:lstStyle/>
          <a:p>
            <a:pPr algn="l" indent="0" marL="0">
              <a:lnSpc>
                <a:spcPts val="2250"/>
              </a:lnSpc>
              <a:buNone/>
            </a:pPr>
            <a:r>
              <a:rPr lang="en-US" sz="1800" dirty="0">
                <a:solidFill>
                  <a:srgbClr val="2E3C4E"/>
                </a:solidFill>
                <a:latin typeface="Host Grotesk Medium" pitchFamily="34" charset="0"/>
                <a:ea typeface="Host Grotesk Medium" pitchFamily="34" charset="-122"/>
                <a:cs typeface="Host Grotesk Medium" pitchFamily="34" charset="-120"/>
              </a:rPr>
              <a:t>Collaboration Strategy</a:t>
            </a:r>
            <a:endParaRPr lang="en-US" sz="1800" dirty="0"/>
          </a:p>
        </p:txBody>
      </p:sp>
      <p:sp>
        <p:nvSpPr>
          <p:cNvPr id="20" name="Shape 18"/>
          <p:cNvSpPr/>
          <p:nvPr/>
        </p:nvSpPr>
        <p:spPr>
          <a:xfrm>
            <a:off x="648414" y="6123027"/>
            <a:ext cx="416838" cy="416838"/>
          </a:xfrm>
          <a:prstGeom prst="roundRect">
            <a:avLst>
              <a:gd name="adj" fmla="val 18669"/>
            </a:avLst>
          </a:prstGeom>
          <a:solidFill>
            <a:srgbClr val="D9EDF2"/>
          </a:solidFill>
          <a:ln w="7620">
            <a:solidFill>
              <a:srgbClr val="BFD3D8"/>
            </a:solidFill>
            <a:prstDash val="solid"/>
          </a:ln>
        </p:spPr>
      </p:sp>
      <p:pic>
        <p:nvPicPr>
          <p:cNvPr id="21" name="Image 0" descr="preencoded.png">    </p:cNvPr>
          <p:cNvPicPr>
            <a:picLocks noChangeAspect="1"/>
          </p:cNvPicPr>
          <p:nvPr/>
        </p:nvPicPr>
        <p:blipFill>
          <a:blip r:embed="rId1"/>
          <a:stretch>
            <a:fillRect/>
          </a:stretch>
        </p:blipFill>
        <p:spPr>
          <a:xfrm>
            <a:off x="717828" y="6157734"/>
            <a:ext cx="277892" cy="347305"/>
          </a:xfrm>
          <a:prstGeom prst="rect">
            <a:avLst/>
          </a:prstGeom>
        </p:spPr>
      </p:pic>
      <p:sp>
        <p:nvSpPr>
          <p:cNvPr id="22" name="Text 19"/>
          <p:cNvSpPr/>
          <p:nvPr/>
        </p:nvSpPr>
        <p:spPr>
          <a:xfrm>
            <a:off x="1250513" y="6186607"/>
            <a:ext cx="3246001" cy="289441"/>
          </a:xfrm>
          <a:prstGeom prst="rect">
            <a:avLst/>
          </a:prstGeom>
          <a:noFill/>
          <a:ln/>
        </p:spPr>
        <p:txBody>
          <a:bodyPr wrap="none" lIns="0" tIns="0" rIns="0" bIns="0" rtlCol="0" anchor="t"/>
          <a:lstStyle/>
          <a:p>
            <a:pPr algn="l" indent="0" marL="0">
              <a:lnSpc>
                <a:spcPts val="2250"/>
              </a:lnSpc>
              <a:buNone/>
            </a:pPr>
            <a:r>
              <a:rPr lang="en-US" sz="1800" dirty="0">
                <a:solidFill>
                  <a:srgbClr val="384653"/>
                </a:solidFill>
                <a:latin typeface="Host Grotesk Medium" pitchFamily="34" charset="0"/>
                <a:ea typeface="Host Grotesk Medium" pitchFamily="34" charset="-122"/>
                <a:cs typeface="Host Grotesk Medium" pitchFamily="34" charset="-120"/>
              </a:rPr>
              <a:t>Cross-Functional Collaboration</a:t>
            </a:r>
            <a:endParaRPr lang="en-US" sz="1800" dirty="0"/>
          </a:p>
        </p:txBody>
      </p:sp>
      <p:sp>
        <p:nvSpPr>
          <p:cNvPr id="23" name="Text 20"/>
          <p:cNvSpPr/>
          <p:nvPr/>
        </p:nvSpPr>
        <p:spPr>
          <a:xfrm>
            <a:off x="1250513" y="6587133"/>
            <a:ext cx="3688080" cy="1111568"/>
          </a:xfrm>
          <a:prstGeom prst="rect">
            <a:avLst/>
          </a:prstGeom>
          <a:noFill/>
          <a:ln/>
        </p:spPr>
        <p:txBody>
          <a:bodyPr wrap="square" lIns="0" tIns="0" rIns="0" bIns="0" rtlCol="0" anchor="t"/>
          <a:lstStyle/>
          <a:p>
            <a:pPr algn="l" indent="0" marL="0">
              <a:lnSpc>
                <a:spcPts val="2150"/>
              </a:lnSpc>
              <a:buNone/>
            </a:pPr>
            <a:r>
              <a:rPr lang="en-US" sz="1450" dirty="0">
                <a:solidFill>
                  <a:srgbClr val="384653"/>
                </a:solidFill>
                <a:latin typeface="Roboto" pitchFamily="34" charset="0"/>
                <a:ea typeface="Roboto" pitchFamily="34" charset="-122"/>
                <a:cs typeface="Roboto" pitchFamily="34" charset="-120"/>
              </a:rPr>
              <a:t>Encourage knowledge sharing between TCS and TechMahindra teams, especially where tool outputs might feed into API development</a:t>
            </a:r>
            <a:endParaRPr lang="en-US" sz="1450" dirty="0"/>
          </a:p>
        </p:txBody>
      </p:sp>
      <p:sp>
        <p:nvSpPr>
          <p:cNvPr id="24" name="Shape 21"/>
          <p:cNvSpPr/>
          <p:nvPr/>
        </p:nvSpPr>
        <p:spPr>
          <a:xfrm>
            <a:off x="5170170" y="6123027"/>
            <a:ext cx="416838" cy="416838"/>
          </a:xfrm>
          <a:prstGeom prst="roundRect">
            <a:avLst>
              <a:gd name="adj" fmla="val 18669"/>
            </a:avLst>
          </a:prstGeom>
          <a:solidFill>
            <a:srgbClr val="D9EDF2"/>
          </a:solidFill>
          <a:ln w="7620">
            <a:solidFill>
              <a:srgbClr val="BFD3D8"/>
            </a:solidFill>
            <a:prstDash val="solid"/>
          </a:ln>
        </p:spPr>
      </p:sp>
      <p:pic>
        <p:nvPicPr>
          <p:cNvPr id="25" name="Image 1" descr="preencoded.png">    </p:cNvPr>
          <p:cNvPicPr>
            <a:picLocks noChangeAspect="1"/>
          </p:cNvPicPr>
          <p:nvPr/>
        </p:nvPicPr>
        <p:blipFill>
          <a:blip r:embed="rId2"/>
          <a:stretch>
            <a:fillRect/>
          </a:stretch>
        </p:blipFill>
        <p:spPr>
          <a:xfrm>
            <a:off x="5239583" y="6157734"/>
            <a:ext cx="277892" cy="347305"/>
          </a:xfrm>
          <a:prstGeom prst="rect">
            <a:avLst/>
          </a:prstGeom>
        </p:spPr>
      </p:pic>
      <p:sp>
        <p:nvSpPr>
          <p:cNvPr id="26" name="Text 22"/>
          <p:cNvSpPr/>
          <p:nvPr/>
        </p:nvSpPr>
        <p:spPr>
          <a:xfrm>
            <a:off x="5772269" y="6186607"/>
            <a:ext cx="3049548" cy="289441"/>
          </a:xfrm>
          <a:prstGeom prst="rect">
            <a:avLst/>
          </a:prstGeom>
          <a:noFill/>
          <a:ln/>
        </p:spPr>
        <p:txBody>
          <a:bodyPr wrap="none" lIns="0" tIns="0" rIns="0" bIns="0" rtlCol="0" anchor="t"/>
          <a:lstStyle/>
          <a:p>
            <a:pPr algn="l" indent="0" marL="0">
              <a:lnSpc>
                <a:spcPts val="2250"/>
              </a:lnSpc>
              <a:buNone/>
            </a:pPr>
            <a:r>
              <a:rPr lang="en-US" sz="1800" dirty="0">
                <a:solidFill>
                  <a:srgbClr val="384653"/>
                </a:solidFill>
                <a:latin typeface="Host Grotesk Medium" pitchFamily="34" charset="0"/>
                <a:ea typeface="Host Grotesk Medium" pitchFamily="34" charset="-122"/>
                <a:cs typeface="Host Grotesk Medium" pitchFamily="34" charset="-120"/>
              </a:rPr>
              <a:t>Knowledge Sharing Sessions</a:t>
            </a:r>
            <a:endParaRPr lang="en-US" sz="1800" dirty="0"/>
          </a:p>
        </p:txBody>
      </p:sp>
      <p:sp>
        <p:nvSpPr>
          <p:cNvPr id="27" name="Text 23"/>
          <p:cNvSpPr/>
          <p:nvPr/>
        </p:nvSpPr>
        <p:spPr>
          <a:xfrm>
            <a:off x="5772269" y="6587133"/>
            <a:ext cx="3688080" cy="833676"/>
          </a:xfrm>
          <a:prstGeom prst="rect">
            <a:avLst/>
          </a:prstGeom>
          <a:noFill/>
          <a:ln/>
        </p:spPr>
        <p:txBody>
          <a:bodyPr wrap="square" lIns="0" tIns="0" rIns="0" bIns="0" rtlCol="0" anchor="t"/>
          <a:lstStyle/>
          <a:p>
            <a:pPr algn="l" indent="0" marL="0">
              <a:lnSpc>
                <a:spcPts val="2150"/>
              </a:lnSpc>
              <a:buNone/>
            </a:pPr>
            <a:r>
              <a:rPr lang="en-US" sz="1450" dirty="0">
                <a:solidFill>
                  <a:srgbClr val="384653"/>
                </a:solidFill>
                <a:latin typeface="Roboto" pitchFamily="34" charset="0"/>
                <a:ea typeface="Roboto" pitchFamily="34" charset="-122"/>
                <a:cs typeface="Roboto" pitchFamily="34" charset="-120"/>
              </a:rPr>
              <a:t>Organize periodic sessions for team members to share learnings and best practices</a:t>
            </a:r>
            <a:endParaRPr lang="en-US" sz="1450" dirty="0"/>
          </a:p>
        </p:txBody>
      </p:sp>
      <p:sp>
        <p:nvSpPr>
          <p:cNvPr id="28" name="Shape 24"/>
          <p:cNvSpPr/>
          <p:nvPr/>
        </p:nvSpPr>
        <p:spPr>
          <a:xfrm>
            <a:off x="9691926" y="6123027"/>
            <a:ext cx="416838" cy="416838"/>
          </a:xfrm>
          <a:prstGeom prst="roundRect">
            <a:avLst>
              <a:gd name="adj" fmla="val 18669"/>
            </a:avLst>
          </a:prstGeom>
          <a:solidFill>
            <a:srgbClr val="D9EDF2"/>
          </a:solidFill>
          <a:ln w="7620">
            <a:solidFill>
              <a:srgbClr val="BFD3D8"/>
            </a:solidFill>
            <a:prstDash val="solid"/>
          </a:ln>
        </p:spPr>
      </p:sp>
      <p:pic>
        <p:nvPicPr>
          <p:cNvPr id="29" name="Image 2" descr="preencoded.png">    </p:cNvPr>
          <p:cNvPicPr>
            <a:picLocks noChangeAspect="1"/>
          </p:cNvPicPr>
          <p:nvPr/>
        </p:nvPicPr>
        <p:blipFill>
          <a:blip r:embed="rId3"/>
          <a:stretch>
            <a:fillRect/>
          </a:stretch>
        </p:blipFill>
        <p:spPr>
          <a:xfrm>
            <a:off x="9761339" y="6157734"/>
            <a:ext cx="277892" cy="347305"/>
          </a:xfrm>
          <a:prstGeom prst="rect">
            <a:avLst/>
          </a:prstGeom>
        </p:spPr>
      </p:pic>
      <p:sp>
        <p:nvSpPr>
          <p:cNvPr id="30" name="Text 25"/>
          <p:cNvSpPr/>
          <p:nvPr/>
        </p:nvSpPr>
        <p:spPr>
          <a:xfrm>
            <a:off x="10294025" y="6186607"/>
            <a:ext cx="2316004" cy="289441"/>
          </a:xfrm>
          <a:prstGeom prst="rect">
            <a:avLst/>
          </a:prstGeom>
          <a:noFill/>
          <a:ln/>
        </p:spPr>
        <p:txBody>
          <a:bodyPr wrap="none" lIns="0" tIns="0" rIns="0" bIns="0" rtlCol="0" anchor="t"/>
          <a:lstStyle/>
          <a:p>
            <a:pPr algn="l" indent="0" marL="0">
              <a:lnSpc>
                <a:spcPts val="2250"/>
              </a:lnSpc>
              <a:buNone/>
            </a:pPr>
            <a:r>
              <a:rPr lang="en-US" sz="1800" dirty="0">
                <a:solidFill>
                  <a:srgbClr val="384653"/>
                </a:solidFill>
                <a:latin typeface="Host Grotesk Medium" pitchFamily="34" charset="0"/>
                <a:ea typeface="Host Grotesk Medium" pitchFamily="34" charset="-122"/>
                <a:cs typeface="Host Grotesk Medium" pitchFamily="34" charset="-120"/>
              </a:rPr>
              <a:t>Documentation</a:t>
            </a:r>
            <a:endParaRPr lang="en-US" sz="1800" dirty="0"/>
          </a:p>
        </p:txBody>
      </p:sp>
      <p:sp>
        <p:nvSpPr>
          <p:cNvPr id="31" name="Text 26"/>
          <p:cNvSpPr/>
          <p:nvPr/>
        </p:nvSpPr>
        <p:spPr>
          <a:xfrm>
            <a:off x="10294025" y="6587133"/>
            <a:ext cx="3688080" cy="833676"/>
          </a:xfrm>
          <a:prstGeom prst="rect">
            <a:avLst/>
          </a:prstGeom>
          <a:noFill/>
          <a:ln/>
        </p:spPr>
        <p:txBody>
          <a:bodyPr wrap="square" lIns="0" tIns="0" rIns="0" bIns="0" rtlCol="0" anchor="t"/>
          <a:lstStyle/>
          <a:p>
            <a:pPr algn="l" indent="0" marL="0">
              <a:lnSpc>
                <a:spcPts val="2150"/>
              </a:lnSpc>
              <a:buNone/>
            </a:pPr>
            <a:r>
              <a:rPr lang="en-US" sz="1450" dirty="0">
                <a:solidFill>
                  <a:srgbClr val="384653"/>
                </a:solidFill>
                <a:latin typeface="Roboto" pitchFamily="34" charset="0"/>
                <a:ea typeface="Roboto" pitchFamily="34" charset="-122"/>
                <a:cs typeface="Roboto" pitchFamily="34" charset="-120"/>
              </a:rPr>
              <a:t>Maintain clear and accessible documentation for all tools, APIs, and project architectures</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99492" y="774859"/>
            <a:ext cx="12175450" cy="624602"/>
          </a:xfrm>
          <a:prstGeom prst="rect">
            <a:avLst/>
          </a:prstGeom>
          <a:noFill/>
          <a:ln/>
        </p:spPr>
        <p:txBody>
          <a:bodyPr wrap="none" lIns="0" tIns="0" rIns="0" bIns="0" rtlCol="0" anchor="t"/>
          <a:lstStyle/>
          <a:p>
            <a:pPr algn="l" indent="0" marL="0">
              <a:lnSpc>
                <a:spcPts val="4900"/>
              </a:lnSpc>
              <a:buNone/>
            </a:pPr>
            <a:r>
              <a:rPr lang="en-US" sz="3900" dirty="0">
                <a:solidFill>
                  <a:srgbClr val="2E3C4E"/>
                </a:solidFill>
                <a:latin typeface="Host Grotesk Medium" pitchFamily="34" charset="0"/>
                <a:ea typeface="Host Grotesk Medium" pitchFamily="34" charset="-122"/>
                <a:cs typeface="Host Grotesk Medium" pitchFamily="34" charset="-120"/>
              </a:rPr>
              <a:t>Key Performance Indicators (KPIs) &amp; Success Metrics</a:t>
            </a:r>
            <a:endParaRPr lang="en-US" sz="3900" dirty="0"/>
          </a:p>
        </p:txBody>
      </p:sp>
      <p:sp>
        <p:nvSpPr>
          <p:cNvPr id="3" name="Shape 1"/>
          <p:cNvSpPr/>
          <p:nvPr/>
        </p:nvSpPr>
        <p:spPr>
          <a:xfrm>
            <a:off x="699492" y="1799153"/>
            <a:ext cx="4277320" cy="2785467"/>
          </a:xfrm>
          <a:prstGeom prst="roundRect">
            <a:avLst>
              <a:gd name="adj" fmla="val 3014"/>
            </a:avLst>
          </a:prstGeom>
          <a:solidFill>
            <a:srgbClr val="D9EDF2"/>
          </a:solidFill>
          <a:ln w="7620">
            <a:solidFill>
              <a:srgbClr val="BFD3D8"/>
            </a:solidFill>
            <a:prstDash val="solid"/>
          </a:ln>
        </p:spPr>
      </p:sp>
      <p:sp>
        <p:nvSpPr>
          <p:cNvPr id="4" name="Text 2"/>
          <p:cNvSpPr/>
          <p:nvPr/>
        </p:nvSpPr>
        <p:spPr>
          <a:xfrm>
            <a:off x="906899" y="2006560"/>
            <a:ext cx="2713434" cy="312182"/>
          </a:xfrm>
          <a:prstGeom prst="rect">
            <a:avLst/>
          </a:prstGeom>
          <a:noFill/>
          <a:ln/>
        </p:spPr>
        <p:txBody>
          <a:bodyPr wrap="none" lIns="0" tIns="0" rIns="0" bIns="0" rtlCol="0" anchor="t"/>
          <a:lstStyle/>
          <a:p>
            <a:pPr algn="l" indent="0" marL="0">
              <a:lnSpc>
                <a:spcPts val="2450"/>
              </a:lnSpc>
              <a:buNone/>
            </a:pPr>
            <a:r>
              <a:rPr lang="en-US" sz="1950" dirty="0">
                <a:solidFill>
                  <a:srgbClr val="384653"/>
                </a:solidFill>
                <a:latin typeface="Host Grotesk Medium" pitchFamily="34" charset="0"/>
                <a:ea typeface="Host Grotesk Medium" pitchFamily="34" charset="-122"/>
                <a:cs typeface="Host Grotesk Medium" pitchFamily="34" charset="-120"/>
              </a:rPr>
              <a:t>Benefit Test Automation</a:t>
            </a:r>
            <a:endParaRPr lang="en-US" sz="1950" dirty="0"/>
          </a:p>
        </p:txBody>
      </p:sp>
      <p:sp>
        <p:nvSpPr>
          <p:cNvPr id="5" name="Text 3"/>
          <p:cNvSpPr/>
          <p:nvPr/>
        </p:nvSpPr>
        <p:spPr>
          <a:xfrm>
            <a:off x="906899" y="2438638"/>
            <a:ext cx="3862507" cy="299799"/>
          </a:xfrm>
          <a:prstGeom prst="rect">
            <a:avLst/>
          </a:prstGeom>
          <a:noFill/>
          <a:ln/>
        </p:spPr>
        <p:txBody>
          <a:bodyPr wrap="non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On-time delivery of project milestones</a:t>
            </a:r>
            <a:endParaRPr lang="en-US" sz="1550" dirty="0"/>
          </a:p>
        </p:txBody>
      </p:sp>
      <p:sp>
        <p:nvSpPr>
          <p:cNvPr id="6" name="Text 4"/>
          <p:cNvSpPr/>
          <p:nvPr/>
        </p:nvSpPr>
        <p:spPr>
          <a:xfrm>
            <a:off x="906899" y="2808327"/>
            <a:ext cx="3862507" cy="599599"/>
          </a:xfrm>
          <a:prstGeom prst="rect">
            <a:avLst/>
          </a:prstGeom>
          <a:noFill/>
          <a:ln/>
        </p:spPr>
        <p:txBody>
          <a:bodyPr wrap="squar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Reduction in manual testing effort by X%</a:t>
            </a:r>
            <a:endParaRPr lang="en-US" sz="1550" dirty="0"/>
          </a:p>
        </p:txBody>
      </p:sp>
      <p:sp>
        <p:nvSpPr>
          <p:cNvPr id="7" name="Text 5"/>
          <p:cNvSpPr/>
          <p:nvPr/>
        </p:nvSpPr>
        <p:spPr>
          <a:xfrm>
            <a:off x="906899" y="3477816"/>
            <a:ext cx="3862507" cy="599599"/>
          </a:xfrm>
          <a:prstGeom prst="rect">
            <a:avLst/>
          </a:prstGeom>
          <a:noFill/>
          <a:ln/>
        </p:spPr>
        <p:txBody>
          <a:bodyPr wrap="squar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System stability and performance metrics</a:t>
            </a:r>
            <a:endParaRPr lang="en-US" sz="1550" dirty="0"/>
          </a:p>
        </p:txBody>
      </p:sp>
      <p:sp>
        <p:nvSpPr>
          <p:cNvPr id="8" name="Shape 6"/>
          <p:cNvSpPr/>
          <p:nvPr/>
        </p:nvSpPr>
        <p:spPr>
          <a:xfrm>
            <a:off x="5176599" y="1799153"/>
            <a:ext cx="4277320" cy="2785467"/>
          </a:xfrm>
          <a:prstGeom prst="roundRect">
            <a:avLst>
              <a:gd name="adj" fmla="val 3014"/>
            </a:avLst>
          </a:prstGeom>
          <a:solidFill>
            <a:srgbClr val="D9EDF2"/>
          </a:solidFill>
          <a:ln w="7620">
            <a:solidFill>
              <a:srgbClr val="BFD3D8"/>
            </a:solidFill>
            <a:prstDash val="solid"/>
          </a:ln>
        </p:spPr>
      </p:sp>
      <p:sp>
        <p:nvSpPr>
          <p:cNvPr id="9" name="Text 7"/>
          <p:cNvSpPr/>
          <p:nvPr/>
        </p:nvSpPr>
        <p:spPr>
          <a:xfrm>
            <a:off x="5384006" y="2006560"/>
            <a:ext cx="2554962" cy="312182"/>
          </a:xfrm>
          <a:prstGeom prst="rect">
            <a:avLst/>
          </a:prstGeom>
          <a:noFill/>
          <a:ln/>
        </p:spPr>
        <p:txBody>
          <a:bodyPr wrap="none" lIns="0" tIns="0" rIns="0" bIns="0" rtlCol="0" anchor="t"/>
          <a:lstStyle/>
          <a:p>
            <a:pPr algn="l" indent="0" marL="0">
              <a:lnSpc>
                <a:spcPts val="2450"/>
              </a:lnSpc>
              <a:buNone/>
            </a:pPr>
            <a:r>
              <a:rPr lang="en-US" sz="1950" dirty="0">
                <a:solidFill>
                  <a:srgbClr val="384653"/>
                </a:solidFill>
                <a:latin typeface="Host Grotesk Medium" pitchFamily="34" charset="0"/>
                <a:ea typeface="Host Grotesk Medium" pitchFamily="34" charset="-122"/>
                <a:cs typeface="Host Grotesk Medium" pitchFamily="34" charset="-120"/>
              </a:rPr>
              <a:t>Innovation Tools (TCS)</a:t>
            </a:r>
            <a:endParaRPr lang="en-US" sz="1950" dirty="0"/>
          </a:p>
        </p:txBody>
      </p:sp>
      <p:sp>
        <p:nvSpPr>
          <p:cNvPr id="10" name="Text 8"/>
          <p:cNvSpPr/>
          <p:nvPr/>
        </p:nvSpPr>
        <p:spPr>
          <a:xfrm>
            <a:off x="5384006" y="2438638"/>
            <a:ext cx="3862507" cy="599599"/>
          </a:xfrm>
          <a:prstGeom prst="rect">
            <a:avLst/>
          </a:prstGeom>
          <a:noFill/>
          <a:ln/>
        </p:spPr>
        <p:txBody>
          <a:bodyPr wrap="squar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User adoption rates and satisfaction scores</a:t>
            </a:r>
            <a:endParaRPr lang="en-US" sz="1550" dirty="0"/>
          </a:p>
        </p:txBody>
      </p:sp>
      <p:sp>
        <p:nvSpPr>
          <p:cNvPr id="11" name="Text 9"/>
          <p:cNvSpPr/>
          <p:nvPr/>
        </p:nvSpPr>
        <p:spPr>
          <a:xfrm>
            <a:off x="5384006" y="3108127"/>
            <a:ext cx="3862507" cy="599599"/>
          </a:xfrm>
          <a:prstGeom prst="rect">
            <a:avLst/>
          </a:prstGeom>
          <a:noFill/>
          <a:ln/>
        </p:spPr>
        <p:txBody>
          <a:bodyPr wrap="squar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Number of new features/enhancements delivered</a:t>
            </a:r>
            <a:endParaRPr lang="en-US" sz="1550" dirty="0"/>
          </a:p>
        </p:txBody>
      </p:sp>
      <p:sp>
        <p:nvSpPr>
          <p:cNvPr id="12" name="Text 10"/>
          <p:cNvSpPr/>
          <p:nvPr/>
        </p:nvSpPr>
        <p:spPr>
          <a:xfrm>
            <a:off x="5384006" y="3777615"/>
            <a:ext cx="3862507" cy="299799"/>
          </a:xfrm>
          <a:prstGeom prst="rect">
            <a:avLst/>
          </a:prstGeom>
          <a:noFill/>
          <a:ln/>
        </p:spPr>
        <p:txBody>
          <a:bodyPr wrap="non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System uptime and reliability</a:t>
            </a:r>
            <a:endParaRPr lang="en-US" sz="1550" dirty="0"/>
          </a:p>
        </p:txBody>
      </p:sp>
      <p:sp>
        <p:nvSpPr>
          <p:cNvPr id="13" name="Shape 11"/>
          <p:cNvSpPr/>
          <p:nvPr/>
        </p:nvSpPr>
        <p:spPr>
          <a:xfrm>
            <a:off x="9653707" y="1799153"/>
            <a:ext cx="4277320" cy="2785467"/>
          </a:xfrm>
          <a:prstGeom prst="roundRect">
            <a:avLst>
              <a:gd name="adj" fmla="val 3014"/>
            </a:avLst>
          </a:prstGeom>
          <a:solidFill>
            <a:srgbClr val="D9EDF2"/>
          </a:solidFill>
          <a:ln w="7620">
            <a:solidFill>
              <a:srgbClr val="BFD3D8"/>
            </a:solidFill>
            <a:prstDash val="solid"/>
          </a:ln>
        </p:spPr>
      </p:sp>
      <p:sp>
        <p:nvSpPr>
          <p:cNvPr id="14" name="Text 12"/>
          <p:cNvSpPr/>
          <p:nvPr/>
        </p:nvSpPr>
        <p:spPr>
          <a:xfrm>
            <a:off x="9861113" y="2006560"/>
            <a:ext cx="3816072" cy="312182"/>
          </a:xfrm>
          <a:prstGeom prst="rect">
            <a:avLst/>
          </a:prstGeom>
          <a:noFill/>
          <a:ln/>
        </p:spPr>
        <p:txBody>
          <a:bodyPr wrap="none" lIns="0" tIns="0" rIns="0" bIns="0" rtlCol="0" anchor="t"/>
          <a:lstStyle/>
          <a:p>
            <a:pPr algn="l" indent="0" marL="0">
              <a:lnSpc>
                <a:spcPts val="2450"/>
              </a:lnSpc>
              <a:buNone/>
            </a:pPr>
            <a:r>
              <a:rPr lang="en-US" sz="1950" dirty="0">
                <a:solidFill>
                  <a:srgbClr val="384653"/>
                </a:solidFill>
                <a:latin typeface="Host Grotesk Medium" pitchFamily="34" charset="0"/>
                <a:ea typeface="Host Grotesk Medium" pitchFamily="34" charset="-122"/>
                <a:cs typeface="Host Grotesk Medium" pitchFamily="34" charset="-120"/>
              </a:rPr>
              <a:t>API Development (TechMahindra)</a:t>
            </a:r>
            <a:endParaRPr lang="en-US" sz="1950" dirty="0"/>
          </a:p>
        </p:txBody>
      </p:sp>
      <p:sp>
        <p:nvSpPr>
          <p:cNvPr id="15" name="Text 13"/>
          <p:cNvSpPr/>
          <p:nvPr/>
        </p:nvSpPr>
        <p:spPr>
          <a:xfrm>
            <a:off x="9861113" y="2438638"/>
            <a:ext cx="3862507" cy="599599"/>
          </a:xfrm>
          <a:prstGeom prst="rect">
            <a:avLst/>
          </a:prstGeom>
          <a:noFill/>
          <a:ln/>
        </p:spPr>
        <p:txBody>
          <a:bodyPr wrap="squar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Adherence to project timelines and budget</a:t>
            </a:r>
            <a:endParaRPr lang="en-US" sz="1550" dirty="0"/>
          </a:p>
        </p:txBody>
      </p:sp>
      <p:sp>
        <p:nvSpPr>
          <p:cNvPr id="16" name="Text 14"/>
          <p:cNvSpPr/>
          <p:nvPr/>
        </p:nvSpPr>
        <p:spPr>
          <a:xfrm>
            <a:off x="9861113" y="3108127"/>
            <a:ext cx="3862507" cy="599599"/>
          </a:xfrm>
          <a:prstGeom prst="rect">
            <a:avLst/>
          </a:prstGeom>
          <a:noFill/>
          <a:ln/>
        </p:spPr>
        <p:txBody>
          <a:bodyPr wrap="squar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Quality of APIs delivered (performance, security, documentation)</a:t>
            </a:r>
            <a:endParaRPr lang="en-US" sz="1550" dirty="0"/>
          </a:p>
        </p:txBody>
      </p:sp>
      <p:sp>
        <p:nvSpPr>
          <p:cNvPr id="17" name="Text 15"/>
          <p:cNvSpPr/>
          <p:nvPr/>
        </p:nvSpPr>
        <p:spPr>
          <a:xfrm>
            <a:off x="9861113" y="3777615"/>
            <a:ext cx="3862507" cy="599599"/>
          </a:xfrm>
          <a:prstGeom prst="rect">
            <a:avLst/>
          </a:prstGeom>
          <a:noFill/>
          <a:ln/>
        </p:spPr>
        <p:txBody>
          <a:bodyPr wrap="squar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Successful integration with consuming systems</a:t>
            </a:r>
            <a:endParaRPr lang="en-US" sz="1550" dirty="0"/>
          </a:p>
        </p:txBody>
      </p:sp>
      <p:sp>
        <p:nvSpPr>
          <p:cNvPr id="18" name="Text 16"/>
          <p:cNvSpPr/>
          <p:nvPr/>
        </p:nvSpPr>
        <p:spPr>
          <a:xfrm>
            <a:off x="699492" y="5009198"/>
            <a:ext cx="2498169" cy="312182"/>
          </a:xfrm>
          <a:prstGeom prst="rect">
            <a:avLst/>
          </a:prstGeom>
          <a:noFill/>
          <a:ln/>
        </p:spPr>
        <p:txBody>
          <a:bodyPr wrap="none" lIns="0" tIns="0" rIns="0" bIns="0" rtlCol="0" anchor="t"/>
          <a:lstStyle/>
          <a:p>
            <a:pPr algn="l" indent="0" marL="0">
              <a:lnSpc>
                <a:spcPts val="2450"/>
              </a:lnSpc>
              <a:buNone/>
            </a:pPr>
            <a:r>
              <a:rPr lang="en-US" sz="1950" dirty="0">
                <a:solidFill>
                  <a:srgbClr val="2E3C4E"/>
                </a:solidFill>
                <a:latin typeface="Host Grotesk Medium" pitchFamily="34" charset="0"/>
                <a:ea typeface="Host Grotesk Medium" pitchFamily="34" charset="-122"/>
                <a:cs typeface="Host Grotesk Medium" pitchFamily="34" charset="-120"/>
              </a:rPr>
              <a:t>DI-D Project</a:t>
            </a:r>
            <a:endParaRPr lang="en-US" sz="1950" dirty="0"/>
          </a:p>
        </p:txBody>
      </p:sp>
      <p:sp>
        <p:nvSpPr>
          <p:cNvPr id="19" name="Text 17"/>
          <p:cNvSpPr/>
          <p:nvPr/>
        </p:nvSpPr>
        <p:spPr>
          <a:xfrm>
            <a:off x="699492" y="5521166"/>
            <a:ext cx="6371987" cy="299799"/>
          </a:xfrm>
          <a:prstGeom prst="rect">
            <a:avLst/>
          </a:prstGeom>
          <a:noFill/>
          <a:ln/>
        </p:spPr>
        <p:txBody>
          <a:bodyPr wrap="non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Positive feedback from project stakeholders on technical solutions</a:t>
            </a:r>
            <a:endParaRPr lang="en-US" sz="1550" dirty="0"/>
          </a:p>
        </p:txBody>
      </p:sp>
      <p:sp>
        <p:nvSpPr>
          <p:cNvPr id="20" name="Text 18"/>
          <p:cNvSpPr/>
          <p:nvPr/>
        </p:nvSpPr>
        <p:spPr>
          <a:xfrm>
            <a:off x="699492" y="5890855"/>
            <a:ext cx="6371987" cy="299799"/>
          </a:xfrm>
          <a:prstGeom prst="rect">
            <a:avLst/>
          </a:prstGeom>
          <a:noFill/>
          <a:ln/>
        </p:spPr>
        <p:txBody>
          <a:bodyPr wrap="non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Successful resolution of technical challenges</a:t>
            </a:r>
            <a:endParaRPr lang="en-US" sz="1550" dirty="0"/>
          </a:p>
        </p:txBody>
      </p:sp>
      <p:sp>
        <p:nvSpPr>
          <p:cNvPr id="21" name="Text 19"/>
          <p:cNvSpPr/>
          <p:nvPr/>
        </p:nvSpPr>
        <p:spPr>
          <a:xfrm>
            <a:off x="699492" y="6260544"/>
            <a:ext cx="6371987" cy="299799"/>
          </a:xfrm>
          <a:prstGeom prst="rect">
            <a:avLst/>
          </a:prstGeom>
          <a:noFill/>
          <a:ln/>
        </p:spPr>
        <p:txBody>
          <a:bodyPr wrap="non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Timely delivery of technical guidance and reviews</a:t>
            </a:r>
            <a:endParaRPr lang="en-US" sz="1550" dirty="0"/>
          </a:p>
        </p:txBody>
      </p:sp>
      <p:sp>
        <p:nvSpPr>
          <p:cNvPr id="22" name="Text 20"/>
          <p:cNvSpPr/>
          <p:nvPr/>
        </p:nvSpPr>
        <p:spPr>
          <a:xfrm>
            <a:off x="7566541" y="5009198"/>
            <a:ext cx="2498169" cy="312182"/>
          </a:xfrm>
          <a:prstGeom prst="rect">
            <a:avLst/>
          </a:prstGeom>
          <a:noFill/>
          <a:ln/>
        </p:spPr>
        <p:txBody>
          <a:bodyPr wrap="none" lIns="0" tIns="0" rIns="0" bIns="0" rtlCol="0" anchor="t"/>
          <a:lstStyle/>
          <a:p>
            <a:pPr algn="l" indent="0" marL="0">
              <a:lnSpc>
                <a:spcPts val="2450"/>
              </a:lnSpc>
              <a:buNone/>
            </a:pPr>
            <a:r>
              <a:rPr lang="en-US" sz="1950" dirty="0">
                <a:solidFill>
                  <a:srgbClr val="2E3C4E"/>
                </a:solidFill>
                <a:latin typeface="Host Grotesk Medium" pitchFamily="34" charset="0"/>
                <a:ea typeface="Host Grotesk Medium" pitchFamily="34" charset="-122"/>
                <a:cs typeface="Host Grotesk Medium" pitchFamily="34" charset="-120"/>
              </a:rPr>
              <a:t>Mentorship</a:t>
            </a:r>
            <a:endParaRPr lang="en-US" sz="1950" dirty="0"/>
          </a:p>
        </p:txBody>
      </p:sp>
      <p:sp>
        <p:nvSpPr>
          <p:cNvPr id="23" name="Text 21"/>
          <p:cNvSpPr/>
          <p:nvPr/>
        </p:nvSpPr>
        <p:spPr>
          <a:xfrm>
            <a:off x="7566541" y="5521166"/>
            <a:ext cx="6371987" cy="299799"/>
          </a:xfrm>
          <a:prstGeom prst="rect">
            <a:avLst/>
          </a:prstGeom>
          <a:noFill/>
          <a:ln/>
        </p:spPr>
        <p:txBody>
          <a:bodyPr wrap="non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Progress and skill development of trainees</a:t>
            </a:r>
            <a:endParaRPr lang="en-US" sz="1550" dirty="0"/>
          </a:p>
        </p:txBody>
      </p:sp>
      <p:sp>
        <p:nvSpPr>
          <p:cNvPr id="24" name="Text 22"/>
          <p:cNvSpPr/>
          <p:nvPr/>
        </p:nvSpPr>
        <p:spPr>
          <a:xfrm>
            <a:off x="7566541" y="5890855"/>
            <a:ext cx="6371987" cy="299799"/>
          </a:xfrm>
          <a:prstGeom prst="rect">
            <a:avLst/>
          </a:prstGeom>
          <a:noFill/>
          <a:ln/>
        </p:spPr>
        <p:txBody>
          <a:bodyPr wrap="non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Trainee feedback on the mentorship program</a:t>
            </a:r>
            <a:endParaRPr lang="en-US" sz="1550" dirty="0"/>
          </a:p>
        </p:txBody>
      </p:sp>
      <p:sp>
        <p:nvSpPr>
          <p:cNvPr id="25" name="Text 23"/>
          <p:cNvSpPr/>
          <p:nvPr/>
        </p:nvSpPr>
        <p:spPr>
          <a:xfrm>
            <a:off x="7566541" y="6260544"/>
            <a:ext cx="6371987" cy="299799"/>
          </a:xfrm>
          <a:prstGeom prst="rect">
            <a:avLst/>
          </a:prstGeom>
          <a:noFill/>
          <a:ln/>
        </p:spPr>
        <p:txBody>
          <a:bodyPr wrap="none" lIns="0" tIns="0" rIns="0" bIns="0" rtlCol="0" anchor="t"/>
          <a:lstStyle/>
          <a:p>
            <a:pPr algn="l" marL="342900" indent="-342900">
              <a:lnSpc>
                <a:spcPts val="2350"/>
              </a:lnSpc>
              <a:buSzPct val="100000"/>
              <a:buChar char="•"/>
            </a:pPr>
            <a:r>
              <a:rPr lang="en-US" sz="1550" dirty="0">
                <a:solidFill>
                  <a:srgbClr val="384653"/>
                </a:solidFill>
                <a:latin typeface="Roboto" pitchFamily="34" charset="0"/>
                <a:ea typeface="Roboto" pitchFamily="34" charset="-122"/>
                <a:cs typeface="Roboto" pitchFamily="34" charset="-120"/>
              </a:rPr>
              <a:t>Successful completion of assigned learning projects</a:t>
            </a:r>
            <a:endParaRPr lang="en-US" sz="1550" dirty="0"/>
          </a:p>
        </p:txBody>
      </p:sp>
      <p:sp>
        <p:nvSpPr>
          <p:cNvPr id="26" name="Text 24"/>
          <p:cNvSpPr/>
          <p:nvPr/>
        </p:nvSpPr>
        <p:spPr>
          <a:xfrm>
            <a:off x="699492" y="6855023"/>
            <a:ext cx="13231416" cy="599599"/>
          </a:xfrm>
          <a:prstGeom prst="rect">
            <a:avLst/>
          </a:prstGeom>
          <a:noFill/>
          <a:ln/>
        </p:spPr>
        <p:txBody>
          <a:bodyPr wrap="square" lIns="0" tIns="0" rIns="0" bIns="0" rtlCol="0" anchor="t"/>
          <a:lstStyle/>
          <a:p>
            <a:pPr algn="l" indent="0" marL="0">
              <a:lnSpc>
                <a:spcPts val="2350"/>
              </a:lnSpc>
              <a:buNone/>
            </a:pPr>
            <a:r>
              <a:rPr lang="en-US" sz="1550" dirty="0">
                <a:solidFill>
                  <a:srgbClr val="384653"/>
                </a:solidFill>
                <a:latin typeface="Roboto" pitchFamily="34" charset="0"/>
                <a:ea typeface="Roboto" pitchFamily="34" charset="-122"/>
                <a:cs typeface="Roboto" pitchFamily="34" charset="-120"/>
              </a:rPr>
              <a:t>These KPIs will be tracked regularly and reported to leadership to demonstrate the team's impact and identify areas for improvement. Metrics will be adjusted as needed to align with evolving business priorities.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91991" y="759857"/>
            <a:ext cx="6717625" cy="617934"/>
          </a:xfrm>
          <a:prstGeom prst="rect">
            <a:avLst/>
          </a:prstGeom>
          <a:noFill/>
          <a:ln/>
        </p:spPr>
        <p:txBody>
          <a:bodyPr wrap="none" lIns="0" tIns="0" rIns="0" bIns="0" rtlCol="0" anchor="t"/>
          <a:lstStyle/>
          <a:p>
            <a:pPr algn="l" indent="0" marL="0">
              <a:lnSpc>
                <a:spcPts val="4850"/>
              </a:lnSpc>
              <a:buNone/>
            </a:pPr>
            <a:r>
              <a:rPr lang="en-US" sz="3850" dirty="0">
                <a:solidFill>
                  <a:srgbClr val="2E3C4E"/>
                </a:solidFill>
                <a:latin typeface="Host Grotesk Medium" pitchFamily="34" charset="0"/>
                <a:ea typeface="Host Grotesk Medium" pitchFamily="34" charset="-122"/>
                <a:cs typeface="Host Grotesk Medium" pitchFamily="34" charset="-120"/>
              </a:rPr>
              <a:t>Next Steps &amp; Quarterly Focus</a:t>
            </a:r>
            <a:endParaRPr lang="en-US" sz="3850" dirty="0"/>
          </a:p>
        </p:txBody>
      </p:sp>
      <p:sp>
        <p:nvSpPr>
          <p:cNvPr id="3" name="Shape 1"/>
          <p:cNvSpPr/>
          <p:nvPr/>
        </p:nvSpPr>
        <p:spPr>
          <a:xfrm>
            <a:off x="7303770" y="1773198"/>
            <a:ext cx="22860" cy="4880848"/>
          </a:xfrm>
          <a:prstGeom prst="roundRect">
            <a:avLst>
              <a:gd name="adj" fmla="val 363273"/>
            </a:avLst>
          </a:prstGeom>
          <a:solidFill>
            <a:srgbClr val="BFD3D8"/>
          </a:solidFill>
          <a:ln/>
        </p:spPr>
      </p:sp>
      <p:sp>
        <p:nvSpPr>
          <p:cNvPr id="4" name="Shape 2"/>
          <p:cNvSpPr/>
          <p:nvPr/>
        </p:nvSpPr>
        <p:spPr>
          <a:xfrm>
            <a:off x="6522482" y="1984177"/>
            <a:ext cx="593169" cy="22860"/>
          </a:xfrm>
          <a:prstGeom prst="roundRect">
            <a:avLst>
              <a:gd name="adj" fmla="val 363273"/>
            </a:avLst>
          </a:prstGeom>
          <a:solidFill>
            <a:srgbClr val="BFD3D8"/>
          </a:solidFill>
          <a:ln/>
        </p:spPr>
      </p:sp>
      <p:sp>
        <p:nvSpPr>
          <p:cNvPr id="5" name="Shape 3"/>
          <p:cNvSpPr/>
          <p:nvPr/>
        </p:nvSpPr>
        <p:spPr>
          <a:xfrm>
            <a:off x="7092791" y="1773198"/>
            <a:ext cx="444818" cy="444818"/>
          </a:xfrm>
          <a:prstGeom prst="roundRect">
            <a:avLst>
              <a:gd name="adj" fmla="val 18669"/>
            </a:avLst>
          </a:prstGeom>
          <a:solidFill>
            <a:srgbClr val="D9EDF2"/>
          </a:solidFill>
          <a:ln w="7620">
            <a:solidFill>
              <a:srgbClr val="BFD3D8"/>
            </a:solidFill>
            <a:prstDash val="solid"/>
          </a:ln>
        </p:spPr>
      </p:sp>
      <p:pic>
        <p:nvPicPr>
          <p:cNvPr id="6" name="Image 0" descr="preencoded.png">    </p:cNvPr>
          <p:cNvPicPr>
            <a:picLocks noChangeAspect="1"/>
          </p:cNvPicPr>
          <p:nvPr/>
        </p:nvPicPr>
        <p:blipFill>
          <a:blip r:embed="rId1"/>
          <a:stretch>
            <a:fillRect/>
          </a:stretch>
        </p:blipFill>
        <p:spPr>
          <a:xfrm>
            <a:off x="7166908" y="1810286"/>
            <a:ext cx="296585" cy="370642"/>
          </a:xfrm>
          <a:prstGeom prst="rect">
            <a:avLst/>
          </a:prstGeom>
        </p:spPr>
      </p:pic>
      <p:sp>
        <p:nvSpPr>
          <p:cNvPr id="7" name="Text 4"/>
          <p:cNvSpPr/>
          <p:nvPr/>
        </p:nvSpPr>
        <p:spPr>
          <a:xfrm>
            <a:off x="3641646" y="1841063"/>
            <a:ext cx="2684978" cy="308967"/>
          </a:xfrm>
          <a:prstGeom prst="rect">
            <a:avLst/>
          </a:prstGeom>
          <a:noFill/>
          <a:ln/>
        </p:spPr>
        <p:txBody>
          <a:bodyPr wrap="none" lIns="0" tIns="0" rIns="0" bIns="0" rtlCol="0" anchor="t"/>
          <a:lstStyle/>
          <a:p>
            <a:pPr algn="r" indent="0" marL="0">
              <a:lnSpc>
                <a:spcPts val="2400"/>
              </a:lnSpc>
              <a:buNone/>
            </a:pPr>
            <a:r>
              <a:rPr lang="en-US" sz="1900" dirty="0">
                <a:solidFill>
                  <a:srgbClr val="384653"/>
                </a:solidFill>
                <a:latin typeface="Host Grotesk Medium" pitchFamily="34" charset="0"/>
                <a:ea typeface="Host Grotesk Medium" pitchFamily="34" charset="-122"/>
                <a:cs typeface="Host Grotesk Medium" pitchFamily="34" charset="-120"/>
              </a:rPr>
              <a:t>Benefit Test Automation</a:t>
            </a:r>
            <a:endParaRPr lang="en-US" sz="1900" dirty="0"/>
          </a:p>
        </p:txBody>
      </p:sp>
      <p:sp>
        <p:nvSpPr>
          <p:cNvPr id="8" name="Text 5"/>
          <p:cNvSpPr/>
          <p:nvPr/>
        </p:nvSpPr>
        <p:spPr>
          <a:xfrm>
            <a:off x="691991" y="2268617"/>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Finalize architecture for specific components</a:t>
            </a:r>
            <a:endParaRPr lang="en-US" sz="1550" dirty="0"/>
          </a:p>
        </p:txBody>
      </p:sp>
      <p:sp>
        <p:nvSpPr>
          <p:cNvPr id="9" name="Text 6"/>
          <p:cNvSpPr/>
          <p:nvPr/>
        </p:nvSpPr>
        <p:spPr>
          <a:xfrm>
            <a:off x="691991" y="2634377"/>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Complete Phase X of cloud infrastructure setup</a:t>
            </a:r>
            <a:endParaRPr lang="en-US" sz="1550" dirty="0"/>
          </a:p>
        </p:txBody>
      </p:sp>
      <p:sp>
        <p:nvSpPr>
          <p:cNvPr id="10" name="Text 7"/>
          <p:cNvSpPr/>
          <p:nvPr/>
        </p:nvSpPr>
        <p:spPr>
          <a:xfrm>
            <a:off x="691991" y="3000137"/>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Implement initial CI/CD pipeline</a:t>
            </a:r>
            <a:endParaRPr lang="en-US" sz="1550" dirty="0"/>
          </a:p>
        </p:txBody>
      </p:sp>
      <p:sp>
        <p:nvSpPr>
          <p:cNvPr id="11" name="Shape 8"/>
          <p:cNvSpPr/>
          <p:nvPr/>
        </p:nvSpPr>
        <p:spPr>
          <a:xfrm>
            <a:off x="7514749" y="3170396"/>
            <a:ext cx="593169" cy="22860"/>
          </a:xfrm>
          <a:prstGeom prst="roundRect">
            <a:avLst>
              <a:gd name="adj" fmla="val 363273"/>
            </a:avLst>
          </a:prstGeom>
          <a:solidFill>
            <a:srgbClr val="BFD3D8"/>
          </a:solidFill>
          <a:ln/>
        </p:spPr>
      </p:sp>
      <p:sp>
        <p:nvSpPr>
          <p:cNvPr id="12" name="Shape 9"/>
          <p:cNvSpPr/>
          <p:nvPr/>
        </p:nvSpPr>
        <p:spPr>
          <a:xfrm>
            <a:off x="7092791" y="2959417"/>
            <a:ext cx="444818" cy="444818"/>
          </a:xfrm>
          <a:prstGeom prst="roundRect">
            <a:avLst>
              <a:gd name="adj" fmla="val 18669"/>
            </a:avLst>
          </a:prstGeom>
          <a:solidFill>
            <a:srgbClr val="D9EDF2"/>
          </a:solidFill>
          <a:ln w="7620">
            <a:solidFill>
              <a:srgbClr val="BFD3D8"/>
            </a:solidFill>
            <a:prstDash val="solid"/>
          </a:ln>
        </p:spPr>
      </p:sp>
      <p:pic>
        <p:nvPicPr>
          <p:cNvPr id="13" name="Image 1" descr="preencoded.png">    </p:cNvPr>
          <p:cNvPicPr>
            <a:picLocks noChangeAspect="1"/>
          </p:cNvPicPr>
          <p:nvPr/>
        </p:nvPicPr>
        <p:blipFill>
          <a:blip r:embed="rId2"/>
          <a:stretch>
            <a:fillRect/>
          </a:stretch>
        </p:blipFill>
        <p:spPr>
          <a:xfrm>
            <a:off x="7166908" y="2996505"/>
            <a:ext cx="296585" cy="370642"/>
          </a:xfrm>
          <a:prstGeom prst="rect">
            <a:avLst/>
          </a:prstGeom>
        </p:spPr>
      </p:pic>
      <p:sp>
        <p:nvSpPr>
          <p:cNvPr id="14" name="Text 10"/>
          <p:cNvSpPr/>
          <p:nvPr/>
        </p:nvSpPr>
        <p:spPr>
          <a:xfrm>
            <a:off x="8303776" y="3027283"/>
            <a:ext cx="2471499" cy="308967"/>
          </a:xfrm>
          <a:prstGeom prst="rect">
            <a:avLst/>
          </a:prstGeom>
          <a:noFill/>
          <a:ln/>
        </p:spPr>
        <p:txBody>
          <a:bodyPr wrap="none" lIns="0" tIns="0" rIns="0" bIns="0" rtlCol="0" anchor="t"/>
          <a:lstStyle/>
          <a:p>
            <a:pPr algn="l" indent="0" marL="0">
              <a:lnSpc>
                <a:spcPts val="2400"/>
              </a:lnSpc>
              <a:buNone/>
            </a:pPr>
            <a:r>
              <a:rPr lang="en-US" sz="1900" dirty="0">
                <a:solidFill>
                  <a:srgbClr val="384653"/>
                </a:solidFill>
                <a:latin typeface="Host Grotesk Medium" pitchFamily="34" charset="0"/>
                <a:ea typeface="Host Grotesk Medium" pitchFamily="34" charset="-122"/>
                <a:cs typeface="Host Grotesk Medium" pitchFamily="34" charset="-120"/>
              </a:rPr>
              <a:t>CS Tools</a:t>
            </a:r>
            <a:endParaRPr lang="en-US" sz="1900" dirty="0"/>
          </a:p>
        </p:txBody>
      </p:sp>
      <p:sp>
        <p:nvSpPr>
          <p:cNvPr id="15" name="Text 11"/>
          <p:cNvSpPr/>
          <p:nvPr/>
        </p:nvSpPr>
        <p:spPr>
          <a:xfrm>
            <a:off x="8303776" y="3454837"/>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Roll out new feature for RPGEvolver</a:t>
            </a:r>
            <a:endParaRPr lang="en-US" sz="1550" dirty="0"/>
          </a:p>
        </p:txBody>
      </p:sp>
      <p:sp>
        <p:nvSpPr>
          <p:cNvPr id="16" name="Text 12"/>
          <p:cNvSpPr/>
          <p:nvPr/>
        </p:nvSpPr>
        <p:spPr>
          <a:xfrm>
            <a:off x="8303776" y="3820597"/>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Address top 3 user-reported issues for UISpark</a:t>
            </a:r>
            <a:endParaRPr lang="en-US" sz="1550" dirty="0"/>
          </a:p>
        </p:txBody>
      </p:sp>
      <p:sp>
        <p:nvSpPr>
          <p:cNvPr id="17" name="Text 13"/>
          <p:cNvSpPr/>
          <p:nvPr/>
        </p:nvSpPr>
        <p:spPr>
          <a:xfrm>
            <a:off x="8303776" y="4186357"/>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Enhance documentation for TestCaseGenerationPro</a:t>
            </a:r>
            <a:endParaRPr lang="en-US" sz="1550" dirty="0"/>
          </a:p>
        </p:txBody>
      </p:sp>
      <p:sp>
        <p:nvSpPr>
          <p:cNvPr id="18" name="Shape 14"/>
          <p:cNvSpPr/>
          <p:nvPr/>
        </p:nvSpPr>
        <p:spPr>
          <a:xfrm>
            <a:off x="6522482" y="4192905"/>
            <a:ext cx="593169" cy="22860"/>
          </a:xfrm>
          <a:prstGeom prst="roundRect">
            <a:avLst>
              <a:gd name="adj" fmla="val 363273"/>
            </a:avLst>
          </a:prstGeom>
          <a:solidFill>
            <a:srgbClr val="BFD3D8"/>
          </a:solidFill>
          <a:ln/>
        </p:spPr>
      </p:sp>
      <p:sp>
        <p:nvSpPr>
          <p:cNvPr id="19" name="Shape 15"/>
          <p:cNvSpPr/>
          <p:nvPr/>
        </p:nvSpPr>
        <p:spPr>
          <a:xfrm>
            <a:off x="7092791" y="3981926"/>
            <a:ext cx="444818" cy="444818"/>
          </a:xfrm>
          <a:prstGeom prst="roundRect">
            <a:avLst>
              <a:gd name="adj" fmla="val 18669"/>
            </a:avLst>
          </a:prstGeom>
          <a:solidFill>
            <a:srgbClr val="D9EDF2"/>
          </a:solidFill>
          <a:ln w="7620">
            <a:solidFill>
              <a:srgbClr val="BFD3D8"/>
            </a:solidFill>
            <a:prstDash val="solid"/>
          </a:ln>
        </p:spPr>
      </p:sp>
      <p:pic>
        <p:nvPicPr>
          <p:cNvPr id="20" name="Image 2" descr="preencoded.png">    </p:cNvPr>
          <p:cNvPicPr>
            <a:picLocks noChangeAspect="1"/>
          </p:cNvPicPr>
          <p:nvPr/>
        </p:nvPicPr>
        <p:blipFill>
          <a:blip r:embed="rId3"/>
          <a:stretch>
            <a:fillRect/>
          </a:stretch>
        </p:blipFill>
        <p:spPr>
          <a:xfrm>
            <a:off x="7166908" y="4019014"/>
            <a:ext cx="296585" cy="370642"/>
          </a:xfrm>
          <a:prstGeom prst="rect">
            <a:avLst/>
          </a:prstGeom>
        </p:spPr>
      </p:pic>
      <p:sp>
        <p:nvSpPr>
          <p:cNvPr id="21" name="Text 16"/>
          <p:cNvSpPr/>
          <p:nvPr/>
        </p:nvSpPr>
        <p:spPr>
          <a:xfrm>
            <a:off x="2731889" y="4049792"/>
            <a:ext cx="3594735" cy="308967"/>
          </a:xfrm>
          <a:prstGeom prst="rect">
            <a:avLst/>
          </a:prstGeom>
          <a:noFill/>
          <a:ln/>
        </p:spPr>
        <p:txBody>
          <a:bodyPr wrap="none" lIns="0" tIns="0" rIns="0" bIns="0" rtlCol="0" anchor="t"/>
          <a:lstStyle/>
          <a:p>
            <a:pPr algn="r" indent="0" marL="0">
              <a:lnSpc>
                <a:spcPts val="2400"/>
              </a:lnSpc>
              <a:buNone/>
            </a:pPr>
            <a:r>
              <a:rPr lang="en-US" sz="1900" dirty="0">
                <a:solidFill>
                  <a:srgbClr val="384653"/>
                </a:solidFill>
                <a:latin typeface="Host Grotesk Medium" pitchFamily="34" charset="0"/>
                <a:ea typeface="Host Grotesk Medium" pitchFamily="34" charset="-122"/>
                <a:cs typeface="Host Grotesk Medium" pitchFamily="34" charset="-120"/>
              </a:rPr>
              <a:t>TechMahindra API Development</a:t>
            </a:r>
            <a:endParaRPr lang="en-US" sz="1900" dirty="0"/>
          </a:p>
        </p:txBody>
      </p:sp>
      <p:sp>
        <p:nvSpPr>
          <p:cNvPr id="22" name="Text 17"/>
          <p:cNvSpPr/>
          <p:nvPr/>
        </p:nvSpPr>
        <p:spPr>
          <a:xfrm>
            <a:off x="691991" y="4477345"/>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Complete design phase for API Builder</a:t>
            </a:r>
            <a:endParaRPr lang="en-US" sz="1550" dirty="0"/>
          </a:p>
        </p:txBody>
      </p:sp>
      <p:sp>
        <p:nvSpPr>
          <p:cNvPr id="23" name="Text 18"/>
          <p:cNvSpPr/>
          <p:nvPr/>
        </p:nvSpPr>
        <p:spPr>
          <a:xfrm>
            <a:off x="691991" y="4843105"/>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Initiate development of Specific Domain API Catalog</a:t>
            </a:r>
            <a:endParaRPr lang="en-US" sz="1550" dirty="0"/>
          </a:p>
        </p:txBody>
      </p:sp>
      <p:sp>
        <p:nvSpPr>
          <p:cNvPr id="24" name="Text 19"/>
          <p:cNvSpPr/>
          <p:nvPr/>
        </p:nvSpPr>
        <p:spPr>
          <a:xfrm>
            <a:off x="691991" y="5208865"/>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Establish API governance framework</a:t>
            </a:r>
            <a:endParaRPr lang="en-US" sz="1550" dirty="0"/>
          </a:p>
        </p:txBody>
      </p:sp>
      <p:sp>
        <p:nvSpPr>
          <p:cNvPr id="25" name="Shape 20"/>
          <p:cNvSpPr/>
          <p:nvPr/>
        </p:nvSpPr>
        <p:spPr>
          <a:xfrm>
            <a:off x="7514749" y="5215414"/>
            <a:ext cx="593169" cy="22860"/>
          </a:xfrm>
          <a:prstGeom prst="roundRect">
            <a:avLst>
              <a:gd name="adj" fmla="val 363273"/>
            </a:avLst>
          </a:prstGeom>
          <a:solidFill>
            <a:srgbClr val="BFD3D8"/>
          </a:solidFill>
          <a:ln/>
        </p:spPr>
      </p:sp>
      <p:sp>
        <p:nvSpPr>
          <p:cNvPr id="26" name="Shape 21"/>
          <p:cNvSpPr/>
          <p:nvPr/>
        </p:nvSpPr>
        <p:spPr>
          <a:xfrm>
            <a:off x="7092791" y="5004435"/>
            <a:ext cx="444818" cy="444818"/>
          </a:xfrm>
          <a:prstGeom prst="roundRect">
            <a:avLst>
              <a:gd name="adj" fmla="val 18669"/>
            </a:avLst>
          </a:prstGeom>
          <a:solidFill>
            <a:srgbClr val="D9EDF2"/>
          </a:solidFill>
          <a:ln w="7620">
            <a:solidFill>
              <a:srgbClr val="BFD3D8"/>
            </a:solidFill>
            <a:prstDash val="solid"/>
          </a:ln>
        </p:spPr>
      </p:sp>
      <p:pic>
        <p:nvPicPr>
          <p:cNvPr id="27" name="Image 3" descr="preencoded.png">    </p:cNvPr>
          <p:cNvPicPr>
            <a:picLocks noChangeAspect="1"/>
          </p:cNvPicPr>
          <p:nvPr/>
        </p:nvPicPr>
        <p:blipFill>
          <a:blip r:embed="rId4"/>
          <a:stretch>
            <a:fillRect/>
          </a:stretch>
        </p:blipFill>
        <p:spPr>
          <a:xfrm>
            <a:off x="7166908" y="5041523"/>
            <a:ext cx="296585" cy="370642"/>
          </a:xfrm>
          <a:prstGeom prst="rect">
            <a:avLst/>
          </a:prstGeom>
        </p:spPr>
      </p:pic>
      <p:sp>
        <p:nvSpPr>
          <p:cNvPr id="28" name="Text 22"/>
          <p:cNvSpPr/>
          <p:nvPr/>
        </p:nvSpPr>
        <p:spPr>
          <a:xfrm>
            <a:off x="8303776" y="5072301"/>
            <a:ext cx="2959537" cy="308967"/>
          </a:xfrm>
          <a:prstGeom prst="rect">
            <a:avLst/>
          </a:prstGeom>
          <a:noFill/>
          <a:ln/>
        </p:spPr>
        <p:txBody>
          <a:bodyPr wrap="none" lIns="0" tIns="0" rIns="0" bIns="0" rtlCol="0" anchor="t"/>
          <a:lstStyle/>
          <a:p>
            <a:pPr algn="l" indent="0" marL="0">
              <a:lnSpc>
                <a:spcPts val="2400"/>
              </a:lnSpc>
              <a:buNone/>
            </a:pPr>
            <a:r>
              <a:rPr lang="en-US" sz="1900" dirty="0">
                <a:solidFill>
                  <a:srgbClr val="384653"/>
                </a:solidFill>
                <a:latin typeface="Host Grotesk Medium" pitchFamily="34" charset="0"/>
                <a:ea typeface="Host Grotesk Medium" pitchFamily="34" charset="-122"/>
                <a:cs typeface="Host Grotesk Medium" pitchFamily="34" charset="-120"/>
              </a:rPr>
              <a:t>DI-D Project &amp; Mentorship</a:t>
            </a:r>
            <a:endParaRPr lang="en-US" sz="1900" dirty="0"/>
          </a:p>
        </p:txBody>
      </p:sp>
      <p:sp>
        <p:nvSpPr>
          <p:cNvPr id="29" name="Text 23"/>
          <p:cNvSpPr/>
          <p:nvPr/>
        </p:nvSpPr>
        <p:spPr>
          <a:xfrm>
            <a:off x="8303776" y="5499854"/>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Onboard Staff Aug engineer and define initial work packages</a:t>
            </a:r>
            <a:endParaRPr lang="en-US" sz="1550" dirty="0"/>
          </a:p>
        </p:txBody>
      </p:sp>
      <p:sp>
        <p:nvSpPr>
          <p:cNvPr id="30" name="Text 24"/>
          <p:cNvSpPr/>
          <p:nvPr/>
        </p:nvSpPr>
        <p:spPr>
          <a:xfrm>
            <a:off x="8303776" y="5865614"/>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Develop a structured learning plan for new trainees</a:t>
            </a:r>
            <a:endParaRPr lang="en-US" sz="1550" dirty="0"/>
          </a:p>
        </p:txBody>
      </p:sp>
      <p:sp>
        <p:nvSpPr>
          <p:cNvPr id="31" name="Text 25"/>
          <p:cNvSpPr/>
          <p:nvPr/>
        </p:nvSpPr>
        <p:spPr>
          <a:xfrm>
            <a:off x="8303776" y="6231374"/>
            <a:ext cx="5634633" cy="296585"/>
          </a:xfrm>
          <a:prstGeom prst="rect">
            <a:avLst/>
          </a:prstGeom>
          <a:noFill/>
          <a:ln/>
        </p:spPr>
        <p:txBody>
          <a:bodyPr wrap="none" lIns="0" tIns="0" rIns="0" bIns="0" rtlCol="0" anchor="t"/>
          <a:lstStyle/>
          <a:p>
            <a:pPr algn="l" marL="342900" indent="-342900">
              <a:lnSpc>
                <a:spcPts val="2300"/>
              </a:lnSpc>
              <a:buSzPct val="100000"/>
              <a:buChar char="•"/>
            </a:pPr>
            <a:r>
              <a:rPr lang="en-US" sz="1550" dirty="0">
                <a:solidFill>
                  <a:srgbClr val="384653"/>
                </a:solidFill>
                <a:latin typeface="Roboto" pitchFamily="34" charset="0"/>
                <a:ea typeface="Roboto" pitchFamily="34" charset="-122"/>
                <a:cs typeface="Roboto" pitchFamily="34" charset="-120"/>
              </a:rPr>
              <a:t>Establish regular mentorship check-in schedule</a:t>
            </a:r>
            <a:endParaRPr lang="en-US" sz="1550" dirty="0"/>
          </a:p>
        </p:txBody>
      </p:sp>
      <p:sp>
        <p:nvSpPr>
          <p:cNvPr id="32" name="Text 26"/>
          <p:cNvSpPr/>
          <p:nvPr/>
        </p:nvSpPr>
        <p:spPr>
          <a:xfrm>
            <a:off x="691991" y="6876455"/>
            <a:ext cx="13246418" cy="593169"/>
          </a:xfrm>
          <a:prstGeom prst="rect">
            <a:avLst/>
          </a:prstGeom>
          <a:noFill/>
          <a:ln/>
        </p:spPr>
        <p:txBody>
          <a:bodyPr wrap="square" lIns="0" tIns="0" rIns="0" bIns="0" rtlCol="0" anchor="t"/>
          <a:lstStyle/>
          <a:p>
            <a:pPr algn="l" indent="0" marL="0">
              <a:lnSpc>
                <a:spcPts val="2300"/>
              </a:lnSpc>
              <a:buNone/>
            </a:pPr>
            <a:r>
              <a:rPr lang="en-US" sz="1550" dirty="0">
                <a:solidFill>
                  <a:srgbClr val="384653"/>
                </a:solidFill>
                <a:latin typeface="Roboto" pitchFamily="34" charset="0"/>
                <a:ea typeface="Roboto" pitchFamily="34" charset="-122"/>
                <a:cs typeface="Roboto" pitchFamily="34" charset="-120"/>
              </a:rPr>
              <a:t>This focus will ensure we make meaningful progress across all areas of responsibility while maintaining our commitment to the highest-priority initiatives. The plan will be revisited at the end of the quarter to assess progress and adjust priorities for the following period.</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2025-05-29T15:52:58Z</dcterms:created>
  <dcterms:modified xsi:type="dcterms:W3CDTF">2025-05-29T15:52:58Z</dcterms:modified>
</cp:coreProperties>
</file>