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4630400" cy="8229600"/>
  <p:notesSz cx="8229600" cy="14630400"/>
  <p:embeddedFontLst>
    <p:embeddedFont>
      <p:font typeface="Alexandria Semi Bold"/>
      <p:regular r:id="rId10"/>
    </p:embeddedFont>
    <p:embeddedFont>
      <p:font typeface="Alexandria Semi Bold"/>
      <p:regular r:id="rId11"/>
    </p:embeddedFont>
    <p:embeddedFont>
      <p:font typeface="Sora Light"/>
      <p:regular r:id="rId12"/>
    </p:embeddedFont>
    <p:embeddedFont>
      <p:font typeface="Sora Light"/>
      <p:regular r:id="rId1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font" Target="fonts/font1.fntdata"/><Relationship Id="rId11" Type="http://schemas.openxmlformats.org/officeDocument/2006/relationships/font" Target="fonts/font2.fntdata"/><Relationship Id="rId12" Type="http://schemas.openxmlformats.org/officeDocument/2006/relationships/font" Target="fonts/font3.fntdata"/><Relationship Id="rId13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57701" y="1087874"/>
            <a:ext cx="7828598" cy="12363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Our LLM Approach: Starting Smart, Scaling Power</a:t>
            </a:r>
            <a:endParaRPr lang="en-US" sz="38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01" y="2606040"/>
            <a:ext cx="939641" cy="151185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79163" y="2793921"/>
            <a:ext cx="2472928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Initial POC Model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1879163" y="3215759"/>
            <a:ext cx="6607135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We utilized Gemini 1.5 Flash/GPT-3.5-Turbo for rapid validation.</a:t>
            </a:r>
            <a:endParaRPr lang="en-US" sz="1450" dirty="0"/>
          </a:p>
        </p:txBody>
      </p:sp>
      <p:sp>
        <p:nvSpPr>
          <p:cNvPr id="7" name="Text 3"/>
          <p:cNvSpPr/>
          <p:nvPr/>
        </p:nvSpPr>
        <p:spPr>
          <a:xfrm>
            <a:off x="1879163" y="3629263"/>
            <a:ext cx="6607135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Offers balance of capability, speed, and cost-effectiveness.</a:t>
            </a:r>
            <a:endParaRPr lang="en-US" sz="14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01" y="4117896"/>
            <a:ext cx="939641" cy="151185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879163" y="4305776"/>
            <a:ext cx="2664143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Future Enhancement</a:t>
            </a:r>
            <a:endParaRPr lang="en-US" sz="1900" dirty="0"/>
          </a:p>
        </p:txBody>
      </p:sp>
      <p:sp>
        <p:nvSpPr>
          <p:cNvPr id="10" name="Text 5"/>
          <p:cNvSpPr/>
          <p:nvPr/>
        </p:nvSpPr>
        <p:spPr>
          <a:xfrm>
            <a:off x="1879163" y="4727615"/>
            <a:ext cx="6607135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Integration with advanced SWE models like GPT-4o, Claude 3 Opus.</a:t>
            </a:r>
            <a:endParaRPr lang="en-US" sz="1450" dirty="0"/>
          </a:p>
        </p:txBody>
      </p:sp>
      <p:sp>
        <p:nvSpPr>
          <p:cNvPr id="11" name="Text 6"/>
          <p:cNvSpPr/>
          <p:nvPr/>
        </p:nvSpPr>
        <p:spPr>
          <a:xfrm>
            <a:off x="1879163" y="5141119"/>
            <a:ext cx="6607135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Specialized for software engineering tasks.</a:t>
            </a:r>
            <a:endParaRPr lang="en-US" sz="14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01" y="5629751"/>
            <a:ext cx="939641" cy="151185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879163" y="5817632"/>
            <a:ext cx="2472928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Expected Benefits</a:t>
            </a:r>
            <a:endParaRPr lang="en-US" sz="1900" dirty="0"/>
          </a:p>
        </p:txBody>
      </p:sp>
      <p:sp>
        <p:nvSpPr>
          <p:cNvPr id="14" name="Text 8"/>
          <p:cNvSpPr/>
          <p:nvPr/>
        </p:nvSpPr>
        <p:spPr>
          <a:xfrm>
            <a:off x="1879163" y="6239470"/>
            <a:ext cx="6607135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Higher accuracy with complex RPG logic.</a:t>
            </a:r>
            <a:endParaRPr lang="en-US" sz="1450" dirty="0"/>
          </a:p>
        </p:txBody>
      </p:sp>
      <p:sp>
        <p:nvSpPr>
          <p:cNvPr id="15" name="Text 9"/>
          <p:cNvSpPr/>
          <p:nvPr/>
        </p:nvSpPr>
        <p:spPr>
          <a:xfrm>
            <a:off x="1879163" y="6652974"/>
            <a:ext cx="6607135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Superior code generation and deeper semantic understanding.</a:t>
            </a:r>
            <a:endParaRPr lang="en-US" sz="1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123480"/>
            <a:ext cx="1029843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Why Not Start Directly in Cursor AI?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37768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The Challenge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3950494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Starting with raw RPG code in Cursor AI requires manual analysis steps.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4838819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Parsing structure manually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5261253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Understanding logic flow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309" y="568368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Heavy, repetitive prompting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587139" y="337768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Our Solution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87139" y="3950494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RPG Modernization Tool automates foundational steps.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87139" y="4838819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Provides essential context upfront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587139" y="5261253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Refines context before coding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7587139" y="568368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Ensures consistency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120140"/>
            <a:ext cx="732603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The Efficiency Advantage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4774" y="2266117"/>
            <a:ext cx="2163723" cy="1265992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176" y="2866073"/>
            <a:ext cx="304681" cy="38076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35072" y="2482691"/>
            <a:ext cx="336827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Massive Efficiency Gain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35072" y="2968823"/>
            <a:ext cx="581941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Developers focus on refining, not reverse engineering</a:t>
            </a:r>
            <a:endParaRPr lang="en-US" sz="1700" dirty="0"/>
          </a:p>
        </p:txBody>
      </p:sp>
      <p:sp>
        <p:nvSpPr>
          <p:cNvPr id="7" name="Shape 3"/>
          <p:cNvSpPr/>
          <p:nvPr/>
        </p:nvSpPr>
        <p:spPr>
          <a:xfrm>
            <a:off x="5172551" y="3543895"/>
            <a:ext cx="8645485" cy="15240"/>
          </a:xfrm>
          <a:prstGeom prst="roundRect">
            <a:avLst>
              <a:gd name="adj" fmla="val 597101"/>
            </a:avLst>
          </a:prstGeom>
          <a:solidFill>
            <a:srgbClr val="BBC2DC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972" y="3586162"/>
            <a:ext cx="4327446" cy="1265992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295" y="4028718"/>
            <a:ext cx="304681" cy="380762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16993" y="380273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Context is King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16993" y="4288869"/>
            <a:ext cx="513290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Comprehensive structured information upfront</a:t>
            </a:r>
            <a:endParaRPr lang="en-US" sz="1700" dirty="0"/>
          </a:p>
        </p:txBody>
      </p:sp>
      <p:sp>
        <p:nvSpPr>
          <p:cNvPr id="12" name="Shape 6"/>
          <p:cNvSpPr/>
          <p:nvPr/>
        </p:nvSpPr>
        <p:spPr>
          <a:xfrm>
            <a:off x="6254472" y="4863941"/>
            <a:ext cx="7563564" cy="15240"/>
          </a:xfrm>
          <a:prstGeom prst="roundRect">
            <a:avLst>
              <a:gd name="adj" fmla="val 597101"/>
            </a:avLst>
          </a:prstGeom>
          <a:solidFill>
            <a:srgbClr val="BBC2DC"/>
          </a:solidFill>
          <a:ln/>
        </p:spPr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051" y="4906208"/>
            <a:ext cx="6491288" cy="1265992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4295" y="5348764"/>
            <a:ext cx="304681" cy="380762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498913" y="5122783"/>
            <a:ext cx="285273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Foundational Stone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498913" y="5608915"/>
            <a:ext cx="517017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Understand business logic before development</a:t>
            </a:r>
            <a:endParaRPr lang="en-US" sz="1700" dirty="0"/>
          </a:p>
        </p:txBody>
      </p:sp>
      <p:sp>
        <p:nvSpPr>
          <p:cNvPr id="17" name="Text 9"/>
          <p:cNvSpPr/>
          <p:nvPr/>
        </p:nvSpPr>
        <p:spPr>
          <a:xfrm>
            <a:off x="758309" y="6415921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Like building a house, we provide the complete foundation and frame first, making construction faster and more effective.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2025-05-03T21:34:39Z</dcterms:created>
  <dcterms:modified xsi:type="dcterms:W3CDTF">2025-05-03T21:34:39Z</dcterms:modified>
</cp:coreProperties>
</file>