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5" r:id="rId4"/>
    <p:sldId id="259" r:id="rId5"/>
    <p:sldId id="260" r:id="rId6"/>
    <p:sldId id="261" r:id="rId7"/>
    <p:sldId id="276" r:id="rId8"/>
    <p:sldId id="282" r:id="rId9"/>
    <p:sldId id="275" r:id="rId10"/>
    <p:sldId id="280" r:id="rId11"/>
    <p:sldId id="281" r:id="rId12"/>
    <p:sldId id="288" r:id="rId13"/>
    <p:sldId id="285" r:id="rId14"/>
    <p:sldId id="286" r:id="rId15"/>
    <p:sldId id="289" r:id="rId16"/>
    <p:sldId id="291" r:id="rId17"/>
    <p:sldId id="292" r:id="rId18"/>
    <p:sldId id="283" r:id="rId19"/>
    <p:sldId id="277" r:id="rId20"/>
    <p:sldId id="294" r:id="rId21"/>
    <p:sldId id="295" r:id="rId22"/>
    <p:sldId id="296" r:id="rId23"/>
    <p:sldId id="278" r:id="rId24"/>
    <p:sldId id="26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Documentos\Semestre%20I%202016\Control\Lab%20Control\Resultados\Resultados%20empiricos%20Sensor%20v2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/>
              <a:t>D(m) vs e(V) - alpha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power"/>
            <c:dispRSqr val="0"/>
            <c:dispEq val="0"/>
          </c:trendline>
          <c:xVal>
            <c:numRef>
              <c:f>'D22'!$J$3:$J$19</c:f>
              <c:numCache>
                <c:formatCode>General</c:formatCode>
                <c:ptCount val="17"/>
                <c:pt idx="0">
                  <c:v>1.7999999999999995E-2</c:v>
                </c:pt>
                <c:pt idx="1">
                  <c:v>1.9000000000000003E-2</c:v>
                </c:pt>
                <c:pt idx="2">
                  <c:v>2.35E-2</c:v>
                </c:pt>
                <c:pt idx="3">
                  <c:v>2.9500000000000002E-2</c:v>
                </c:pt>
                <c:pt idx="4">
                  <c:v>3.6000000000000004E-2</c:v>
                </c:pt>
                <c:pt idx="5">
                  <c:v>4.0500000000000001E-2</c:v>
                </c:pt>
                <c:pt idx="6">
                  <c:v>2.3E-2</c:v>
                </c:pt>
                <c:pt idx="7">
                  <c:v>2.7999999999999997E-2</c:v>
                </c:pt>
                <c:pt idx="8">
                  <c:v>3.3999999999999996E-2</c:v>
                </c:pt>
                <c:pt idx="9">
                  <c:v>3.9999999999999994E-2</c:v>
                </c:pt>
                <c:pt idx="10">
                  <c:v>4.5499999999999999E-2</c:v>
                </c:pt>
                <c:pt idx="11">
                  <c:v>5.1999999999999991E-2</c:v>
                </c:pt>
                <c:pt idx="12">
                  <c:v>5.8999999999999997E-2</c:v>
                </c:pt>
                <c:pt idx="13">
                  <c:v>6.4000000000000001E-2</c:v>
                </c:pt>
                <c:pt idx="14">
                  <c:v>6.9999999999999993E-2</c:v>
                </c:pt>
              </c:numCache>
            </c:numRef>
          </c:xVal>
          <c:yVal>
            <c:numRef>
              <c:f>'D22'!$M$3:$M$19</c:f>
              <c:numCache>
                <c:formatCode>General</c:formatCode>
                <c:ptCount val="17"/>
                <c:pt idx="0">
                  <c:v>0.74699999999999989</c:v>
                </c:pt>
                <c:pt idx="1">
                  <c:v>0.68100000000000005</c:v>
                </c:pt>
                <c:pt idx="2">
                  <c:v>0.39999999999999991</c:v>
                </c:pt>
                <c:pt idx="3">
                  <c:v>0.2669999999999999</c:v>
                </c:pt>
                <c:pt idx="4">
                  <c:v>0.19700000000000006</c:v>
                </c:pt>
                <c:pt idx="5">
                  <c:v>0.14800000000000013</c:v>
                </c:pt>
                <c:pt idx="6">
                  <c:v>0.46700000000000008</c:v>
                </c:pt>
                <c:pt idx="7">
                  <c:v>0.2669999999999999</c:v>
                </c:pt>
                <c:pt idx="8">
                  <c:v>0.19300000000000006</c:v>
                </c:pt>
                <c:pt idx="9">
                  <c:v>0.13140000000000018</c:v>
                </c:pt>
                <c:pt idx="10">
                  <c:v>0.10700000000000021</c:v>
                </c:pt>
                <c:pt idx="11">
                  <c:v>8.4900000000000198E-2</c:v>
                </c:pt>
                <c:pt idx="12">
                  <c:v>6.7000000000000171E-2</c:v>
                </c:pt>
                <c:pt idx="13">
                  <c:v>5.500000000000016E-2</c:v>
                </c:pt>
                <c:pt idx="14">
                  <c:v>4.6000000000000263E-2</c:v>
                </c:pt>
                <c:pt idx="16">
                  <c:v>1.2000000000000011E-2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48-4091-ADF0-844E1001A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98720"/>
        <c:axId val="169198144"/>
      </c:scatterChart>
      <c:valAx>
        <c:axId val="16919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R"/>
                  <a:t>Distancia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69198144"/>
        <c:crosses val="autoZero"/>
        <c:crossBetween val="midCat"/>
      </c:valAx>
      <c:valAx>
        <c:axId val="16919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R"/>
                  <a:t>Tensión Salida Sensor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169198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EEE0A-5E5D-4F03-B4C9-1E69EAA6B92C}" type="datetimeFigureOut">
              <a:rPr lang="es-CR" smtClean="0"/>
              <a:t>12/04/2016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R" smtClean="0"/>
              <a:t>Jorge Sequeira</a:t>
            </a:r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A4DD6-0E95-4570-ABDC-D89E98BE0BC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336085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547129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Sacar el modelo de la planta, diseñar el sistema regulador, implementar dicho sistema regulador en un microcontrolador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En este caso, tomamos todas las mediciones realizadas a diferentes distancias, y comparamos los resultados en</a:t>
            </a:r>
            <a:r>
              <a:rPr lang="es-CR" baseline="0" dirty="0" smtClean="0"/>
              <a:t> donde la corriente es igual a </a:t>
            </a:r>
            <a:r>
              <a:rPr lang="es-CR" baseline="0" dirty="0" err="1" smtClean="0"/>
              <a:t>zero</a:t>
            </a:r>
            <a:r>
              <a:rPr lang="es-CR" baseline="0" dirty="0" smtClean="0"/>
              <a:t>. En otras palabras, variamos la posición del </a:t>
            </a:r>
            <a:r>
              <a:rPr lang="es-CR" baseline="0" dirty="0" err="1" smtClean="0"/>
              <a:t>iman</a:t>
            </a:r>
            <a:r>
              <a:rPr lang="es-CR" baseline="0" dirty="0" smtClean="0"/>
              <a:t> con respecto al sensor, con una corriente en el solenoide de 0.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8993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83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DFCF-6149-4FEE-8D3B-E714ADC88ABB}" type="datetime1">
              <a:rPr lang="es-C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C4E-F8C1-4372-9C00-79E26EAF53FD}" type="datetime1">
              <a:rPr lang="es-C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B1A2-9A6F-4A0C-82F6-FB0895143890}" type="datetime1">
              <a:rPr lang="es-C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3FF0-F6BB-441C-B832-60FC14DE5F4F}" type="datetime1">
              <a:rPr lang="es-C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C444-643B-4ADB-A4D5-C9D576616503}" type="datetime1">
              <a:rPr lang="es-CR" smtClean="0"/>
              <a:t>12/04/2016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DAD4-CFE7-47C8-8AB4-448BBA2AF7F5}" type="datetime1">
              <a:rPr lang="es-CR" smtClean="0"/>
              <a:t>12/04/2016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429E-E012-46DF-8D74-AA5A3151C698}" type="datetime1">
              <a:rPr lang="es-CR" smtClean="0"/>
              <a:t>12/04/2016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6777-74EE-41A1-9F32-F3EBE799EB4C}" type="datetime1">
              <a:rPr lang="es-CR" smtClean="0"/>
              <a:t>12/04/2016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1261-0528-4009-AC00-D96C0300DD9B}" type="datetime1">
              <a:rPr lang="es-CR" smtClean="0"/>
              <a:t>12/04/2016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715C-6DE6-4D7B-93BA-D2EF01565DDC}" type="datetime1">
              <a:rPr lang="es-CR" smtClean="0"/>
              <a:t>12/04/2016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B0FB-B789-49A1-A493-C998632B70CD}" type="datetime1">
              <a:rPr lang="es-CR" smtClean="0"/>
              <a:t>12/04/2016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C16D-7F21-4BAD-8C25-CFA747F33FA3}" type="datetime1">
              <a:rPr lang="es-CR" smtClean="0"/>
              <a:t>12/04/2016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rsg.uct.ac.za/theses/ug_projects/williams_ugthesi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hk-phy.org/energy/transport/trans_phy/images/ems_maglev.gif" TargetMode="External"/><Relationship Id="rId4" Type="http://schemas.openxmlformats.org/officeDocument/2006/relationships/hyperlink" Target="http://www.zeltom.com/documents/emls_md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95536" y="195486"/>
            <a:ext cx="7543800" cy="19454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s" dirty="0">
                <a:solidFill>
                  <a:schemeClr val="accent1">
                    <a:lumMod val="50000"/>
                  </a:schemeClr>
                </a:solidFill>
                <a:latin typeface="Helvetica" pitchFamily="34" charset="0"/>
                <a:cs typeface="Helvetica" pitchFamily="34" charset="0"/>
              </a:rPr>
              <a:t>Levitador magnético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95536" y="3363838"/>
            <a:ext cx="5922600" cy="153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Jorge Sequeira </a:t>
            </a:r>
            <a:r>
              <a:rPr lang="es" dirty="0" smtClean="0">
                <a:latin typeface="Helvetica" pitchFamily="34" charset="0"/>
                <a:cs typeface="Helvetica" pitchFamily="34" charset="0"/>
              </a:rPr>
              <a:t>Rojas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 smtClean="0">
                <a:latin typeface="Helvetica" pitchFamily="34" charset="0"/>
                <a:cs typeface="Helvetica" pitchFamily="34" charset="0"/>
              </a:rPr>
              <a:t>Equipo R</a:t>
            </a:r>
            <a:endParaRPr lang="es" dirty="0">
              <a:latin typeface="Helvetica" pitchFamily="34" charset="0"/>
              <a:cs typeface="Helvetica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Laboratorio Control Automático</a:t>
            </a:r>
          </a:p>
          <a:p>
            <a:pPr lvl="0" rtl="0">
              <a:spcBef>
                <a:spcPts val="0"/>
              </a:spcBef>
              <a:buNone/>
            </a:pPr>
            <a:r>
              <a:rPr lang="es" dirty="0" smtClean="0">
                <a:latin typeface="Helvetica" pitchFamily="34" charset="0"/>
                <a:cs typeface="Helvetica" pitchFamily="34" charset="0"/>
              </a:rPr>
              <a:t>12 </a:t>
            </a:r>
            <a:r>
              <a:rPr lang="es" dirty="0">
                <a:latin typeface="Helvetica" pitchFamily="34" charset="0"/>
                <a:cs typeface="Helvetica" pitchFamily="34" charset="0"/>
              </a:rPr>
              <a:t>de </a:t>
            </a:r>
            <a:r>
              <a:rPr lang="es" dirty="0" smtClean="0">
                <a:latin typeface="Helvetica" pitchFamily="34" charset="0"/>
                <a:cs typeface="Helvetica" pitchFamily="34" charset="0"/>
              </a:rPr>
              <a:t>Abril del </a:t>
            </a:r>
            <a:r>
              <a:rPr lang="es" dirty="0">
                <a:latin typeface="Helvetica" pitchFamily="34" charset="0"/>
                <a:cs typeface="Helvetica" pitchFamily="34" charset="0"/>
              </a:rPr>
              <a:t>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355726"/>
            <a:ext cx="6737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500" dirty="0" smtClean="0"/>
              <a:t>Resultados experimentales y </a:t>
            </a:r>
            <a:r>
              <a:rPr lang="es-CR" sz="2500" dirty="0"/>
              <a:t>M</a:t>
            </a:r>
            <a:r>
              <a:rPr lang="es-CR" sz="2500" dirty="0" smtClean="0"/>
              <a:t>odelo empírico</a:t>
            </a:r>
            <a:endParaRPr lang="es-CR" sz="25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1" y="9178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10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8104" y="1494927"/>
                <a:ext cx="250895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𝑒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𝛼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  <m:r>
                      <a:rPr lang="es-CR" i="1">
                        <a:latin typeface="Cambria Math"/>
                      </a:rPr>
                      <m:t>+</m:t>
                    </m:r>
                    <m:r>
                      <a:rPr lang="es-CR" i="1">
                        <a:latin typeface="Cambria Math"/>
                      </a:rPr>
                      <m:t>𝑛</m:t>
                    </m:r>
                    <m:r>
                      <a:rPr lang="es-CR" i="1">
                        <a:latin typeface="Cambria Math"/>
                      </a:rPr>
                      <m:t>  </m:t>
                    </m:r>
                  </m:oMath>
                </a14:m>
                <a:r>
                  <a:rPr lang="es-CR" dirty="0"/>
                  <a:t>     (2)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494927"/>
                <a:ext cx="2508956" cy="397673"/>
              </a:xfrm>
              <a:prstGeom prst="rect">
                <a:avLst/>
              </a:prstGeom>
              <a:blipFill rotWithShape="1">
                <a:blip r:embed="rId3"/>
                <a:stretch>
                  <a:fillRect r="-973" b="-30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Sensor A1324 (Sensor de Hall) - Solenoide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9" name="TextBox 28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1550" y="1995686"/>
                <a:ext cx="10608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</m:oMath>
                </a14:m>
                <a:r>
                  <a:rPr lang="es-CR" dirty="0" smtClean="0"/>
                  <a:t> = 0  (13)</a:t>
                </a:r>
                <a:endParaRPr lang="es-C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50" y="1995686"/>
                <a:ext cx="1060803" cy="307777"/>
              </a:xfrm>
              <a:prstGeom prst="rect">
                <a:avLst/>
              </a:prstGeom>
              <a:blipFill>
                <a:blip r:embed="rId4"/>
                <a:stretch>
                  <a:fillRect t="-1961" r="-575" b="-196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849763" y="2432767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kern="1200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e(d) = 0,0002d</a:t>
            </a:r>
            <a:r>
              <a:rPr lang="es-CR" kern="1200" baseline="30000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-2,038   </a:t>
            </a:r>
            <a:r>
              <a:rPr lang="es-CR" dirty="0"/>
              <a:t> (</a:t>
            </a:r>
            <a:r>
              <a:rPr lang="es-CR" dirty="0" smtClean="0"/>
              <a:t>14)</a:t>
            </a:r>
            <a:r>
              <a:rPr lang="es-CR" kern="1200" baseline="30000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s-C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377084"/>
              </p:ext>
            </p:extLst>
          </p:nvPr>
        </p:nvGraphicFramePr>
        <p:xfrm>
          <a:off x="467544" y="1402070"/>
          <a:ext cx="4882511" cy="2877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ectangle 13"/>
          <p:cNvSpPr/>
          <p:nvPr/>
        </p:nvSpPr>
        <p:spPr>
          <a:xfrm>
            <a:off x="1804027" y="4246901"/>
            <a:ext cx="25747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000" dirty="0" err="1" smtClean="0"/>
              <a:t>Fig</a:t>
            </a:r>
            <a:r>
              <a:rPr lang="es-CR" sz="1000" dirty="0"/>
              <a:t> 8</a:t>
            </a:r>
            <a:r>
              <a:rPr lang="es-CR" sz="1000" dirty="0" smtClean="0"/>
              <a:t>. </a:t>
            </a:r>
            <a:r>
              <a:rPr lang="es-CR" sz="1000" dirty="0"/>
              <a:t>Grafica </a:t>
            </a:r>
            <a:r>
              <a:rPr lang="es-CR" sz="1000" dirty="0" smtClean="0"/>
              <a:t>Distancia </a:t>
            </a:r>
            <a:r>
              <a:rPr lang="es-CR" sz="1000" dirty="0"/>
              <a:t>vs </a:t>
            </a:r>
            <a:r>
              <a:rPr lang="es-CR" sz="1000" dirty="0" smtClean="0"/>
              <a:t>tensión sensor.</a:t>
            </a: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315128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11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97044" y="1495534"/>
                <a:ext cx="250895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𝑒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𝛼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  <m:r>
                      <a:rPr lang="es-CR" i="1">
                        <a:latin typeface="Cambria Math"/>
                      </a:rPr>
                      <m:t>+</m:t>
                    </m:r>
                    <m:r>
                      <a:rPr lang="es-CR" i="1">
                        <a:latin typeface="Cambria Math"/>
                      </a:rPr>
                      <m:t>𝑛</m:t>
                    </m:r>
                    <m:r>
                      <a:rPr lang="es-CR" i="1">
                        <a:latin typeface="Cambria Math"/>
                      </a:rPr>
                      <m:t>  </m:t>
                    </m:r>
                  </m:oMath>
                </a14:m>
                <a:r>
                  <a:rPr lang="es-CR" dirty="0"/>
                  <a:t>     (2)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44" y="1495534"/>
                <a:ext cx="2508956" cy="397673"/>
              </a:xfrm>
              <a:prstGeom prst="rect">
                <a:avLst/>
              </a:prstGeom>
              <a:blipFill>
                <a:blip r:embed="rId2"/>
                <a:stretch>
                  <a:fillRect r="-728" b="-303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Sensor A1324 (Sensor de Hall) - Solenoide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9" name="TextBox 28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6022" y="3252023"/>
                <a:ext cx="30732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:r>
                  <a:rPr lang="es-CR" i="1" kern="1200" dirty="0" smtClean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s-C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 </a:t>
                </a:r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3,692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2,038 log (d) (16) </a:t>
                </a:r>
                <a:endParaRPr lang="es-C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22" y="3252023"/>
                <a:ext cx="3073277" cy="307777"/>
              </a:xfrm>
              <a:prstGeom prst="rect">
                <a:avLst/>
              </a:prstGeom>
              <a:blipFill>
                <a:blip r:embed="rId3"/>
                <a:stretch>
                  <a:fillRect t="-3922" r="-595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725609" y="2824017"/>
                <a:ext cx="25310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  <m:r>
                      <a:rPr lang="es-C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func>
                  </m:oMath>
                </a14:m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(15)</a:t>
                </a:r>
                <a:endParaRPr lang="es-C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09" y="2824017"/>
                <a:ext cx="2531079" cy="307777"/>
              </a:xfrm>
              <a:prstGeom prst="rect">
                <a:avLst/>
              </a:prstGeom>
              <a:blipFill>
                <a:blip r:embed="rId4"/>
                <a:stretch>
                  <a:fillRect t="-3922" r="-723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827882" y="3643008"/>
                <a:ext cx="2474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R" sz="1600" b="0" i="1" smtClean="0">
                          <a:latin typeface="Cambria Math"/>
                          <a:ea typeface="Cambria Math" panose="02040503050406030204" pitchFamily="18" charset="0"/>
                        </a:rPr>
                        <m:t>=2,028 </m:t>
                      </m:r>
                      <m:r>
                        <a:rPr lang="es-CR" sz="1600" b="0" i="1" smtClean="0">
                          <a:latin typeface="Cambria Math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R" sz="16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s-C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(17)</m:t>
                      </m:r>
                    </m:oMath>
                  </m:oMathPara>
                </a14:m>
                <a:endParaRPr lang="es-C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882" y="3643008"/>
                <a:ext cx="2474075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50" y="1494927"/>
            <a:ext cx="4248472" cy="265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567729" y="4229654"/>
            <a:ext cx="2985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000" dirty="0" err="1" smtClean="0"/>
              <a:t>Fig</a:t>
            </a:r>
            <a:r>
              <a:rPr lang="es-CR" sz="1000" dirty="0"/>
              <a:t> </a:t>
            </a:r>
            <a:r>
              <a:rPr lang="es-CR" sz="1000" dirty="0" smtClean="0"/>
              <a:t>7. </a:t>
            </a:r>
            <a:r>
              <a:rPr lang="es-CR" sz="1000" dirty="0"/>
              <a:t>Grafica </a:t>
            </a:r>
            <a:r>
              <a:rPr lang="es-CR" sz="1000" dirty="0" smtClean="0"/>
              <a:t>log Distancia </a:t>
            </a:r>
            <a:r>
              <a:rPr lang="es-CR" sz="1000" dirty="0"/>
              <a:t>vs </a:t>
            </a:r>
            <a:r>
              <a:rPr lang="es-CR" sz="1000" dirty="0" smtClean="0"/>
              <a:t>log tensión sensor.</a:t>
            </a:r>
            <a:endParaRPr lang="es-C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44208" y="2077241"/>
                <a:ext cx="17565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</m:oMath>
                </a14:m>
                <a:r>
                  <a:rPr lang="es-CR" dirty="0" smtClean="0"/>
                  <a:t> = 0               (13)</a:t>
                </a:r>
                <a:endParaRPr lang="es-C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077241"/>
                <a:ext cx="1756506" cy="307777"/>
              </a:xfrm>
              <a:prstGeom prst="rect">
                <a:avLst/>
              </a:prstGeom>
              <a:blipFill>
                <a:blip r:embed="rId7"/>
                <a:stretch>
                  <a:fillRect t="-4000" r="-1042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843847" y="2450979"/>
            <a:ext cx="2412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R" kern="1200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e(d) = 0,0002d</a:t>
            </a:r>
            <a:r>
              <a:rPr lang="es-CR" kern="1200" baseline="30000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-2,038   </a:t>
            </a:r>
            <a:r>
              <a:rPr lang="es-CR" dirty="0"/>
              <a:t> </a:t>
            </a:r>
            <a:r>
              <a:rPr lang="es-CR" dirty="0" smtClean="0"/>
              <a:t>     (14)</a:t>
            </a:r>
            <a:r>
              <a:rPr lang="es-CR" kern="1200" baseline="30000" dirty="0" smtClean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s-C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2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12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41420" y="4316796"/>
                <a:ext cx="14791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000" dirty="0" smtClean="0"/>
                  <a:t>Fig</a:t>
                </a:r>
                <a:r>
                  <a:rPr lang="es-CR" sz="1000" dirty="0"/>
                  <a:t> </a:t>
                </a:r>
                <a:r>
                  <a:rPr lang="es-CR" sz="1000" dirty="0" smtClean="0"/>
                  <a:t>12. </a:t>
                </a:r>
                <a:r>
                  <a:rPr lang="es-CR" sz="1000" dirty="0"/>
                  <a:t>Grafica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s-CR" sz="1000" dirty="0"/>
                  <a:t> </a:t>
                </a:r>
                <a:r>
                  <a:rPr lang="es-CR" sz="1000" dirty="0" err="1"/>
                  <a:t>vs</a:t>
                </a:r>
                <a:r>
                  <a:rPr lang="es-CR" sz="1000" dirty="0"/>
                  <a:t>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s-CR" sz="10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20" y="4316796"/>
                <a:ext cx="1479123" cy="246221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83153" y="1572029"/>
                <a:ext cx="2067361" cy="405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𝑓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𝑘</m:t>
                    </m:r>
                    <m:r>
                      <a:rPr lang="es-CR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dirty="0"/>
                  <a:t>                  (1) 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53" y="1572029"/>
                <a:ext cx="2067361" cy="405752"/>
              </a:xfrm>
              <a:prstGeom prst="rect">
                <a:avLst/>
              </a:prstGeom>
              <a:blipFill>
                <a:blip r:embed="rId3"/>
                <a:stretch>
                  <a:fillRect r="-588" b="-303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39759" y="2014406"/>
                <a:ext cx="2267544" cy="405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𝑚𝑔</m:t>
                    </m:r>
                    <m:r>
                      <a:rPr lang="es-CR" i="1">
                        <a:latin typeface="Cambria Math"/>
                      </a:rPr>
                      <m:t>−</m:t>
                    </m:r>
                    <m:r>
                      <a:rPr lang="es-CR" i="1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dirty="0"/>
                  <a:t>           (4)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59" y="2014406"/>
                <a:ext cx="2267544" cy="405752"/>
              </a:xfrm>
              <a:prstGeom prst="rect">
                <a:avLst/>
              </a:prstGeom>
              <a:blipFill>
                <a:blip r:embed="rId4"/>
                <a:stretch>
                  <a:fillRect r="-806" b="-29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258324" y="2449728"/>
                <a:ext cx="2911117" cy="405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𝑚𝑔</m:t>
                    </m:r>
                    <m:r>
                      <a:rPr lang="es-CR" i="1">
                        <a:latin typeface="Cambria Math"/>
                      </a:rPr>
                      <m:t>−</m:t>
                    </m:r>
                    <m:r>
                      <a:rPr lang="es-CR" i="1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R" dirty="0" smtClean="0"/>
                  <a:t>           (18) </a:t>
                </a:r>
                <a:endParaRPr lang="es-CR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324" y="2449728"/>
                <a:ext cx="2911117" cy="405752"/>
              </a:xfrm>
              <a:prstGeom prst="rect">
                <a:avLst/>
              </a:prstGeom>
              <a:blipFill>
                <a:blip r:embed="rId5"/>
                <a:stretch>
                  <a:fillRect r="-629" b="-303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24" y="1512413"/>
            <a:ext cx="4379317" cy="2749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99089" y="2932582"/>
                <a:ext cx="2948884" cy="430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𝑚</m:t>
                    </m:r>
                    <m:r>
                      <a:rPr lang="es-CR" i="1">
                        <a:latin typeface="Cambria Math"/>
                      </a:rPr>
                      <m:t>−</m:t>
                    </m:r>
                    <m:r>
                      <a:rPr lang="es-CR" i="1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CR" dirty="0" smtClean="0"/>
                  <a:t>           (19) </a:t>
                </a:r>
                <a:endParaRPr lang="es-C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089" y="2932582"/>
                <a:ext cx="2948884" cy="430311"/>
              </a:xfrm>
              <a:prstGeom prst="rect">
                <a:avLst/>
              </a:prstGeom>
              <a:blipFill>
                <a:blip r:embed="rId7"/>
                <a:stretch>
                  <a:fillRect r="-62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58503" y="3393313"/>
                <a:ext cx="3157980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s-C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 smtClean="0"/>
                  <a:t>     (20) </a:t>
                </a:r>
                <a:endParaRPr lang="es-C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03" y="3393313"/>
                <a:ext cx="3157980" cy="433965"/>
              </a:xfrm>
              <a:prstGeom prst="rect">
                <a:avLst/>
              </a:prstGeom>
              <a:blipFill>
                <a:blip r:embed="rId8"/>
                <a:stretch>
                  <a:fillRect r="-57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28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13</a:t>
            </a:fld>
            <a:endParaRPr lang="es"/>
          </a:p>
        </p:txBody>
      </p:sp>
      <p:sp>
        <p:nvSpPr>
          <p:cNvPr id="5" name="Rectangle 4"/>
          <p:cNvSpPr/>
          <p:nvPr/>
        </p:nvSpPr>
        <p:spPr>
          <a:xfrm>
            <a:off x="1800579" y="4262383"/>
            <a:ext cx="2646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000" dirty="0" smtClean="0"/>
              <a:t>Fig</a:t>
            </a:r>
            <a:r>
              <a:rPr lang="es-CR" sz="1000" dirty="0"/>
              <a:t> </a:t>
            </a:r>
            <a:r>
              <a:rPr lang="es-CR" sz="1000" dirty="0" smtClean="0"/>
              <a:t>12. </a:t>
            </a:r>
            <a:r>
              <a:rPr lang="es-CR" sz="1000" dirty="0"/>
              <a:t>Grafica </a:t>
            </a:r>
            <a:r>
              <a:rPr lang="es-CR" sz="1000" dirty="0" smtClean="0"/>
              <a:t>Fuerza Tornillo </a:t>
            </a:r>
            <a:r>
              <a:rPr lang="es-CR" sz="1000" dirty="0"/>
              <a:t>vs </a:t>
            </a:r>
            <a:r>
              <a:rPr lang="es-CR" sz="1000" dirty="0" smtClean="0"/>
              <a:t>distancia.</a:t>
            </a:r>
            <a:endParaRPr lang="es-C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5895" y="1634755"/>
                <a:ext cx="1983684" cy="405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𝑓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𝑘</m:t>
                    </m:r>
                    <m:r>
                      <a:rPr lang="es-CR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dirty="0"/>
                  <a:t> </a:t>
                </a:r>
                <a14:m>
                  <m:oMath xmlns:m="http://schemas.openxmlformats.org/officeDocument/2006/math">
                    <m:r>
                      <a:rPr lang="es-CR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R" dirty="0"/>
                  <a:t>        (1) 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895" y="1634755"/>
                <a:ext cx="1983684" cy="405752"/>
              </a:xfrm>
              <a:prstGeom prst="rect">
                <a:avLst/>
              </a:prstGeom>
              <a:blipFill>
                <a:blip r:embed="rId2"/>
                <a:stretch>
                  <a:fillRect r="-613" b="-29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49685" y="2157380"/>
                <a:ext cx="2283254" cy="405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𝑚𝑔</m:t>
                    </m:r>
                    <m:r>
                      <a:rPr lang="es-CR" i="1">
                        <a:latin typeface="Cambria Math"/>
                      </a:rPr>
                      <m:t>−</m:t>
                    </m:r>
                    <m:r>
                      <a:rPr lang="es-CR" i="1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dirty="0"/>
                  <a:t>  </a:t>
                </a:r>
                <a14:m>
                  <m:oMath xmlns:m="http://schemas.openxmlformats.org/officeDocument/2006/math">
                    <m:r>
                      <a:rPr lang="es-CR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R" dirty="0"/>
                  <a:t>  (4)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5" y="2157380"/>
                <a:ext cx="2283254" cy="405752"/>
              </a:xfrm>
              <a:prstGeom prst="rect">
                <a:avLst/>
              </a:prstGeom>
              <a:blipFill>
                <a:blip r:embed="rId3"/>
                <a:stretch>
                  <a:fillRect r="-800" b="-303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36740" y="3737880"/>
                <a:ext cx="2269789" cy="31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R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R" i="1" smtClean="0">
                        <a:latin typeface="Cambria Math" panose="02040503050406030204" pitchFamily="18" charset="0"/>
                      </a:rPr>
                      <m:t>−09</m:t>
                    </m:r>
                    <m:sSup>
                      <m:sSup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CR" i="1">
                            <a:latin typeface="Cambria Math" panose="02040503050406030204" pitchFamily="18" charset="0"/>
                          </a:rPr>
                          <m:t>4,052</m:t>
                        </m:r>
                      </m:sup>
                    </m:sSup>
                    <m:r>
                      <a:rPr lang="es-C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R" dirty="0" smtClean="0"/>
                  <a:t> (21) </a:t>
                </a:r>
                <a:endParaRPr lang="es-C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40" y="3737880"/>
                <a:ext cx="2269789" cy="310150"/>
              </a:xfrm>
              <a:prstGeom prst="rect">
                <a:avLst/>
              </a:prstGeom>
              <a:blipFill>
                <a:blip r:embed="rId4"/>
                <a:stretch>
                  <a:fillRect t="-1961" r="-806" b="-215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3" y="1398824"/>
            <a:ext cx="4584589" cy="2755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183" y="2607708"/>
                <a:ext cx="3008901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s-C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 smtClean="0"/>
                  <a:t>  (20) </a:t>
                </a:r>
                <a:endParaRPr lang="es-C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83" y="2607708"/>
                <a:ext cx="3008901" cy="433965"/>
              </a:xfrm>
              <a:prstGeom prst="rect">
                <a:avLst/>
              </a:prstGeom>
              <a:blipFill>
                <a:blip r:embed="rId6"/>
                <a:stretch>
                  <a:fillRect r="-60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96962" y="3097787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Utilizando la parte constante, y </a:t>
            </a:r>
          </a:p>
          <a:p>
            <a:r>
              <a:rPr lang="es-CR" dirty="0" smtClean="0"/>
              <a:t>variando la distancia, se consigue: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1664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14</a:t>
            </a:fld>
            <a:endParaRPr lang="es"/>
          </a:p>
        </p:txBody>
      </p:sp>
      <p:sp>
        <p:nvSpPr>
          <p:cNvPr id="5" name="Rectangle 4"/>
          <p:cNvSpPr/>
          <p:nvPr/>
        </p:nvSpPr>
        <p:spPr>
          <a:xfrm>
            <a:off x="1508407" y="4256821"/>
            <a:ext cx="28632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000" dirty="0" smtClean="0"/>
              <a:t>Fig</a:t>
            </a:r>
            <a:r>
              <a:rPr lang="es-CR" sz="1000" dirty="0"/>
              <a:t> </a:t>
            </a:r>
            <a:r>
              <a:rPr lang="es-CR" sz="1000" dirty="0" smtClean="0"/>
              <a:t>12. </a:t>
            </a:r>
            <a:r>
              <a:rPr lang="es-CR" sz="1000" dirty="0"/>
              <a:t>Grafica </a:t>
            </a:r>
            <a:r>
              <a:rPr lang="es-CR" sz="1000" dirty="0" smtClean="0"/>
              <a:t>log Pendientes vs log Distancia.</a:t>
            </a:r>
            <a:endParaRPr lang="es-C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29551" y="2029066"/>
                <a:ext cx="2364366" cy="310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R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R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R" i="1" smtClean="0">
                        <a:latin typeface="Cambria Math" panose="02040503050406030204" pitchFamily="18" charset="0"/>
                      </a:rPr>
                      <m:t>−09</m:t>
                    </m:r>
                    <m:sSup>
                      <m:sSup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R" i="1">
                            <a:latin typeface="Cambria Math" panose="02040503050406030204" pitchFamily="18" charset="0"/>
                          </a:rPr>
                          <m:t>4,052</m:t>
                        </m:r>
                      </m:sup>
                    </m:sSup>
                    <m:r>
                      <a:rPr lang="es-C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R" dirty="0" smtClean="0"/>
                  <a:t> (21) </a:t>
                </a:r>
                <a:endParaRPr lang="es-C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551" y="2029066"/>
                <a:ext cx="2364366" cy="310150"/>
              </a:xfrm>
              <a:prstGeom prst="rect">
                <a:avLst/>
              </a:prstGeom>
              <a:blipFill>
                <a:blip r:embed="rId2"/>
                <a:stretch>
                  <a:fillRect t="-1961" r="-773" b="-196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74759" y="3087670"/>
                <a:ext cx="32976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log(</a:t>
                </a:r>
                <a:r>
                  <a:rPr lang="es-CR" i="1" kern="1200" dirty="0" err="1" smtClean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Fk</a:t>
                </a:r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s-C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dirty="0" smtClean="0"/>
                  <a:t> </a:t>
                </a:r>
                <a:r>
                  <a:rPr lang="en-US" dirty="0"/>
                  <a:t>8,8674</a:t>
                </a:r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4,051 log (d)  (24) </a:t>
                </a:r>
                <a:endParaRPr lang="es-C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759" y="3087670"/>
                <a:ext cx="3297698" cy="307777"/>
              </a:xfrm>
              <a:prstGeom prst="rect">
                <a:avLst/>
              </a:prstGeom>
              <a:blipFill>
                <a:blip r:embed="rId3"/>
                <a:stretch>
                  <a:fillRect l="-555" t="-600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60436" y="2663185"/>
                <a:ext cx="26550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𝐹𝑘</m:t>
                            </m:r>
                          </m:e>
                        </m:d>
                      </m:e>
                    </m:func>
                    <m:r>
                      <a:rPr lang="es-C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𝑙𝑜𝑔𝐾𝑚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func>
                  </m:oMath>
                </a14:m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(23)</a:t>
                </a:r>
                <a:endParaRPr lang="es-C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36" y="2663185"/>
                <a:ext cx="2655022" cy="307777"/>
              </a:xfrm>
              <a:prstGeom prst="rect">
                <a:avLst/>
              </a:prstGeom>
              <a:blipFill>
                <a:blip r:embed="rId4"/>
                <a:stretch>
                  <a:fillRect t="-6000" r="-690" b="-18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27636" y="3698661"/>
                <a:ext cx="3489032" cy="34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CR" sz="1600"/>
                        <m:t>1.35706</m:t>
                      </m:r>
                      <m:r>
                        <m:rPr>
                          <m:nor/>
                        </m:rPr>
                        <a:rPr lang="es-CR" sz="1600"/>
                        <m:t>E</m:t>
                      </m:r>
                      <m:r>
                        <m:rPr>
                          <m:nor/>
                        </m:rPr>
                        <a:rPr lang="es-CR" sz="1600"/>
                        <m:t>−09</m:t>
                      </m:r>
                      <m:r>
                        <m:rPr>
                          <m:nor/>
                        </m:rPr>
                        <a:rPr lang="es-CR" sz="1600"/>
                        <m:t>kg</m:t>
                      </m:r>
                      <m:r>
                        <m:rPr>
                          <m:nor/>
                        </m:rPr>
                        <a:rPr lang="es-CR" sz="1600"/>
                        <m:t> </m:t>
                      </m:r>
                      <m:sSup>
                        <m:sSupPr>
                          <m:ctrlPr>
                            <a:rPr lang="es-C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C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s-CR" sz="1600"/>
                        <m:t>/</m:t>
                      </m:r>
                      <m:r>
                        <m:rPr>
                          <m:nor/>
                        </m:rPr>
                        <a:rPr lang="es-CR" sz="1600" b="0" i="0" smtClean="0"/>
                        <m:t>A</m:t>
                      </m:r>
                      <m:r>
                        <m:rPr>
                          <m:nor/>
                        </m:rPr>
                        <a:rPr lang="es-CR" sz="1600" b="0" i="0" smtClean="0"/>
                        <m:t> </m:t>
                      </m:r>
                      <m:r>
                        <a:rPr lang="es-C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(25)</m:t>
                      </m:r>
                    </m:oMath>
                  </m:oMathPara>
                </a14:m>
                <a:endParaRPr lang="es-C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36" y="3698661"/>
                <a:ext cx="3489032" cy="341376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85584" y="2346125"/>
                <a:ext cx="19202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𝐾𝑚</m:t>
                    </m:r>
                    <m:sSup>
                      <m:sSup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s-C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R" dirty="0" smtClean="0"/>
                  <a:t> (22) </a:t>
                </a:r>
                <a:endParaRPr lang="es-C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584" y="2346125"/>
                <a:ext cx="1920206" cy="307777"/>
              </a:xfrm>
              <a:prstGeom prst="rect">
                <a:avLst/>
              </a:prstGeom>
              <a:blipFill>
                <a:blip r:embed="rId6"/>
                <a:stretch>
                  <a:fillRect t="-4000" r="-952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05738" y="1611236"/>
                <a:ext cx="3008901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s-C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 smtClean="0"/>
                  <a:t>  (20) </a:t>
                </a:r>
                <a:endParaRPr lang="es-CR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738" y="1611236"/>
                <a:ext cx="3008901" cy="433965"/>
              </a:xfrm>
              <a:prstGeom prst="rect">
                <a:avLst/>
              </a:prstGeom>
              <a:blipFill>
                <a:blip r:embed="rId7"/>
                <a:stretch>
                  <a:fillRect r="-60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025" y="1593546"/>
            <a:ext cx="4185206" cy="256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15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41420" y="4316796"/>
                <a:ext cx="14791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000" dirty="0" smtClean="0"/>
                  <a:t>Fig</a:t>
                </a:r>
                <a:r>
                  <a:rPr lang="es-CR" sz="1000" dirty="0"/>
                  <a:t> </a:t>
                </a:r>
                <a:r>
                  <a:rPr lang="es-CR" sz="1000" dirty="0" smtClean="0"/>
                  <a:t>12. </a:t>
                </a:r>
                <a:r>
                  <a:rPr lang="es-CR" sz="1000" dirty="0"/>
                  <a:t>Grafica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s-CR" sz="1000" dirty="0"/>
                  <a:t> </a:t>
                </a:r>
                <a:r>
                  <a:rPr lang="es-CR" sz="1000" dirty="0" err="1"/>
                  <a:t>vs</a:t>
                </a:r>
                <a:r>
                  <a:rPr lang="es-CR" sz="1000" dirty="0"/>
                  <a:t>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s-CR" sz="10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20" y="4316796"/>
                <a:ext cx="1479123" cy="246221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" y="1512413"/>
            <a:ext cx="4379317" cy="2749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58503" y="1529650"/>
                <a:ext cx="3157980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s-C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 smtClean="0"/>
                  <a:t>     (20) </a:t>
                </a:r>
                <a:endParaRPr lang="es-C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03" y="1529650"/>
                <a:ext cx="3157980" cy="433965"/>
              </a:xfrm>
              <a:prstGeom prst="rect">
                <a:avLst/>
              </a:prstGeom>
              <a:blipFill>
                <a:blip r:embed="rId4"/>
                <a:stretch>
                  <a:fillRect r="-57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8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16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60423" y="4293063"/>
                <a:ext cx="244111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000" dirty="0" smtClean="0"/>
                  <a:t>Fig</a:t>
                </a:r>
                <a:r>
                  <a:rPr lang="es-CR" sz="1000" dirty="0"/>
                  <a:t> </a:t>
                </a:r>
                <a:r>
                  <a:rPr lang="es-CR" sz="1000" dirty="0" smtClean="0"/>
                  <a:t>12. </a:t>
                </a:r>
                <a:r>
                  <a:rPr lang="es-CR" sz="1000" dirty="0"/>
                  <a:t>Grafica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 panose="02040503050406030204" pitchFamily="18" charset="0"/>
                      </a:rPr>
                      <m:t>𝑃𝑒𝑛𝑑𝑖𝑒𝑛𝑡𝑒𝑠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/>
                  <a:t>vs </a:t>
                </a:r>
                <a:r>
                  <a:rPr lang="es-CR" sz="1000" dirty="0" smtClean="0"/>
                  <a:t>distancia.</a:t>
                </a:r>
                <a:endParaRPr lang="es-CR" sz="1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423" y="4293063"/>
                <a:ext cx="2441117" cy="246221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58503" y="1529650"/>
                <a:ext cx="3157980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s-C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 smtClean="0"/>
                  <a:t>     (20) </a:t>
                </a:r>
                <a:endParaRPr lang="es-C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03" y="1529650"/>
                <a:ext cx="3157980" cy="433965"/>
              </a:xfrm>
              <a:prstGeom prst="rect">
                <a:avLst/>
              </a:prstGeom>
              <a:blipFill>
                <a:blip r:embed="rId3"/>
                <a:stretch>
                  <a:fillRect r="-57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00908" y="1998338"/>
                <a:ext cx="2673169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𝑝𝑒𝑛𝑑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)=−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R" dirty="0" smtClean="0"/>
                  <a:t>     (26) </a:t>
                </a:r>
                <a:endParaRPr lang="es-C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08" y="1998338"/>
                <a:ext cx="2673169" cy="433965"/>
              </a:xfrm>
              <a:prstGeom prst="rect">
                <a:avLst/>
              </a:prstGeom>
              <a:blipFill>
                <a:blip r:embed="rId4"/>
                <a:stretch>
                  <a:fillRect r="-4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63757" y="2474985"/>
                <a:ext cx="2792111" cy="328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𝑝𝑒𝑛𝑑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s-C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−1.98</m:t>
                        </m:r>
                      </m:sup>
                    </m:sSup>
                  </m:oMath>
                </a14:m>
                <a:r>
                  <a:rPr lang="es-CR" dirty="0" smtClean="0"/>
                  <a:t> (27) </a:t>
                </a:r>
                <a:endParaRPr lang="es-C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57" y="2474985"/>
                <a:ext cx="2792111" cy="328616"/>
              </a:xfrm>
              <a:prstGeom prst="rect">
                <a:avLst/>
              </a:prstGeom>
              <a:blipFill>
                <a:blip r:embed="rId5"/>
                <a:stretch>
                  <a:fillRect t="-3704" r="-655" b="-129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08" y="1541206"/>
            <a:ext cx="4901108" cy="26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17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68244" y="4285240"/>
                <a:ext cx="244111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000" dirty="0" smtClean="0"/>
                  <a:t>Fig</a:t>
                </a:r>
                <a:r>
                  <a:rPr lang="es-CR" sz="1000" dirty="0"/>
                  <a:t> </a:t>
                </a:r>
                <a:r>
                  <a:rPr lang="es-CR" sz="1000" dirty="0" smtClean="0"/>
                  <a:t>12. </a:t>
                </a:r>
                <a:r>
                  <a:rPr lang="es-CR" sz="1000" dirty="0"/>
                  <a:t>Grafica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 panose="02040503050406030204" pitchFamily="18" charset="0"/>
                      </a:rPr>
                      <m:t>𝑃𝑒𝑛𝑑𝑖𝑒𝑛𝑡𝑒𝑠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/>
                  <a:t>vs </a:t>
                </a:r>
                <a:r>
                  <a:rPr lang="es-CR" sz="1000" dirty="0" smtClean="0"/>
                  <a:t>distancia.</a:t>
                </a:r>
                <a:endParaRPr lang="es-CR" sz="1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244" y="4285240"/>
                <a:ext cx="2441117" cy="246221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8" name="TextBox 2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58503" y="1529650"/>
                <a:ext cx="3157980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C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s-C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R" dirty="0" smtClean="0"/>
                  <a:t>     (20) </a:t>
                </a:r>
                <a:endParaRPr lang="es-C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503" y="1529650"/>
                <a:ext cx="3157980" cy="433965"/>
              </a:xfrm>
              <a:prstGeom prst="rect">
                <a:avLst/>
              </a:prstGeom>
              <a:blipFill>
                <a:blip r:embed="rId3"/>
                <a:stretch>
                  <a:fillRect r="-57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00908" y="1998338"/>
                <a:ext cx="2673169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𝑝𝑒𝑛𝑑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)=−</m:t>
                    </m:r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i="1">
                            <a:latin typeface="Cambria Math"/>
                          </a:rPr>
                          <m:t>𝑘</m:t>
                        </m:r>
                        <m:f>
                          <m:f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s-C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C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R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R" dirty="0" smtClean="0"/>
                  <a:t>     (26) </a:t>
                </a:r>
                <a:endParaRPr lang="es-C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08" y="1998338"/>
                <a:ext cx="2673169" cy="433965"/>
              </a:xfrm>
              <a:prstGeom prst="rect">
                <a:avLst/>
              </a:prstGeom>
              <a:blipFill>
                <a:blip r:embed="rId4"/>
                <a:stretch>
                  <a:fillRect r="-4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63757" y="2474985"/>
                <a:ext cx="2792111" cy="328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𝑝𝑒𝑛𝑑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s-C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−1.98</m:t>
                        </m:r>
                      </m:sup>
                    </m:sSup>
                  </m:oMath>
                </a14:m>
                <a:r>
                  <a:rPr lang="es-CR" dirty="0" smtClean="0"/>
                  <a:t> (27) </a:t>
                </a:r>
                <a:endParaRPr lang="es-C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57" y="2474985"/>
                <a:ext cx="2792111" cy="328616"/>
              </a:xfrm>
              <a:prstGeom prst="rect">
                <a:avLst/>
              </a:prstGeom>
              <a:blipFill>
                <a:blip r:embed="rId5"/>
                <a:stretch>
                  <a:fillRect t="-3704" r="-655" b="-129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49" y="1541206"/>
            <a:ext cx="4901108" cy="2643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19910" y="2862721"/>
                <a:ext cx="3145989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s-C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s-C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𝑝𝑒𝑛𝑑</m:t>
                                </m:r>
                              </m:sub>
                            </m:sSub>
                          </m:e>
                        </m:func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s-C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𝑅𝑔</m:t>
                        </m:r>
                      </m:e>
                    </m:func>
                  </m:oMath>
                </a14:m>
                <a:r>
                  <a:rPr lang="es-CR" dirty="0" smtClean="0"/>
                  <a:t> (28) </a:t>
                </a:r>
                <a:endParaRPr lang="es-C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10" y="2862721"/>
                <a:ext cx="3145989" cy="324384"/>
              </a:xfrm>
              <a:prstGeom prst="rect">
                <a:avLst/>
              </a:prstGeom>
              <a:blipFill>
                <a:blip r:embed="rId7"/>
                <a:stretch>
                  <a:fillRect t="-3774" r="-581" b="-1320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2135" y="3209064"/>
                <a:ext cx="3234348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s-C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s-C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R" b="0" i="1" smtClean="0">
                                    <a:latin typeface="Cambria Math" panose="02040503050406030204" pitchFamily="18" charset="0"/>
                                  </a:rPr>
                                  <m:t>𝑝𝑒𝑛𝑑</m:t>
                                </m:r>
                              </m:sub>
                            </m:sSub>
                          </m:e>
                        </m:func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b="0" i="1" smtClean="0">
                        <a:latin typeface="Cambria Math" panose="02040503050406030204" pitchFamily="18" charset="0"/>
                      </a:rPr>
                      <m:t>−1,98</m:t>
                    </m:r>
                    <m:func>
                      <m:funcPr>
                        <m:ctrlPr>
                          <a:rPr lang="es-C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s-CR" b="0" i="1" smtClean="0">
                        <a:latin typeface="Cambria Math" panose="02040503050406030204" pitchFamily="18" charset="0"/>
                      </a:rPr>
                      <m:t>−6,0783</m:t>
                    </m:r>
                  </m:oMath>
                </a14:m>
                <a:r>
                  <a:rPr lang="es-CR" dirty="0" smtClean="0"/>
                  <a:t> (29) </a:t>
                </a:r>
                <a:endParaRPr lang="es-C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135" y="3209064"/>
                <a:ext cx="3234348" cy="324384"/>
              </a:xfrm>
              <a:prstGeom prst="rect">
                <a:avLst/>
              </a:prstGeom>
              <a:blipFill>
                <a:blip r:embed="rId8"/>
                <a:stretch>
                  <a:fillRect t="-1852" r="-565" b="-1296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41070" y="3594598"/>
                <a:ext cx="21928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 = </a:t>
                </a:r>
                <a:r>
                  <a:rPr lang="es-CR" sz="1600" dirty="0" smtClean="0"/>
                  <a:t>21,08 </a:t>
                </a:r>
                <a14:m>
                  <m:oMath xmlns:m="http://schemas.openxmlformats.org/officeDocument/2006/math">
                    <m:r>
                      <a:rPr lang="es-C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C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s-C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(30)</m:t>
                    </m:r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70" y="3594598"/>
                <a:ext cx="2192844" cy="338554"/>
              </a:xfrm>
              <a:prstGeom prst="rect">
                <a:avLst/>
              </a:prstGeom>
              <a:blipFill>
                <a:blip r:embed="rId9"/>
                <a:stretch>
                  <a:fillRect l="-1671" t="-5455" b="-236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49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54419" y="20284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200" dirty="0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11560" y="866542"/>
            <a:ext cx="4620340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Las ecuaciones </a:t>
            </a:r>
            <a:r>
              <a:rPr lang="es-CR" dirty="0" err="1" smtClean="0"/>
              <a:t>linearizadas</a:t>
            </a:r>
            <a:r>
              <a:rPr lang="es-CR" dirty="0" smtClean="0"/>
              <a:t> son: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18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14" name="Shape 87"/>
          <p:cNvSpPr txBox="1">
            <a:spLocks/>
          </p:cNvSpPr>
          <p:nvPr/>
        </p:nvSpPr>
        <p:spPr>
          <a:xfrm>
            <a:off x="1848459" y="2805520"/>
            <a:ext cx="4735100" cy="62718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lv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286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lvl="2" indent="-22860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lvl="3" indent="-228600" algn="l" defTabSz="914400" rtl="0" eaLnBrk="1" latinLnBrk="0" hangingPunct="1">
              <a:spcBef>
                <a:spcPts val="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lvl="4" indent="-228600" algn="l" defTabSz="914400" rtl="0" eaLnBrk="1" latinLnBrk="0" hangingPunct="1">
              <a:spcBef>
                <a:spcPts val="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lvl="6" indent="-18288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lvl="7" indent="-182880" algn="l" defTabSz="914400" rtl="0" eaLnBrk="1" latinLnBrk="0" hangingPunct="1">
              <a:spcBef>
                <a:spcPts val="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lvl="8" indent="-182880" algn="l" defTabSz="914400" rtl="0" eaLnBrk="1" latinLnBrk="0" hangingPunct="1">
              <a:spcBef>
                <a:spcPts val="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CR" dirty="0" smtClean="0"/>
              <a:t>Evaluando en el punto de equilibrio: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1601" y="1419622"/>
                <a:ext cx="5408358" cy="171874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 smtClean="0">
                        <a:ln>
                          <a:noFill/>
                        </a:ln>
                        <a:latin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s-CR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i="1">
                            <a:ln>
                              <a:noFill/>
                            </a:ln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CR" i="1">
                        <a:ln>
                          <a:noFill/>
                        </a:ln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i="1">
                                <a:ln w="0"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CR" i="1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i="1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R" i="1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i="1" smtClean="0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CR" i="1" smtClean="0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R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i="1" smtClean="0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s-CR" i="1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i="1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i="1">
                                              <a:ln w="0"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s-CR" i="1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i="1">
                                  <a:ln w="0"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s-CR" i="1">
                                      <a:ln w="0"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CR" i="1">
                        <a:ln>
                          <a:noFill/>
                        </a:ln>
                        <a:latin typeface="Cambria Math"/>
                      </a:rPr>
                      <m:t>∆</m:t>
                    </m:r>
                    <m:r>
                      <a:rPr lang="es-CR" i="1">
                        <a:ln>
                          <a:noFill/>
                        </a:ln>
                        <a:latin typeface="Cambria Math"/>
                      </a:rPr>
                      <m:t>𝑥</m:t>
                    </m:r>
                    <m:r>
                      <a:rPr lang="es-CR" i="1">
                        <a:ln>
                          <a:noFill/>
                        </a:ln>
                        <a:latin typeface="Cambria Math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CR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R" i="1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CR" i="1">
                                  <a:ln>
                                    <a:noFill/>
                                  </a:ln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i="1">
                                  <a:ln>
                                    <a:noFill/>
                                  </a:ln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CR" i="1">
                                      <a:ln>
                                        <a:noFill/>
                                      </a:ln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i="1">
                                      <a:ln>
                                        <a:noFill/>
                                      </a:ln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R" i="1">
                                      <a:ln>
                                        <a:noFill/>
                                      </a:ln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CR" i="1">
                        <a:ln>
                          <a:noFill/>
                        </a:ln>
                        <a:latin typeface="Cambria Math"/>
                      </a:rPr>
                      <m:t>∆</m:t>
                    </m:r>
                    <m:r>
                      <a:rPr lang="es-CR" i="1">
                        <a:ln>
                          <a:noFill/>
                        </a:ln>
                        <a:latin typeface="Cambria Math"/>
                      </a:rPr>
                      <m:t>𝑣</m:t>
                    </m:r>
                  </m:oMath>
                </a14:m>
                <a:r>
                  <a:rPr lang="es-CR" dirty="0" smtClean="0">
                    <a:ln>
                      <a:noFill/>
                    </a:ln>
                  </a:rPr>
                  <a:t>          </a:t>
                </a:r>
                <a:r>
                  <a:rPr lang="es-CR" dirty="0" smtClean="0"/>
                  <a:t>(31)</a:t>
                </a:r>
              </a:p>
              <a:p>
                <a:pPr algn="r"/>
                <a:endParaRPr lang="es-CR" dirty="0"/>
              </a:p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∆</m:t>
                    </m:r>
                    <m:r>
                      <a:rPr lang="es-CR" i="1">
                        <a:latin typeface="Cambria Math"/>
                      </a:rPr>
                      <m:t>𝑦</m:t>
                    </m:r>
                    <m:r>
                      <a:rPr lang="es-CR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s-C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s-C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s-CR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</m:m>
                      </m:e>
                    </m:d>
                    <m:r>
                      <a:rPr lang="es-CR" i="1">
                        <a:latin typeface="Cambria Math"/>
                      </a:rPr>
                      <m:t> ∆</m:t>
                    </m:r>
                    <m:r>
                      <a:rPr lang="es-CR" i="1">
                        <a:latin typeface="Cambria Math"/>
                      </a:rPr>
                      <m:t>𝑥</m:t>
                    </m:r>
                  </m:oMath>
                </a14:m>
                <a:r>
                  <a:rPr lang="es-CR" dirty="0" smtClean="0"/>
                  <a:t>                           (32)</a:t>
                </a:r>
                <a:endParaRPr lang="es-CR" dirty="0"/>
              </a:p>
              <a:p>
                <a:pPr algn="r"/>
                <a:endParaRPr lang="es-C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" y="1419622"/>
                <a:ext cx="5408358" cy="1718740"/>
              </a:xfrm>
              <a:prstGeom prst="rect">
                <a:avLst/>
              </a:prstGeom>
              <a:blipFill>
                <a:blip r:embed="rId3"/>
                <a:stretch>
                  <a:fillRect r="-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79712" y="3335030"/>
                <a:ext cx="4182876" cy="1192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 smtClean="0">
                        <a:latin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CR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b="0" i="1" smtClean="0">
                                  <a:latin typeface="Cambria Math" panose="02040503050406030204" pitchFamily="18" charset="0"/>
                                </a:rPr>
                                <m:t>1120</m:t>
                              </m:r>
                            </m:e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b="0" i="1" smtClean="0">
                                  <a:latin typeface="Cambria Math" panose="02040503050406030204" pitchFamily="18" charset="0"/>
                                </a:rPr>
                                <m:t>−9,1</m:t>
                              </m:r>
                            </m:e>
                          </m:mr>
                          <m:mr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b="0" i="1" smtClean="0">
                                  <a:latin typeface="Cambria Math" panose="02040503050406030204" pitchFamily="18" charset="0"/>
                                </a:rPr>
                                <m:t>−184,9</m:t>
                              </m:r>
                            </m:e>
                          </m:mr>
                        </m:m>
                      </m:e>
                    </m:d>
                    <m:r>
                      <a:rPr lang="es-CR" i="1">
                        <a:latin typeface="Cambria Math"/>
                      </a:rPr>
                      <m:t>∆</m:t>
                    </m:r>
                    <m:r>
                      <a:rPr lang="es-CR" i="1">
                        <a:latin typeface="Cambria Math"/>
                      </a:rPr>
                      <m:t>𝑥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CR" b="0" i="1" smtClean="0">
                                  <a:latin typeface="Cambria Math" panose="02040503050406030204" pitchFamily="18" charset="0"/>
                                </a:rPr>
                                <m:t>67,24</m:t>
                              </m:r>
                            </m:e>
                          </m:mr>
                        </m:m>
                      </m:e>
                    </m:d>
                    <m:r>
                      <a:rPr lang="es-CR" i="1">
                        <a:latin typeface="Cambria Math"/>
                      </a:rPr>
                      <m:t>∆</m:t>
                    </m:r>
                    <m:r>
                      <a:rPr lang="es-CR" i="1">
                        <a:latin typeface="Cambria Math"/>
                      </a:rPr>
                      <m:t>𝑣</m:t>
                    </m:r>
                  </m:oMath>
                </a14:m>
                <a:r>
                  <a:rPr lang="es-CR" sz="1100" dirty="0" smtClean="0"/>
                  <a:t>          (33)</a:t>
                </a:r>
              </a:p>
              <a:p>
                <a:pPr algn="r"/>
                <a:endParaRPr lang="es-CR" sz="11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100" i="1">
                        <a:latin typeface="Cambria Math"/>
                      </a:rPr>
                      <m:t>∆</m:t>
                    </m:r>
                    <m:r>
                      <a:rPr lang="es-CR" sz="1100" i="1">
                        <a:latin typeface="Cambria Math"/>
                      </a:rPr>
                      <m:t>𝑦</m:t>
                    </m:r>
                    <m:r>
                      <a:rPr lang="es-CR" sz="11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R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R" sz="1100" b="0" i="1" smtClean="0">
                                  <a:latin typeface="Cambria Math" panose="02040503050406030204" pitchFamily="18" charset="0"/>
                                </a:rPr>
                                <m:t>50,7</m:t>
                              </m:r>
                            </m:e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CR" sz="1100" b="0" i="1" smtClean="0">
                                  <a:latin typeface="Cambria Math" panose="02040503050406030204" pitchFamily="18" charset="0"/>
                                </a:rPr>
                                <m:t>0,833</m:t>
                              </m:r>
                            </m:e>
                          </m:mr>
                        </m:m>
                      </m:e>
                    </m:d>
                    <m:r>
                      <a:rPr lang="es-CR" sz="1100" i="1">
                        <a:latin typeface="Cambria Math"/>
                      </a:rPr>
                      <m:t> ∆</m:t>
                    </m:r>
                    <m:r>
                      <a:rPr lang="es-CR" sz="1100" i="1">
                        <a:latin typeface="Cambria Math"/>
                      </a:rPr>
                      <m:t>𝑥</m:t>
                    </m:r>
                  </m:oMath>
                </a14:m>
                <a:r>
                  <a:rPr lang="es-CR" sz="1100" dirty="0" smtClean="0"/>
                  <a:t>                           (34)</a:t>
                </a:r>
                <a:endParaRPr lang="es-CR" sz="1100" dirty="0"/>
              </a:p>
              <a:p>
                <a:pPr algn="r"/>
                <a:endParaRPr lang="es-CR" sz="11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335030"/>
                <a:ext cx="4182876" cy="1192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90277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Empírico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19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7704" y="1779662"/>
                <a:ext cx="4903778" cy="646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220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s-C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sz="22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s-CR" sz="2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C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56,06 </m:t>
                        </m:r>
                        <m:sSup>
                          <m:sSupPr>
                            <m:ctrlPr>
                              <a:rPr lang="es-C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C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−1,99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−13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−3,18</m:t>
                        </m:r>
                      </m:num>
                      <m:den>
                        <m:sSup>
                          <m:sSupPr>
                            <m:ctrlPr>
                              <a:rPr lang="es-C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sz="22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s-CR" sz="22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s-CR" sz="2200" i="1">
                            <a:latin typeface="Cambria Math"/>
                          </a:rPr>
                          <m:t>+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184,9 </m:t>
                        </m:r>
                        <m:sSup>
                          <m:sSupPr>
                            <m:ctrlPr>
                              <a:rPr lang="es-C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sz="22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s-CR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R" sz="2200" i="1">
                            <a:latin typeface="Cambria Math"/>
                          </a:rPr>
                          <m:t>−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1120 </m:t>
                        </m:r>
                        <m:r>
                          <a:rPr lang="es-CR" sz="2200" i="1">
                            <a:latin typeface="Cambria Math"/>
                          </a:rPr>
                          <m:t>𝑠</m:t>
                        </m:r>
                        <m:r>
                          <a:rPr lang="es-CR" sz="2200" i="1">
                            <a:latin typeface="Cambria Math"/>
                          </a:rPr>
                          <m:t> −2,07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CR" sz="2200" dirty="0"/>
                  <a:t>      </a:t>
                </a:r>
                <a:r>
                  <a:rPr lang="es-CR" sz="2200" dirty="0" smtClean="0"/>
                  <a:t>(35)</a:t>
                </a:r>
                <a:endParaRPr lang="es-CR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9662"/>
                <a:ext cx="4903778" cy="646395"/>
              </a:xfrm>
              <a:prstGeom prst="rect">
                <a:avLst/>
              </a:prstGeom>
              <a:blipFill>
                <a:blip r:embed="rId2"/>
                <a:stretch>
                  <a:fillRect r="-1119" b="-18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07704" y="3108883"/>
                <a:ext cx="5101909" cy="646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220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s-C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R" sz="22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s-CR" sz="2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C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+23,83)(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−23,83)</m:t>
                        </m:r>
                      </m:num>
                      <m:den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+184,93)(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−33.46)(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R" sz="2200" b="0" i="1" smtClean="0">
                            <a:latin typeface="Cambria Math" panose="02040503050406030204" pitchFamily="18" charset="0"/>
                          </a:rPr>
                          <m:t>+33.46)</m:t>
                        </m:r>
                      </m:den>
                    </m:f>
                  </m:oMath>
                </a14:m>
                <a:r>
                  <a:rPr lang="es-CR" sz="2200" dirty="0"/>
                  <a:t>      </a:t>
                </a:r>
                <a:r>
                  <a:rPr lang="es-CR" sz="2200" dirty="0" smtClean="0"/>
                  <a:t>(36)</a:t>
                </a:r>
                <a:endParaRPr lang="es-CR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108883"/>
                <a:ext cx="5101909" cy="646524"/>
              </a:xfrm>
              <a:prstGeom prst="rect">
                <a:avLst/>
              </a:prstGeom>
              <a:blipFill>
                <a:blip r:embed="rId3"/>
                <a:stretch>
                  <a:fillRect r="-7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6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1520" y="3395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>
                <a:latin typeface="Helvetica" pitchFamily="34" charset="0"/>
                <a:cs typeface="Helvetica" pitchFamily="34" charset="0"/>
              </a:rPr>
              <a:t>Índice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51520" y="1275606"/>
            <a:ext cx="8520600" cy="32403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Definición y antecedentes del proyecto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>
                <a:latin typeface="Helvetica" pitchFamily="34" charset="0"/>
                <a:cs typeface="Helvetica" pitchFamily="34" charset="0"/>
              </a:rPr>
              <a:t>Objetivos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 smtClean="0">
                <a:latin typeface="Helvetica" pitchFamily="34" charset="0"/>
                <a:cs typeface="Helvetica" pitchFamily="34" charset="0"/>
              </a:rPr>
              <a:t>Resultados Experimentales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 smtClean="0">
                <a:latin typeface="Helvetica" pitchFamily="34" charset="0"/>
                <a:cs typeface="Helvetica" pitchFamily="34" charset="0"/>
              </a:rPr>
              <a:t>Modelo Empirico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 smtClean="0">
                <a:latin typeface="Helvetica" pitchFamily="34" charset="0"/>
                <a:cs typeface="Helvetica" pitchFamily="34" charset="0"/>
              </a:rPr>
              <a:t>Conclusiones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s" sz="1800" dirty="0" smtClean="0">
                <a:latin typeface="Helvetica" pitchFamily="34" charset="0"/>
                <a:cs typeface="Helvetica" pitchFamily="34" charset="0"/>
              </a:rPr>
              <a:t>Recomendaciones</a:t>
            </a:r>
            <a:endParaRPr lang="es" sz="18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</a:t>
            </a:fld>
            <a:endParaRPr lang="es"/>
          </a:p>
        </p:txBody>
      </p:sp>
      <p:sp>
        <p:nvSpPr>
          <p:cNvPr id="3" name="TextBox 2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4947"/>
            <a:ext cx="8520600" cy="572700"/>
          </a:xfrm>
        </p:spPr>
        <p:txBody>
          <a:bodyPr/>
          <a:lstStyle/>
          <a:p>
            <a:r>
              <a:rPr lang="es-CR" dirty="0" smtClean="0"/>
              <a:t>Estabilidad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20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99542"/>
            <a:ext cx="4823798" cy="36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4947"/>
            <a:ext cx="8520600" cy="572700"/>
          </a:xfrm>
        </p:spPr>
        <p:txBody>
          <a:bodyPr/>
          <a:lstStyle/>
          <a:p>
            <a:r>
              <a:rPr lang="es-CR" dirty="0" smtClean="0"/>
              <a:t>Conclusiones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21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347614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dirty="0" smtClean="0"/>
              <a:t>La relación entre la distancia del imán y el solenoide con la fuerza de estos dos es inversamente proporcional al cuadrado.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dirty="0" smtClean="0"/>
              <a:t>Al ser un sistema inestable, se tienen que modelar el sistema acorde con los parámetros del mismo.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dirty="0" smtClean="0"/>
              <a:t>La fuerza entre el imán y el tornillo es importante dentro del modelado del sistema, y esta es inversamente proporcional a la cuatro.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1800" dirty="0" smtClean="0"/>
              <a:t>El sistema resultado es inestable,  esto como resultado del polo que se encuentra en el lado derecho del eje imaginario.</a:t>
            </a:r>
          </a:p>
        </p:txBody>
      </p:sp>
    </p:spTree>
    <p:extLst>
      <p:ext uri="{BB962C8B-B14F-4D97-AF65-F5344CB8AC3E}">
        <p14:creationId xmlns:p14="http://schemas.microsoft.com/office/powerpoint/2010/main" val="130687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4947"/>
            <a:ext cx="8520600" cy="572700"/>
          </a:xfrm>
        </p:spPr>
        <p:txBody>
          <a:bodyPr/>
          <a:lstStyle/>
          <a:p>
            <a:r>
              <a:rPr lang="es-CR" dirty="0" smtClean="0"/>
              <a:t>Recomendaciones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22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921" y="1084132"/>
                <a:ext cx="712879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800" dirty="0" smtClean="0"/>
                  <a:t>Durante la experimentación, utilizar objetos planos y pequeños que permitan graduar la distancia a discreción (</a:t>
                </a:r>
                <a:r>
                  <a:rPr lang="es-CR" sz="1800" dirty="0" err="1" smtClean="0"/>
                  <a:t>i.e</a:t>
                </a:r>
                <a:r>
                  <a:rPr lang="es-CR" sz="1800" dirty="0" smtClean="0"/>
                  <a:t>: Chips de póker)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800" dirty="0" smtClean="0"/>
                  <a:t>Realizar un planeamiento y tener una idea clara de los resultados esperados antes de atender el Laboratorio de Física.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800" dirty="0" smtClean="0"/>
                  <a:t>Utilizar una balanza para el experimento de masa aparente con un error menor del </a:t>
                </a:r>
                <a14:m>
                  <m:oMath xmlns:m="http://schemas.openxmlformats.org/officeDocument/2006/math">
                    <m:r>
                      <a:rPr lang="es-C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C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0.001</m:t>
                    </m:r>
                    <m:r>
                      <a:rPr lang="es-C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CR" sz="1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800" dirty="0" smtClean="0"/>
                  <a:t>Utilizar un instrumento de medición de distancia tal como un Vernier.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R" sz="1800" dirty="0" smtClean="0"/>
                  <a:t>Crear un script de Matlab que permita ingresar las constantes empíricas y determinar los valores de la función de transferencia y las variables de estado a necesidad.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21" y="1084132"/>
                <a:ext cx="7128792" cy="3416320"/>
              </a:xfrm>
              <a:prstGeom prst="rect">
                <a:avLst/>
              </a:prstGeom>
              <a:blipFill>
                <a:blip r:embed="rId2"/>
                <a:stretch>
                  <a:fillRect l="-513" t="-1071" r="-1368" b="-196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79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067694"/>
            <a:ext cx="8520600" cy="572700"/>
          </a:xfrm>
        </p:spPr>
        <p:txBody>
          <a:bodyPr/>
          <a:lstStyle/>
          <a:p>
            <a:pPr algn="ctr"/>
            <a:r>
              <a:rPr lang="es-CR" dirty="0" smtClean="0"/>
              <a:t>¿Preguntas?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23</a:t>
            </a:fld>
            <a:endParaRPr lang="es"/>
          </a:p>
        </p:txBody>
      </p:sp>
      <p:sp>
        <p:nvSpPr>
          <p:cNvPr id="5" name="TextBox 4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6" name="TextBox 5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28561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81375" y="1461948"/>
            <a:ext cx="793270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s-CR" sz="1500" dirty="0"/>
              <a:t>Williams, L. (2005). </a:t>
            </a:r>
            <a:r>
              <a:rPr lang="es-CR" sz="1500" i="1" dirty="0" err="1"/>
              <a:t>Electromagnetic</a:t>
            </a:r>
            <a:r>
              <a:rPr lang="es-CR" sz="1500" i="1" dirty="0"/>
              <a:t> </a:t>
            </a:r>
            <a:r>
              <a:rPr lang="es-CR" sz="1500" i="1" dirty="0" err="1"/>
              <a:t>Levitation</a:t>
            </a:r>
            <a:r>
              <a:rPr lang="es-CR" sz="1500" i="1" dirty="0"/>
              <a:t> </a:t>
            </a:r>
            <a:r>
              <a:rPr lang="es-CR" sz="1500" i="1" dirty="0" err="1"/>
              <a:t>Thesis</a:t>
            </a:r>
            <a:r>
              <a:rPr lang="es-CR" sz="1500" dirty="0"/>
              <a:t> Recuperado el 18 de Febrero del 2016, de </a:t>
            </a:r>
            <a:r>
              <a:rPr lang="es-CR" sz="1500" dirty="0">
                <a:hlinkClick r:id="rId3"/>
              </a:rPr>
              <a:t>http://</a:t>
            </a:r>
            <a:r>
              <a:rPr lang="es-CR" sz="1500" dirty="0" smtClean="0">
                <a:hlinkClick r:id="rId3"/>
              </a:rPr>
              <a:t>www.rrsg.uct.ac.za/theses/ug_projects/williams_ugthesis.pdf</a:t>
            </a:r>
            <a:endParaRPr lang="es-CR" sz="1500" dirty="0" smtClean="0"/>
          </a:p>
          <a:p>
            <a:pPr marL="571500" lvl="0" indent="-457200">
              <a:buFont typeface="+mj-lt"/>
              <a:buAutoNum type="arabicPeriod"/>
            </a:pPr>
            <a:r>
              <a:rPr lang="es-CR" sz="1500" dirty="0" err="1"/>
              <a:t>Zeltom</a:t>
            </a:r>
            <a:r>
              <a:rPr lang="es-CR" sz="1500" dirty="0"/>
              <a:t> LLC (2009, 03 de Junio). </a:t>
            </a:r>
            <a:r>
              <a:rPr lang="es-CR" sz="1500" i="1" dirty="0" err="1"/>
              <a:t>Mathematical</a:t>
            </a:r>
            <a:r>
              <a:rPr lang="es-CR" sz="1500" i="1" dirty="0"/>
              <a:t> </a:t>
            </a:r>
            <a:r>
              <a:rPr lang="es-CR" sz="1500" i="1" dirty="0" err="1"/>
              <a:t>Model</a:t>
            </a:r>
            <a:r>
              <a:rPr lang="es-CR" sz="1500" i="1" dirty="0"/>
              <a:t> </a:t>
            </a:r>
            <a:r>
              <a:rPr lang="es-CR" sz="1500" i="1" dirty="0" err="1"/>
              <a:t>Electromagnetic</a:t>
            </a:r>
            <a:r>
              <a:rPr lang="es-CR" sz="1500" i="1" dirty="0"/>
              <a:t> </a:t>
            </a:r>
            <a:r>
              <a:rPr lang="es-CR" sz="1500" i="1" dirty="0" err="1"/>
              <a:t>Levitation</a:t>
            </a:r>
            <a:r>
              <a:rPr lang="es-CR" sz="1500" i="1" dirty="0"/>
              <a:t> </a:t>
            </a:r>
            <a:r>
              <a:rPr lang="es-CR" sz="1500" i="1" dirty="0" err="1"/>
              <a:t>System</a:t>
            </a:r>
            <a:r>
              <a:rPr lang="es-CR" sz="1500" i="1" dirty="0"/>
              <a:t>, </a:t>
            </a:r>
            <a:r>
              <a:rPr lang="es-CR" sz="1500" dirty="0"/>
              <a:t>1. Recuperado el 18 de Febrero del 2016, de </a:t>
            </a:r>
            <a:r>
              <a:rPr lang="es-CR" sz="1500" u="sng" dirty="0">
                <a:hlinkClick r:id="rId4"/>
              </a:rPr>
              <a:t>http://</a:t>
            </a:r>
            <a:r>
              <a:rPr lang="es-CR" sz="1500" u="sng" dirty="0" smtClean="0">
                <a:hlinkClick r:id="rId4"/>
              </a:rPr>
              <a:t>www.zeltom.com/documents/emls_md.pdf</a:t>
            </a: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r>
              <a:rPr lang="es-CR" sz="1500" u="sng" dirty="0">
                <a:hlinkClick r:id="rId5"/>
              </a:rPr>
              <a:t>http://</a:t>
            </a:r>
            <a:r>
              <a:rPr lang="es-CR" sz="1500" u="sng" dirty="0" smtClean="0">
                <a:hlinkClick r:id="rId5"/>
              </a:rPr>
              <a:t>www.hk-phy.org/energy/transport/trans_phy/images/ems_maglev.gif</a:t>
            </a: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endParaRPr lang="es-CR" sz="1500" u="sng" dirty="0" smtClean="0"/>
          </a:p>
          <a:p>
            <a:pPr marL="571500" lvl="0" indent="-457200">
              <a:buFont typeface="+mj-lt"/>
              <a:buAutoNum type="arabicPeriod"/>
            </a:pPr>
            <a:endParaRPr lang="es-CR" sz="1500" dirty="0" smtClean="0"/>
          </a:p>
          <a:p>
            <a:pPr marL="571500" lvl="0" indent="-457200">
              <a:buFont typeface="+mj-lt"/>
              <a:buAutoNum type="arabicPeriod"/>
            </a:pPr>
            <a:endParaRPr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24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Definición e importancia</a:t>
            </a:r>
            <a:endParaRPr lang="es-CR" dirty="0"/>
          </a:p>
        </p:txBody>
      </p:sp>
      <p:pic>
        <p:nvPicPr>
          <p:cNvPr id="4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552" y="1546034"/>
            <a:ext cx="3960440" cy="255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99" y="1396437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3</a:t>
            </a:fld>
            <a:endParaRPr lang="es"/>
          </a:p>
        </p:txBody>
      </p:sp>
      <p:sp>
        <p:nvSpPr>
          <p:cNvPr id="8" name="TextBox 7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10" name="TextBox 9"/>
          <p:cNvSpPr txBox="1"/>
          <p:nvPr/>
        </p:nvSpPr>
        <p:spPr>
          <a:xfrm>
            <a:off x="912355" y="4234330"/>
            <a:ext cx="2555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1. Diagrama físico de la planta. [1]</a:t>
            </a:r>
            <a:endParaRPr lang="es-CR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4255314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2. Tren </a:t>
            </a:r>
            <a:r>
              <a:rPr lang="es-CR" sz="1100" dirty="0" err="1" smtClean="0"/>
              <a:t>MagLev</a:t>
            </a:r>
            <a:r>
              <a:rPr lang="es-CR" sz="1100" dirty="0" smtClean="0"/>
              <a:t>. [3]</a:t>
            </a:r>
            <a:endParaRPr lang="es-C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7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Objetivos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564450"/>
            <a:ext cx="7716684" cy="32395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A"/>
              </a:buClr>
              <a:buFont typeface="+mj-lt"/>
              <a:buAutoNum type="arabicPeriod"/>
            </a:pPr>
            <a:r>
              <a:rPr lang="es" sz="1800" dirty="0" smtClean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Obtener </a:t>
            </a:r>
            <a:r>
              <a:rPr lang="es" sz="1800" dirty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un modelo analítico y empírico que describa adecuadamente el comportamiento del sistema.</a:t>
            </a:r>
          </a:p>
          <a:p>
            <a:pPr marL="5715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A"/>
              </a:buClr>
              <a:buFont typeface="+mj-lt"/>
              <a:buAutoNum type="arabicPeriod"/>
            </a:pPr>
            <a:r>
              <a:rPr lang="es" sz="1800" dirty="0" smtClean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Diseñar </a:t>
            </a:r>
            <a:r>
              <a:rPr lang="es" sz="1800" dirty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un compensador digital que regule las características del sistema. </a:t>
            </a:r>
          </a:p>
          <a:p>
            <a:pPr marL="571500" lvl="0" indent="-342900" algn="just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Clr>
                <a:srgbClr val="00000A"/>
              </a:buClr>
              <a:buFont typeface="+mj-lt"/>
              <a:buAutoNum type="arabicPeriod"/>
            </a:pPr>
            <a:r>
              <a:rPr lang="es" sz="1800" dirty="0" smtClean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Desarrollar </a:t>
            </a:r>
            <a:r>
              <a:rPr lang="es" sz="1800" dirty="0">
                <a:solidFill>
                  <a:srgbClr val="00000A"/>
                </a:solidFill>
                <a:latin typeface="Helvetica" pitchFamily="34" charset="0"/>
                <a:ea typeface="Calibri"/>
                <a:cs typeface="Helvetica" pitchFamily="34" charset="0"/>
                <a:sym typeface="Calibri"/>
              </a:rPr>
              <a:t>el programa a correr en el sistema de procesamiento encargado de realizar la compensación del sistema.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3400" y="3395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/>
              <a:t>Modelo Analitico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25" y="1256429"/>
            <a:ext cx="2947037" cy="32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5575" y="1174037"/>
            <a:ext cx="4190100" cy="293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R: Resistencia del electroimán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L: Inductancia del electroimán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i: Corriente del electroimán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e: Tensión del sensor de efecto de Hall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f: Fuerza de atracción magnética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m: Masa del imán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g: Aceleración gravitacional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d: distancia entre el electroimán y el imán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dirty="0"/>
              <a:t>v: Tensión de entrada aplicada al electroimán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5</a:t>
            </a:fld>
            <a:endParaRPr lang="es"/>
          </a:p>
        </p:txBody>
      </p:sp>
      <p:sp>
        <p:nvSpPr>
          <p:cNvPr id="7" name="TextBox 6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8" name="TextBox 7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837925" y="4427887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Análisis matemático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88692" cy="6271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dirty="0" smtClean="0"/>
              <a:t>Tomando en cuenta la Fig. 1, se puede escribir: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6</a:t>
            </a:fld>
            <a:endParaRPr lang="es"/>
          </a:p>
        </p:txBody>
      </p:sp>
      <p:sp>
        <p:nvSpPr>
          <p:cNvPr id="6" name="TextBox 5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7" name="TextBox 6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552" y="1995686"/>
                <a:ext cx="3587637" cy="1897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sz="1800" i="1" smtClean="0">
                        <a:latin typeface="Cambria Math"/>
                      </a:rPr>
                      <m:t>𝑓</m:t>
                    </m:r>
                    <m:r>
                      <a:rPr lang="es-CR" sz="1800" i="1" smtClean="0">
                        <a:latin typeface="Cambria Math"/>
                      </a:rPr>
                      <m:t>=</m:t>
                    </m:r>
                    <m:r>
                      <a:rPr lang="es-CR" sz="1800" i="1" smtClean="0">
                        <a:latin typeface="Cambria Math"/>
                      </a:rPr>
                      <m:t>𝑘</m:t>
                    </m:r>
                    <m:r>
                      <a:rPr lang="es-CR" sz="180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s-C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sz="1800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sz="1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sz="1800" dirty="0" smtClean="0"/>
                  <a:t>                  (1) 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>
                        <a:latin typeface="Cambria Math"/>
                      </a:rPr>
                      <m:t>𝑒</m:t>
                    </m:r>
                    <m:r>
                      <a:rPr lang="es-CR" sz="1800" i="1">
                        <a:latin typeface="Cambria Math"/>
                      </a:rPr>
                      <m:t>=</m:t>
                    </m:r>
                    <m:r>
                      <a:rPr lang="es-CR" sz="1800" i="1">
                        <a:latin typeface="Cambria Math"/>
                      </a:rPr>
                      <m:t>𝛼</m:t>
                    </m:r>
                    <m:r>
                      <a:rPr lang="es-CR" sz="1800" i="1">
                        <a:latin typeface="Cambria Math"/>
                      </a:rPr>
                      <m:t>+ </m:t>
                    </m:r>
                    <m:r>
                      <a:rPr lang="es-CR" sz="1800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sz="1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R" sz="1800" i="1">
                        <a:latin typeface="Cambria Math"/>
                      </a:rPr>
                      <m:t>+ </m:t>
                    </m:r>
                    <m:r>
                      <a:rPr lang="es-CR" sz="1800" i="1">
                        <a:latin typeface="Cambria Math"/>
                      </a:rPr>
                      <m:t>𝛾</m:t>
                    </m:r>
                    <m:r>
                      <a:rPr lang="es-CR" sz="1800" i="1">
                        <a:latin typeface="Cambria Math"/>
                      </a:rPr>
                      <m:t>𝑖</m:t>
                    </m:r>
                    <m:r>
                      <a:rPr lang="es-CR" sz="1800" i="1">
                        <a:latin typeface="Cambria Math"/>
                      </a:rPr>
                      <m:t>+</m:t>
                    </m:r>
                    <m:r>
                      <a:rPr lang="es-CR" sz="1800" i="1">
                        <a:latin typeface="Cambria Math"/>
                      </a:rPr>
                      <m:t>𝑛</m:t>
                    </m:r>
                    <m:r>
                      <a:rPr lang="es-CR" sz="1800" i="1">
                        <a:latin typeface="Cambria Math"/>
                      </a:rPr>
                      <m:t>  </m:t>
                    </m:r>
                  </m:oMath>
                </a14:m>
                <a:r>
                  <a:rPr lang="es-CR" sz="1800" dirty="0" smtClean="0"/>
                  <a:t>     (2)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s-C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sz="18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R" sz="1800" i="1">
                        <a:latin typeface="Cambria Math"/>
                      </a:rPr>
                      <m:t>=</m:t>
                    </m:r>
                    <m:r>
                      <a:rPr lang="es-CR" sz="1800" i="1">
                        <a:latin typeface="Cambria Math"/>
                      </a:rPr>
                      <m:t>𝑚𝑔</m:t>
                    </m:r>
                    <m:r>
                      <a:rPr lang="es-CR" sz="1800" i="1">
                        <a:latin typeface="Cambria Math"/>
                      </a:rPr>
                      <m:t>−</m:t>
                    </m:r>
                    <m:r>
                      <a:rPr lang="es-CR" sz="1800" i="1">
                        <a:latin typeface="Cambria Math"/>
                      </a:rPr>
                      <m:t>𝑓</m:t>
                    </m:r>
                    <m:r>
                      <a:rPr lang="es-CR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R" sz="1800" dirty="0" smtClean="0"/>
                  <a:t>           (3)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s-C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sz="18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R" sz="1800" i="1">
                        <a:latin typeface="Cambria Math"/>
                      </a:rPr>
                      <m:t>=</m:t>
                    </m:r>
                    <m:r>
                      <a:rPr lang="es-CR" sz="1800" i="1">
                        <a:latin typeface="Cambria Math"/>
                      </a:rPr>
                      <m:t>𝑚𝑔</m:t>
                    </m:r>
                    <m:r>
                      <a:rPr lang="es-CR" sz="1800" i="1">
                        <a:latin typeface="Cambria Math"/>
                      </a:rPr>
                      <m:t>−</m:t>
                    </m:r>
                    <m:r>
                      <a:rPr lang="es-CR" sz="1800" i="1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s-C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sz="1800" i="1">
                            <a:latin typeface="Cambria Math"/>
                          </a:rPr>
                          <m:t>𝑖</m:t>
                        </m:r>
                      </m:num>
                      <m:den>
                        <m:sSup>
                          <m:sSupPr>
                            <m:ctrlPr>
                              <a:rPr lang="es-C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sz="1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sz="1800" dirty="0"/>
                  <a:t> </a:t>
                </a:r>
                <a:r>
                  <a:rPr lang="es-CR" sz="1800" dirty="0" smtClean="0"/>
                  <a:t>          (4) </a:t>
                </a:r>
                <a:endParaRPr lang="es-C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s-CR" sz="1800" i="1">
                        <a:latin typeface="Cambria Math"/>
                      </a:rPr>
                      <m:t>𝑣</m:t>
                    </m:r>
                    <m:r>
                      <a:rPr lang="es-CR" sz="1800" i="1">
                        <a:latin typeface="Cambria Math"/>
                      </a:rPr>
                      <m:t>=</m:t>
                    </m:r>
                    <m:r>
                      <a:rPr lang="es-CR" sz="1800" i="1">
                        <a:latin typeface="Cambria Math"/>
                      </a:rPr>
                      <m:t>𝑅𝑖</m:t>
                    </m:r>
                    <m:r>
                      <a:rPr lang="es-CR" sz="1800" i="1">
                        <a:latin typeface="Cambria Math"/>
                      </a:rPr>
                      <m:t>+</m:t>
                    </m:r>
                    <m:r>
                      <a:rPr lang="es-CR" sz="1800" i="1">
                        <a:latin typeface="Cambria Math"/>
                      </a:rPr>
                      <m:t>𝐿</m:t>
                    </m:r>
                    <m:acc>
                      <m:accPr>
                        <m:chr m:val="̇"/>
                        <m:ctrlPr>
                          <a:rPr lang="es-C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R" sz="1800" b="0" i="1" smtClean="0"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s-CR" sz="1800" dirty="0"/>
                  <a:t> </a:t>
                </a:r>
                <a:r>
                  <a:rPr lang="es-CR" sz="1800" dirty="0" smtClean="0"/>
                  <a:t>              (5) </a:t>
                </a:r>
                <a:endParaRPr lang="es-CR" sz="1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95686"/>
                <a:ext cx="3587637" cy="1897571"/>
              </a:xfrm>
              <a:prstGeom prst="rect">
                <a:avLst/>
              </a:prstGeom>
              <a:blipFill rotWithShape="1">
                <a:blip r:embed="rId3"/>
                <a:stretch>
                  <a:fillRect r="-4762" b="-41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14" y="1749677"/>
            <a:ext cx="2860681" cy="25219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s-CR" sz="1000" dirty="0" smtClean="0"/>
                  <a:t>,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𝛽</m:t>
                    </m:r>
                  </m:oMath>
                </a14:m>
                <a:r>
                  <a:rPr lang="es-CR" sz="1000" dirty="0" smtClean="0"/>
                  <a:t> y </a:t>
                </a:r>
                <a14:m>
                  <m:oMath xmlns:m="http://schemas.openxmlformats.org/officeDocument/2006/math">
                    <m:r>
                      <a:rPr lang="es-CR" sz="1000" i="1">
                        <a:latin typeface="Cambria Math"/>
                      </a:rPr>
                      <m:t>𝛾</m:t>
                    </m:r>
                    <m:r>
                      <a:rPr lang="es-CR" sz="1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 err="1" smtClean="0"/>
                  <a:t>Cts</a:t>
                </a:r>
                <a:r>
                  <a:rPr lang="es-CR" sz="1000" dirty="0" smtClean="0"/>
                  <a:t> del Sensor </a:t>
                </a:r>
                <a:endParaRPr lang="es-CR" sz="1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" y="4271579"/>
                <a:ext cx="1563313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/>
                      </a:rPr>
                      <m:t>𝑛</m:t>
                    </m:r>
                    <m:r>
                      <a:rPr lang="es-CR" sz="1000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s-CR" sz="1000" dirty="0" smtClean="0"/>
                  <a:t> Ruido asociado a manufactura</a:t>
                </a:r>
                <a:endParaRPr lang="es-CR" sz="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16" y="4248098"/>
                <a:ext cx="2086405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01299" y="4232709"/>
            <a:ext cx="2023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100" dirty="0" err="1" smtClean="0"/>
              <a:t>Fig</a:t>
            </a:r>
            <a:r>
              <a:rPr lang="es-CR" sz="1100" dirty="0" smtClean="0"/>
              <a:t> 3. Modelo del sistema. [2]</a:t>
            </a:r>
            <a:endParaRPr lang="es-CR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7</a:t>
            </a:fld>
            <a:endParaRPr lang="es"/>
          </a:p>
        </p:txBody>
      </p:sp>
      <p:pic>
        <p:nvPicPr>
          <p:cNvPr id="2050" name="Picture 2" descr="E:\DCIM\Camera\IMG_20160404_153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441790"/>
            <a:ext cx="324036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CIM\Camera\IMG_20160404_1538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35" y="1441790"/>
            <a:ext cx="3240361" cy="24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99358" y="4299942"/>
                <a:ext cx="4289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dirty="0" smtClean="0"/>
                  <a:t>R=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3.09</m:t>
                    </m:r>
                    <m:r>
                      <a:rPr lang="el-GR" i="1">
                        <a:latin typeface="Cambria Math"/>
                      </a:rPr>
                      <m:t>Ω</m:t>
                    </m:r>
                  </m:oMath>
                </a14:m>
                <a:r>
                  <a:rPr lang="es-CR" dirty="0"/>
                  <a:t>,  L = </a:t>
                </a:r>
                <a:r>
                  <a:rPr lang="es-CR" dirty="0" smtClean="0"/>
                  <a:t>14.87 </a:t>
                </a:r>
                <a:r>
                  <a:rPr lang="es-CR" dirty="0" err="1"/>
                  <a:t>mH</a:t>
                </a:r>
                <a:r>
                  <a:rPr lang="es-CR" dirty="0"/>
                  <a:t> , m = </a:t>
                </a:r>
                <a:r>
                  <a:rPr lang="es-CR" dirty="0" smtClean="0"/>
                  <a:t>5.81g </a:t>
                </a:r>
                <a:r>
                  <a:rPr lang="es-CR" dirty="0"/>
                  <a:t>, g = </a:t>
                </a:r>
                <a:r>
                  <a:rPr lang="es-CR" dirty="0" smtClean="0"/>
                  <a:t>9,74m/s2</a:t>
                </a:r>
                <a:endParaRPr lang="es-C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58" y="4299942"/>
                <a:ext cx="428995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426" t="-1961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84560" y="3962070"/>
            <a:ext cx="2579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00" dirty="0" err="1"/>
              <a:t>Fig</a:t>
            </a:r>
            <a:r>
              <a:rPr lang="es-CR" sz="1000" dirty="0"/>
              <a:t> </a:t>
            </a:r>
            <a:r>
              <a:rPr lang="es-CR" sz="1000" dirty="0" smtClean="0"/>
              <a:t>4. Medición inductancia del solenoide.</a:t>
            </a:r>
            <a:endParaRPr lang="es-CR" sz="1000" dirty="0"/>
          </a:p>
        </p:txBody>
      </p:sp>
      <p:sp>
        <p:nvSpPr>
          <p:cNvPr id="7" name="Rectangle 6"/>
          <p:cNvSpPr/>
          <p:nvPr/>
        </p:nvSpPr>
        <p:spPr>
          <a:xfrm>
            <a:off x="5108754" y="3962069"/>
            <a:ext cx="26933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000" dirty="0" err="1"/>
              <a:t>Fig</a:t>
            </a:r>
            <a:r>
              <a:rPr lang="es-CR" sz="1000" dirty="0"/>
              <a:t> </a:t>
            </a:r>
            <a:r>
              <a:rPr lang="es-CR" sz="1000" dirty="0" smtClean="0"/>
              <a:t>5. Medición resistencia del solenoide. </a:t>
            </a:r>
            <a:r>
              <a:rPr lang="es-CR" sz="1000" dirty="0"/>
              <a:t>[2]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1871" y="9178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Solenoide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1" name="TextBox 20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sp>
        <p:nvSpPr>
          <p:cNvPr id="13" name="TextBox 12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9005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8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5656" y="4416995"/>
                <a:ext cx="317990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000" dirty="0" smtClean="0"/>
                  <a:t>Fig</a:t>
                </a:r>
                <a:r>
                  <a:rPr lang="es-CR" sz="1000" dirty="0"/>
                  <a:t> </a:t>
                </a:r>
                <a:r>
                  <a:rPr lang="es-CR" sz="1000" dirty="0" smtClean="0"/>
                  <a:t>6. </a:t>
                </a:r>
                <a:r>
                  <a:rPr lang="es-CR" sz="1000" dirty="0"/>
                  <a:t>Grafica </a:t>
                </a:r>
                <a14:m>
                  <m:oMath xmlns:m="http://schemas.openxmlformats.org/officeDocument/2006/math">
                    <m:r>
                      <a:rPr lang="es-CR" sz="1000" b="0" i="1" smtClean="0">
                        <a:latin typeface="Cambria Math" panose="02040503050406030204" pitchFamily="18" charset="0"/>
                      </a:rPr>
                      <m:t>𝑐𝑜𝑟𝑟𝑖𝑒𝑛𝑡𝑒</m:t>
                    </m:r>
                    <m:r>
                      <a:rPr lang="es-C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R" sz="1000" b="0" i="1" smtClean="0">
                        <a:latin typeface="Cambria Math" panose="02040503050406030204" pitchFamily="18" charset="0"/>
                      </a:rPr>
                      <m:t>𝑠𝑜𝑙𝑒𝑛𝑜𝑖𝑑𝑒</m:t>
                    </m:r>
                  </m:oMath>
                </a14:m>
                <a:r>
                  <a:rPr lang="es-CR" sz="1000" dirty="0" smtClean="0"/>
                  <a:t> </a:t>
                </a:r>
                <a:r>
                  <a:rPr lang="es-CR" sz="1000" dirty="0"/>
                  <a:t>vs </a:t>
                </a:r>
                <a:r>
                  <a:rPr lang="es-CR" sz="1000" dirty="0" smtClean="0"/>
                  <a:t>tensión sensor.</a:t>
                </a:r>
                <a:endParaRPr lang="es-CR" sz="1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16995"/>
                <a:ext cx="3179909" cy="246221"/>
              </a:xfrm>
              <a:prstGeom prst="rect">
                <a:avLst/>
              </a:prstGeom>
              <a:blipFill>
                <a:blip r:embed="rId2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7504" y="9525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8622" y="771550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 Fuerza electromagnetica entre el solenoide y el imán.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08104" y="1494927"/>
                <a:ext cx="250895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𝑒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𝛼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  <m:r>
                      <a:rPr lang="es-CR" i="1">
                        <a:latin typeface="Cambria Math"/>
                      </a:rPr>
                      <m:t>+</m:t>
                    </m:r>
                    <m:r>
                      <a:rPr lang="es-CR" i="1">
                        <a:latin typeface="Cambria Math"/>
                      </a:rPr>
                      <m:t>𝑛</m:t>
                    </m:r>
                    <m:r>
                      <a:rPr lang="es-CR" i="1">
                        <a:latin typeface="Cambria Math"/>
                      </a:rPr>
                      <m:t>  </m:t>
                    </m:r>
                  </m:oMath>
                </a14:m>
                <a:r>
                  <a:rPr lang="es-CR" dirty="0"/>
                  <a:t>     </a:t>
                </a:r>
                <a:r>
                  <a:rPr lang="es-CR" dirty="0" smtClean="0"/>
                  <a:t>(6) </a:t>
                </a:r>
                <a:endParaRPr lang="es-C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494927"/>
                <a:ext cx="2508956" cy="397673"/>
              </a:xfrm>
              <a:prstGeom prst="rect">
                <a:avLst/>
              </a:prstGeom>
              <a:blipFill>
                <a:blip r:embed="rId3"/>
                <a:stretch>
                  <a:fillRect r="-973" b="-461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90997" y="1995686"/>
                <a:ext cx="251677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i="1" smtClean="0">
                        <a:latin typeface="Cambria Math"/>
                      </a:rPr>
                      <m:t>𝑒</m:t>
                    </m:r>
                    <m:r>
                      <a:rPr lang="es-CR" b="0" i="1" smtClean="0">
                        <a:latin typeface="Cambria Math"/>
                      </a:rPr>
                      <m:t>(</m:t>
                    </m:r>
                    <m:r>
                      <a:rPr lang="es-CR" b="0" i="1" smtClean="0">
                        <a:latin typeface="Cambria Math"/>
                      </a:rPr>
                      <m:t>𝑖</m:t>
                    </m:r>
                    <m:r>
                      <a:rPr lang="es-CR" b="0" i="1" smtClean="0">
                        <a:latin typeface="Cambria Math"/>
                      </a:rPr>
                      <m:t>)=</m:t>
                    </m:r>
                    <m:r>
                      <a:rPr lang="es-CR" i="1">
                        <a:latin typeface="Cambria Math"/>
                      </a:rPr>
                      <m:t>𝛼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       (7) </a:t>
                </a:r>
                <a:endParaRPr lang="es-C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97" y="1995686"/>
                <a:ext cx="2516779" cy="39767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45362" y="2668129"/>
                <a:ext cx="2991909" cy="613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dirty="0" smtClean="0"/>
                  <a:t>Donde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𝛼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dirty="0" smtClean="0"/>
                  <a:t> son constantes por</a:t>
                </a:r>
              </a:p>
              <a:p>
                <a:r>
                  <a:rPr lang="es-CR" dirty="0"/>
                  <a:t>c</a:t>
                </a:r>
                <a:r>
                  <a:rPr lang="es-CR" dirty="0" smtClean="0"/>
                  <a:t>urva. </a:t>
                </a:r>
                <a:endParaRPr lang="es-C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362" y="2668129"/>
                <a:ext cx="2991909" cy="613117"/>
              </a:xfrm>
              <a:prstGeom prst="rect">
                <a:avLst/>
              </a:prstGeom>
              <a:blipFill rotWithShape="1">
                <a:blip r:embed="rId6"/>
                <a:stretch>
                  <a:fillRect l="-40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96896" y="3540738"/>
                <a:ext cx="173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i="1" smtClean="0">
                        <a:latin typeface="Cambria Math"/>
                      </a:rPr>
                      <m:t>𝛾</m:t>
                    </m:r>
                    <m:r>
                      <a:rPr lang="es-CR" b="0" i="1" smtClean="0">
                        <a:latin typeface="Cambria Math"/>
                      </a:rPr>
                      <m:t>=0.833 </m:t>
                    </m:r>
                    <m:r>
                      <a:rPr lang="es-CR" b="0" i="1" smtClean="0">
                        <a:latin typeface="Cambria Math"/>
                      </a:rPr>
                      <m:t>𝑉</m:t>
                    </m:r>
                    <m:r>
                      <a:rPr lang="es-CR" b="0" i="1" smtClean="0">
                        <a:latin typeface="Cambria Math"/>
                      </a:rPr>
                      <m:t>/</m:t>
                    </m:r>
                    <m:r>
                      <a:rPr lang="es-C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s-CR" dirty="0"/>
                  <a:t>   </a:t>
                </a:r>
                <a:r>
                  <a:rPr lang="es-CR" dirty="0" smtClean="0"/>
                  <a:t>(8) </a:t>
                </a:r>
                <a:endParaRPr lang="es-C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96" y="3540738"/>
                <a:ext cx="1731371" cy="307777"/>
              </a:xfrm>
              <a:prstGeom prst="rect">
                <a:avLst/>
              </a:prstGeom>
              <a:blipFill>
                <a:blip r:embed="rId7"/>
                <a:stretch>
                  <a:fillRect t="-4000" r="-352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sp>
        <p:nvSpPr>
          <p:cNvPr id="12" name="TextBox 11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13" name="TextBox 12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82" y="1366861"/>
            <a:ext cx="4484525" cy="29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1" y="9178"/>
            <a:ext cx="8308979" cy="990596"/>
          </a:xfrm>
        </p:spPr>
        <p:txBody>
          <a:bodyPr>
            <a:noAutofit/>
          </a:bodyPr>
          <a:lstStyle/>
          <a:p>
            <a:pPr marL="457200" lvl="0" indent="-228600">
              <a:lnSpc>
                <a:spcPct val="150000"/>
              </a:lnSpc>
            </a:pPr>
            <a:r>
              <a:rPr lang="es" sz="4500" dirty="0" smtClean="0">
                <a:latin typeface="Helvetica" pitchFamily="34" charset="0"/>
                <a:cs typeface="Helvetica" pitchFamily="34" charset="0"/>
              </a:rPr>
              <a:t>Resultados </a:t>
            </a:r>
            <a:r>
              <a:rPr lang="es" sz="4500" dirty="0">
                <a:latin typeface="Helvetica" pitchFamily="34" charset="0"/>
                <a:cs typeface="Helvetica" pitchFamily="34" charset="0"/>
              </a:rPr>
              <a:t>Experimentales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 smtClean="0"/>
              <a:t>9</a:t>
            </a:fld>
            <a:endParaRPr lang="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81249" y="1296088"/>
                <a:ext cx="250895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𝑒</m:t>
                    </m:r>
                    <m:r>
                      <a:rPr lang="es-CR" i="1">
                        <a:latin typeface="Cambria Math"/>
                      </a:rPr>
                      <m:t>=</m:t>
                    </m:r>
                    <m:r>
                      <a:rPr lang="es-CR" i="1">
                        <a:latin typeface="Cambria Math"/>
                      </a:rPr>
                      <m:t>𝛼</m:t>
                    </m:r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R" i="1">
                        <a:latin typeface="Cambria Math"/>
                      </a:rPr>
                      <m:t>+ </m:t>
                    </m:r>
                    <m:r>
                      <a:rPr lang="es-CR" i="1">
                        <a:latin typeface="Cambria Math"/>
                      </a:rPr>
                      <m:t>𝛾</m:t>
                    </m:r>
                    <m:r>
                      <a:rPr lang="es-CR" i="1">
                        <a:latin typeface="Cambria Math"/>
                      </a:rPr>
                      <m:t>𝑖</m:t>
                    </m:r>
                    <m:r>
                      <a:rPr lang="es-CR" i="1">
                        <a:latin typeface="Cambria Math"/>
                      </a:rPr>
                      <m:t>+</m:t>
                    </m:r>
                    <m:r>
                      <a:rPr lang="es-CR" i="1">
                        <a:latin typeface="Cambria Math"/>
                      </a:rPr>
                      <m:t>𝑛</m:t>
                    </m:r>
                    <m:r>
                      <a:rPr lang="es-CR" i="1">
                        <a:latin typeface="Cambria Math"/>
                      </a:rPr>
                      <m:t>  </m:t>
                    </m:r>
                  </m:oMath>
                </a14:m>
                <a:r>
                  <a:rPr lang="es-CR" dirty="0"/>
                  <a:t>     </a:t>
                </a:r>
                <a:r>
                  <a:rPr lang="es-CR" dirty="0" smtClean="0"/>
                  <a:t>(2) </a:t>
                </a:r>
                <a:endParaRPr lang="es-C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249" y="1296088"/>
                <a:ext cx="2508956" cy="397673"/>
              </a:xfrm>
              <a:prstGeom prst="rect">
                <a:avLst/>
              </a:prstGeom>
              <a:blipFill>
                <a:blip r:embed="rId2"/>
                <a:stretch>
                  <a:fillRect r="-728" b="-30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/>
          <p:cNvSpPr txBox="1">
            <a:spLocks/>
          </p:cNvSpPr>
          <p:nvPr/>
        </p:nvSpPr>
        <p:spPr>
          <a:xfrm>
            <a:off x="323528" y="899616"/>
            <a:ext cx="8384968" cy="59531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marL="457200" indent="-228600">
              <a:lnSpc>
                <a:spcPct val="150000"/>
              </a:lnSpc>
            </a:pPr>
            <a:r>
              <a:rPr lang="es" sz="1600" dirty="0" smtClean="0">
                <a:latin typeface="Helvetica" pitchFamily="34" charset="0"/>
                <a:cs typeface="Helvetica" pitchFamily="34" charset="0"/>
              </a:rPr>
              <a:t>Caracterización: A1324 (Sensor de Hall) - Solenoide</a:t>
            </a:r>
            <a:endParaRPr lang="es" sz="16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659" y="475693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Jorge Sequeira</a:t>
            </a:r>
            <a:endParaRPr lang="es-CR" dirty="0"/>
          </a:p>
        </p:txBody>
      </p:sp>
      <p:sp>
        <p:nvSpPr>
          <p:cNvPr id="29" name="TextBox 28"/>
          <p:cNvSpPr txBox="1"/>
          <p:nvPr/>
        </p:nvSpPr>
        <p:spPr>
          <a:xfrm>
            <a:off x="6312955" y="475693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 smtClean="0"/>
              <a:t>Lab</a:t>
            </a:r>
            <a:r>
              <a:rPr lang="es-CR" dirty="0" smtClean="0"/>
              <a:t>. de Control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332775" y="2283718"/>
                <a:ext cx="135498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i="1">
                        <a:latin typeface="Cambria Math"/>
                      </a:rPr>
                      <m:t>𝛽</m:t>
                    </m:r>
                    <m:f>
                      <m:fPr>
                        <m:ctrlPr>
                          <a:rPr lang="es-C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R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s-C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R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s-C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R" dirty="0" smtClean="0"/>
                  <a:t> = </a:t>
                </a:r>
                <a:r>
                  <a:rPr lang="es-CR" dirty="0"/>
                  <a:t>0    </a:t>
                </a:r>
                <a:r>
                  <a:rPr lang="es-CR" dirty="0" smtClean="0"/>
                  <a:t>(10) </a:t>
                </a:r>
                <a:endParaRPr lang="es-CR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75" y="2283718"/>
                <a:ext cx="1354986" cy="397673"/>
              </a:xfrm>
              <a:prstGeom prst="rect">
                <a:avLst/>
              </a:prstGeom>
              <a:blipFill>
                <a:blip r:embed="rId3"/>
                <a:stretch>
                  <a:fillRect r="-450" b="-30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756419" y="2821193"/>
                <a:ext cx="22424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C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CR" kern="12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0,8593</m:t>
                    </m:r>
                    <m:r>
                      <m:rPr>
                        <m:nor/>
                      </m:rPr>
                      <a:rPr lang="es-CR" kern="12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s-CR" kern="12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+ 2,533</m:t>
                    </m:r>
                  </m:oMath>
                </a14:m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s-CR" dirty="0"/>
                  <a:t> </a:t>
                </a:r>
                <a:r>
                  <a:rPr lang="es-CR" dirty="0" smtClean="0"/>
                  <a:t>(11) </a:t>
                </a:r>
                <a:r>
                  <a:rPr lang="es-C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s-C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19" y="2821193"/>
                <a:ext cx="2242473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814767" y="3388956"/>
                <a:ext cx="2125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sz="1800" i="1" smtClean="0">
                        <a:latin typeface="Cambria Math"/>
                      </a:rPr>
                      <m:t>𝛼</m:t>
                    </m:r>
                    <m:r>
                      <a:rPr lang="es-CR" sz="1800" b="0" i="1" smtClean="0">
                        <a:latin typeface="Cambria Math"/>
                      </a:rPr>
                      <m:t>=2,5333 </m:t>
                    </m:r>
                    <m:r>
                      <a:rPr lang="es-CR" sz="18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s-CR" sz="1800" b="0" dirty="0" smtClean="0"/>
                  <a:t> </a:t>
                </a:r>
                <a:r>
                  <a:rPr lang="es-CR" sz="1800" dirty="0"/>
                  <a:t> </a:t>
                </a:r>
                <a:r>
                  <a:rPr lang="es-CR" sz="1800" dirty="0" smtClean="0"/>
                  <a:t>(12) </a:t>
                </a:r>
                <a:endParaRPr lang="es-CR" sz="1800" b="0" dirty="0" smtClean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67" y="3388956"/>
                <a:ext cx="2125775" cy="369332"/>
              </a:xfrm>
              <a:prstGeom prst="rect">
                <a:avLst/>
              </a:prstGeom>
              <a:blipFill>
                <a:blip r:embed="rId5"/>
                <a:stretch>
                  <a:fillRect t="-9836" r="-1146" b="-245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414142" y="1845965"/>
                <a:ext cx="10431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R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s-CR" dirty="0" smtClean="0"/>
                  <a:t> = </a:t>
                </a:r>
                <a:r>
                  <a:rPr lang="es-CR" b="1" dirty="0" smtClean="0"/>
                  <a:t>∞  </a:t>
                </a:r>
                <a:r>
                  <a:rPr lang="es-CR" dirty="0"/>
                  <a:t> </a:t>
                </a:r>
                <a:r>
                  <a:rPr lang="es-CR" dirty="0" smtClean="0"/>
                  <a:t>(9) </a:t>
                </a:r>
                <a:endParaRPr lang="es-CR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42" y="1845965"/>
                <a:ext cx="1043171" cy="307777"/>
              </a:xfrm>
              <a:prstGeom prst="rect">
                <a:avLst/>
              </a:prstGeom>
              <a:blipFill>
                <a:blip r:embed="rId6"/>
                <a:stretch>
                  <a:fillRect t="-4000" r="-117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12355" y="472446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12 de Abril del 2016</a:t>
            </a:r>
            <a:endParaRPr lang="es-C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1494925"/>
            <a:ext cx="4503687" cy="27343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32718" y="4246901"/>
            <a:ext cx="13195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000" dirty="0" err="1" smtClean="0"/>
              <a:t>Fig</a:t>
            </a:r>
            <a:r>
              <a:rPr lang="es-CR" sz="1000" dirty="0"/>
              <a:t> </a:t>
            </a:r>
            <a:r>
              <a:rPr lang="es-CR" sz="1000" dirty="0" smtClean="0"/>
              <a:t>7. </a:t>
            </a:r>
            <a:r>
              <a:rPr lang="es-CR" sz="1000" dirty="0"/>
              <a:t>Grafica </a:t>
            </a:r>
            <a:r>
              <a:rPr lang="es-CR" sz="1000" dirty="0" smtClean="0"/>
              <a:t>i </a:t>
            </a:r>
            <a:r>
              <a:rPr lang="es-CR" sz="1000" dirty="0"/>
              <a:t>vs </a:t>
            </a:r>
            <a:r>
              <a:rPr lang="es-CR" sz="1000" dirty="0" smtClean="0"/>
              <a:t>e.</a:t>
            </a: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227228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2484</TotalTime>
  <Words>1247</Words>
  <Application>Microsoft Office PowerPoint</Application>
  <PresentationFormat>On-screen Show (16:9)</PresentationFormat>
  <Paragraphs>250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Helvetica</vt:lpstr>
      <vt:lpstr>Adjacency</vt:lpstr>
      <vt:lpstr>Levitador magnético</vt:lpstr>
      <vt:lpstr>Índice</vt:lpstr>
      <vt:lpstr>Definición e importancia</vt:lpstr>
      <vt:lpstr>Objetivos</vt:lpstr>
      <vt:lpstr>Modelo Analitico</vt:lpstr>
      <vt:lpstr>Análisis matemático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Resultados Experimentales</vt:lpstr>
      <vt:lpstr>Análisis matemático</vt:lpstr>
      <vt:lpstr>Modelo Empírico</vt:lpstr>
      <vt:lpstr>Estabilidad</vt:lpstr>
      <vt:lpstr>Conclusiones</vt:lpstr>
      <vt:lpstr>Recomendaciones</vt:lpstr>
      <vt:lpstr>¿Preguntas?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Levitador magnético</dc:title>
  <dc:creator>George sequeira</dc:creator>
  <cp:lastModifiedBy>George sequeira</cp:lastModifiedBy>
  <cp:revision>50</cp:revision>
  <dcterms:modified xsi:type="dcterms:W3CDTF">2016-04-12T14:29:49Z</dcterms:modified>
</cp:coreProperties>
</file>