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65" r:id="rId4"/>
    <p:sldId id="259" r:id="rId5"/>
    <p:sldId id="260" r:id="rId6"/>
    <p:sldId id="261" r:id="rId7"/>
    <p:sldId id="266" r:id="rId8"/>
    <p:sldId id="267" r:id="rId9"/>
    <p:sldId id="268" r:id="rId10"/>
    <p:sldId id="270" r:id="rId11"/>
    <p:sldId id="271" r:id="rId12"/>
    <p:sldId id="273" r:id="rId13"/>
    <p:sldId id="274" r:id="rId14"/>
    <p:sldId id="262" r:id="rId15"/>
    <p:sldId id="264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3" d="100"/>
          <a:sy n="93" d="100"/>
        </p:scale>
        <p:origin x="-690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EEE0A-5E5D-4F03-B4C9-1E69EAA6B92C}" type="datetimeFigureOut">
              <a:rPr lang="es-CR" smtClean="0"/>
              <a:t>15/03/2016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CR" smtClean="0"/>
              <a:t>Jorge Sequeira</a:t>
            </a:r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EA4DD6-0E95-4570-ABDC-D89E98BE0BC7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63360853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6547129"/>
      </p:ext>
    </p:extLst>
  </p:cSld>
  <p:clrMap bg1="lt1" tx1="dk1" bg2="dk2" tx2="lt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Sacar el modelo de la planta, diseñar el sistema regulador, implementar dicho sistema regulador en un microcontrolador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8751"/>
            <a:ext cx="7543800" cy="1945481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9000"/>
            <a:ext cx="6461760" cy="8001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DFCF-6149-4FEE-8D3B-E714ADC88ABB}" type="datetime1">
              <a:rPr lang="es-CR" smtClean="0"/>
              <a:t>15/03/2016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B6C4E-F8C1-4372-9C00-79E26EAF53FD}" type="datetime1">
              <a:rPr lang="es-CR" smtClean="0"/>
              <a:t>15/03/2016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1752600" cy="4388644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B1A2-9A6F-4A0C-82F6-FB0895143890}" type="datetime1">
              <a:rPr lang="es-CR" smtClean="0"/>
              <a:t>15/03/2016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  <a:endParaRPr lang="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3FF0-F6BB-441C-B832-60FC14DE5F4F}" type="datetime1">
              <a:rPr lang="es-CR" smtClean="0"/>
              <a:t>15/03/2016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114800"/>
            <a:ext cx="7659687" cy="8763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889647"/>
            <a:ext cx="6135687" cy="122515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BC444-643B-4ADB-A4D5-C9D576616503}" type="datetime1">
              <a:rPr lang="es-CR" smtClean="0"/>
              <a:t>15/03/2016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52144"/>
            <a:ext cx="3657600" cy="34427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152144"/>
            <a:ext cx="3657600" cy="34427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2DAD4-CFE7-47C8-8AB4-448BBA2AF7F5}" type="datetime1">
              <a:rPr lang="es-CR" smtClean="0"/>
              <a:t>15/03/2016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429E-E012-46DF-8D74-AA5A3151C698}" type="datetime1">
              <a:rPr lang="es-CR" smtClean="0"/>
              <a:t>15/03/2016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96777-74EE-41A1-9F32-F3EBE799EB4C}" type="datetime1">
              <a:rPr lang="es-CR" smtClean="0"/>
              <a:t>15/03/2016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1261-0528-4009-AC00-D96C0300DD9B}" type="datetime1">
              <a:rPr lang="es-CR" smtClean="0"/>
              <a:t>15/03/2016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715C-6DE6-4D7B-93BA-D2EF01565DDC}" type="datetime1">
              <a:rPr lang="es-CR" smtClean="0"/>
              <a:t>15/03/2016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285750"/>
            <a:ext cx="7772400" cy="37071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B0FB-B789-49A1-A493-C998632B70CD}" type="datetime1">
              <a:rPr lang="es-CR" smtClean="0"/>
              <a:t>15/03/2016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620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620000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4114800"/>
            <a:ext cx="68580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4236720"/>
            <a:ext cx="548640" cy="29718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882821" y="2990850"/>
            <a:ext cx="177546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56152" y="1188720"/>
            <a:ext cx="18287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6FDC16D-7F21-4BAD-8C25-CFA747F33FA3}" type="datetime1">
              <a:rPr lang="es-CR" smtClean="0"/>
              <a:t>15/03/2016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rsg.uct.ac.za/theses/ug_projects/williams_ugthesis.pdf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www.hk-phy.org/energy/transport/trans_phy/images/ems_maglev.gif" TargetMode="External"/><Relationship Id="rId4" Type="http://schemas.openxmlformats.org/officeDocument/2006/relationships/hyperlink" Target="http://www.zeltom.com/documents/emls_md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23528" y="1203598"/>
            <a:ext cx="7543800" cy="1945481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s" dirty="0">
                <a:solidFill>
                  <a:schemeClr val="accent1">
                    <a:lumMod val="50000"/>
                  </a:schemeClr>
                </a:solidFill>
                <a:latin typeface="Helvetica" pitchFamily="34" charset="0"/>
                <a:cs typeface="Helvetica" pitchFamily="34" charset="0"/>
              </a:rPr>
              <a:t>Levitador magnético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95536" y="3363838"/>
            <a:ext cx="5922600" cy="1539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dirty="0">
                <a:latin typeface="Helvetica" pitchFamily="34" charset="0"/>
                <a:cs typeface="Helvetica" pitchFamily="34" charset="0"/>
              </a:rPr>
              <a:t>Jorge Sequeira </a:t>
            </a:r>
            <a:r>
              <a:rPr lang="es" dirty="0" smtClean="0">
                <a:latin typeface="Helvetica" pitchFamily="34" charset="0"/>
                <a:cs typeface="Helvetica" pitchFamily="34" charset="0"/>
              </a:rPr>
              <a:t>Rojas</a:t>
            </a:r>
          </a:p>
          <a:p>
            <a:pPr lvl="0" rtl="0">
              <a:spcBef>
                <a:spcPts val="0"/>
              </a:spcBef>
              <a:buNone/>
            </a:pPr>
            <a:r>
              <a:rPr lang="es" smtClean="0">
                <a:latin typeface="Helvetica" pitchFamily="34" charset="0"/>
                <a:cs typeface="Helvetica" pitchFamily="34" charset="0"/>
              </a:rPr>
              <a:t>Equipo ?</a:t>
            </a:r>
            <a:endParaRPr lang="es" dirty="0">
              <a:latin typeface="Helvetica" pitchFamily="34" charset="0"/>
              <a:cs typeface="Helvetica" pitchFamily="34" charset="0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" dirty="0">
                <a:latin typeface="Helvetica" pitchFamily="34" charset="0"/>
                <a:cs typeface="Helvetica" pitchFamily="34" charset="0"/>
              </a:rPr>
              <a:t>Laboratorio Control Automático</a:t>
            </a:r>
          </a:p>
          <a:p>
            <a:pPr lvl="0" rtl="0">
              <a:spcBef>
                <a:spcPts val="0"/>
              </a:spcBef>
              <a:buNone/>
            </a:pPr>
            <a:r>
              <a:rPr lang="es" dirty="0">
                <a:latin typeface="Helvetica" pitchFamily="34" charset="0"/>
                <a:cs typeface="Helvetica" pitchFamily="34" charset="0"/>
              </a:rPr>
              <a:t>15 de Marzo del 2016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Análisis matemático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620340" cy="6271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CR" dirty="0" smtClean="0"/>
              <a:t>Recordando las ecuaciones (6) – (8) 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 smtClean="0"/>
              <a:t>10</a:t>
            </a:fld>
            <a:endParaRPr lang="es"/>
          </a:p>
        </p:txBody>
      </p:sp>
      <p:sp>
        <p:nvSpPr>
          <p:cNvPr id="5" name="TextBox 4"/>
          <p:cNvSpPr txBox="1"/>
          <p:nvPr/>
        </p:nvSpPr>
        <p:spPr>
          <a:xfrm>
            <a:off x="912355" y="4724460"/>
            <a:ext cx="1854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15 de Mayo del 2016</a:t>
            </a:r>
            <a:endParaRPr lang="es-CR" dirty="0"/>
          </a:p>
        </p:txBody>
      </p:sp>
      <p:sp>
        <p:nvSpPr>
          <p:cNvPr id="6" name="TextBox 5"/>
          <p:cNvSpPr txBox="1"/>
          <p:nvPr/>
        </p:nvSpPr>
        <p:spPr>
          <a:xfrm>
            <a:off x="3648659" y="4756939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Jorge Sequeira</a:t>
            </a:r>
            <a:endParaRPr lang="es-CR" dirty="0"/>
          </a:p>
        </p:txBody>
      </p:sp>
      <p:sp>
        <p:nvSpPr>
          <p:cNvPr id="7" name="TextBox 6"/>
          <p:cNvSpPr txBox="1"/>
          <p:nvPr/>
        </p:nvSpPr>
        <p:spPr>
          <a:xfrm>
            <a:off x="6312955" y="4756938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err="1" smtClean="0"/>
              <a:t>Lab</a:t>
            </a:r>
            <a:r>
              <a:rPr lang="es-CR" dirty="0" smtClean="0"/>
              <a:t>. de Control</a:t>
            </a:r>
            <a:endParaRPr lang="es-C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846730" y="1862922"/>
                <a:ext cx="2592288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s-CR" sz="1800" i="1" smtClean="0"/>
                        </m:ctrlPr>
                      </m:sSubPr>
                      <m:e>
                        <m:r>
                          <a:rPr lang="es-CR" sz="1800" i="1"/>
                          <m:t>𝑥</m:t>
                        </m:r>
                      </m:e>
                      <m:sub>
                        <m:r>
                          <a:rPr lang="es-CR" sz="1800" i="1"/>
                          <m:t>1</m:t>
                        </m:r>
                      </m:sub>
                    </m:sSub>
                    <m:r>
                      <a:rPr lang="es-CR" sz="1800" i="1"/>
                      <m:t>=</m:t>
                    </m:r>
                    <m:r>
                      <a:rPr lang="es-CR" sz="1800" i="1"/>
                      <m:t>𝑑</m:t>
                    </m:r>
                  </m:oMath>
                </a14:m>
                <a:r>
                  <a:rPr lang="es-CR" sz="1800" dirty="0" smtClean="0"/>
                  <a:t>           (6)  </a:t>
                </a:r>
                <a:endParaRPr lang="es-CR" sz="1800" dirty="0"/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s-CR" sz="1800" i="1"/>
                        </m:ctrlPr>
                      </m:sSubPr>
                      <m:e>
                        <m:r>
                          <a:rPr lang="es-CR" sz="1800" i="1"/>
                          <m:t>𝑥</m:t>
                        </m:r>
                      </m:e>
                      <m:sub>
                        <m:r>
                          <a:rPr lang="es-CR" sz="1800" i="1"/>
                          <m:t>2</m:t>
                        </m:r>
                      </m:sub>
                    </m:sSub>
                    <m:r>
                      <a:rPr lang="es-CR" sz="1800" i="1"/>
                      <m:t>= </m:t>
                    </m:r>
                    <m:acc>
                      <m:accPr>
                        <m:chr m:val="̇"/>
                        <m:ctrlPr>
                          <a:rPr lang="es-CR" sz="1800" i="1"/>
                        </m:ctrlPr>
                      </m:accPr>
                      <m:e>
                        <m:sSub>
                          <m:sSubPr>
                            <m:ctrlPr>
                              <a:rPr lang="es-CR" sz="1800" i="1"/>
                            </m:ctrlPr>
                          </m:sSubPr>
                          <m:e>
                            <m:r>
                              <a:rPr lang="es-CR" sz="1800" i="1"/>
                              <m:t>𝑥</m:t>
                            </m:r>
                          </m:e>
                          <m:sub>
                            <m:r>
                              <a:rPr lang="es-CR" sz="1800" i="1"/>
                              <m:t>1</m:t>
                            </m:r>
                          </m:sub>
                        </m:sSub>
                      </m:e>
                    </m:acc>
                    <m:r>
                      <a:rPr lang="es-CR" sz="1800" b="0" i="0" smtClean="0">
                        <a:latin typeface="Cambria Math"/>
                      </a:rPr>
                      <m:t>     </m:t>
                    </m:r>
                  </m:oMath>
                </a14:m>
                <a:r>
                  <a:rPr lang="es-CR" sz="1800" dirty="0" smtClean="0"/>
                  <a:t>      (7) </a:t>
                </a:r>
                <a:endParaRPr lang="es-CR" sz="1800" dirty="0"/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s-CR" sz="1800" i="1"/>
                        </m:ctrlPr>
                      </m:sSubPr>
                      <m:e>
                        <m:r>
                          <a:rPr lang="es-CR" sz="1800" i="1"/>
                          <m:t>𝑥</m:t>
                        </m:r>
                      </m:e>
                      <m:sub>
                        <m:r>
                          <a:rPr lang="es-CR" sz="1800" i="1"/>
                          <m:t>3</m:t>
                        </m:r>
                      </m:sub>
                    </m:sSub>
                    <m:r>
                      <a:rPr lang="es-CR" sz="1800" i="1"/>
                      <m:t>= </m:t>
                    </m:r>
                    <m:r>
                      <a:rPr lang="es-CR" sz="1800" i="1"/>
                      <m:t>𝑖</m:t>
                    </m:r>
                  </m:oMath>
                </a14:m>
                <a:r>
                  <a:rPr lang="es-CR" sz="1800" dirty="0" smtClean="0"/>
                  <a:t>           (8) </a:t>
                </a:r>
                <a:endParaRPr lang="es-CR" sz="1800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730" y="1862922"/>
                <a:ext cx="2592288" cy="923330"/>
              </a:xfrm>
              <a:prstGeom prst="rect">
                <a:avLst/>
              </a:prstGeom>
              <a:blipFill rotWithShape="1">
                <a:blip r:embed="rId3"/>
                <a:stretch>
                  <a:fillRect t="-3311" r="-6588" b="-9934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Shape 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8214" y="1749677"/>
            <a:ext cx="2860681" cy="252190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/>
          <p:cNvSpPr txBox="1"/>
          <p:nvPr/>
        </p:nvSpPr>
        <p:spPr>
          <a:xfrm>
            <a:off x="5456898" y="4322112"/>
            <a:ext cx="20233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 err="1" smtClean="0"/>
              <a:t>Fig</a:t>
            </a:r>
            <a:r>
              <a:rPr lang="es-CR" sz="1100" dirty="0" smtClean="0"/>
              <a:t> 3. Modelo del sistema. [2]</a:t>
            </a:r>
            <a:endParaRPr lang="es-CR" sz="1100" dirty="0"/>
          </a:p>
        </p:txBody>
      </p:sp>
    </p:spTree>
    <p:extLst>
      <p:ext uri="{BB962C8B-B14F-4D97-AF65-F5344CB8AC3E}">
        <p14:creationId xmlns:p14="http://schemas.microsoft.com/office/powerpoint/2010/main" val="18829260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Análisis matemático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620340" cy="6271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CR" dirty="0" smtClean="0"/>
              <a:t>Recordando las ecuaciones (6) – (8) 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 smtClean="0"/>
              <a:t>11</a:t>
            </a:fld>
            <a:endParaRPr lang="es"/>
          </a:p>
        </p:txBody>
      </p:sp>
      <p:sp>
        <p:nvSpPr>
          <p:cNvPr id="5" name="TextBox 4"/>
          <p:cNvSpPr txBox="1"/>
          <p:nvPr/>
        </p:nvSpPr>
        <p:spPr>
          <a:xfrm>
            <a:off x="912355" y="4724460"/>
            <a:ext cx="1854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15 de Mayo del 2016</a:t>
            </a:r>
            <a:endParaRPr lang="es-CR" dirty="0"/>
          </a:p>
        </p:txBody>
      </p:sp>
      <p:sp>
        <p:nvSpPr>
          <p:cNvPr id="6" name="TextBox 5"/>
          <p:cNvSpPr txBox="1"/>
          <p:nvPr/>
        </p:nvSpPr>
        <p:spPr>
          <a:xfrm>
            <a:off x="3648659" y="4756939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Jorge Sequeira</a:t>
            </a:r>
            <a:endParaRPr lang="es-CR" dirty="0"/>
          </a:p>
        </p:txBody>
      </p:sp>
      <p:sp>
        <p:nvSpPr>
          <p:cNvPr id="7" name="TextBox 6"/>
          <p:cNvSpPr txBox="1"/>
          <p:nvPr/>
        </p:nvSpPr>
        <p:spPr>
          <a:xfrm>
            <a:off x="6312955" y="4756938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err="1" smtClean="0"/>
              <a:t>Lab</a:t>
            </a:r>
            <a:r>
              <a:rPr lang="es-CR" dirty="0" smtClean="0"/>
              <a:t>. de Control</a:t>
            </a:r>
            <a:endParaRPr lang="es-C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857206" y="1936452"/>
                <a:ext cx="2592288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s-CR" sz="1800" i="1" smtClean="0"/>
                        </m:ctrlPr>
                      </m:sSubPr>
                      <m:e>
                        <m:r>
                          <a:rPr lang="es-CR" sz="1800" i="1"/>
                          <m:t>𝑥</m:t>
                        </m:r>
                      </m:e>
                      <m:sub>
                        <m:r>
                          <a:rPr lang="es-CR" sz="1800" i="1"/>
                          <m:t>1</m:t>
                        </m:r>
                      </m:sub>
                    </m:sSub>
                    <m:r>
                      <a:rPr lang="es-CR" sz="1800" i="1"/>
                      <m:t>=</m:t>
                    </m:r>
                    <m:r>
                      <a:rPr lang="es-CR" sz="1800" i="1"/>
                      <m:t>𝑑</m:t>
                    </m:r>
                  </m:oMath>
                </a14:m>
                <a:r>
                  <a:rPr lang="es-CR" sz="1800" dirty="0" smtClean="0"/>
                  <a:t>           (6)  </a:t>
                </a:r>
                <a:endParaRPr lang="es-CR" sz="1800" dirty="0"/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s-CR" sz="1800" i="1"/>
                        </m:ctrlPr>
                      </m:sSubPr>
                      <m:e>
                        <m:r>
                          <a:rPr lang="es-CR" sz="1800" i="1"/>
                          <m:t>𝑥</m:t>
                        </m:r>
                      </m:e>
                      <m:sub>
                        <m:r>
                          <a:rPr lang="es-CR" sz="1800" i="1"/>
                          <m:t>2</m:t>
                        </m:r>
                      </m:sub>
                    </m:sSub>
                    <m:r>
                      <a:rPr lang="es-CR" sz="1800" i="1"/>
                      <m:t>= </m:t>
                    </m:r>
                    <m:acc>
                      <m:accPr>
                        <m:chr m:val="̇"/>
                        <m:ctrlPr>
                          <a:rPr lang="es-CR" sz="1800" i="1"/>
                        </m:ctrlPr>
                      </m:accPr>
                      <m:e>
                        <m:sSub>
                          <m:sSubPr>
                            <m:ctrlPr>
                              <a:rPr lang="es-CR" sz="1800" i="1"/>
                            </m:ctrlPr>
                          </m:sSubPr>
                          <m:e>
                            <m:r>
                              <a:rPr lang="es-CR" sz="1800" i="1"/>
                              <m:t>𝑥</m:t>
                            </m:r>
                          </m:e>
                          <m:sub>
                            <m:r>
                              <a:rPr lang="es-CR" sz="1800" i="1"/>
                              <m:t>1</m:t>
                            </m:r>
                          </m:sub>
                        </m:sSub>
                      </m:e>
                    </m:acc>
                    <m:r>
                      <a:rPr lang="es-CR" sz="1800" b="0" i="0" smtClean="0">
                        <a:latin typeface="Cambria Math"/>
                      </a:rPr>
                      <m:t>     </m:t>
                    </m:r>
                  </m:oMath>
                </a14:m>
                <a:r>
                  <a:rPr lang="es-CR" sz="1800" dirty="0" smtClean="0"/>
                  <a:t>      (7) </a:t>
                </a:r>
                <a:endParaRPr lang="es-CR" sz="1800" dirty="0"/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s-CR" sz="1800" i="1"/>
                        </m:ctrlPr>
                      </m:sSubPr>
                      <m:e>
                        <m:r>
                          <a:rPr lang="es-CR" sz="1800" i="1"/>
                          <m:t>𝑥</m:t>
                        </m:r>
                      </m:e>
                      <m:sub>
                        <m:r>
                          <a:rPr lang="es-CR" sz="1800" i="1"/>
                          <m:t>3</m:t>
                        </m:r>
                      </m:sub>
                    </m:sSub>
                    <m:r>
                      <a:rPr lang="es-CR" sz="1800" i="1"/>
                      <m:t>= </m:t>
                    </m:r>
                    <m:r>
                      <a:rPr lang="es-CR" sz="1800" i="1"/>
                      <m:t>𝑖</m:t>
                    </m:r>
                  </m:oMath>
                </a14:m>
                <a:r>
                  <a:rPr lang="es-CR" sz="1800" dirty="0" smtClean="0"/>
                  <a:t>           (8) </a:t>
                </a:r>
                <a:endParaRPr lang="es-CR" sz="1800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06" y="1936452"/>
                <a:ext cx="2592288" cy="923330"/>
              </a:xfrm>
              <a:prstGeom prst="rect">
                <a:avLst/>
              </a:prstGeom>
              <a:blipFill rotWithShape="1">
                <a:blip r:embed="rId3"/>
                <a:stretch>
                  <a:fillRect t="-3311" r="-6588" b="-9934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Shape 87"/>
              <p:cNvSpPr txBox="1">
                <a:spLocks/>
              </p:cNvSpPr>
              <p:nvPr/>
            </p:nvSpPr>
            <p:spPr>
              <a:xfrm>
                <a:off x="411376" y="2859782"/>
                <a:ext cx="4036030" cy="627187"/>
              </a:xfrm>
              <a:prstGeom prst="rect">
                <a:avLst/>
              </a:prstGeom>
            </p:spPr>
            <p:txBody>
              <a:bodyPr vert="horz" lIns="91425" tIns="91425" rIns="91425" bIns="91425" rtlCol="0" anchor="t" anchorCtr="0">
                <a:noAutofit/>
              </a:bodyPr>
              <a:lstStyle>
                <a:lvl1pPr marL="342900" lvl="0" indent="-228600" algn="l" defTabSz="914400" rtl="0" eaLnBrk="1" latinLnBrk="0" hangingPunct="1">
                  <a:spcBef>
                    <a:spcPts val="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lvl="1" indent="-228600" algn="l" defTabSz="914400" rtl="0" eaLnBrk="1" latinLnBrk="0" hangingPunct="1">
                  <a:spcBef>
                    <a:spcPts val="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05840" lvl="2" indent="-228600" algn="l" defTabSz="914400" rtl="0" eaLnBrk="1" latinLnBrk="0" hangingPunct="1">
                  <a:spcBef>
                    <a:spcPts val="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0160" lvl="3" indent="-228600" algn="l" defTabSz="914400" rtl="0" eaLnBrk="1" latinLnBrk="0" hangingPunct="1">
                  <a:spcBef>
                    <a:spcPts val="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54480" lvl="4" indent="-228600" algn="l" defTabSz="914400" rtl="0" eaLnBrk="1" latinLnBrk="0" hangingPunct="1">
                  <a:spcBef>
                    <a:spcPts val="0"/>
                  </a:spcBef>
                  <a:buClr>
                    <a:schemeClr val="accent5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lvl="5" indent="-182880" algn="l" defTabSz="914400" rtl="0" eaLnBrk="1" latinLnBrk="0" hangingPunct="1">
                  <a:spcBef>
                    <a:spcPts val="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lvl="6" indent="-182880" algn="l" defTabSz="914400" rtl="0" eaLnBrk="1" latinLnBrk="0" hangingPunct="1">
                  <a:spcBef>
                    <a:spcPts val="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03120" lvl="7" indent="-182880" algn="l" defTabSz="914400" rtl="0" eaLnBrk="1" latinLnBrk="0" hangingPunct="1">
                  <a:spcBef>
                    <a:spcPts val="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lvl="8" indent="-182880" algn="l" defTabSz="914400" rtl="0" eaLnBrk="1" latinLnBrk="0" hangingPunct="1">
                  <a:spcBef>
                    <a:spcPts val="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None/>
                </a:pPr>
                <a:r>
                  <a:rPr lang="es-CR" dirty="0" smtClean="0"/>
                  <a:t>Suponiendo un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s-CR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s-CR" sz="2400" i="1">
                        <a:latin typeface="Cambria Math"/>
                      </a:rPr>
                      <m:t>=</m:t>
                    </m:r>
                    <m:r>
                      <a:rPr lang="es-CR" sz="2400" b="0" i="1" smtClean="0">
                        <a:latin typeface="Cambria Math"/>
                      </a:rPr>
                      <m:t>𝑐𝑡𝑒</m:t>
                    </m:r>
                  </m:oMath>
                </a14:m>
                <a:r>
                  <a:rPr lang="es-CR" dirty="0" smtClean="0"/>
                  <a:t> </a:t>
                </a:r>
                <a:endParaRPr lang="es-CR" dirty="0"/>
              </a:p>
            </p:txBody>
          </p:sp>
        </mc:Choice>
        <mc:Fallback>
          <p:sp>
            <p:nvSpPr>
              <p:cNvPr id="14" name="Shape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76" y="2859782"/>
                <a:ext cx="4036030" cy="62718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683568" y="3478401"/>
                <a:ext cx="2939565" cy="10129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s-CR" sz="1800" i="1" smtClean="0"/>
                        </m:ctrlPr>
                      </m:sSubPr>
                      <m:e>
                        <m:r>
                          <a:rPr lang="es-CR" sz="1800" i="1"/>
                          <m:t>𝑥</m:t>
                        </m:r>
                      </m:e>
                      <m:sub>
                        <m:r>
                          <a:rPr lang="es-CR" sz="1800" i="1"/>
                          <m:t>1</m:t>
                        </m:r>
                      </m:sub>
                    </m:sSub>
                    <m:r>
                      <a:rPr lang="es-CR" sz="1800" i="1"/>
                      <m:t>=</m:t>
                    </m:r>
                    <m:r>
                      <a:rPr lang="es-CR" sz="1800" b="0" i="1" smtClean="0">
                        <a:latin typeface="Cambria Math"/>
                      </a:rPr>
                      <m:t>𝑐𝑡𝑒</m:t>
                    </m:r>
                  </m:oMath>
                </a14:m>
                <a:r>
                  <a:rPr lang="es-CR" sz="1800" dirty="0" smtClean="0"/>
                  <a:t>           (15)  </a:t>
                </a:r>
                <a:endParaRPr lang="es-CR" sz="1800" dirty="0"/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s-CR" sz="1800" i="1"/>
                        </m:ctrlPr>
                      </m:sSubPr>
                      <m:e>
                        <m:r>
                          <a:rPr lang="es-CR" sz="1800" i="1"/>
                          <m:t>𝑥</m:t>
                        </m:r>
                      </m:e>
                      <m:sub>
                        <m:r>
                          <a:rPr lang="es-CR" sz="1800" i="1"/>
                          <m:t>2</m:t>
                        </m:r>
                      </m:sub>
                    </m:sSub>
                    <m:r>
                      <a:rPr lang="es-CR" sz="1800" i="1"/>
                      <m:t>=</m:t>
                    </m:r>
                    <m:r>
                      <a:rPr lang="es-CR" sz="1800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es-CR" sz="1800" dirty="0" smtClean="0"/>
                  <a:t>             (16) </a:t>
                </a:r>
                <a:endParaRPr lang="es-CR" sz="1800" dirty="0"/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s-CR" sz="1800" i="1"/>
                        </m:ctrlPr>
                      </m:sSubPr>
                      <m:e>
                        <m:r>
                          <a:rPr lang="es-CR" sz="1800" i="1"/>
                          <m:t>𝑥</m:t>
                        </m:r>
                      </m:e>
                      <m:sub>
                        <m:r>
                          <a:rPr lang="es-CR" sz="1800" i="1"/>
                          <m:t>3</m:t>
                        </m:r>
                      </m:sub>
                    </m:sSub>
                    <m:r>
                      <a:rPr lang="es-CR" sz="1800" i="1"/>
                      <m:t>= </m:t>
                    </m:r>
                    <m:f>
                      <m:fPr>
                        <m:ctrlPr>
                          <a:rPr lang="es-CR" sz="1800" i="1"/>
                        </m:ctrlPr>
                      </m:fPr>
                      <m:num>
                        <m:r>
                          <a:rPr lang="es-CR" sz="1800" i="1"/>
                          <m:t>𝑚𝑔</m:t>
                        </m:r>
                      </m:num>
                      <m:den>
                        <m:r>
                          <a:rPr lang="es-CR" sz="1800" i="1"/>
                          <m:t>𝑘</m:t>
                        </m:r>
                      </m:den>
                    </m:f>
                    <m:r>
                      <a:rPr lang="es-CR" sz="1800" i="1"/>
                      <m:t> </m:t>
                    </m:r>
                    <m:sSup>
                      <m:sSupPr>
                        <m:ctrlPr>
                          <a:rPr lang="es-CR" sz="1800" i="1"/>
                        </m:ctrlPr>
                      </m:sSupPr>
                      <m:e>
                        <m:sSub>
                          <m:sSubPr>
                            <m:ctrlPr>
                              <a:rPr lang="es-CR" sz="1800" i="1"/>
                            </m:ctrlPr>
                          </m:sSubPr>
                          <m:e>
                            <m:r>
                              <a:rPr lang="es-CR" sz="1800" i="1"/>
                              <m:t>𝑥</m:t>
                            </m:r>
                          </m:e>
                          <m:sub>
                            <m:r>
                              <a:rPr lang="es-CR" sz="1800" i="1"/>
                              <m:t>1</m:t>
                            </m:r>
                          </m:sub>
                        </m:sSub>
                      </m:e>
                      <m:sup>
                        <m:r>
                          <a:rPr lang="es-CR" sz="1800" i="1"/>
                          <m:t>4</m:t>
                        </m:r>
                      </m:sup>
                    </m:sSup>
                  </m:oMath>
                </a14:m>
                <a:r>
                  <a:rPr lang="es-CR" sz="1800" dirty="0" smtClean="0"/>
                  <a:t> </a:t>
                </a:r>
                <a:r>
                  <a:rPr lang="es-CR" sz="1800" dirty="0"/>
                  <a:t> </a:t>
                </a:r>
                <a:r>
                  <a:rPr lang="es-CR" sz="1800" dirty="0" smtClean="0"/>
                  <a:t>      (17) </a:t>
                </a:r>
                <a:endParaRPr lang="es-CR" sz="1800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478401"/>
                <a:ext cx="2939565" cy="1012906"/>
              </a:xfrm>
              <a:prstGeom prst="rect">
                <a:avLst/>
              </a:prstGeom>
              <a:blipFill rotWithShape="1">
                <a:blip r:embed="rId5"/>
                <a:stretch>
                  <a:fillRect t="-3012" r="-6017" b="-241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Shape 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38214" y="1749677"/>
            <a:ext cx="2860681" cy="252190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/>
          <p:cNvSpPr txBox="1"/>
          <p:nvPr/>
        </p:nvSpPr>
        <p:spPr>
          <a:xfrm>
            <a:off x="5456898" y="4322112"/>
            <a:ext cx="20233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 err="1" smtClean="0"/>
              <a:t>Fig</a:t>
            </a:r>
            <a:r>
              <a:rPr lang="es-CR" sz="1100" dirty="0" smtClean="0"/>
              <a:t> 3. Modelo del sistema. [2]</a:t>
            </a:r>
            <a:endParaRPr lang="es-CR" sz="1100" dirty="0"/>
          </a:p>
        </p:txBody>
      </p:sp>
    </p:spTree>
    <p:extLst>
      <p:ext uri="{BB962C8B-B14F-4D97-AF65-F5344CB8AC3E}">
        <p14:creationId xmlns:p14="http://schemas.microsoft.com/office/powerpoint/2010/main" val="17611180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Análisis matemático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620340" cy="6271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CR" dirty="0" smtClean="0"/>
              <a:t>Las ecuaciones </a:t>
            </a:r>
            <a:r>
              <a:rPr lang="es-CR" dirty="0" err="1" smtClean="0"/>
              <a:t>linearizadas</a:t>
            </a:r>
            <a:r>
              <a:rPr lang="es-CR" dirty="0" smtClean="0"/>
              <a:t> son: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 smtClean="0"/>
              <a:t>12</a:t>
            </a:fld>
            <a:endParaRPr lang="es"/>
          </a:p>
        </p:txBody>
      </p:sp>
      <p:sp>
        <p:nvSpPr>
          <p:cNvPr id="5" name="TextBox 4"/>
          <p:cNvSpPr txBox="1"/>
          <p:nvPr/>
        </p:nvSpPr>
        <p:spPr>
          <a:xfrm>
            <a:off x="912355" y="4724460"/>
            <a:ext cx="1854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15 de Mayo del 2016</a:t>
            </a:r>
            <a:endParaRPr lang="es-CR" dirty="0"/>
          </a:p>
        </p:txBody>
      </p:sp>
      <p:sp>
        <p:nvSpPr>
          <p:cNvPr id="6" name="TextBox 5"/>
          <p:cNvSpPr txBox="1"/>
          <p:nvPr/>
        </p:nvSpPr>
        <p:spPr>
          <a:xfrm>
            <a:off x="3648659" y="4756939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Jorge Sequeira</a:t>
            </a:r>
            <a:endParaRPr lang="es-CR" dirty="0"/>
          </a:p>
        </p:txBody>
      </p:sp>
      <p:sp>
        <p:nvSpPr>
          <p:cNvPr id="7" name="TextBox 6"/>
          <p:cNvSpPr txBox="1"/>
          <p:nvPr/>
        </p:nvSpPr>
        <p:spPr>
          <a:xfrm>
            <a:off x="6312955" y="4756938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err="1" smtClean="0"/>
              <a:t>Lab</a:t>
            </a:r>
            <a:r>
              <a:rPr lang="es-CR" dirty="0" smtClean="0"/>
              <a:t>. de Control</a:t>
            </a:r>
            <a:endParaRPr lang="es-CR" dirty="0"/>
          </a:p>
        </p:txBody>
      </p:sp>
      <p:sp>
        <p:nvSpPr>
          <p:cNvPr id="14" name="Shape 87"/>
          <p:cNvSpPr txBox="1">
            <a:spLocks/>
          </p:cNvSpPr>
          <p:nvPr/>
        </p:nvSpPr>
        <p:spPr>
          <a:xfrm>
            <a:off x="298758" y="2828170"/>
            <a:ext cx="4735100" cy="62718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342900" lvl="0" indent="-22860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lvl="1" indent="-228600" algn="l" defTabSz="914400" rtl="0" eaLnBrk="1" latinLnBrk="0" hangingPunct="1">
              <a:spcBef>
                <a:spcPts val="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lvl="2" indent="-228600" algn="l" defTabSz="914400" rtl="0" eaLnBrk="1" latinLnBrk="0" hangingPunct="1">
              <a:spcBef>
                <a:spcPts val="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lvl="3" indent="-228600" algn="l" defTabSz="914400" rtl="0" eaLnBrk="1" latinLnBrk="0" hangingPunct="1">
              <a:spcBef>
                <a:spcPts val="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lvl="4" indent="-228600" algn="l" defTabSz="914400" rtl="0" eaLnBrk="1" latinLnBrk="0" hangingPunct="1">
              <a:spcBef>
                <a:spcPts val="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lvl="5" indent="-18288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lvl="6" indent="-182880" algn="l" defTabSz="914400" rtl="0" eaLnBrk="1" latinLnBrk="0" hangingPunct="1">
              <a:spcBef>
                <a:spcPts val="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lvl="7" indent="-182880" algn="l" defTabSz="914400" rtl="0" eaLnBrk="1" latinLnBrk="0" hangingPunct="1">
              <a:spcBef>
                <a:spcPts val="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lvl="8" indent="-182880" algn="l" defTabSz="914400" rtl="0" eaLnBrk="1" latinLnBrk="0" hangingPunct="1">
              <a:spcBef>
                <a:spcPts val="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s-CR" dirty="0" smtClean="0"/>
              <a:t>Evaluando en el punto de equilibrio:</a:t>
            </a:r>
            <a:endParaRPr lang="es-C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1449899" y="1635646"/>
                <a:ext cx="3624967" cy="1506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s-CR" i="1"/>
                      <m:t>∆</m:t>
                    </m:r>
                    <m:acc>
                      <m:accPr>
                        <m:chr m:val="̃"/>
                        <m:ctrlPr>
                          <a:rPr lang="es-CR" i="1"/>
                        </m:ctrlPr>
                      </m:accPr>
                      <m:e>
                        <m:r>
                          <a:rPr lang="es-CR" i="1"/>
                          <m:t>𝑥</m:t>
                        </m:r>
                      </m:e>
                    </m:acc>
                    <m:r>
                      <a:rPr lang="es-CR" i="1"/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s-CR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CR" i="1"/>
                            </m:ctrlPr>
                          </m:mPr>
                          <m:mr>
                            <m:e>
                              <m:r>
                                <a:rPr lang="es-CR" i="1"/>
                                <m:t>0</m:t>
                              </m:r>
                            </m:e>
                            <m:e>
                              <m:r>
                                <a:rPr lang="es-CR" i="1"/>
                                <m:t>1</m:t>
                              </m:r>
                            </m:e>
                            <m:e>
                              <m:r>
                                <a:rPr lang="es-CR" i="1"/>
                                <m:t>0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s-CR" i="1"/>
                                  </m:ctrlPr>
                                </m:fPr>
                                <m:num>
                                  <m:r>
                                    <a:rPr lang="es-CR" i="1"/>
                                    <m:t>4</m:t>
                                  </m:r>
                                  <m:r>
                                    <a:rPr lang="es-CR" i="1"/>
                                    <m:t>𝑘</m:t>
                                  </m:r>
                                </m:num>
                                <m:den>
                                  <m:r>
                                    <a:rPr lang="es-CR" i="1"/>
                                    <m:t>𝑚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s-CR" i="1"/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CR" i="1"/>
                                      </m:ctrlPr>
                                    </m:sSubPr>
                                    <m:e>
                                      <m:r>
                                        <a:rPr lang="es-CR" i="1"/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CR" i="1"/>
                                        <m:t>3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s-CR" i="1"/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s-CR" i="1"/>
                                          </m:ctrlPr>
                                        </m:sSubPr>
                                        <m:e>
                                          <m:r>
                                            <a:rPr lang="es-CR" i="1"/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CR" i="1"/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s-CR" i="1"/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  <m:e>
                              <m:r>
                                <a:rPr lang="es-CR" i="1"/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s-CR" i="1"/>
                                  </m:ctrlPr>
                                </m:fPr>
                                <m:num>
                                  <m:r>
                                    <a:rPr lang="es-CR" i="1"/>
                                    <m:t>−</m:t>
                                  </m:r>
                                  <m:r>
                                    <a:rPr lang="es-CR" i="1"/>
                                    <m:t>𝑘</m:t>
                                  </m:r>
                                </m:num>
                                <m:den>
                                  <m:r>
                                    <a:rPr lang="es-CR" i="1"/>
                                    <m:t>𝑚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s-CR" i="1"/>
                                  </m:ctrlPr>
                                </m:fPr>
                                <m:num>
                                  <m:r>
                                    <a:rPr lang="es-CR" i="1"/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s-CR" i="1"/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s-CR" i="1"/>
                                          </m:ctrlPr>
                                        </m:sSubPr>
                                        <m:e>
                                          <m:r>
                                            <a:rPr lang="es-CR" i="1"/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CR" i="1"/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s-CR" i="1"/>
                                        <m:t>4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s-CR" i="1"/>
                                <m:t>0</m:t>
                              </m:r>
                            </m:e>
                            <m:e>
                              <m:r>
                                <a:rPr lang="es-CR" i="1"/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s-CR" i="1"/>
                                  </m:ctrlPr>
                                </m:fPr>
                                <m:num>
                                  <m:r>
                                    <a:rPr lang="es-CR" i="1"/>
                                    <m:t>−</m:t>
                                  </m:r>
                                  <m:r>
                                    <a:rPr lang="es-CR" i="1"/>
                                    <m:t>𝑅</m:t>
                                  </m:r>
                                </m:num>
                                <m:den>
                                  <m:r>
                                    <a:rPr lang="es-CR" i="1"/>
                                    <m:t>𝐿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s-CR" i="1"/>
                      <m:t>∆</m:t>
                    </m:r>
                    <m:r>
                      <a:rPr lang="es-CR" i="1"/>
                      <m:t>𝑥</m:t>
                    </m:r>
                    <m:r>
                      <a:rPr lang="es-CR" i="1"/>
                      <m:t>+ </m:t>
                    </m:r>
                    <m:d>
                      <m:dPr>
                        <m:begChr m:val="["/>
                        <m:endChr m:val="]"/>
                        <m:ctrlPr>
                          <a:rPr lang="es-CR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CR" i="1"/>
                            </m:ctrlPr>
                          </m:mPr>
                          <m:mr>
                            <m:e>
                              <m:r>
                                <a:rPr lang="es-CR" i="1"/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CR" i="1"/>
                                <m:t>0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s-CR" i="1"/>
                                  </m:ctrlPr>
                                </m:fPr>
                                <m:num>
                                  <m:r>
                                    <a:rPr lang="es-CR" i="1"/>
                                    <m:t>1</m:t>
                                  </m:r>
                                </m:num>
                                <m:den>
                                  <m:r>
                                    <a:rPr lang="es-CR" i="1"/>
                                    <m:t>𝐿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s-CR" i="1"/>
                      <m:t>∆</m:t>
                    </m:r>
                    <m:r>
                      <a:rPr lang="es-CR" i="1"/>
                      <m:t>𝑣</m:t>
                    </m:r>
                  </m:oMath>
                </a14:m>
                <a:r>
                  <a:rPr lang="es-CR" sz="1100" dirty="0" smtClean="0"/>
                  <a:t>          (18)</a:t>
                </a:r>
              </a:p>
              <a:p>
                <a:pPr algn="r"/>
                <a:endParaRPr lang="es-CR" sz="1100" dirty="0"/>
              </a:p>
              <a:p>
                <a:pPr algn="r"/>
                <a14:m>
                  <m:oMath xmlns:m="http://schemas.openxmlformats.org/officeDocument/2006/math">
                    <m:r>
                      <a:rPr lang="es-CR" sz="1100" i="1"/>
                      <m:t>∆</m:t>
                    </m:r>
                    <m:r>
                      <a:rPr lang="es-CR" sz="1100" i="1"/>
                      <m:t>𝑦</m:t>
                    </m:r>
                    <m:r>
                      <a:rPr lang="es-CR" sz="1100" i="1"/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s-CR" sz="1100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CR" sz="1100" i="1"/>
                            </m:ctrlPr>
                          </m:mPr>
                          <m:mr>
                            <m:e>
                              <m:r>
                                <a:rPr lang="es-CR" sz="1100" i="1"/>
                                <m:t>1</m:t>
                              </m:r>
                            </m:e>
                            <m:e>
                              <m:r>
                                <a:rPr lang="es-CR" sz="1100" i="1"/>
                                <m:t>0</m:t>
                              </m:r>
                            </m:e>
                            <m:e>
                              <m:r>
                                <a:rPr lang="es-CR" sz="1100" i="1"/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s-CR" sz="1100" i="1"/>
                      <m:t> ∆</m:t>
                    </m:r>
                    <m:r>
                      <a:rPr lang="es-CR" sz="1100" i="1"/>
                      <m:t>𝑥</m:t>
                    </m:r>
                  </m:oMath>
                </a14:m>
                <a:r>
                  <a:rPr lang="es-CR" sz="1100" dirty="0" smtClean="0"/>
                  <a:t>                           (19)</a:t>
                </a:r>
                <a:endParaRPr lang="es-CR" sz="1100" dirty="0"/>
              </a:p>
              <a:p>
                <a:pPr algn="r"/>
                <a:endParaRPr lang="es-CR" sz="1100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899" y="1635646"/>
                <a:ext cx="3624967" cy="150611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1391095" y="3265282"/>
                <a:ext cx="3686971" cy="14569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s-CR" i="1" smtClean="0"/>
                      <m:t>∆</m:t>
                    </m:r>
                    <m:acc>
                      <m:accPr>
                        <m:chr m:val="̃"/>
                        <m:ctrlPr>
                          <a:rPr lang="es-CR" i="1"/>
                        </m:ctrlPr>
                      </m:accPr>
                      <m:e>
                        <m:r>
                          <a:rPr lang="es-CR" i="1"/>
                          <m:t>𝑥</m:t>
                        </m:r>
                      </m:e>
                    </m:acc>
                    <m:r>
                      <a:rPr lang="es-CR" i="1"/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s-CR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CR" i="1"/>
                            </m:ctrlPr>
                          </m:mPr>
                          <m:mr>
                            <m:e>
                              <m:r>
                                <a:rPr lang="es-CR" i="1"/>
                                <m:t>0</m:t>
                              </m:r>
                            </m:e>
                            <m:e>
                              <m:r>
                                <a:rPr lang="es-CR" i="1"/>
                                <m:t>1</m:t>
                              </m:r>
                            </m:e>
                            <m:e>
                              <m:r>
                                <a:rPr lang="es-CR" i="1"/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CR" b="0" i="1" smtClean="0">
                                  <a:latin typeface="Cambria Math"/>
                                </a:rPr>
                                <m:t>4</m:t>
                              </m:r>
                              <m:r>
                                <a:rPr lang="es-CR" b="0" i="1" smtClean="0">
                                  <a:latin typeface="Cambria Math"/>
                                </a:rPr>
                                <m:t>𝑔𝑚</m:t>
                              </m:r>
                              <m:sSup>
                                <m:sSupPr>
                                  <m:ctrlPr>
                                    <a:rPr lang="es-CR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s-CR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s-CR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s-CR" b="0" i="1" smtClean="0">
                                      <a:latin typeface="Cambria Math"/>
                                    </a:rPr>
                                    <m:t>4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s-CR" i="1"/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s-CR" i="1"/>
                                  </m:ctrlPr>
                                </m:fPr>
                                <m:num>
                                  <m:r>
                                    <a:rPr lang="es-CR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s-CR" b="0" i="1" smtClean="0">
                                      <a:latin typeface="Cambria Math"/>
                                    </a:rPr>
                                    <m:t>𝑘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s-CR" i="1"/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s-CR" i="1" smtClean="0"/>
                                          </m:ctrlPr>
                                        </m:sSubPr>
                                        <m:e>
                                          <m:r>
                                            <a:rPr lang="es-CR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s-CR" b="0" i="1" smtClean="0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s-CR" i="1"/>
                                        <m:t>4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s-CR" i="1"/>
                                <m:t>0</m:t>
                              </m:r>
                            </m:e>
                            <m:e>
                              <m:r>
                                <a:rPr lang="es-CR" i="1"/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s-CR" i="1"/>
                                  </m:ctrlPr>
                                </m:fPr>
                                <m:num>
                                  <m:r>
                                    <a:rPr lang="es-CR" i="1"/>
                                    <m:t>−</m:t>
                                  </m:r>
                                  <m:r>
                                    <a:rPr lang="es-CR" i="1"/>
                                    <m:t>𝑅</m:t>
                                  </m:r>
                                </m:num>
                                <m:den>
                                  <m:r>
                                    <a:rPr lang="es-CR" i="1"/>
                                    <m:t>𝐿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s-CR" i="1"/>
                      <m:t>∆</m:t>
                    </m:r>
                    <m:r>
                      <a:rPr lang="es-CR" i="1"/>
                      <m:t>𝑥</m:t>
                    </m:r>
                    <m:r>
                      <a:rPr lang="es-CR" i="1"/>
                      <m:t>+ </m:t>
                    </m:r>
                    <m:d>
                      <m:dPr>
                        <m:begChr m:val="["/>
                        <m:endChr m:val="]"/>
                        <m:ctrlPr>
                          <a:rPr lang="es-CR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CR" i="1"/>
                            </m:ctrlPr>
                          </m:mPr>
                          <m:mr>
                            <m:e>
                              <m:r>
                                <a:rPr lang="es-CR" i="1"/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CR" i="1"/>
                                <m:t>0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s-CR" i="1"/>
                                  </m:ctrlPr>
                                </m:fPr>
                                <m:num>
                                  <m:r>
                                    <a:rPr lang="es-CR" i="1"/>
                                    <m:t>1</m:t>
                                  </m:r>
                                </m:num>
                                <m:den>
                                  <m:r>
                                    <a:rPr lang="es-CR" i="1"/>
                                    <m:t>𝐿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s-CR" i="1"/>
                      <m:t>∆</m:t>
                    </m:r>
                    <m:r>
                      <a:rPr lang="es-CR" i="1"/>
                      <m:t>𝑣</m:t>
                    </m:r>
                  </m:oMath>
                </a14:m>
                <a:r>
                  <a:rPr lang="es-CR" sz="1100" dirty="0" smtClean="0"/>
                  <a:t>          (20)</a:t>
                </a:r>
              </a:p>
              <a:p>
                <a:pPr algn="r"/>
                <a:endParaRPr lang="es-CR" sz="1100" dirty="0"/>
              </a:p>
              <a:p>
                <a:pPr algn="r"/>
                <a14:m>
                  <m:oMath xmlns:m="http://schemas.openxmlformats.org/officeDocument/2006/math">
                    <m:r>
                      <a:rPr lang="es-CR" sz="1100" i="1"/>
                      <m:t>∆</m:t>
                    </m:r>
                    <m:r>
                      <a:rPr lang="es-CR" sz="1100" i="1"/>
                      <m:t>𝑦</m:t>
                    </m:r>
                    <m:r>
                      <a:rPr lang="es-CR" sz="1100" i="1"/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s-CR" sz="1100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CR" sz="1100" i="1"/>
                            </m:ctrlPr>
                          </m:mPr>
                          <m:mr>
                            <m:e>
                              <m:r>
                                <a:rPr lang="es-CR" sz="1100" i="1"/>
                                <m:t>1</m:t>
                              </m:r>
                            </m:e>
                            <m:e>
                              <m:r>
                                <a:rPr lang="es-CR" sz="1100" i="1"/>
                                <m:t>0</m:t>
                              </m:r>
                            </m:e>
                            <m:e>
                              <m:r>
                                <a:rPr lang="es-CR" sz="1100" i="1"/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s-CR" sz="1100" i="1"/>
                      <m:t> ∆</m:t>
                    </m:r>
                    <m:r>
                      <a:rPr lang="es-CR" sz="1100" i="1"/>
                      <m:t>𝑥</m:t>
                    </m:r>
                  </m:oMath>
                </a14:m>
                <a:r>
                  <a:rPr lang="es-CR" sz="1100" dirty="0" smtClean="0"/>
                  <a:t>                           (21)</a:t>
                </a:r>
                <a:endParaRPr lang="es-CR" sz="1100" dirty="0"/>
              </a:p>
              <a:p>
                <a:pPr algn="r"/>
                <a:endParaRPr lang="es-CR" sz="1100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095" y="3265282"/>
                <a:ext cx="3686971" cy="145693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77031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Análisis matemático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996604" cy="6271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CR" sz="2100" dirty="0" smtClean="0"/>
              <a:t>Utilizando los valores conocidos de la planta:</a:t>
            </a:r>
            <a:endParaRPr sz="21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 smtClean="0"/>
              <a:t>13</a:t>
            </a:fld>
            <a:endParaRPr lang="es"/>
          </a:p>
        </p:txBody>
      </p:sp>
      <p:sp>
        <p:nvSpPr>
          <p:cNvPr id="5" name="TextBox 4"/>
          <p:cNvSpPr txBox="1"/>
          <p:nvPr/>
        </p:nvSpPr>
        <p:spPr>
          <a:xfrm>
            <a:off x="912355" y="4724460"/>
            <a:ext cx="1854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15 de Mayo del 2016</a:t>
            </a:r>
            <a:endParaRPr lang="es-CR" dirty="0"/>
          </a:p>
        </p:txBody>
      </p:sp>
      <p:sp>
        <p:nvSpPr>
          <p:cNvPr id="6" name="TextBox 5"/>
          <p:cNvSpPr txBox="1"/>
          <p:nvPr/>
        </p:nvSpPr>
        <p:spPr>
          <a:xfrm>
            <a:off x="3648659" y="4756939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Jorge Sequeira</a:t>
            </a:r>
            <a:endParaRPr lang="es-CR" dirty="0"/>
          </a:p>
        </p:txBody>
      </p:sp>
      <p:sp>
        <p:nvSpPr>
          <p:cNvPr id="7" name="TextBox 6"/>
          <p:cNvSpPr txBox="1"/>
          <p:nvPr/>
        </p:nvSpPr>
        <p:spPr>
          <a:xfrm>
            <a:off x="6312955" y="4756938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err="1" smtClean="0"/>
              <a:t>Lab</a:t>
            </a:r>
            <a:r>
              <a:rPr lang="es-CR" dirty="0" smtClean="0"/>
              <a:t>. de Control</a:t>
            </a:r>
            <a:endParaRPr lang="es-CR" dirty="0"/>
          </a:p>
        </p:txBody>
      </p:sp>
      <p:sp>
        <p:nvSpPr>
          <p:cNvPr id="14" name="Shape 87"/>
          <p:cNvSpPr txBox="1">
            <a:spLocks/>
          </p:cNvSpPr>
          <p:nvPr/>
        </p:nvSpPr>
        <p:spPr>
          <a:xfrm>
            <a:off x="326822" y="2787774"/>
            <a:ext cx="7585611" cy="46366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342900" lvl="0" indent="-22860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lvl="1" indent="-228600" algn="l" defTabSz="914400" rtl="0" eaLnBrk="1" latinLnBrk="0" hangingPunct="1">
              <a:spcBef>
                <a:spcPts val="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lvl="2" indent="-228600" algn="l" defTabSz="914400" rtl="0" eaLnBrk="1" latinLnBrk="0" hangingPunct="1">
              <a:spcBef>
                <a:spcPts val="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lvl="3" indent="-228600" algn="l" defTabSz="914400" rtl="0" eaLnBrk="1" latinLnBrk="0" hangingPunct="1">
              <a:spcBef>
                <a:spcPts val="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lvl="4" indent="-228600" algn="l" defTabSz="914400" rtl="0" eaLnBrk="1" latinLnBrk="0" hangingPunct="1">
              <a:spcBef>
                <a:spcPts val="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lvl="5" indent="-18288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lvl="6" indent="-182880" algn="l" defTabSz="914400" rtl="0" eaLnBrk="1" latinLnBrk="0" hangingPunct="1">
              <a:spcBef>
                <a:spcPts val="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lvl="7" indent="-182880" algn="l" defTabSz="914400" rtl="0" eaLnBrk="1" latinLnBrk="0" hangingPunct="1">
              <a:spcBef>
                <a:spcPts val="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lvl="8" indent="-182880" algn="l" defTabSz="914400" rtl="0" eaLnBrk="1" latinLnBrk="0" hangingPunct="1">
              <a:spcBef>
                <a:spcPts val="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s-CR" sz="2100" dirty="0" smtClean="0"/>
              <a:t>Con este resultado, se puede obtener la siguiente función de transferencia:</a:t>
            </a:r>
            <a:endParaRPr lang="es-CR" sz="2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2050850" y="1658249"/>
                <a:ext cx="4593758" cy="11927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s-CR" i="1" smtClean="0"/>
                      <m:t>∆</m:t>
                    </m:r>
                    <m:acc>
                      <m:accPr>
                        <m:chr m:val="̃"/>
                        <m:ctrlPr>
                          <a:rPr lang="es-CR" i="1"/>
                        </m:ctrlPr>
                      </m:accPr>
                      <m:e>
                        <m:r>
                          <a:rPr lang="es-CR" i="1"/>
                          <m:t>𝑥</m:t>
                        </m:r>
                      </m:e>
                    </m:acc>
                    <m:r>
                      <a:rPr lang="es-CR" i="1"/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s-CR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CR" i="1"/>
                            </m:ctrlPr>
                          </m:mPr>
                          <m:mr>
                            <m:e>
                              <m:r>
                                <a:rPr lang="es-CR" i="1"/>
                                <m:t>0</m:t>
                              </m:r>
                            </m:e>
                            <m:e>
                              <m:r>
                                <a:rPr lang="es-CR" i="1"/>
                                <m:t>1</m:t>
                              </m:r>
                            </m:e>
                            <m:e>
                              <m:r>
                                <a:rPr lang="es-CR" i="1"/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CR" b="0" i="1" smtClean="0">
                                  <a:latin typeface="Cambria Math"/>
                                </a:rPr>
                                <m:t>1.96</m:t>
                              </m:r>
                              <m:r>
                                <a:rPr lang="es-CR" b="0" i="1" smtClean="0">
                                  <a:latin typeface="Cambria Math"/>
                                  <a:ea typeface="Cambria Math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s-CR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s-CR" b="0" i="1" smtClean="0">
                                      <a:latin typeface="Cambria Math"/>
                                      <a:ea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s-CR" b="0" i="1" smtClean="0">
                                      <a:latin typeface="Cambria Math"/>
                                      <a:ea typeface="Cambria Math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s-CR" i="1"/>
                                <m:t>0</m:t>
                              </m:r>
                            </m:e>
                            <m:e>
                              <m:r>
                                <a:rPr lang="es-CR" b="0" i="1" smtClean="0">
                                  <a:latin typeface="Cambria Math"/>
                                </a:rPr>
                                <m:t>−35,82</m:t>
                              </m:r>
                            </m:e>
                          </m:mr>
                          <m:mr>
                            <m:e>
                              <m:r>
                                <a:rPr lang="es-CR" i="1"/>
                                <m:t>0</m:t>
                              </m:r>
                            </m:e>
                            <m:e>
                              <m:r>
                                <a:rPr lang="es-CR" i="1"/>
                                <m:t>0</m:t>
                              </m:r>
                            </m:e>
                            <m:e>
                              <m:r>
                                <a:rPr lang="es-CR" b="0" i="1" smtClean="0">
                                  <a:latin typeface="Cambria Math"/>
                                </a:rPr>
                                <m:t>−160,35</m:t>
                              </m:r>
                            </m:e>
                          </m:mr>
                        </m:m>
                      </m:e>
                    </m:d>
                    <m:r>
                      <a:rPr lang="es-CR" i="1"/>
                      <m:t>∆</m:t>
                    </m:r>
                    <m:r>
                      <a:rPr lang="es-CR" i="1"/>
                      <m:t>𝑥</m:t>
                    </m:r>
                    <m:r>
                      <a:rPr lang="es-CR" i="1"/>
                      <m:t>+ </m:t>
                    </m:r>
                    <m:d>
                      <m:dPr>
                        <m:begChr m:val="["/>
                        <m:endChr m:val="]"/>
                        <m:ctrlPr>
                          <a:rPr lang="es-CR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CR" i="1"/>
                            </m:ctrlPr>
                          </m:mPr>
                          <m:mr>
                            <m:e>
                              <m:r>
                                <a:rPr lang="es-CR" i="1"/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CR" i="1"/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CR" b="0" i="1" smtClean="0">
                                  <a:latin typeface="Cambria Math"/>
                                </a:rPr>
                                <m:t>66.5</m:t>
                              </m:r>
                            </m:e>
                          </m:mr>
                        </m:m>
                      </m:e>
                    </m:d>
                    <m:r>
                      <a:rPr lang="es-CR" i="1"/>
                      <m:t>∆</m:t>
                    </m:r>
                    <m:r>
                      <a:rPr lang="es-CR" i="1"/>
                      <m:t>𝑣</m:t>
                    </m:r>
                  </m:oMath>
                </a14:m>
                <a:r>
                  <a:rPr lang="es-CR" sz="1100" dirty="0" smtClean="0"/>
                  <a:t>          (22)</a:t>
                </a:r>
              </a:p>
              <a:p>
                <a:pPr algn="r"/>
                <a:endParaRPr lang="es-CR" sz="1100" dirty="0"/>
              </a:p>
              <a:p>
                <a:pPr algn="r"/>
                <a14:m>
                  <m:oMath xmlns:m="http://schemas.openxmlformats.org/officeDocument/2006/math">
                    <m:r>
                      <a:rPr lang="es-CR" sz="1100" i="1"/>
                      <m:t>∆</m:t>
                    </m:r>
                    <m:r>
                      <a:rPr lang="es-CR" sz="1100" i="1"/>
                      <m:t>𝑦</m:t>
                    </m:r>
                    <m:r>
                      <a:rPr lang="es-CR" sz="1100" i="1"/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s-CR" sz="1100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CR" sz="1100" i="1"/>
                            </m:ctrlPr>
                          </m:mPr>
                          <m:mr>
                            <m:e>
                              <m:r>
                                <a:rPr lang="es-CR" sz="1100" i="1"/>
                                <m:t>1</m:t>
                              </m:r>
                            </m:e>
                            <m:e>
                              <m:r>
                                <a:rPr lang="es-CR" sz="1100" i="1"/>
                                <m:t>0</m:t>
                              </m:r>
                            </m:e>
                            <m:e>
                              <m:r>
                                <a:rPr lang="es-CR" sz="1100" i="1"/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s-CR" sz="1100" i="1"/>
                      <m:t> ∆</m:t>
                    </m:r>
                    <m:r>
                      <a:rPr lang="es-CR" sz="1100" i="1"/>
                      <m:t>𝑥</m:t>
                    </m:r>
                  </m:oMath>
                </a14:m>
                <a:r>
                  <a:rPr lang="es-CR" sz="1100" dirty="0" smtClean="0"/>
                  <a:t>                           (23)</a:t>
                </a:r>
                <a:endParaRPr lang="es-CR" sz="1100" dirty="0"/>
              </a:p>
              <a:p>
                <a:pPr algn="r"/>
                <a:endParaRPr lang="es-CR" sz="1100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850" y="1658249"/>
                <a:ext cx="4593758" cy="119276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912355" y="4376368"/>
                <a:ext cx="4047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1000" b="0" dirty="0" smtClean="0"/>
                  <a:t>R= </a:t>
                </a:r>
                <a14:m>
                  <m:oMath xmlns:m="http://schemas.openxmlformats.org/officeDocument/2006/math">
                    <m:r>
                      <a:rPr lang="es-CR" sz="1000" b="0" i="0" smtClean="0">
                        <a:latin typeface="Cambria Math"/>
                      </a:rPr>
                      <m:t>2.</m:t>
                    </m:r>
                    <m:r>
                      <a:rPr lang="es-CR" sz="1000" b="0" i="1" smtClean="0">
                        <a:latin typeface="Cambria Math"/>
                      </a:rPr>
                      <m:t>41</m:t>
                    </m:r>
                    <m:r>
                      <a:rPr lang="el-GR" sz="1000" b="0" i="1" smtClean="0">
                        <a:latin typeface="Cambria Math"/>
                      </a:rPr>
                      <m:t>Ω</m:t>
                    </m:r>
                  </m:oMath>
                </a14:m>
                <a:r>
                  <a:rPr lang="es-CR" sz="1000" dirty="0" smtClean="0"/>
                  <a:t>,  L = 15.03 </a:t>
                </a:r>
                <a:r>
                  <a:rPr lang="es-CR" sz="1000" dirty="0" err="1" smtClean="0"/>
                  <a:t>mH</a:t>
                </a:r>
                <a:r>
                  <a:rPr lang="es-CR" sz="1000" dirty="0" smtClean="0"/>
                  <a:t> , m = 3.02g , g = 9,8m/s2 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s-CR" sz="10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R" sz="1000" dirty="0" smtClean="0"/>
                  <a:t> = 20mm  [2] </a:t>
                </a:r>
                <a:endParaRPr lang="es-CR" sz="10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355" y="4376368"/>
                <a:ext cx="4047390" cy="246221"/>
              </a:xfrm>
              <a:prstGeom prst="rect">
                <a:avLst/>
              </a:prstGeom>
              <a:blipFill rotWithShape="1"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192809" y="3687414"/>
                <a:ext cx="4131131" cy="524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es-CR" sz="1800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s-CR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s-CR" sz="1800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s-CR" sz="18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s-CR" sz="1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s-CR" sz="1800" b="0" i="1" smtClean="0">
                            <a:latin typeface="Cambria Math"/>
                          </a:rPr>
                          <m:t>−2.38 </m:t>
                        </m:r>
                        <m:r>
                          <a:rPr lang="es-CR" sz="1800" b="0" i="1" smtClean="0">
                            <a:latin typeface="Cambria Math"/>
                            <a:ea typeface="Cambria Math"/>
                          </a:rPr>
                          <m:t>× </m:t>
                        </m:r>
                        <m:sSup>
                          <m:sSupPr>
                            <m:ctrlPr>
                              <a:rPr lang="es-CR" sz="1800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s-CR" sz="1800" b="0" i="1" smtClean="0">
                                <a:latin typeface="Cambria Math"/>
                                <a:ea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s-CR" sz="1800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s-CR" sz="1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s-CR" sz="1800" b="0" i="1" smtClean="0"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s-CR" sz="1800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a:rPr lang="es-CR" sz="1800" b="0" i="1" smtClean="0">
                            <a:latin typeface="Cambria Math"/>
                          </a:rPr>
                          <m:t>+160.34 </m:t>
                        </m:r>
                        <m:sSup>
                          <m:sSupPr>
                            <m:ctrlPr>
                              <a:rPr lang="es-CR" sz="1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s-CR" sz="1800" b="0" i="1" smtClean="0"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s-CR" sz="18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s-CR" sz="1800" b="0" i="1" smtClean="0">
                            <a:latin typeface="Cambria Math"/>
                          </a:rPr>
                          <m:t>−1962</m:t>
                        </m:r>
                        <m:r>
                          <a:rPr lang="es-CR" sz="1800" b="0" i="1" smtClean="0">
                            <a:latin typeface="Cambria Math"/>
                          </a:rPr>
                          <m:t>𝑠</m:t>
                        </m:r>
                        <m:r>
                          <a:rPr lang="es-CR" sz="1800" b="0" i="1" smtClean="0">
                            <a:latin typeface="Cambria Math"/>
                          </a:rPr>
                          <m:t> −314599</m:t>
                        </m:r>
                      </m:den>
                    </m:f>
                  </m:oMath>
                </a14:m>
                <a:r>
                  <a:rPr lang="es-CR" sz="1800" dirty="0" smtClean="0"/>
                  <a:t> </a:t>
                </a:r>
                <a:r>
                  <a:rPr lang="es-CR" sz="1800" dirty="0"/>
                  <a:t> </a:t>
                </a:r>
                <a:r>
                  <a:rPr lang="es-CR" sz="1800" dirty="0" smtClean="0"/>
                  <a:t>    </a:t>
                </a:r>
                <a:r>
                  <a:rPr lang="es-CR" sz="1100" dirty="0" smtClean="0"/>
                  <a:t>(</a:t>
                </a:r>
                <a:r>
                  <a:rPr lang="es-CR" sz="1100" dirty="0"/>
                  <a:t>22)</a:t>
                </a:r>
                <a:endParaRPr lang="es-CR" sz="11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2809" y="3687414"/>
                <a:ext cx="4131131" cy="52443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14345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Conclusiones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23528" y="1491630"/>
            <a:ext cx="7644676" cy="29332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s-CR" dirty="0" smtClean="0"/>
              <a:t>Debido a las </a:t>
            </a:r>
            <a:r>
              <a:rPr lang="es-CR" dirty="0" err="1" smtClean="0"/>
              <a:t>caracteristicas</a:t>
            </a:r>
            <a:r>
              <a:rPr lang="es-CR" dirty="0" smtClean="0"/>
              <a:t> del sistema, es inestable.</a:t>
            </a:r>
          </a:p>
          <a:p>
            <a:r>
              <a:rPr lang="es-CR" dirty="0" smtClean="0"/>
              <a:t>Debido a la naturaleza de la fuerza del electroimán, el sistema es no lineal, lo cual hace que se tenga que realizar estimaciones que pueden crear error en la operación futura del control.</a:t>
            </a:r>
          </a:p>
          <a:p>
            <a:pPr marL="114300" indent="0">
              <a:buNone/>
            </a:pP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 smtClean="0"/>
              <a:t>14</a:t>
            </a:fld>
            <a:endParaRPr lang="es"/>
          </a:p>
        </p:txBody>
      </p:sp>
      <p:sp>
        <p:nvSpPr>
          <p:cNvPr id="5" name="TextBox 4"/>
          <p:cNvSpPr txBox="1"/>
          <p:nvPr/>
        </p:nvSpPr>
        <p:spPr>
          <a:xfrm>
            <a:off x="912355" y="4724460"/>
            <a:ext cx="1854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15 de Mayo del 2016</a:t>
            </a:r>
            <a:endParaRPr lang="es-CR" dirty="0"/>
          </a:p>
        </p:txBody>
      </p:sp>
      <p:sp>
        <p:nvSpPr>
          <p:cNvPr id="6" name="TextBox 5"/>
          <p:cNvSpPr txBox="1"/>
          <p:nvPr/>
        </p:nvSpPr>
        <p:spPr>
          <a:xfrm>
            <a:off x="3648659" y="4756939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Jorge Sequeira</a:t>
            </a:r>
            <a:endParaRPr lang="es-CR" dirty="0"/>
          </a:p>
        </p:txBody>
      </p:sp>
      <p:sp>
        <p:nvSpPr>
          <p:cNvPr id="7" name="TextBox 6"/>
          <p:cNvSpPr txBox="1"/>
          <p:nvPr/>
        </p:nvSpPr>
        <p:spPr>
          <a:xfrm>
            <a:off x="6312955" y="4756938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err="1" smtClean="0"/>
              <a:t>Lab</a:t>
            </a:r>
            <a:r>
              <a:rPr lang="es-CR" dirty="0" smtClean="0"/>
              <a:t>. de Control</a:t>
            </a:r>
            <a:endParaRPr lang="es-CR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Referencias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81375" y="1461948"/>
            <a:ext cx="7932708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457200">
              <a:buFont typeface="+mj-lt"/>
              <a:buAutoNum type="arabicPeriod"/>
            </a:pPr>
            <a:r>
              <a:rPr lang="es-CR" sz="1500" dirty="0"/>
              <a:t>Williams, L. (2005). </a:t>
            </a:r>
            <a:r>
              <a:rPr lang="es-CR" sz="1500" i="1" dirty="0" err="1"/>
              <a:t>Electromagnetic</a:t>
            </a:r>
            <a:r>
              <a:rPr lang="es-CR" sz="1500" i="1" dirty="0"/>
              <a:t> </a:t>
            </a:r>
            <a:r>
              <a:rPr lang="es-CR" sz="1500" i="1" dirty="0" err="1"/>
              <a:t>Levitation</a:t>
            </a:r>
            <a:r>
              <a:rPr lang="es-CR" sz="1500" i="1" dirty="0"/>
              <a:t> </a:t>
            </a:r>
            <a:r>
              <a:rPr lang="es-CR" sz="1500" i="1" dirty="0" err="1"/>
              <a:t>Thesis</a:t>
            </a:r>
            <a:r>
              <a:rPr lang="es-CR" sz="1500" dirty="0"/>
              <a:t> Recuperado el 18 de Febrero del 2016, de </a:t>
            </a:r>
            <a:r>
              <a:rPr lang="es-CR" sz="1500" dirty="0">
                <a:hlinkClick r:id="rId3"/>
              </a:rPr>
              <a:t>http://</a:t>
            </a:r>
            <a:r>
              <a:rPr lang="es-CR" sz="1500" dirty="0" smtClean="0">
                <a:hlinkClick r:id="rId3"/>
              </a:rPr>
              <a:t>www.rrsg.uct.ac.za/theses/ug_projects/williams_ugthesis.pdf</a:t>
            </a:r>
            <a:endParaRPr lang="es-CR" sz="1500" dirty="0" smtClean="0"/>
          </a:p>
          <a:p>
            <a:pPr marL="571500" lvl="0" indent="-457200">
              <a:buFont typeface="+mj-lt"/>
              <a:buAutoNum type="arabicPeriod"/>
            </a:pPr>
            <a:r>
              <a:rPr lang="es-CR" sz="1500" dirty="0" err="1"/>
              <a:t>Zeltom</a:t>
            </a:r>
            <a:r>
              <a:rPr lang="es-CR" sz="1500" dirty="0"/>
              <a:t> LLC (2009, 03 de Junio). </a:t>
            </a:r>
            <a:r>
              <a:rPr lang="es-CR" sz="1500" i="1" dirty="0" err="1"/>
              <a:t>Mathematical</a:t>
            </a:r>
            <a:r>
              <a:rPr lang="es-CR" sz="1500" i="1" dirty="0"/>
              <a:t> </a:t>
            </a:r>
            <a:r>
              <a:rPr lang="es-CR" sz="1500" i="1" dirty="0" err="1"/>
              <a:t>Model</a:t>
            </a:r>
            <a:r>
              <a:rPr lang="es-CR" sz="1500" i="1" dirty="0"/>
              <a:t> </a:t>
            </a:r>
            <a:r>
              <a:rPr lang="es-CR" sz="1500" i="1" dirty="0" err="1"/>
              <a:t>Electromagnetic</a:t>
            </a:r>
            <a:r>
              <a:rPr lang="es-CR" sz="1500" i="1" dirty="0"/>
              <a:t> </a:t>
            </a:r>
            <a:r>
              <a:rPr lang="es-CR" sz="1500" i="1" dirty="0" err="1"/>
              <a:t>Levitation</a:t>
            </a:r>
            <a:r>
              <a:rPr lang="es-CR" sz="1500" i="1" dirty="0"/>
              <a:t> </a:t>
            </a:r>
            <a:r>
              <a:rPr lang="es-CR" sz="1500" i="1" dirty="0" err="1"/>
              <a:t>System</a:t>
            </a:r>
            <a:r>
              <a:rPr lang="es-CR" sz="1500" i="1" dirty="0"/>
              <a:t>, </a:t>
            </a:r>
            <a:r>
              <a:rPr lang="es-CR" sz="1500" dirty="0"/>
              <a:t>1. Recuperado el 18 de Febrero del 2016, de </a:t>
            </a:r>
            <a:r>
              <a:rPr lang="es-CR" sz="1500" u="sng" dirty="0">
                <a:hlinkClick r:id="rId4"/>
              </a:rPr>
              <a:t>http://</a:t>
            </a:r>
            <a:r>
              <a:rPr lang="es-CR" sz="1500" u="sng" dirty="0" smtClean="0">
                <a:hlinkClick r:id="rId4"/>
              </a:rPr>
              <a:t>www.zeltom.com/documents/emls_md.pdf</a:t>
            </a:r>
            <a:endParaRPr lang="es-CR" sz="1500" u="sng" dirty="0" smtClean="0"/>
          </a:p>
          <a:p>
            <a:pPr marL="571500" lvl="0" indent="-457200">
              <a:buFont typeface="+mj-lt"/>
              <a:buAutoNum type="arabicPeriod"/>
            </a:pPr>
            <a:r>
              <a:rPr lang="es-CR" sz="1500" u="sng" dirty="0">
                <a:hlinkClick r:id="rId5"/>
              </a:rPr>
              <a:t>http://</a:t>
            </a:r>
            <a:r>
              <a:rPr lang="es-CR" sz="1500" u="sng" dirty="0" smtClean="0">
                <a:hlinkClick r:id="rId5"/>
              </a:rPr>
              <a:t>www.hk-phy.org/energy/transport/trans_phy/images/ems_maglev.gif</a:t>
            </a:r>
            <a:endParaRPr lang="es-CR" sz="1500" u="sng" dirty="0" smtClean="0"/>
          </a:p>
          <a:p>
            <a:pPr marL="571500" lvl="0" indent="-457200">
              <a:buFont typeface="+mj-lt"/>
              <a:buAutoNum type="arabicPeriod"/>
            </a:pPr>
            <a:endParaRPr lang="es-CR" sz="1500" u="sng" dirty="0" smtClean="0"/>
          </a:p>
          <a:p>
            <a:pPr marL="571500" lvl="0" indent="-457200">
              <a:buFont typeface="+mj-lt"/>
              <a:buAutoNum type="arabicPeriod"/>
            </a:pPr>
            <a:endParaRPr lang="es-CR" sz="1500" u="sng" dirty="0" smtClean="0"/>
          </a:p>
          <a:p>
            <a:pPr marL="571500" lvl="0" indent="-457200">
              <a:buFont typeface="+mj-lt"/>
              <a:buAutoNum type="arabicPeriod"/>
            </a:pPr>
            <a:endParaRPr lang="es-CR" sz="1500" dirty="0" smtClean="0"/>
          </a:p>
          <a:p>
            <a:pPr marL="571500" lvl="0" indent="-457200">
              <a:buFont typeface="+mj-lt"/>
              <a:buAutoNum type="arabicPeriod"/>
            </a:pPr>
            <a:endParaRPr sz="15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 smtClean="0"/>
              <a:t>15</a:t>
            </a:fld>
            <a:endParaRPr lang="es"/>
          </a:p>
        </p:txBody>
      </p:sp>
      <p:sp>
        <p:nvSpPr>
          <p:cNvPr id="5" name="TextBox 4"/>
          <p:cNvSpPr txBox="1"/>
          <p:nvPr/>
        </p:nvSpPr>
        <p:spPr>
          <a:xfrm>
            <a:off x="912355" y="4724460"/>
            <a:ext cx="1854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15 de Mayo del 2016</a:t>
            </a:r>
            <a:endParaRPr lang="es-CR" dirty="0"/>
          </a:p>
        </p:txBody>
      </p:sp>
      <p:sp>
        <p:nvSpPr>
          <p:cNvPr id="6" name="TextBox 5"/>
          <p:cNvSpPr txBox="1"/>
          <p:nvPr/>
        </p:nvSpPr>
        <p:spPr>
          <a:xfrm>
            <a:off x="3648659" y="4756939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Jorge Sequeira</a:t>
            </a:r>
            <a:endParaRPr lang="es-CR" dirty="0"/>
          </a:p>
        </p:txBody>
      </p:sp>
      <p:sp>
        <p:nvSpPr>
          <p:cNvPr id="7" name="TextBox 6"/>
          <p:cNvSpPr txBox="1"/>
          <p:nvPr/>
        </p:nvSpPr>
        <p:spPr>
          <a:xfrm>
            <a:off x="6312955" y="4756938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err="1" smtClean="0"/>
              <a:t>Lab</a:t>
            </a:r>
            <a:r>
              <a:rPr lang="es-CR" dirty="0" smtClean="0"/>
              <a:t>. de Control</a:t>
            </a:r>
            <a:endParaRPr lang="es-CR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251520" y="339502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dirty="0">
                <a:latin typeface="Helvetica" pitchFamily="34" charset="0"/>
                <a:cs typeface="Helvetica" pitchFamily="34" charset="0"/>
              </a:rPr>
              <a:t>Índice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251520" y="1275606"/>
            <a:ext cx="8520600" cy="324036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s" sz="1800" dirty="0">
                <a:latin typeface="Helvetica" pitchFamily="34" charset="0"/>
                <a:cs typeface="Helvetica" pitchFamily="34" charset="0"/>
              </a:rPr>
              <a:t>Definición y antecedentes del proyecto 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s" sz="1800" dirty="0">
                <a:latin typeface="Helvetica" pitchFamily="34" charset="0"/>
                <a:cs typeface="Helvetica" pitchFamily="34" charset="0"/>
              </a:rPr>
              <a:t>Objetivos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s" sz="1800" dirty="0">
                <a:latin typeface="Helvetica" pitchFamily="34" charset="0"/>
                <a:cs typeface="Helvetica" pitchFamily="34" charset="0"/>
              </a:rPr>
              <a:t>Modelo Analitico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s" sz="1800" dirty="0">
                <a:latin typeface="Helvetica" pitchFamily="34" charset="0"/>
                <a:cs typeface="Helvetica" pitchFamily="34" charset="0"/>
              </a:rPr>
              <a:t>Análisis Matemático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s" sz="1800" dirty="0">
                <a:latin typeface="Helvetica" pitchFamily="34" charset="0"/>
                <a:cs typeface="Helvetica" pitchFamily="34" charset="0"/>
              </a:rPr>
              <a:t>Conclusiones</a:t>
            </a:r>
          </a:p>
          <a:p>
            <a:pPr marL="457200" lvl="0" indent="-228600">
              <a:lnSpc>
                <a:spcPct val="150000"/>
              </a:lnSpc>
              <a:spcBef>
                <a:spcPts val="0"/>
              </a:spcBef>
            </a:pPr>
            <a:r>
              <a:rPr lang="es" sz="1800" dirty="0" smtClean="0">
                <a:latin typeface="Helvetica" pitchFamily="34" charset="0"/>
                <a:cs typeface="Helvetica" pitchFamily="34" charset="0"/>
              </a:rPr>
              <a:t>Referencias</a:t>
            </a:r>
            <a:endParaRPr lang="es" sz="1800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 smtClean="0"/>
              <a:t>2</a:t>
            </a:fld>
            <a:endParaRPr lang="es"/>
          </a:p>
        </p:txBody>
      </p:sp>
      <p:sp>
        <p:nvSpPr>
          <p:cNvPr id="3" name="TextBox 2"/>
          <p:cNvSpPr txBox="1"/>
          <p:nvPr/>
        </p:nvSpPr>
        <p:spPr>
          <a:xfrm>
            <a:off x="912355" y="4724460"/>
            <a:ext cx="1854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15 de Mayo del 2016</a:t>
            </a:r>
            <a:endParaRPr lang="es-CR" dirty="0"/>
          </a:p>
        </p:txBody>
      </p:sp>
      <p:sp>
        <p:nvSpPr>
          <p:cNvPr id="6" name="TextBox 5"/>
          <p:cNvSpPr txBox="1"/>
          <p:nvPr/>
        </p:nvSpPr>
        <p:spPr>
          <a:xfrm>
            <a:off x="3648659" y="4756939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Jorge Sequeira</a:t>
            </a:r>
            <a:endParaRPr lang="es-CR" dirty="0"/>
          </a:p>
        </p:txBody>
      </p:sp>
      <p:sp>
        <p:nvSpPr>
          <p:cNvPr id="7" name="TextBox 6"/>
          <p:cNvSpPr txBox="1"/>
          <p:nvPr/>
        </p:nvSpPr>
        <p:spPr>
          <a:xfrm>
            <a:off x="6312955" y="4756938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err="1" smtClean="0"/>
              <a:t>Lab</a:t>
            </a:r>
            <a:r>
              <a:rPr lang="es-CR" dirty="0" smtClean="0"/>
              <a:t>. de Control</a:t>
            </a:r>
            <a:endParaRPr lang="es-CR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Definición e importancia</a:t>
            </a:r>
            <a:endParaRPr lang="es-CR" dirty="0"/>
          </a:p>
        </p:txBody>
      </p:sp>
      <p:pic>
        <p:nvPicPr>
          <p:cNvPr id="4" name="Shape 6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9552" y="1546034"/>
            <a:ext cx="3960440" cy="2558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6799" y="1396437"/>
            <a:ext cx="28575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 smtClean="0"/>
              <a:t>3</a:t>
            </a:fld>
            <a:endParaRPr lang="es"/>
          </a:p>
        </p:txBody>
      </p:sp>
      <p:sp>
        <p:nvSpPr>
          <p:cNvPr id="7" name="TextBox 6"/>
          <p:cNvSpPr txBox="1"/>
          <p:nvPr/>
        </p:nvSpPr>
        <p:spPr>
          <a:xfrm>
            <a:off x="912355" y="4724460"/>
            <a:ext cx="1854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15 de Mayo del 2016</a:t>
            </a:r>
            <a:endParaRPr lang="es-CR" dirty="0"/>
          </a:p>
        </p:txBody>
      </p:sp>
      <p:sp>
        <p:nvSpPr>
          <p:cNvPr id="8" name="TextBox 7"/>
          <p:cNvSpPr txBox="1"/>
          <p:nvPr/>
        </p:nvSpPr>
        <p:spPr>
          <a:xfrm>
            <a:off x="3648659" y="4756939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Jorge Sequeira</a:t>
            </a:r>
            <a:endParaRPr lang="es-CR" dirty="0"/>
          </a:p>
        </p:txBody>
      </p:sp>
      <p:sp>
        <p:nvSpPr>
          <p:cNvPr id="9" name="TextBox 8"/>
          <p:cNvSpPr txBox="1"/>
          <p:nvPr/>
        </p:nvSpPr>
        <p:spPr>
          <a:xfrm>
            <a:off x="6312955" y="4756938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err="1" smtClean="0"/>
              <a:t>Lab</a:t>
            </a:r>
            <a:r>
              <a:rPr lang="es-CR" dirty="0" smtClean="0"/>
              <a:t>. de Control</a:t>
            </a:r>
            <a:endParaRPr lang="es-CR" dirty="0"/>
          </a:p>
        </p:txBody>
      </p:sp>
      <p:sp>
        <p:nvSpPr>
          <p:cNvPr id="10" name="TextBox 9"/>
          <p:cNvSpPr txBox="1"/>
          <p:nvPr/>
        </p:nvSpPr>
        <p:spPr>
          <a:xfrm>
            <a:off x="912355" y="4234330"/>
            <a:ext cx="25555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 err="1" smtClean="0"/>
              <a:t>Fig</a:t>
            </a:r>
            <a:r>
              <a:rPr lang="es-CR" sz="1100" dirty="0" smtClean="0"/>
              <a:t> 1. Diagrama físico de la planta. [1]</a:t>
            </a:r>
            <a:endParaRPr lang="es-CR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5508104" y="4255314"/>
            <a:ext cx="16385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 err="1" smtClean="0"/>
              <a:t>Fig</a:t>
            </a:r>
            <a:r>
              <a:rPr lang="es-CR" sz="1100" dirty="0" smtClean="0"/>
              <a:t> 2. Tren </a:t>
            </a:r>
            <a:r>
              <a:rPr lang="es-CR" sz="1100" dirty="0" err="1" smtClean="0"/>
              <a:t>MagLev</a:t>
            </a:r>
            <a:r>
              <a:rPr lang="es-CR" sz="1100" dirty="0" smtClean="0"/>
              <a:t>. [3]</a:t>
            </a:r>
            <a:endParaRPr lang="es-CR" sz="1100" dirty="0"/>
          </a:p>
        </p:txBody>
      </p:sp>
    </p:spTree>
    <p:extLst>
      <p:ext uri="{BB962C8B-B14F-4D97-AF65-F5344CB8AC3E}">
        <p14:creationId xmlns:p14="http://schemas.microsoft.com/office/powerpoint/2010/main" val="99787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dirty="0"/>
              <a:t>Objetivos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1700" y="1564450"/>
            <a:ext cx="7716684" cy="323954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700"/>
              </a:spcAft>
              <a:buClr>
                <a:srgbClr val="00000A"/>
              </a:buClr>
              <a:buFont typeface="+mj-lt"/>
              <a:buAutoNum type="arabicPeriod"/>
            </a:pPr>
            <a:r>
              <a:rPr lang="es" sz="1800" dirty="0" smtClean="0">
                <a:solidFill>
                  <a:srgbClr val="00000A"/>
                </a:solidFill>
                <a:latin typeface="Helvetica" pitchFamily="34" charset="0"/>
                <a:ea typeface="Calibri"/>
                <a:cs typeface="Helvetica" pitchFamily="34" charset="0"/>
                <a:sym typeface="Calibri"/>
              </a:rPr>
              <a:t>Obtener </a:t>
            </a:r>
            <a:r>
              <a:rPr lang="es" sz="1800" dirty="0">
                <a:solidFill>
                  <a:srgbClr val="00000A"/>
                </a:solidFill>
                <a:latin typeface="Helvetica" pitchFamily="34" charset="0"/>
                <a:ea typeface="Calibri"/>
                <a:cs typeface="Helvetica" pitchFamily="34" charset="0"/>
                <a:sym typeface="Calibri"/>
              </a:rPr>
              <a:t>un modelo analítico y empírico que describa adecuadamente el comportamiento del sistema.</a:t>
            </a:r>
          </a:p>
          <a:p>
            <a:pPr marL="5715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700"/>
              </a:spcAft>
              <a:buClr>
                <a:srgbClr val="00000A"/>
              </a:buClr>
              <a:buFont typeface="+mj-lt"/>
              <a:buAutoNum type="arabicPeriod"/>
            </a:pPr>
            <a:r>
              <a:rPr lang="es" sz="1800" dirty="0" smtClean="0">
                <a:solidFill>
                  <a:srgbClr val="00000A"/>
                </a:solidFill>
                <a:latin typeface="Helvetica" pitchFamily="34" charset="0"/>
                <a:ea typeface="Calibri"/>
                <a:cs typeface="Helvetica" pitchFamily="34" charset="0"/>
                <a:sym typeface="Calibri"/>
              </a:rPr>
              <a:t>Diseñar </a:t>
            </a:r>
            <a:r>
              <a:rPr lang="es" sz="1800" dirty="0">
                <a:solidFill>
                  <a:srgbClr val="00000A"/>
                </a:solidFill>
                <a:latin typeface="Helvetica" pitchFamily="34" charset="0"/>
                <a:ea typeface="Calibri"/>
                <a:cs typeface="Helvetica" pitchFamily="34" charset="0"/>
                <a:sym typeface="Calibri"/>
              </a:rPr>
              <a:t>un compensador digital que regule las características del sistema. </a:t>
            </a:r>
          </a:p>
          <a:p>
            <a:pPr marL="571500" lvl="0" indent="-342900" algn="just">
              <a:lnSpc>
                <a:spcPct val="150000"/>
              </a:lnSpc>
              <a:spcBef>
                <a:spcPts val="0"/>
              </a:spcBef>
              <a:spcAft>
                <a:spcPts val="700"/>
              </a:spcAft>
              <a:buClr>
                <a:srgbClr val="00000A"/>
              </a:buClr>
              <a:buFont typeface="+mj-lt"/>
              <a:buAutoNum type="arabicPeriod"/>
            </a:pPr>
            <a:r>
              <a:rPr lang="es" sz="1800" dirty="0" smtClean="0">
                <a:solidFill>
                  <a:srgbClr val="00000A"/>
                </a:solidFill>
                <a:latin typeface="Helvetica" pitchFamily="34" charset="0"/>
                <a:ea typeface="Calibri"/>
                <a:cs typeface="Helvetica" pitchFamily="34" charset="0"/>
                <a:sym typeface="Calibri"/>
              </a:rPr>
              <a:t>Desarrollar </a:t>
            </a:r>
            <a:r>
              <a:rPr lang="es" sz="1800" dirty="0">
                <a:solidFill>
                  <a:srgbClr val="00000A"/>
                </a:solidFill>
                <a:latin typeface="Helvetica" pitchFamily="34" charset="0"/>
                <a:ea typeface="Calibri"/>
                <a:cs typeface="Helvetica" pitchFamily="34" charset="0"/>
                <a:sym typeface="Calibri"/>
              </a:rPr>
              <a:t>el programa a correr en el sistema de procesamiento encargado de realizar la compensación del sistema.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 smtClean="0"/>
              <a:t>4</a:t>
            </a:fld>
            <a:endParaRPr lang="es"/>
          </a:p>
        </p:txBody>
      </p:sp>
      <p:sp>
        <p:nvSpPr>
          <p:cNvPr id="5" name="TextBox 4"/>
          <p:cNvSpPr txBox="1"/>
          <p:nvPr/>
        </p:nvSpPr>
        <p:spPr>
          <a:xfrm>
            <a:off x="912355" y="4724460"/>
            <a:ext cx="1854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15 de Mayo del 2016</a:t>
            </a:r>
            <a:endParaRPr lang="es-CR" dirty="0"/>
          </a:p>
        </p:txBody>
      </p:sp>
      <p:sp>
        <p:nvSpPr>
          <p:cNvPr id="6" name="TextBox 5"/>
          <p:cNvSpPr txBox="1"/>
          <p:nvPr/>
        </p:nvSpPr>
        <p:spPr>
          <a:xfrm>
            <a:off x="3648659" y="4756939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Jorge Sequeira</a:t>
            </a:r>
            <a:endParaRPr lang="es-CR" dirty="0"/>
          </a:p>
        </p:txBody>
      </p:sp>
      <p:sp>
        <p:nvSpPr>
          <p:cNvPr id="7" name="TextBox 6"/>
          <p:cNvSpPr txBox="1"/>
          <p:nvPr/>
        </p:nvSpPr>
        <p:spPr>
          <a:xfrm>
            <a:off x="6312955" y="4756938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err="1" smtClean="0"/>
              <a:t>Lab</a:t>
            </a:r>
            <a:r>
              <a:rPr lang="es-CR" dirty="0" smtClean="0"/>
              <a:t>. de Control</a:t>
            </a:r>
            <a:endParaRPr lang="es-CR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623400" y="339502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dirty="0"/>
              <a:t>Modelo Analitico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925" y="1256429"/>
            <a:ext cx="2947037" cy="32184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/>
        </p:nvSpPr>
        <p:spPr>
          <a:xfrm>
            <a:off x="4425575" y="1174037"/>
            <a:ext cx="4190100" cy="293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s" dirty="0"/>
              <a:t>R: Resistencia del electroimán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s" dirty="0"/>
              <a:t>L: Inductancia del electroimán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s" dirty="0"/>
              <a:t>i: Corriente del electroimán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s" dirty="0"/>
              <a:t>e: Tensión del sensor de efecto de Hall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s" dirty="0"/>
              <a:t>f: Fuerza de atracción magnética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s" dirty="0"/>
              <a:t>m: Masa del imán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s" dirty="0"/>
              <a:t>g: Aceleración gravitacional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s" dirty="0"/>
              <a:t>d: distancia entre el electroimán y el imán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s" dirty="0"/>
              <a:t>v: Tensión de entrada aplicada al electroimán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 smtClean="0"/>
              <a:t>5</a:t>
            </a:fld>
            <a:endParaRPr lang="es"/>
          </a:p>
        </p:txBody>
      </p:sp>
      <p:sp>
        <p:nvSpPr>
          <p:cNvPr id="6" name="TextBox 5"/>
          <p:cNvSpPr txBox="1"/>
          <p:nvPr/>
        </p:nvSpPr>
        <p:spPr>
          <a:xfrm>
            <a:off x="912355" y="4724460"/>
            <a:ext cx="1854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15 de Mayo del 2016</a:t>
            </a:r>
            <a:endParaRPr lang="es-CR" dirty="0"/>
          </a:p>
        </p:txBody>
      </p:sp>
      <p:sp>
        <p:nvSpPr>
          <p:cNvPr id="7" name="TextBox 6"/>
          <p:cNvSpPr txBox="1"/>
          <p:nvPr/>
        </p:nvSpPr>
        <p:spPr>
          <a:xfrm>
            <a:off x="3648659" y="4756939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Jorge Sequeira</a:t>
            </a:r>
            <a:endParaRPr lang="es-CR" dirty="0"/>
          </a:p>
        </p:txBody>
      </p:sp>
      <p:sp>
        <p:nvSpPr>
          <p:cNvPr id="8" name="TextBox 7"/>
          <p:cNvSpPr txBox="1"/>
          <p:nvPr/>
        </p:nvSpPr>
        <p:spPr>
          <a:xfrm>
            <a:off x="6312955" y="4756938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err="1" smtClean="0"/>
              <a:t>Lab</a:t>
            </a:r>
            <a:r>
              <a:rPr lang="es-CR" dirty="0" smtClean="0"/>
              <a:t>. de Control</a:t>
            </a:r>
            <a:endParaRPr lang="es-CR" dirty="0"/>
          </a:p>
        </p:txBody>
      </p:sp>
      <p:sp>
        <p:nvSpPr>
          <p:cNvPr id="9" name="TextBox 8"/>
          <p:cNvSpPr txBox="1"/>
          <p:nvPr/>
        </p:nvSpPr>
        <p:spPr>
          <a:xfrm>
            <a:off x="837925" y="4427887"/>
            <a:ext cx="20233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 err="1" smtClean="0"/>
              <a:t>Fig</a:t>
            </a:r>
            <a:r>
              <a:rPr lang="es-CR" sz="1100" dirty="0" smtClean="0"/>
              <a:t> 3. Modelo del sistema. [2]</a:t>
            </a:r>
            <a:endParaRPr lang="es-CR" sz="11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Análisis matemático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788692" cy="6271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CR" dirty="0" smtClean="0"/>
              <a:t>Tomando en cuenta la Fig. 1, se puede escribir: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 smtClean="0"/>
              <a:t>6</a:t>
            </a:fld>
            <a:endParaRPr lang="es"/>
          </a:p>
        </p:txBody>
      </p:sp>
      <p:sp>
        <p:nvSpPr>
          <p:cNvPr id="5" name="TextBox 4"/>
          <p:cNvSpPr txBox="1"/>
          <p:nvPr/>
        </p:nvSpPr>
        <p:spPr>
          <a:xfrm>
            <a:off x="912355" y="4724460"/>
            <a:ext cx="1854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15 de Mayo del 2016</a:t>
            </a:r>
            <a:endParaRPr lang="es-CR" dirty="0"/>
          </a:p>
        </p:txBody>
      </p:sp>
      <p:sp>
        <p:nvSpPr>
          <p:cNvPr id="6" name="TextBox 5"/>
          <p:cNvSpPr txBox="1"/>
          <p:nvPr/>
        </p:nvSpPr>
        <p:spPr>
          <a:xfrm>
            <a:off x="3648659" y="4756939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Jorge Sequeira</a:t>
            </a:r>
            <a:endParaRPr lang="es-CR" dirty="0"/>
          </a:p>
        </p:txBody>
      </p:sp>
      <p:sp>
        <p:nvSpPr>
          <p:cNvPr id="7" name="TextBox 6"/>
          <p:cNvSpPr txBox="1"/>
          <p:nvPr/>
        </p:nvSpPr>
        <p:spPr>
          <a:xfrm>
            <a:off x="6312955" y="4756938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err="1" smtClean="0"/>
              <a:t>Lab</a:t>
            </a:r>
            <a:r>
              <a:rPr lang="es-CR" dirty="0" smtClean="0"/>
              <a:t>. de Control</a:t>
            </a:r>
            <a:endParaRPr lang="es-C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539552" y="1995686"/>
                <a:ext cx="3587637" cy="18975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s-CR" sz="1800" i="1" smtClean="0"/>
                      <m:t>𝑓</m:t>
                    </m:r>
                    <m:r>
                      <a:rPr lang="es-CR" sz="1800" i="1" smtClean="0"/>
                      <m:t>=</m:t>
                    </m:r>
                    <m:r>
                      <a:rPr lang="es-CR" sz="1800" i="1" smtClean="0"/>
                      <m:t>𝑘</m:t>
                    </m:r>
                    <m:r>
                      <a:rPr lang="es-CR" sz="1800" i="1" smtClean="0"/>
                      <m:t> </m:t>
                    </m:r>
                    <m:f>
                      <m:fPr>
                        <m:ctrlPr>
                          <a:rPr lang="es-CR" sz="1800" i="1"/>
                        </m:ctrlPr>
                      </m:fPr>
                      <m:num>
                        <m:r>
                          <a:rPr lang="es-CR" sz="1800" i="1"/>
                          <m:t>𝑖</m:t>
                        </m:r>
                      </m:num>
                      <m:den>
                        <m:sSup>
                          <m:sSupPr>
                            <m:ctrlPr>
                              <a:rPr lang="es-CR" sz="1800" i="1"/>
                            </m:ctrlPr>
                          </m:sSupPr>
                          <m:e>
                            <m:r>
                              <a:rPr lang="es-CR" sz="1800" i="1"/>
                              <m:t>𝑑</m:t>
                            </m:r>
                          </m:e>
                          <m:sup>
                            <m:r>
                              <a:rPr lang="es-CR" sz="1800" i="1"/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r>
                  <a:rPr lang="es-CR" sz="1800" dirty="0" smtClean="0"/>
                  <a:t>                  (1)  </a:t>
                </a:r>
                <a:endParaRPr lang="es-CR" sz="1800" dirty="0"/>
              </a:p>
              <a:p>
                <a:pPr algn="r"/>
                <a14:m>
                  <m:oMath xmlns:m="http://schemas.openxmlformats.org/officeDocument/2006/math">
                    <m:r>
                      <a:rPr lang="es-CR" sz="1800" i="1"/>
                      <m:t>𝑒</m:t>
                    </m:r>
                    <m:r>
                      <a:rPr lang="es-CR" sz="1800" i="1"/>
                      <m:t>=</m:t>
                    </m:r>
                    <m:r>
                      <a:rPr lang="es-CR" sz="1800" i="1"/>
                      <m:t>𝛼</m:t>
                    </m:r>
                    <m:r>
                      <a:rPr lang="es-CR" sz="1800" i="1"/>
                      <m:t>+ </m:t>
                    </m:r>
                    <m:r>
                      <a:rPr lang="es-CR" sz="1800" i="1"/>
                      <m:t>𝛽</m:t>
                    </m:r>
                    <m:f>
                      <m:fPr>
                        <m:ctrlPr>
                          <a:rPr lang="es-CR" sz="1800" i="1"/>
                        </m:ctrlPr>
                      </m:fPr>
                      <m:num>
                        <m:r>
                          <a:rPr lang="es-CR" sz="1800" i="1"/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s-CR" sz="1800" i="1"/>
                            </m:ctrlPr>
                          </m:sSupPr>
                          <m:e>
                            <m:r>
                              <a:rPr lang="es-CR" sz="1800" i="1"/>
                              <m:t>𝑑</m:t>
                            </m:r>
                          </m:e>
                          <m:sup>
                            <m:r>
                              <a:rPr lang="es-CR" sz="1800" i="1"/>
                              <m:t>2</m:t>
                            </m:r>
                          </m:sup>
                        </m:sSup>
                      </m:den>
                    </m:f>
                    <m:r>
                      <a:rPr lang="es-CR" sz="1800" i="1"/>
                      <m:t>+ </m:t>
                    </m:r>
                    <m:r>
                      <a:rPr lang="es-CR" sz="1800" i="1"/>
                      <m:t>𝛾</m:t>
                    </m:r>
                    <m:r>
                      <a:rPr lang="es-CR" sz="1800" i="1"/>
                      <m:t>𝑖</m:t>
                    </m:r>
                    <m:r>
                      <a:rPr lang="es-CR" sz="1800" i="1"/>
                      <m:t>+</m:t>
                    </m:r>
                    <m:r>
                      <a:rPr lang="es-CR" sz="1800" i="1"/>
                      <m:t>𝑛</m:t>
                    </m:r>
                    <m:r>
                      <a:rPr lang="es-CR" sz="1800" i="1"/>
                      <m:t> </m:t>
                    </m:r>
                    <m:r>
                      <a:rPr lang="es-CR" sz="18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s-CR" sz="1800" dirty="0" smtClean="0"/>
                  <a:t>     (2) </a:t>
                </a:r>
                <a:endParaRPr lang="es-CR" sz="1800" dirty="0"/>
              </a:p>
              <a:p>
                <a:pPr algn="r"/>
                <a14:m>
                  <m:oMath xmlns:m="http://schemas.openxmlformats.org/officeDocument/2006/math">
                    <m:r>
                      <a:rPr lang="es-CR" sz="1800" i="1"/>
                      <m:t>𝑚</m:t>
                    </m:r>
                    <m:acc>
                      <m:accPr>
                        <m:chr m:val="̈"/>
                        <m:ctrlPr>
                          <a:rPr lang="es-CR" sz="1800" i="1"/>
                        </m:ctrlPr>
                      </m:accPr>
                      <m:e>
                        <m:r>
                          <a:rPr lang="es-CR" sz="1800" i="1"/>
                          <m:t>𝑑</m:t>
                        </m:r>
                      </m:e>
                    </m:acc>
                    <m:r>
                      <a:rPr lang="es-CR" sz="1800" i="1"/>
                      <m:t>=</m:t>
                    </m:r>
                    <m:r>
                      <a:rPr lang="es-CR" sz="1800" i="1"/>
                      <m:t>𝑚𝑔</m:t>
                    </m:r>
                    <m:r>
                      <a:rPr lang="es-CR" sz="1800" i="1"/>
                      <m:t>−</m:t>
                    </m:r>
                    <m:r>
                      <a:rPr lang="es-CR" sz="1800" i="1"/>
                      <m:t>𝑓</m:t>
                    </m:r>
                    <m:r>
                      <a:rPr lang="es-CR" sz="18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s-CR" sz="1800" dirty="0" smtClean="0"/>
                  <a:t>           (3) </a:t>
                </a:r>
                <a:endParaRPr lang="es-CR" sz="1800" dirty="0"/>
              </a:p>
              <a:p>
                <a:pPr algn="r"/>
                <a14:m>
                  <m:oMath xmlns:m="http://schemas.openxmlformats.org/officeDocument/2006/math">
                    <m:r>
                      <a:rPr lang="es-CR" sz="1800" i="1"/>
                      <m:t>𝑚</m:t>
                    </m:r>
                    <m:acc>
                      <m:accPr>
                        <m:chr m:val="̈"/>
                        <m:ctrlPr>
                          <a:rPr lang="es-CR" sz="1800" i="1"/>
                        </m:ctrlPr>
                      </m:accPr>
                      <m:e>
                        <m:r>
                          <a:rPr lang="es-CR" sz="1800" i="1"/>
                          <m:t>𝑑</m:t>
                        </m:r>
                      </m:e>
                    </m:acc>
                    <m:r>
                      <a:rPr lang="es-CR" sz="1800" i="1"/>
                      <m:t>=</m:t>
                    </m:r>
                    <m:r>
                      <a:rPr lang="es-CR" sz="1800" i="1"/>
                      <m:t>𝑚𝑔</m:t>
                    </m:r>
                    <m:r>
                      <a:rPr lang="es-CR" sz="1800" i="1"/>
                      <m:t>−</m:t>
                    </m:r>
                    <m:r>
                      <a:rPr lang="es-CR" sz="1800" i="1"/>
                      <m:t>𝑘</m:t>
                    </m:r>
                    <m:f>
                      <m:fPr>
                        <m:ctrlPr>
                          <a:rPr lang="es-CR" sz="1800" i="1"/>
                        </m:ctrlPr>
                      </m:fPr>
                      <m:num>
                        <m:r>
                          <a:rPr lang="es-CR" sz="1800" i="1"/>
                          <m:t>𝑖</m:t>
                        </m:r>
                      </m:num>
                      <m:den>
                        <m:sSup>
                          <m:sSupPr>
                            <m:ctrlPr>
                              <a:rPr lang="es-CR" sz="1800" i="1"/>
                            </m:ctrlPr>
                          </m:sSupPr>
                          <m:e>
                            <m:r>
                              <a:rPr lang="es-CR" sz="1800" i="1"/>
                              <m:t>𝑑</m:t>
                            </m:r>
                          </m:e>
                          <m:sup>
                            <m:r>
                              <a:rPr lang="es-CR" sz="1800" i="1"/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r>
                  <a:rPr lang="es-CR" sz="1800" dirty="0"/>
                  <a:t> </a:t>
                </a:r>
                <a:r>
                  <a:rPr lang="es-CR" sz="1800" dirty="0" smtClean="0"/>
                  <a:t>          (4) </a:t>
                </a:r>
                <a:endParaRPr lang="es-CR" sz="1800" dirty="0"/>
              </a:p>
              <a:p>
                <a:pPr algn="r"/>
                <a14:m>
                  <m:oMath xmlns:m="http://schemas.openxmlformats.org/officeDocument/2006/math">
                    <m:r>
                      <a:rPr lang="es-CR" sz="1800" i="1"/>
                      <m:t>𝑣</m:t>
                    </m:r>
                    <m:r>
                      <a:rPr lang="es-CR" sz="1800" i="1"/>
                      <m:t>=</m:t>
                    </m:r>
                    <m:r>
                      <a:rPr lang="es-CR" sz="1800" i="1"/>
                      <m:t>𝑅𝑖</m:t>
                    </m:r>
                    <m:r>
                      <a:rPr lang="es-CR" sz="1800" i="1"/>
                      <m:t>+</m:t>
                    </m:r>
                    <m:r>
                      <a:rPr lang="es-CR" sz="1800" i="1"/>
                      <m:t>𝐿</m:t>
                    </m:r>
                    <m:acc>
                      <m:accPr>
                        <m:chr m:val="̇"/>
                        <m:ctrlPr>
                          <a:rPr lang="es-CR" sz="18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s-CR" sz="1800" b="0" i="1" smtClean="0">
                            <a:latin typeface="Cambria Math"/>
                          </a:rPr>
                          <m:t>𝑖</m:t>
                        </m:r>
                      </m:e>
                    </m:acc>
                  </m:oMath>
                </a14:m>
                <a:r>
                  <a:rPr lang="es-CR" sz="1800" dirty="0"/>
                  <a:t> </a:t>
                </a:r>
                <a:r>
                  <a:rPr lang="es-CR" sz="1800" dirty="0" smtClean="0"/>
                  <a:t>              (5) </a:t>
                </a:r>
                <a:endParaRPr lang="es-CR" sz="1800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995686"/>
                <a:ext cx="3587637" cy="1897571"/>
              </a:xfrm>
              <a:prstGeom prst="rect">
                <a:avLst/>
              </a:prstGeom>
              <a:blipFill rotWithShape="1">
                <a:blip r:embed="rId3"/>
                <a:stretch>
                  <a:fillRect r="-4762" b="-416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Shape 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8214" y="1749677"/>
            <a:ext cx="2860681" cy="2521902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832503" y="4271579"/>
                <a:ext cx="156331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R" sz="100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s-CR" sz="1000" dirty="0" smtClean="0"/>
                  <a:t>, </a:t>
                </a:r>
                <a14:m>
                  <m:oMath xmlns:m="http://schemas.openxmlformats.org/officeDocument/2006/math">
                    <m:r>
                      <a:rPr lang="es-CR" sz="1000" i="1">
                        <a:latin typeface="Cambria Math"/>
                      </a:rPr>
                      <m:t>𝛽</m:t>
                    </m:r>
                  </m:oMath>
                </a14:m>
                <a:r>
                  <a:rPr lang="es-CR" sz="1000" dirty="0" smtClean="0"/>
                  <a:t> y </a:t>
                </a:r>
                <a14:m>
                  <m:oMath xmlns:m="http://schemas.openxmlformats.org/officeDocument/2006/math">
                    <m:r>
                      <a:rPr lang="es-CR" sz="1000" i="1">
                        <a:latin typeface="Cambria Math"/>
                      </a:rPr>
                      <m:t>𝛾</m:t>
                    </m:r>
                    <m:r>
                      <a:rPr lang="es-CR" sz="1000" b="0" i="0" smtClean="0">
                        <a:latin typeface="Cambria Math"/>
                      </a:rPr>
                      <m:t>:</m:t>
                    </m:r>
                  </m:oMath>
                </a14:m>
                <a:r>
                  <a:rPr lang="es-CR" sz="1000" dirty="0" smtClean="0"/>
                  <a:t> </a:t>
                </a:r>
                <a:r>
                  <a:rPr lang="es-CR" sz="1000" dirty="0" err="1" smtClean="0"/>
                  <a:t>Cts</a:t>
                </a:r>
                <a:r>
                  <a:rPr lang="es-CR" sz="1000" dirty="0" smtClean="0"/>
                  <a:t> del Sensor </a:t>
                </a:r>
                <a:endParaRPr lang="es-CR" sz="10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503" y="4271579"/>
                <a:ext cx="1563313" cy="246221"/>
              </a:xfrm>
              <a:prstGeom prst="rect">
                <a:avLst/>
              </a:prstGeom>
              <a:blipFill rotWithShape="1"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2395816" y="4248098"/>
                <a:ext cx="208640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R" sz="1000" b="0" i="1" smtClean="0">
                        <a:latin typeface="Cambria Math"/>
                      </a:rPr>
                      <m:t>𝑛</m:t>
                    </m:r>
                    <m:r>
                      <a:rPr lang="es-CR" sz="1000" b="0" i="1" smtClean="0">
                        <a:latin typeface="Cambria Math"/>
                      </a:rPr>
                      <m:t>: </m:t>
                    </m:r>
                  </m:oMath>
                </a14:m>
                <a:r>
                  <a:rPr lang="es-CR" sz="1000" dirty="0" smtClean="0"/>
                  <a:t> Ruido asociado a manufactura</a:t>
                </a:r>
                <a:endParaRPr lang="es-CR" sz="10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816" y="4248098"/>
                <a:ext cx="2086405" cy="246221"/>
              </a:xfrm>
              <a:prstGeom prst="rect">
                <a:avLst/>
              </a:prstGeom>
              <a:blipFill rotWithShape="1"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5301299" y="4232709"/>
            <a:ext cx="20233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 err="1" smtClean="0"/>
              <a:t>Fig</a:t>
            </a:r>
            <a:r>
              <a:rPr lang="es-CR" sz="1100" dirty="0" smtClean="0"/>
              <a:t> 3. Modelo del sistema. [2]</a:t>
            </a:r>
            <a:endParaRPr lang="es-CR" sz="11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Análisis matemático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788692" cy="6271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CR" dirty="0" smtClean="0"/>
              <a:t>En donde definimos las siguientes variables de estado.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 smtClean="0"/>
              <a:t>7</a:t>
            </a:fld>
            <a:endParaRPr lang="es"/>
          </a:p>
        </p:txBody>
      </p:sp>
      <p:sp>
        <p:nvSpPr>
          <p:cNvPr id="5" name="TextBox 4"/>
          <p:cNvSpPr txBox="1"/>
          <p:nvPr/>
        </p:nvSpPr>
        <p:spPr>
          <a:xfrm>
            <a:off x="912355" y="4724460"/>
            <a:ext cx="1854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15 de Mayo del 2016</a:t>
            </a:r>
            <a:endParaRPr lang="es-CR" dirty="0"/>
          </a:p>
        </p:txBody>
      </p:sp>
      <p:sp>
        <p:nvSpPr>
          <p:cNvPr id="6" name="TextBox 5"/>
          <p:cNvSpPr txBox="1"/>
          <p:nvPr/>
        </p:nvSpPr>
        <p:spPr>
          <a:xfrm>
            <a:off x="3648659" y="4756939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Jorge Sequeira</a:t>
            </a:r>
            <a:endParaRPr lang="es-CR" dirty="0"/>
          </a:p>
        </p:txBody>
      </p:sp>
      <p:sp>
        <p:nvSpPr>
          <p:cNvPr id="7" name="TextBox 6"/>
          <p:cNvSpPr txBox="1"/>
          <p:nvPr/>
        </p:nvSpPr>
        <p:spPr>
          <a:xfrm>
            <a:off x="6312955" y="4756938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err="1" smtClean="0"/>
              <a:t>Lab</a:t>
            </a:r>
            <a:r>
              <a:rPr lang="es-CR" dirty="0" smtClean="0"/>
              <a:t>. de Control</a:t>
            </a:r>
            <a:endParaRPr lang="es-C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914292" y="1851670"/>
                <a:ext cx="2592288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s-CR" sz="1800" i="1" smtClean="0"/>
                        </m:ctrlPr>
                      </m:sSubPr>
                      <m:e>
                        <m:r>
                          <a:rPr lang="es-CR" sz="1800" i="1"/>
                          <m:t>𝑥</m:t>
                        </m:r>
                      </m:e>
                      <m:sub>
                        <m:r>
                          <a:rPr lang="es-CR" sz="1800" i="1"/>
                          <m:t>1</m:t>
                        </m:r>
                      </m:sub>
                    </m:sSub>
                    <m:r>
                      <a:rPr lang="es-CR" sz="1800" i="1"/>
                      <m:t>=</m:t>
                    </m:r>
                    <m:r>
                      <a:rPr lang="es-CR" sz="1800" i="1"/>
                      <m:t>𝑑</m:t>
                    </m:r>
                  </m:oMath>
                </a14:m>
                <a:r>
                  <a:rPr lang="es-CR" sz="1800" dirty="0" smtClean="0"/>
                  <a:t>           (6)  </a:t>
                </a:r>
                <a:endParaRPr lang="es-CR" sz="1800" dirty="0"/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s-CR" sz="1800" i="1"/>
                        </m:ctrlPr>
                      </m:sSubPr>
                      <m:e>
                        <m:r>
                          <a:rPr lang="es-CR" sz="1800" i="1"/>
                          <m:t>𝑥</m:t>
                        </m:r>
                      </m:e>
                      <m:sub>
                        <m:r>
                          <a:rPr lang="es-CR" sz="1800" i="1"/>
                          <m:t>2</m:t>
                        </m:r>
                      </m:sub>
                    </m:sSub>
                    <m:r>
                      <a:rPr lang="es-CR" sz="1800" i="1"/>
                      <m:t>= </m:t>
                    </m:r>
                    <m:acc>
                      <m:accPr>
                        <m:chr m:val="̇"/>
                        <m:ctrlPr>
                          <a:rPr lang="es-CR" sz="1800" i="1"/>
                        </m:ctrlPr>
                      </m:accPr>
                      <m:e>
                        <m:sSub>
                          <m:sSubPr>
                            <m:ctrlPr>
                              <a:rPr lang="es-CR" sz="1800" i="1"/>
                            </m:ctrlPr>
                          </m:sSubPr>
                          <m:e>
                            <m:r>
                              <a:rPr lang="es-CR" sz="1800" i="1"/>
                              <m:t>𝑥</m:t>
                            </m:r>
                          </m:e>
                          <m:sub>
                            <m:r>
                              <a:rPr lang="es-CR" sz="1800" i="1"/>
                              <m:t>1</m:t>
                            </m:r>
                          </m:sub>
                        </m:sSub>
                      </m:e>
                    </m:acc>
                    <m:r>
                      <a:rPr lang="es-CR" sz="1800" b="0" i="0" smtClean="0">
                        <a:latin typeface="Cambria Math"/>
                      </a:rPr>
                      <m:t>     </m:t>
                    </m:r>
                  </m:oMath>
                </a14:m>
                <a:r>
                  <a:rPr lang="es-CR" sz="1800" dirty="0" smtClean="0"/>
                  <a:t>      (7) </a:t>
                </a:r>
                <a:endParaRPr lang="es-CR" sz="1800" dirty="0"/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s-CR" sz="1800" i="1"/>
                        </m:ctrlPr>
                      </m:sSubPr>
                      <m:e>
                        <m:r>
                          <a:rPr lang="es-CR" sz="1800" i="1"/>
                          <m:t>𝑥</m:t>
                        </m:r>
                      </m:e>
                      <m:sub>
                        <m:r>
                          <a:rPr lang="es-CR" sz="1800" i="1"/>
                          <m:t>3</m:t>
                        </m:r>
                      </m:sub>
                    </m:sSub>
                    <m:r>
                      <a:rPr lang="es-CR" sz="1800" i="1"/>
                      <m:t>= </m:t>
                    </m:r>
                    <m:r>
                      <a:rPr lang="es-CR" sz="1800" i="1"/>
                      <m:t>𝑖</m:t>
                    </m:r>
                  </m:oMath>
                </a14:m>
                <a:r>
                  <a:rPr lang="es-CR" sz="1800" dirty="0" smtClean="0"/>
                  <a:t>           (8) </a:t>
                </a:r>
                <a:endParaRPr lang="es-CR" sz="1800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292" y="1851670"/>
                <a:ext cx="2592288" cy="923330"/>
              </a:xfrm>
              <a:prstGeom prst="rect">
                <a:avLst/>
              </a:prstGeom>
              <a:blipFill rotWithShape="1">
                <a:blip r:embed="rId3"/>
                <a:stretch>
                  <a:fillRect t="-3311" r="-6588" b="-9934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Shape 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8214" y="1749677"/>
            <a:ext cx="2860681" cy="2521902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832503" y="4271579"/>
                <a:ext cx="156331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R" sz="100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s-CR" sz="1000" dirty="0" smtClean="0"/>
                  <a:t>, </a:t>
                </a:r>
                <a14:m>
                  <m:oMath xmlns:m="http://schemas.openxmlformats.org/officeDocument/2006/math">
                    <m:r>
                      <a:rPr lang="es-CR" sz="1000" i="1">
                        <a:latin typeface="Cambria Math"/>
                      </a:rPr>
                      <m:t>𝛽</m:t>
                    </m:r>
                  </m:oMath>
                </a14:m>
                <a:r>
                  <a:rPr lang="es-CR" sz="1000" dirty="0" smtClean="0"/>
                  <a:t> y </a:t>
                </a:r>
                <a14:m>
                  <m:oMath xmlns:m="http://schemas.openxmlformats.org/officeDocument/2006/math">
                    <m:r>
                      <a:rPr lang="es-CR" sz="1000" i="1">
                        <a:latin typeface="Cambria Math"/>
                      </a:rPr>
                      <m:t>𝛾</m:t>
                    </m:r>
                    <m:r>
                      <a:rPr lang="es-CR" sz="1000" b="0" i="0" smtClean="0">
                        <a:latin typeface="Cambria Math"/>
                      </a:rPr>
                      <m:t>:</m:t>
                    </m:r>
                  </m:oMath>
                </a14:m>
                <a:r>
                  <a:rPr lang="es-CR" sz="1000" dirty="0" smtClean="0"/>
                  <a:t> </a:t>
                </a:r>
                <a:r>
                  <a:rPr lang="es-CR" sz="1000" dirty="0" err="1" smtClean="0"/>
                  <a:t>Cts</a:t>
                </a:r>
                <a:r>
                  <a:rPr lang="es-CR" sz="1000" dirty="0" smtClean="0"/>
                  <a:t> del Sensor </a:t>
                </a:r>
                <a:endParaRPr lang="es-CR" sz="10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503" y="4271579"/>
                <a:ext cx="1563313" cy="246221"/>
              </a:xfrm>
              <a:prstGeom prst="rect">
                <a:avLst/>
              </a:prstGeom>
              <a:blipFill rotWithShape="1"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2395816" y="4248098"/>
                <a:ext cx="208640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R" sz="1000" b="0" i="1" smtClean="0">
                        <a:latin typeface="Cambria Math"/>
                      </a:rPr>
                      <m:t>𝑛</m:t>
                    </m:r>
                    <m:r>
                      <a:rPr lang="es-CR" sz="1000" b="0" i="1" smtClean="0">
                        <a:latin typeface="Cambria Math"/>
                      </a:rPr>
                      <m:t>: </m:t>
                    </m:r>
                  </m:oMath>
                </a14:m>
                <a:r>
                  <a:rPr lang="es-CR" sz="1000" dirty="0" smtClean="0"/>
                  <a:t> Ruido asociado a manufactura</a:t>
                </a:r>
                <a:endParaRPr lang="es-CR" sz="10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816" y="4248098"/>
                <a:ext cx="2086405" cy="246221"/>
              </a:xfrm>
              <a:prstGeom prst="rect">
                <a:avLst/>
              </a:prstGeom>
              <a:blipFill rotWithShape="1"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914292" y="3010628"/>
                <a:ext cx="2592288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s-CR" sz="1800" i="1"/>
                      <m:t>𝑦</m:t>
                    </m:r>
                    <m:r>
                      <a:rPr lang="es-CR" sz="1800" i="1"/>
                      <m:t>= </m:t>
                    </m:r>
                    <m:r>
                      <a:rPr lang="es-CR" sz="1800" i="1"/>
                      <m:t>𝑒</m:t>
                    </m:r>
                  </m:oMath>
                </a14:m>
                <a:r>
                  <a:rPr lang="es-CR" sz="1800" dirty="0" smtClean="0"/>
                  <a:t>            (9)  </a:t>
                </a:r>
                <a:endParaRPr lang="es-CR" sz="1800" dirty="0"/>
              </a:p>
              <a:p>
                <a:pPr algn="r"/>
                <a14:m>
                  <m:oMath xmlns:m="http://schemas.openxmlformats.org/officeDocument/2006/math">
                    <m:r>
                      <a:rPr lang="es-CR" sz="1800" i="1"/>
                      <m:t>𝑢</m:t>
                    </m:r>
                    <m:r>
                      <a:rPr lang="es-CR" sz="1800" i="1"/>
                      <m:t>= </m:t>
                    </m:r>
                    <m:r>
                      <a:rPr lang="es-CR" sz="1800" i="1"/>
                      <m:t>𝑣</m:t>
                    </m:r>
                  </m:oMath>
                </a14:m>
                <a:r>
                  <a:rPr lang="es-CR" sz="1800" dirty="0" smtClean="0"/>
                  <a:t>          (10) </a:t>
                </a:r>
                <a:endParaRPr lang="es-CR" sz="1800" dirty="0"/>
              </a:p>
              <a:p>
                <a:pPr algn="r"/>
                <a14:m>
                  <m:oMath xmlns:m="http://schemas.openxmlformats.org/officeDocument/2006/math">
                    <m:r>
                      <a:rPr lang="es-CR" sz="1800" i="1"/>
                      <m:t>𝑤</m:t>
                    </m:r>
                    <m:r>
                      <a:rPr lang="es-CR" sz="1800" i="1"/>
                      <m:t>=</m:t>
                    </m:r>
                    <m:r>
                      <a:rPr lang="es-CR" sz="1800" i="1"/>
                      <m:t>𝑛</m:t>
                    </m:r>
                  </m:oMath>
                </a14:m>
                <a:r>
                  <a:rPr lang="es-CR" sz="1800" dirty="0" smtClean="0"/>
                  <a:t>          (11) </a:t>
                </a:r>
                <a:endParaRPr lang="es-CR" sz="1800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292" y="3010628"/>
                <a:ext cx="2592288" cy="923330"/>
              </a:xfrm>
              <a:prstGeom prst="rect">
                <a:avLst/>
              </a:prstGeom>
              <a:blipFill rotWithShape="1">
                <a:blip r:embed="rId7"/>
                <a:stretch>
                  <a:fillRect t="-3311" r="-6353" b="-9934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5456898" y="4322112"/>
            <a:ext cx="20233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 err="1" smtClean="0"/>
              <a:t>Fig</a:t>
            </a:r>
            <a:r>
              <a:rPr lang="es-CR" sz="1100" dirty="0" smtClean="0"/>
              <a:t> 3. Modelo del sistema. [2]</a:t>
            </a:r>
            <a:endParaRPr lang="es-CR" sz="1100" dirty="0"/>
          </a:p>
        </p:txBody>
      </p:sp>
    </p:spTree>
    <p:extLst>
      <p:ext uri="{BB962C8B-B14F-4D97-AF65-F5344CB8AC3E}">
        <p14:creationId xmlns:p14="http://schemas.microsoft.com/office/powerpoint/2010/main" val="229773670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Análisis matemático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788692" cy="6271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CR" dirty="0" smtClean="0"/>
              <a:t>En donde definimos las siguientes variables de estado.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 smtClean="0"/>
              <a:t>8</a:t>
            </a:fld>
            <a:endParaRPr lang="es"/>
          </a:p>
        </p:txBody>
      </p:sp>
      <p:sp>
        <p:nvSpPr>
          <p:cNvPr id="5" name="TextBox 4"/>
          <p:cNvSpPr txBox="1"/>
          <p:nvPr/>
        </p:nvSpPr>
        <p:spPr>
          <a:xfrm>
            <a:off x="912355" y="4724460"/>
            <a:ext cx="1854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15 de Mayo del 2016</a:t>
            </a:r>
            <a:endParaRPr lang="es-CR" dirty="0"/>
          </a:p>
        </p:txBody>
      </p:sp>
      <p:sp>
        <p:nvSpPr>
          <p:cNvPr id="6" name="TextBox 5"/>
          <p:cNvSpPr txBox="1"/>
          <p:nvPr/>
        </p:nvSpPr>
        <p:spPr>
          <a:xfrm>
            <a:off x="3648659" y="4756939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Jorge Sequeira</a:t>
            </a:r>
            <a:endParaRPr lang="es-CR" dirty="0"/>
          </a:p>
        </p:txBody>
      </p:sp>
      <p:sp>
        <p:nvSpPr>
          <p:cNvPr id="7" name="TextBox 6"/>
          <p:cNvSpPr txBox="1"/>
          <p:nvPr/>
        </p:nvSpPr>
        <p:spPr>
          <a:xfrm>
            <a:off x="6312955" y="4756938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err="1" smtClean="0"/>
              <a:t>Lab</a:t>
            </a:r>
            <a:r>
              <a:rPr lang="es-CR" dirty="0" smtClean="0"/>
              <a:t>. de Control</a:t>
            </a:r>
            <a:endParaRPr lang="es-CR" dirty="0"/>
          </a:p>
        </p:txBody>
      </p:sp>
      <p:pic>
        <p:nvPicPr>
          <p:cNvPr id="9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8214" y="1749677"/>
            <a:ext cx="2860681" cy="2521902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832503" y="4271579"/>
                <a:ext cx="156331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R" sz="100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s-CR" sz="1000" dirty="0" smtClean="0"/>
                  <a:t>, </a:t>
                </a:r>
                <a14:m>
                  <m:oMath xmlns:m="http://schemas.openxmlformats.org/officeDocument/2006/math">
                    <m:r>
                      <a:rPr lang="es-CR" sz="1000" i="1">
                        <a:latin typeface="Cambria Math"/>
                      </a:rPr>
                      <m:t>𝛽</m:t>
                    </m:r>
                  </m:oMath>
                </a14:m>
                <a:r>
                  <a:rPr lang="es-CR" sz="1000" dirty="0" smtClean="0"/>
                  <a:t> y </a:t>
                </a:r>
                <a14:m>
                  <m:oMath xmlns:m="http://schemas.openxmlformats.org/officeDocument/2006/math">
                    <m:r>
                      <a:rPr lang="es-CR" sz="1000" i="1">
                        <a:latin typeface="Cambria Math"/>
                      </a:rPr>
                      <m:t>𝛾</m:t>
                    </m:r>
                    <m:r>
                      <a:rPr lang="es-CR" sz="1000" b="0" i="0" smtClean="0">
                        <a:latin typeface="Cambria Math"/>
                      </a:rPr>
                      <m:t>:</m:t>
                    </m:r>
                  </m:oMath>
                </a14:m>
                <a:r>
                  <a:rPr lang="es-CR" sz="1000" dirty="0" smtClean="0"/>
                  <a:t> </a:t>
                </a:r>
                <a:r>
                  <a:rPr lang="es-CR" sz="1000" dirty="0" err="1" smtClean="0"/>
                  <a:t>Cts</a:t>
                </a:r>
                <a:r>
                  <a:rPr lang="es-CR" sz="1000" dirty="0" smtClean="0"/>
                  <a:t> del Sensor </a:t>
                </a:r>
                <a:endParaRPr lang="es-CR" sz="10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503" y="4271579"/>
                <a:ext cx="1563313" cy="246221"/>
              </a:xfrm>
              <a:prstGeom prst="rect">
                <a:avLst/>
              </a:prstGeom>
              <a:blipFill rotWithShape="1"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2395816" y="4248098"/>
                <a:ext cx="208640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R" sz="1000" b="0" i="1" smtClean="0">
                        <a:latin typeface="Cambria Math"/>
                      </a:rPr>
                      <m:t>𝑛</m:t>
                    </m:r>
                    <m:r>
                      <a:rPr lang="es-CR" sz="1000" b="0" i="1" smtClean="0">
                        <a:latin typeface="Cambria Math"/>
                      </a:rPr>
                      <m:t>: </m:t>
                    </m:r>
                  </m:oMath>
                </a14:m>
                <a:r>
                  <a:rPr lang="es-CR" sz="1000" dirty="0" smtClean="0"/>
                  <a:t> Ruido asociado a manufactura</a:t>
                </a:r>
                <a:endParaRPr lang="es-CR" sz="10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816" y="4248098"/>
                <a:ext cx="2086405" cy="246221"/>
              </a:xfrm>
              <a:prstGeom prst="rect">
                <a:avLst/>
              </a:prstGeom>
              <a:blipFill rotWithShape="1"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150146" y="2139701"/>
                <a:ext cx="2864374" cy="7848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s-CR" sz="1800" i="1" smtClean="0">
                        <a:latin typeface="Cambria Math"/>
                      </a:rPr>
                      <m:t>𝑚</m:t>
                    </m:r>
                    <m:acc>
                      <m:accPr>
                        <m:chr m:val="̈"/>
                        <m:ctrlPr>
                          <a:rPr lang="es-CR" sz="1800" i="1">
                            <a:latin typeface="Cambria Math"/>
                          </a:rPr>
                        </m:ctrlPr>
                      </m:accPr>
                      <m:e>
                        <m:r>
                          <a:rPr lang="es-CR" sz="1800" i="1">
                            <a:latin typeface="Cambria Math"/>
                          </a:rPr>
                          <m:t>𝑑</m:t>
                        </m:r>
                      </m:e>
                    </m:acc>
                    <m:r>
                      <a:rPr lang="es-CR" sz="1800" i="1">
                        <a:latin typeface="Cambria Math"/>
                      </a:rPr>
                      <m:t>=</m:t>
                    </m:r>
                    <m:r>
                      <a:rPr lang="es-CR" sz="1800" i="1">
                        <a:latin typeface="Cambria Math"/>
                      </a:rPr>
                      <m:t>𝑚𝑔</m:t>
                    </m:r>
                    <m:r>
                      <a:rPr lang="es-CR" sz="1800" i="1">
                        <a:latin typeface="Cambria Math"/>
                      </a:rPr>
                      <m:t>−</m:t>
                    </m:r>
                    <m:r>
                      <a:rPr lang="es-CR" sz="1800" i="1">
                        <a:latin typeface="Cambria Math"/>
                      </a:rPr>
                      <m:t>𝑓</m:t>
                    </m:r>
                    <m:r>
                      <a:rPr lang="es-CR" sz="1800" i="1">
                        <a:latin typeface="Cambria Math"/>
                      </a:rPr>
                      <m:t> </m:t>
                    </m:r>
                  </m:oMath>
                </a14:m>
                <a:r>
                  <a:rPr lang="es-CR" sz="1800" dirty="0"/>
                  <a:t>           (3) </a:t>
                </a:r>
                <a:endParaRPr lang="es-CR" sz="1800" dirty="0" smtClean="0"/>
              </a:p>
              <a:p>
                <a:pPr algn="r"/>
                <a14:m>
                  <m:oMath xmlns:m="http://schemas.openxmlformats.org/officeDocument/2006/math">
                    <m:r>
                      <a:rPr lang="es-CR" sz="1800" i="1"/>
                      <m:t>𝑚</m:t>
                    </m:r>
                    <m:acc>
                      <m:accPr>
                        <m:chr m:val="̈"/>
                        <m:ctrlPr>
                          <a:rPr lang="es-CR" sz="1800" i="1"/>
                        </m:ctrlPr>
                      </m:accPr>
                      <m:e>
                        <m:sSub>
                          <m:sSubPr>
                            <m:ctrlPr>
                              <a:rPr lang="es-CR" sz="1800" i="1"/>
                            </m:ctrlPr>
                          </m:sSubPr>
                          <m:e>
                            <m:r>
                              <a:rPr lang="es-CR" sz="1800" i="1"/>
                              <m:t>𝑥</m:t>
                            </m:r>
                          </m:e>
                          <m:sub>
                            <m:r>
                              <a:rPr lang="es-CR" sz="1800" i="1"/>
                              <m:t>2</m:t>
                            </m:r>
                          </m:sub>
                        </m:sSub>
                      </m:e>
                    </m:acc>
                    <m:r>
                      <a:rPr lang="es-CR" sz="1800" i="1"/>
                      <m:t>=</m:t>
                    </m:r>
                    <m:r>
                      <a:rPr lang="es-CR" sz="1800" i="1"/>
                      <m:t>𝑚𝑔</m:t>
                    </m:r>
                    <m:r>
                      <a:rPr lang="es-CR" sz="1800" i="1"/>
                      <m:t>−</m:t>
                    </m:r>
                    <m:r>
                      <a:rPr lang="es-CR" sz="1800" i="1"/>
                      <m:t>𝑘</m:t>
                    </m:r>
                    <m:f>
                      <m:fPr>
                        <m:ctrlPr>
                          <a:rPr lang="es-CR" sz="1800" i="1"/>
                        </m:ctrlPr>
                      </m:fPr>
                      <m:num>
                        <m:sSub>
                          <m:sSubPr>
                            <m:ctrlPr>
                              <a:rPr lang="es-CR" sz="1800" i="1"/>
                            </m:ctrlPr>
                          </m:sSubPr>
                          <m:e>
                            <m:r>
                              <a:rPr lang="es-CR" sz="1800" i="1"/>
                              <m:t>𝑥</m:t>
                            </m:r>
                          </m:e>
                          <m:sub>
                            <m:r>
                              <a:rPr lang="es-CR" sz="1800" i="1"/>
                              <m:t>3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s-CR" sz="1800" i="1"/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CR" sz="1800" i="1"/>
                                </m:ctrlPr>
                              </m:sSubPr>
                              <m:e>
                                <m:r>
                                  <a:rPr lang="es-CR" sz="1800" i="1"/>
                                  <m:t>𝑥</m:t>
                                </m:r>
                              </m:e>
                              <m:sub>
                                <m:r>
                                  <a:rPr lang="es-CR" sz="1800" i="1"/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s-CR" sz="1800" i="1"/>
                              <m:t>4</m:t>
                            </m:r>
                          </m:sup>
                        </m:sSup>
                      </m:den>
                    </m:f>
                    <m:r>
                      <a:rPr lang="es-CR" sz="18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s-CR" sz="1800" dirty="0" smtClean="0"/>
                  <a:t>       (12)</a:t>
                </a:r>
                <a:endParaRPr lang="es-CR" sz="18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146" y="2139701"/>
                <a:ext cx="2864374" cy="784895"/>
              </a:xfrm>
              <a:prstGeom prst="rect">
                <a:avLst/>
              </a:prstGeom>
              <a:blipFill rotWithShape="1">
                <a:blip r:embed="rId6"/>
                <a:stretch>
                  <a:fillRect t="-1550" r="-170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1187624" y="3079123"/>
                <a:ext cx="278941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s-CR" sz="1800" i="1">
                        <a:latin typeface="Cambria Math"/>
                      </a:rPr>
                      <m:t>𝑣</m:t>
                    </m:r>
                    <m:r>
                      <a:rPr lang="es-CR" sz="1800" i="1">
                        <a:latin typeface="Cambria Math"/>
                      </a:rPr>
                      <m:t>=</m:t>
                    </m:r>
                    <m:r>
                      <a:rPr lang="es-CR" sz="1800" i="1">
                        <a:latin typeface="Cambria Math"/>
                      </a:rPr>
                      <m:t>𝑅𝑖</m:t>
                    </m:r>
                    <m:r>
                      <a:rPr lang="es-CR" sz="1800" i="1">
                        <a:latin typeface="Cambria Math"/>
                      </a:rPr>
                      <m:t>+</m:t>
                    </m:r>
                    <m:r>
                      <a:rPr lang="es-CR" sz="1800" i="1">
                        <a:latin typeface="Cambria Math"/>
                      </a:rPr>
                      <m:t>𝐿𝑖</m:t>
                    </m:r>
                  </m:oMath>
                </a14:m>
                <a:r>
                  <a:rPr lang="es-CR" sz="1800" dirty="0"/>
                  <a:t> </a:t>
                </a:r>
                <a:r>
                  <a:rPr lang="es-CR" sz="1800" dirty="0"/>
                  <a:t>              (5) </a:t>
                </a:r>
                <a:endParaRPr lang="es-CR" sz="1800" dirty="0"/>
              </a:p>
              <a:p>
                <a:pPr algn="r"/>
                <a14:m>
                  <m:oMath xmlns:m="http://schemas.openxmlformats.org/officeDocument/2006/math">
                    <m:r>
                      <a:rPr lang="es-CR" sz="1800" i="1"/>
                      <m:t>𝑣</m:t>
                    </m:r>
                    <m:r>
                      <a:rPr lang="es-CR" sz="1800" i="1"/>
                      <m:t>=</m:t>
                    </m:r>
                    <m:r>
                      <a:rPr lang="es-CR" sz="1800" i="1"/>
                      <m:t>𝑅</m:t>
                    </m:r>
                    <m:sSub>
                      <m:sSubPr>
                        <m:ctrlPr>
                          <a:rPr lang="es-CR" sz="1800" i="1"/>
                        </m:ctrlPr>
                      </m:sSubPr>
                      <m:e>
                        <m:r>
                          <a:rPr lang="es-CR" sz="1800" i="1"/>
                          <m:t>𝑥</m:t>
                        </m:r>
                      </m:e>
                      <m:sub>
                        <m:r>
                          <a:rPr lang="es-CR" sz="1800" i="1"/>
                          <m:t>3</m:t>
                        </m:r>
                      </m:sub>
                    </m:sSub>
                    <m:r>
                      <a:rPr lang="es-CR" sz="1800" i="1"/>
                      <m:t>+</m:t>
                    </m:r>
                    <m:r>
                      <a:rPr lang="es-CR" sz="1800" i="1"/>
                      <m:t>𝐿</m:t>
                    </m:r>
                    <m:acc>
                      <m:accPr>
                        <m:chr m:val="̇"/>
                        <m:ctrlPr>
                          <a:rPr lang="es-CR" sz="1800" i="1"/>
                        </m:ctrlPr>
                      </m:accPr>
                      <m:e>
                        <m:sSub>
                          <m:sSubPr>
                            <m:ctrlPr>
                              <a:rPr lang="es-CR" sz="1800" i="1"/>
                            </m:ctrlPr>
                          </m:sSubPr>
                          <m:e>
                            <m:r>
                              <a:rPr lang="es-CR" sz="1800" i="1"/>
                              <m:t>𝑥</m:t>
                            </m:r>
                          </m:e>
                          <m:sub>
                            <m:r>
                              <a:rPr lang="es-CR" sz="1800" i="1"/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r>
                  <a:rPr lang="es-CR" sz="1800" dirty="0" smtClean="0"/>
                  <a:t>            (13)</a:t>
                </a:r>
                <a:endParaRPr lang="es-CR" sz="1800" dirty="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3079123"/>
                <a:ext cx="2789418" cy="646331"/>
              </a:xfrm>
              <a:prstGeom prst="rect">
                <a:avLst/>
              </a:prstGeom>
              <a:blipFill rotWithShape="1">
                <a:blip r:embed="rId7"/>
                <a:stretch>
                  <a:fillRect t="-4717" r="-1751" b="-14151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5456898" y="4322112"/>
            <a:ext cx="20233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 err="1" smtClean="0"/>
              <a:t>Fig</a:t>
            </a:r>
            <a:r>
              <a:rPr lang="es-CR" sz="1100" dirty="0" smtClean="0"/>
              <a:t> 3. Modelo del sistema. [2]</a:t>
            </a:r>
            <a:endParaRPr lang="es-CR" sz="1100" dirty="0"/>
          </a:p>
        </p:txBody>
      </p:sp>
    </p:spTree>
    <p:extLst>
      <p:ext uri="{BB962C8B-B14F-4D97-AF65-F5344CB8AC3E}">
        <p14:creationId xmlns:p14="http://schemas.microsoft.com/office/powerpoint/2010/main" val="351842956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Análisis matemático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788692" cy="6271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CR" dirty="0" smtClean="0"/>
              <a:t>En donde definimos las siguientes variables de estado.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 smtClean="0"/>
              <a:t>9</a:t>
            </a:fld>
            <a:endParaRPr lang="es"/>
          </a:p>
        </p:txBody>
      </p:sp>
      <p:sp>
        <p:nvSpPr>
          <p:cNvPr id="5" name="TextBox 4"/>
          <p:cNvSpPr txBox="1"/>
          <p:nvPr/>
        </p:nvSpPr>
        <p:spPr>
          <a:xfrm>
            <a:off x="912355" y="4724460"/>
            <a:ext cx="1854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15 de Mayo del 2016</a:t>
            </a:r>
            <a:endParaRPr lang="es-CR" dirty="0"/>
          </a:p>
        </p:txBody>
      </p:sp>
      <p:sp>
        <p:nvSpPr>
          <p:cNvPr id="6" name="TextBox 5"/>
          <p:cNvSpPr txBox="1"/>
          <p:nvPr/>
        </p:nvSpPr>
        <p:spPr>
          <a:xfrm>
            <a:off x="3648659" y="4756939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Jorge Sequeira</a:t>
            </a:r>
            <a:endParaRPr lang="es-CR" dirty="0"/>
          </a:p>
        </p:txBody>
      </p:sp>
      <p:sp>
        <p:nvSpPr>
          <p:cNvPr id="7" name="TextBox 6"/>
          <p:cNvSpPr txBox="1"/>
          <p:nvPr/>
        </p:nvSpPr>
        <p:spPr>
          <a:xfrm>
            <a:off x="6312955" y="4756938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err="1" smtClean="0"/>
              <a:t>Lab</a:t>
            </a:r>
            <a:r>
              <a:rPr lang="es-CR" dirty="0" smtClean="0"/>
              <a:t>. de Control</a:t>
            </a:r>
            <a:endParaRPr lang="es-CR" dirty="0"/>
          </a:p>
        </p:txBody>
      </p:sp>
      <p:pic>
        <p:nvPicPr>
          <p:cNvPr id="9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8214" y="1749677"/>
            <a:ext cx="2860681" cy="2521902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832503" y="4271579"/>
                <a:ext cx="156331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R" sz="100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s-CR" sz="1000" dirty="0" smtClean="0"/>
                  <a:t>, </a:t>
                </a:r>
                <a14:m>
                  <m:oMath xmlns:m="http://schemas.openxmlformats.org/officeDocument/2006/math">
                    <m:r>
                      <a:rPr lang="es-CR" sz="1000" i="1">
                        <a:latin typeface="Cambria Math"/>
                      </a:rPr>
                      <m:t>𝛽</m:t>
                    </m:r>
                  </m:oMath>
                </a14:m>
                <a:r>
                  <a:rPr lang="es-CR" sz="1000" dirty="0" smtClean="0"/>
                  <a:t> y </a:t>
                </a:r>
                <a14:m>
                  <m:oMath xmlns:m="http://schemas.openxmlformats.org/officeDocument/2006/math">
                    <m:r>
                      <a:rPr lang="es-CR" sz="1000" i="1">
                        <a:latin typeface="Cambria Math"/>
                      </a:rPr>
                      <m:t>𝛾</m:t>
                    </m:r>
                    <m:r>
                      <a:rPr lang="es-CR" sz="1000" b="0" i="0" smtClean="0">
                        <a:latin typeface="Cambria Math"/>
                      </a:rPr>
                      <m:t>:</m:t>
                    </m:r>
                  </m:oMath>
                </a14:m>
                <a:r>
                  <a:rPr lang="es-CR" sz="1000" dirty="0" smtClean="0"/>
                  <a:t> </a:t>
                </a:r>
                <a:r>
                  <a:rPr lang="es-CR" sz="1000" dirty="0" err="1" smtClean="0"/>
                  <a:t>Cts</a:t>
                </a:r>
                <a:r>
                  <a:rPr lang="es-CR" sz="1000" dirty="0" smtClean="0"/>
                  <a:t> del Sensor </a:t>
                </a:r>
                <a:endParaRPr lang="es-CR" sz="10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503" y="4271579"/>
                <a:ext cx="1563313" cy="246221"/>
              </a:xfrm>
              <a:prstGeom prst="rect">
                <a:avLst/>
              </a:prstGeom>
              <a:blipFill rotWithShape="1"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2395816" y="4248098"/>
                <a:ext cx="208640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R" sz="1000" b="0" i="1" smtClean="0">
                        <a:latin typeface="Cambria Math"/>
                      </a:rPr>
                      <m:t>𝑛</m:t>
                    </m:r>
                    <m:r>
                      <a:rPr lang="es-CR" sz="1000" b="0" i="1" smtClean="0">
                        <a:latin typeface="Cambria Math"/>
                      </a:rPr>
                      <m:t>: </m:t>
                    </m:r>
                  </m:oMath>
                </a14:m>
                <a:r>
                  <a:rPr lang="es-CR" sz="1000" dirty="0" smtClean="0"/>
                  <a:t> Ruido asociado a manufactura</a:t>
                </a:r>
                <a:endParaRPr lang="es-CR" sz="10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816" y="4248098"/>
                <a:ext cx="2086405" cy="246221"/>
              </a:xfrm>
              <a:prstGeom prst="rect">
                <a:avLst/>
              </a:prstGeom>
              <a:blipFill rotWithShape="1"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832503" y="2136101"/>
                <a:ext cx="3796873" cy="1567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CR" sz="2400" i="1"/>
                        </m:ctrlPr>
                      </m:dPr>
                      <m:e>
                        <m:acc>
                          <m:accPr>
                            <m:chr m:val="̇"/>
                            <m:ctrlPr>
                              <a:rPr lang="es-CR" sz="2400" i="1"/>
                            </m:ctrlPr>
                          </m:acc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R" sz="2400" i="1"/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s-CR" sz="2400" i="1"/>
                                      </m:ctrlPr>
                                    </m:sSubPr>
                                    <m:e>
                                      <m:r>
                                        <a:rPr lang="es-CR" sz="2400" i="1"/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CR" sz="2400" i="1"/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s-CR" sz="2400" i="1"/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s-CR" sz="2400" i="1"/>
                                          </m:ctrlPr>
                                        </m:sSubPr>
                                        <m:e>
                                          <m:r>
                                            <a:rPr lang="es-CR" sz="2400" i="1"/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CR" sz="2400" i="1"/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mr>
                              <m:m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s-CR" sz="2400" i="1"/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s-CR" sz="2400" i="1"/>
                                          </m:ctrlPr>
                                        </m:sSubPr>
                                        <m:e>
                                          <m:r>
                                            <a:rPr lang="es-CR" sz="2400" i="1"/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CR" sz="2400" i="1"/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mr>
                            </m:m>
                          </m:e>
                        </m:acc>
                      </m:e>
                    </m:d>
                  </m:oMath>
                </a14:m>
                <a:r>
                  <a:rPr lang="es-CR" sz="2400" i="1" dirty="0"/>
                  <a:t> 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CR" sz="2400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CR" sz="2400" i="1"/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CR" sz="2400" i="1"/>
                                  </m:ctrlPr>
                                </m:sSubPr>
                                <m:e>
                                  <m:r>
                                    <a:rPr lang="es-CR" sz="2400" i="1"/>
                                    <m:t>𝑥</m:t>
                                  </m:r>
                                </m:e>
                                <m:sub>
                                  <m:r>
                                    <a:rPr lang="es-CR" sz="2400" i="1"/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s-CR" sz="2400" i="1"/>
                                <m:t>𝑔</m:t>
                              </m:r>
                              <m:r>
                                <a:rPr lang="es-CR" sz="2400" i="1"/>
                                <m:t>−</m:t>
                              </m:r>
                              <m:f>
                                <m:fPr>
                                  <m:ctrlPr>
                                    <a:rPr lang="es-CR" sz="2400" i="1"/>
                                  </m:ctrlPr>
                                </m:fPr>
                                <m:num>
                                  <m:r>
                                    <a:rPr lang="es-CR" sz="2400" i="1"/>
                                    <m:t>𝑘</m:t>
                                  </m:r>
                                </m:num>
                                <m:den>
                                  <m:r>
                                    <a:rPr lang="es-CR" sz="2400" i="1"/>
                                    <m:t>𝑚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s-CR" sz="2400" i="1"/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CR" sz="2400" i="1"/>
                                      </m:ctrlPr>
                                    </m:sSubPr>
                                    <m:e>
                                      <m:r>
                                        <a:rPr lang="es-CR" sz="2400" i="1"/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CR" sz="2400" i="1"/>
                                        <m:t>3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s-CR" sz="2400" i="1"/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s-CR" sz="2400" i="1"/>
                                          </m:ctrlPr>
                                        </m:sSubPr>
                                        <m:e>
                                          <m:r>
                                            <a:rPr lang="es-CR" sz="2400" i="1"/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CR" sz="2400" i="1"/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s-CR" sz="2400" i="1"/>
                                        <m:t>4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s-CR" sz="2400" i="1"/>
                                  </m:ctrlPr>
                                </m:fPr>
                                <m:num>
                                  <m:r>
                                    <a:rPr lang="es-CR" sz="2400" i="1"/>
                                    <m:t>𝑅</m:t>
                                  </m:r>
                                </m:num>
                                <m:den>
                                  <m:r>
                                    <a:rPr lang="es-CR" sz="2400" i="1"/>
                                    <m:t>𝐿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s-CR" sz="2400" i="1"/>
                                  </m:ctrlPr>
                                </m:sSubPr>
                                <m:e>
                                  <m:r>
                                    <a:rPr lang="es-CR" sz="2400" i="1"/>
                                    <m:t>𝑥</m:t>
                                  </m:r>
                                </m:e>
                                <m:sub>
                                  <m:r>
                                    <a:rPr lang="es-CR" sz="2400" i="1"/>
                                    <m:t>3</m:t>
                                  </m:r>
                                </m:sub>
                              </m:sSub>
                              <m:r>
                                <a:rPr lang="es-CR" sz="2400" i="1"/>
                                <m:t>+</m:t>
                              </m:r>
                              <m:f>
                                <m:fPr>
                                  <m:ctrlPr>
                                    <a:rPr lang="es-CR" sz="2400" i="1"/>
                                  </m:ctrlPr>
                                </m:fPr>
                                <m:num>
                                  <m:r>
                                    <a:rPr lang="es-CR" sz="2400" i="1"/>
                                    <m:t>1</m:t>
                                  </m:r>
                                </m:num>
                                <m:den>
                                  <m:r>
                                    <a:rPr lang="es-CR" sz="2400" i="1"/>
                                    <m:t>𝐿</m:t>
                                  </m:r>
                                </m:den>
                              </m:f>
                              <m:r>
                                <a:rPr lang="es-CR" sz="2400" i="1"/>
                                <m:t>𝑢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CR" sz="2200" dirty="0" smtClean="0"/>
                  <a:t>          </a:t>
                </a:r>
                <a:r>
                  <a:rPr lang="es-CR" sz="1800" dirty="0" smtClean="0"/>
                  <a:t>(14)</a:t>
                </a:r>
                <a:endParaRPr lang="es-CR" sz="1800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503" y="2136101"/>
                <a:ext cx="3796873" cy="1567160"/>
              </a:xfrm>
              <a:prstGeom prst="rect">
                <a:avLst/>
              </a:prstGeom>
              <a:blipFill rotWithShape="1">
                <a:blip r:embed="rId6"/>
                <a:stretch>
                  <a:fillRect r="-64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5456898" y="4322112"/>
            <a:ext cx="20233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 err="1" smtClean="0"/>
              <a:t>Fig</a:t>
            </a:r>
            <a:r>
              <a:rPr lang="es-CR" sz="1100" dirty="0" smtClean="0"/>
              <a:t> 3. Modelo del sistema. [2]</a:t>
            </a:r>
            <a:endParaRPr lang="es-CR" sz="1100" dirty="0"/>
          </a:p>
        </p:txBody>
      </p:sp>
    </p:spTree>
    <p:extLst>
      <p:ext uri="{BB962C8B-B14F-4D97-AF65-F5344CB8AC3E}">
        <p14:creationId xmlns:p14="http://schemas.microsoft.com/office/powerpoint/2010/main" val="40547957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87</TotalTime>
  <Words>1291</Words>
  <Application>Microsoft Office PowerPoint</Application>
  <PresentationFormat>On-screen Show (16:9)</PresentationFormat>
  <Paragraphs>165</Paragraphs>
  <Slides>15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Adjacency</vt:lpstr>
      <vt:lpstr>Levitador magnético</vt:lpstr>
      <vt:lpstr>Índice</vt:lpstr>
      <vt:lpstr>Definición e importancia</vt:lpstr>
      <vt:lpstr>Objetivos</vt:lpstr>
      <vt:lpstr>Modelo Analitico</vt:lpstr>
      <vt:lpstr>Análisis matemático</vt:lpstr>
      <vt:lpstr>Análisis matemático</vt:lpstr>
      <vt:lpstr>Análisis matemático</vt:lpstr>
      <vt:lpstr>Análisis matemático</vt:lpstr>
      <vt:lpstr>Análisis matemático</vt:lpstr>
      <vt:lpstr>Análisis matemático</vt:lpstr>
      <vt:lpstr>Análisis matemático</vt:lpstr>
      <vt:lpstr>Análisis matemático</vt:lpstr>
      <vt:lpstr>Conclusiones</vt:lpstr>
      <vt:lpstr>Referencias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Levitador magnético</dc:title>
  <dc:creator>George sequeira</dc:creator>
  <cp:lastModifiedBy>George sequeira</cp:lastModifiedBy>
  <cp:revision>12</cp:revision>
  <dcterms:modified xsi:type="dcterms:W3CDTF">2016-03-15T09:04:39Z</dcterms:modified>
</cp:coreProperties>
</file>