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09/03/2020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09/03/2020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09/03/2020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09/03/2020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09/03/2020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09/03/2020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09/03/2020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09/03/2020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09/03/2020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09/03/2020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09/03/2020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09/03/2020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09/03/2020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Evolução dos computadores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Gabriel A. </a:t>
            </a:r>
            <a:r>
              <a:rPr lang="pt-BR" dirty="0" err="1">
                <a:solidFill>
                  <a:schemeClr val="tx1"/>
                </a:solidFill>
              </a:rPr>
              <a:t>Selbach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A78A40E7-CEA8-4733-BE64-87730B57F8F8}"/>
              </a:ext>
            </a:extLst>
          </p:cNvPr>
          <p:cNvSpPr/>
          <p:nvPr/>
        </p:nvSpPr>
        <p:spPr>
          <a:xfrm>
            <a:off x="0" y="0"/>
            <a:ext cx="12192000" cy="166914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5D281-844B-4242-A21C-2277A8A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086" y="457200"/>
            <a:ext cx="10058400" cy="1371600"/>
          </a:xfrm>
        </p:spPr>
        <p:txBody>
          <a:bodyPr>
            <a:normAutofit/>
          </a:bodyPr>
          <a:lstStyle/>
          <a:p>
            <a:r>
              <a:rPr lang="pt-BR" sz="6000" b="1" dirty="0"/>
              <a:t>MEMÓRIA RAM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DBDD1-8847-48EE-BE9C-8049AB9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7172" name="Picture 4" descr="Resultado de imagem para EVOLUÇÃO MEMORIA RAM">
            <a:extLst>
              <a:ext uri="{FF2B5EF4-FFF2-40B4-BE49-F238E27FC236}">
                <a16:creationId xmlns:a16="http://schemas.microsoft.com/office/drawing/2014/main" id="{4E23CE44-D401-4775-B0ED-59E7A7D7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1" y="1661887"/>
            <a:ext cx="10293223" cy="51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E393F3EE-4F24-40D1-9ED9-D4B2CD29C946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2388A-2F0E-42DA-8809-59CCC345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743" y="219456"/>
            <a:ext cx="10058400" cy="1371600"/>
          </a:xfrm>
        </p:spPr>
        <p:txBody>
          <a:bodyPr>
            <a:normAutofit/>
          </a:bodyPr>
          <a:lstStyle/>
          <a:p>
            <a:r>
              <a:rPr lang="pt-BR" sz="6600" b="1" dirty="0"/>
              <a:t>FONTES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B9E56-3FCA-44C8-81D7-8E2D1BD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8194" name="Picture 2" descr="Resultado de imagem para fontes pc">
            <a:extLst>
              <a:ext uri="{FF2B5EF4-FFF2-40B4-BE49-F238E27FC236}">
                <a16:creationId xmlns:a16="http://schemas.microsoft.com/office/drawing/2014/main" id="{00C94581-65A1-4D59-8EAC-89ABF441A5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77" y="1810512"/>
            <a:ext cx="4945531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C25FA-560A-4A0F-B01B-581BEC7AEE74}"/>
              </a:ext>
            </a:extLst>
          </p:cNvPr>
          <p:cNvSpPr txBox="1"/>
          <p:nvPr/>
        </p:nvSpPr>
        <p:spPr>
          <a:xfrm>
            <a:off x="621446" y="2404622"/>
            <a:ext cx="5907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fonte de alimentação é o dispositivo responsável por fornecer energia elétrica aos componentes de um computador. Portanto, é um tipo de equipamento que deve ser escolhido e manipulado com cuidado, afinal, qualquer equívoco pode resultar em provimento inadequado de eletricidade ou em danos à máquina. Elas variam de acordo com a quantidade de </a:t>
            </a:r>
            <a:r>
              <a:rPr lang="pt-BR" dirty="0" err="1"/>
              <a:t>Wats</a:t>
            </a:r>
            <a:r>
              <a:rPr lang="pt-BR" dirty="0"/>
              <a:t> necessárias para cada peça do PC</a:t>
            </a:r>
          </a:p>
        </p:txBody>
      </p:sp>
    </p:spTree>
    <p:extLst>
      <p:ext uri="{BB962C8B-B14F-4D97-AF65-F5344CB8AC3E}">
        <p14:creationId xmlns:p14="http://schemas.microsoft.com/office/powerpoint/2010/main" val="6478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o 5">
            <a:extLst>
              <a:ext uri="{FF2B5EF4-FFF2-40B4-BE49-F238E27FC236}">
                <a16:creationId xmlns:a16="http://schemas.microsoft.com/office/drawing/2014/main" id="{C920AA4A-7BBD-4DF8-AAD5-4A140A748B50}"/>
              </a:ext>
            </a:extLst>
          </p:cNvPr>
          <p:cNvSpPr/>
          <p:nvPr/>
        </p:nvSpPr>
        <p:spPr>
          <a:xfrm>
            <a:off x="0" y="0"/>
            <a:ext cx="12192000" cy="16565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38FE7-AD5D-4005-A6F4-3355E2A3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36721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0036F-4318-457D-892D-D99F4B09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842" y="1993393"/>
            <a:ext cx="4764158" cy="4523893"/>
          </a:xfrm>
        </p:spPr>
        <p:txBody>
          <a:bodyPr>
            <a:normAutofit lnSpcReduction="10000"/>
          </a:bodyPr>
          <a:lstStyle/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/>
              <a:t>Windows 2000 </a:t>
            </a:r>
            <a:r>
              <a:rPr lang="pt-BR" sz="1800" dirty="0"/>
              <a:t>(2000)</a:t>
            </a:r>
            <a:r>
              <a:rPr lang="pt-BR" sz="1800" i="1" dirty="0"/>
              <a:t>		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/>
              <a:t>Windows ME </a:t>
            </a:r>
            <a:r>
              <a:rPr lang="pt-BR" sz="1800" dirty="0"/>
              <a:t>(2000)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 err="1"/>
              <a:t>Knoppix</a:t>
            </a:r>
            <a:r>
              <a:rPr lang="pt-BR" sz="1800" i="1" dirty="0"/>
              <a:t> </a:t>
            </a:r>
            <a:r>
              <a:rPr lang="pt-BR" sz="1800" dirty="0"/>
              <a:t>(2000)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b="1" i="1" dirty="0"/>
              <a:t>Windows XP </a:t>
            </a:r>
            <a:r>
              <a:rPr lang="pt-BR" sz="1800" dirty="0"/>
              <a:t>(2001)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b="1" i="1" dirty="0"/>
              <a:t>OS X </a:t>
            </a:r>
            <a:r>
              <a:rPr lang="pt-BR" sz="1800" dirty="0"/>
              <a:t>(2001)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 err="1"/>
              <a:t>Gentoo</a:t>
            </a:r>
            <a:r>
              <a:rPr lang="pt-BR" sz="1800" i="1" dirty="0"/>
              <a:t> Linux </a:t>
            </a:r>
            <a:r>
              <a:rPr lang="pt-BR" sz="1800" dirty="0"/>
              <a:t>(2002)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/>
              <a:t>Fedora </a:t>
            </a:r>
            <a:r>
              <a:rPr lang="pt-BR" sz="1800" dirty="0"/>
              <a:t>(2003)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 err="1"/>
              <a:t>Kurumin</a:t>
            </a:r>
            <a:r>
              <a:rPr lang="pt-BR" sz="1800" i="1" dirty="0"/>
              <a:t> </a:t>
            </a:r>
            <a:r>
              <a:rPr lang="pt-BR" sz="1800" dirty="0"/>
              <a:t>(2003)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b="1" i="1" dirty="0"/>
              <a:t>Ubuntu</a:t>
            </a:r>
            <a:r>
              <a:rPr lang="pt-BR" sz="1800" i="1" dirty="0"/>
              <a:t> </a:t>
            </a:r>
            <a:r>
              <a:rPr lang="pt-BR" sz="1800" dirty="0"/>
              <a:t>(2004)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/>
              <a:t>Mac OS X Tiger </a:t>
            </a:r>
            <a:r>
              <a:rPr lang="pt-BR" sz="1800" dirty="0"/>
              <a:t>(2004)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pt-BR" sz="1800" i="1" dirty="0"/>
              <a:t>Linux </a:t>
            </a:r>
            <a:r>
              <a:rPr lang="pt-BR" sz="1800" i="1" dirty="0" err="1"/>
              <a:t>Mint</a:t>
            </a:r>
            <a:r>
              <a:rPr lang="pt-BR" sz="1800" i="1" dirty="0"/>
              <a:t> </a:t>
            </a:r>
            <a:r>
              <a:rPr lang="pt-BR" sz="1800" dirty="0"/>
              <a:t>(2006)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E889F-C1D6-4559-94FC-868DA597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BED47C-A0FD-4EE1-8088-D96F025E071E}"/>
              </a:ext>
            </a:extLst>
          </p:cNvPr>
          <p:cNvSpPr txBox="1"/>
          <p:nvPr/>
        </p:nvSpPr>
        <p:spPr>
          <a:xfrm>
            <a:off x="5883965" y="1993393"/>
            <a:ext cx="3934669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Open SUSE </a:t>
            </a:r>
            <a:r>
              <a:rPr lang="pt-BR" dirty="0"/>
              <a:t>(2006)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b="1" i="1" dirty="0"/>
              <a:t>Windows Vista </a:t>
            </a:r>
            <a:r>
              <a:rPr lang="pt-BR" dirty="0"/>
              <a:t>(2006)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Open Solaris </a:t>
            </a:r>
            <a:r>
              <a:rPr lang="pt-BR" dirty="0"/>
              <a:t>(2008)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b="1" i="1" dirty="0"/>
              <a:t>Windows 7</a:t>
            </a:r>
            <a:r>
              <a:rPr lang="pt-BR" i="1" dirty="0"/>
              <a:t> </a:t>
            </a:r>
            <a:r>
              <a:rPr lang="pt-BR" dirty="0"/>
              <a:t>(2009)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Mac OS </a:t>
            </a:r>
            <a:r>
              <a:rPr lang="pt-BR" i="1" dirty="0" err="1"/>
              <a:t>Snow</a:t>
            </a:r>
            <a:r>
              <a:rPr lang="pt-BR" i="1" dirty="0"/>
              <a:t> </a:t>
            </a:r>
            <a:r>
              <a:rPr lang="pt-BR" i="1" dirty="0" err="1"/>
              <a:t>Leopard</a:t>
            </a:r>
            <a:r>
              <a:rPr lang="pt-BR" i="1" dirty="0"/>
              <a:t> </a:t>
            </a:r>
            <a:r>
              <a:rPr lang="pt-BR" dirty="0"/>
              <a:t>(2009)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Chrome OS </a:t>
            </a:r>
            <a:r>
              <a:rPr lang="pt-BR" dirty="0"/>
              <a:t>(2011)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Mac OS X Lion </a:t>
            </a:r>
            <a:r>
              <a:rPr lang="pt-BR" dirty="0"/>
              <a:t>(2011)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b="1" i="1" dirty="0"/>
              <a:t>Windows 8 </a:t>
            </a:r>
            <a:r>
              <a:rPr lang="pt-BR" dirty="0"/>
              <a:t>(2012)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i="1" dirty="0"/>
              <a:t>Windows 8.1 </a:t>
            </a:r>
            <a:r>
              <a:rPr lang="pt-BR" dirty="0"/>
              <a:t>(2013)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b="1" i="1" dirty="0"/>
              <a:t>Windows 10 </a:t>
            </a:r>
            <a:r>
              <a:rPr lang="pt-BR" dirty="0"/>
              <a:t>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8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D67E48B2-A843-4C66-BC23-9139100F06D3}"/>
              </a:ext>
            </a:extLst>
          </p:cNvPr>
          <p:cNvSpPr/>
          <p:nvPr/>
        </p:nvSpPr>
        <p:spPr>
          <a:xfrm>
            <a:off x="0" y="0"/>
            <a:ext cx="12192000" cy="165652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F68A1-9275-4CE4-BD6D-1830159A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78" y="367218"/>
            <a:ext cx="10058400" cy="1371600"/>
          </a:xfrm>
        </p:spPr>
        <p:txBody>
          <a:bodyPr>
            <a:normAutofit/>
          </a:bodyPr>
          <a:lstStyle/>
          <a:p>
            <a:r>
              <a:rPr lang="pt-BR" sz="8000" b="1" dirty="0"/>
              <a:t>PROCESSADORES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E37F0-9CF2-4FBF-BFC7-B41AD58D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sp>
        <p:nvSpPr>
          <p:cNvPr id="7" name="AutoShape 6" descr="Resultado de imagem para Intel">
            <a:extLst>
              <a:ext uri="{FF2B5EF4-FFF2-40B4-BE49-F238E27FC236}">
                <a16:creationId xmlns:a16="http://schemas.microsoft.com/office/drawing/2014/main" id="{C716848B-7035-400F-99D6-2006CB687F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0070" cy="2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Intel">
            <a:extLst>
              <a:ext uri="{FF2B5EF4-FFF2-40B4-BE49-F238E27FC236}">
                <a16:creationId xmlns:a16="http://schemas.microsoft.com/office/drawing/2014/main" id="{9614E0C1-A123-4E8B-A69F-EC5B8A44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941773"/>
            <a:ext cx="6914736" cy="389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A60CC-6178-44A6-A1F2-5E6DE50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DD38D-B474-4627-968E-690F2926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47" y="457200"/>
            <a:ext cx="6798365" cy="5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CD531-0659-4627-A0E5-A1F68E1C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13D7A6-D8D5-42DE-B20D-02415CEE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96" y="357808"/>
            <a:ext cx="6522808" cy="210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8A9E54-38F5-4367-9BA5-2FA79953B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8"/>
          <a:stretch/>
        </p:blipFill>
        <p:spPr bwMode="auto">
          <a:xfrm>
            <a:off x="2834596" y="2454298"/>
            <a:ext cx="6522808" cy="40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CE26C259-5F10-4537-A7D5-09B502876C74}"/>
              </a:ext>
            </a:extLst>
          </p:cNvPr>
          <p:cNvSpPr/>
          <p:nvPr/>
        </p:nvSpPr>
        <p:spPr>
          <a:xfrm>
            <a:off x="0" y="0"/>
            <a:ext cx="12192000" cy="19083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DD892-D3FC-4572-BA4B-9F290120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43" y="589654"/>
            <a:ext cx="10058400" cy="1371600"/>
          </a:xfrm>
        </p:spPr>
        <p:txBody>
          <a:bodyPr>
            <a:normAutofit/>
          </a:bodyPr>
          <a:lstStyle/>
          <a:p>
            <a:r>
              <a:rPr lang="pt-BR" sz="8000" b="1" dirty="0"/>
              <a:t>PLACAS DE VÍDEO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6536C-B880-4248-96D1-82733EC9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CAFEDB-689F-46F7-ADF1-CC591E040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5"/>
          <a:stretch/>
        </p:blipFill>
        <p:spPr>
          <a:xfrm>
            <a:off x="1" y="1908313"/>
            <a:ext cx="12191999" cy="46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4AB33AC7-87D2-41A1-8B19-E40608A9635A}"/>
              </a:ext>
            </a:extLst>
          </p:cNvPr>
          <p:cNvSpPr/>
          <p:nvPr/>
        </p:nvSpPr>
        <p:spPr>
          <a:xfrm>
            <a:off x="0" y="0"/>
            <a:ext cx="12192000" cy="15965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E7E90-99D0-4919-9901-577E84BF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457200"/>
            <a:ext cx="10058400" cy="1371600"/>
          </a:xfrm>
        </p:spPr>
        <p:txBody>
          <a:bodyPr>
            <a:normAutofit/>
          </a:bodyPr>
          <a:lstStyle/>
          <a:p>
            <a:r>
              <a:rPr lang="pt-BR" sz="8000" b="1" dirty="0"/>
              <a:t>PLACA MÃE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C2169-1711-4F90-ADE4-0C720A04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4851" y="603504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B26DB1-2324-4E47-BBEB-5343D04C6C0E}"/>
              </a:ext>
            </a:extLst>
          </p:cNvPr>
          <p:cNvSpPr txBox="1"/>
          <p:nvPr/>
        </p:nvSpPr>
        <p:spPr>
          <a:xfrm>
            <a:off x="595086" y="3264517"/>
            <a:ext cx="6255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ATX é a sigla para "</a:t>
            </a:r>
            <a:r>
              <a:rPr lang="pt-BR" dirty="0" err="1"/>
              <a:t>Advanced</a:t>
            </a:r>
            <a:r>
              <a:rPr lang="pt-BR" dirty="0"/>
              <a:t> Technology </a:t>
            </a:r>
            <a:r>
              <a:rPr lang="pt-BR" dirty="0" err="1"/>
              <a:t>Extended</a:t>
            </a:r>
            <a:r>
              <a:rPr lang="pt-BR" dirty="0"/>
              <a:t>". Pelo nome, é possível notar que trata-se do padrão AT aperfeiçoado. Um dos principais desenvolvedores do ATX foi a Intel. O objetivo do ATX foi de solucionar os problemas do padrão AT, o padrão apresenta uma série de melhorias em relação ao anterior. Atualmente a maioria dos computadores novos vêm baseados neste padrão.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F5DD84-CFBD-4D1A-9633-233CE9FE63B4}"/>
              </a:ext>
            </a:extLst>
          </p:cNvPr>
          <p:cNvSpPr txBox="1"/>
          <p:nvPr/>
        </p:nvSpPr>
        <p:spPr>
          <a:xfrm>
            <a:off x="595086" y="2344519"/>
            <a:ext cx="590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ATX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F2E730-1509-4A4D-878E-6233BBCC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39" y="2392861"/>
            <a:ext cx="45624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C9B14-68FA-43E7-B4BA-E3E8CFA0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pic>
        <p:nvPicPr>
          <p:cNvPr id="5122" name="Picture 2" descr="Resultado de imagem para micro atx">
            <a:extLst>
              <a:ext uri="{FF2B5EF4-FFF2-40B4-BE49-F238E27FC236}">
                <a16:creationId xmlns:a16="http://schemas.microsoft.com/office/drawing/2014/main" id="{E765F613-9BAC-44D4-94A3-39A2AB7AF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8" y="457200"/>
            <a:ext cx="10800063" cy="47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D3C147-FEED-4A37-9128-94CB1FDB9669}"/>
              </a:ext>
            </a:extLst>
          </p:cNvPr>
          <p:cNvSpPr txBox="1"/>
          <p:nvPr/>
        </p:nvSpPr>
        <p:spPr>
          <a:xfrm>
            <a:off x="2641251" y="5448663"/>
            <a:ext cx="92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muda entre eles é basicamente o tamanho e os slots</a:t>
            </a:r>
          </a:p>
        </p:txBody>
      </p:sp>
    </p:spTree>
    <p:extLst>
      <p:ext uri="{BB962C8B-B14F-4D97-AF65-F5344CB8AC3E}">
        <p14:creationId xmlns:p14="http://schemas.microsoft.com/office/powerpoint/2010/main" val="58129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BF945EAB-845F-4026-A73E-69F77A527EAE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52CD1-BB76-4D5C-BEDE-06F68A29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594" y="219456"/>
            <a:ext cx="10058400" cy="1371600"/>
          </a:xfrm>
        </p:spPr>
        <p:txBody>
          <a:bodyPr>
            <a:normAutofit/>
          </a:bodyPr>
          <a:lstStyle/>
          <a:p>
            <a:r>
              <a:rPr lang="pt-BR" sz="7200" b="1" dirty="0"/>
              <a:t>DISCO RÍGIDO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5B536-40CF-427A-869B-DE176E2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09/03/2020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D423B2-27EB-4F35-A7CA-C6093349B426}"/>
              </a:ext>
            </a:extLst>
          </p:cNvPr>
          <p:cNvSpPr txBox="1"/>
          <p:nvPr/>
        </p:nvSpPr>
        <p:spPr>
          <a:xfrm>
            <a:off x="566057" y="1610457"/>
            <a:ext cx="77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HD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2E7D5E-DC9C-45A7-B730-08641580EBE9}"/>
              </a:ext>
            </a:extLst>
          </p:cNvPr>
          <p:cNvSpPr txBox="1"/>
          <p:nvPr/>
        </p:nvSpPr>
        <p:spPr>
          <a:xfrm>
            <a:off x="566057" y="1991166"/>
            <a:ext cx="6690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 </a:t>
            </a:r>
            <a:r>
              <a:rPr lang="pt-BR" b="1" dirty="0"/>
              <a:t>HDs</a:t>
            </a:r>
            <a:r>
              <a:rPr lang="pt-BR" dirty="0"/>
              <a:t>, ou </a:t>
            </a:r>
            <a:r>
              <a:rPr lang="pt-BR" b="1" dirty="0"/>
              <a:t>discos rígidos</a:t>
            </a:r>
            <a:r>
              <a:rPr lang="pt-BR" dirty="0"/>
              <a:t> utilizam basicamente a mesma tecnologia desde 1956, quando o </a:t>
            </a:r>
            <a:r>
              <a:rPr lang="pt-BR" b="1" dirty="0"/>
              <a:t>IBM 350</a:t>
            </a:r>
            <a:r>
              <a:rPr lang="pt-BR" dirty="0"/>
              <a:t> (um monstro de uma tonelada e incríveis 5 MB de capacidade) foi introduzido: conta com </a:t>
            </a:r>
            <a:r>
              <a:rPr lang="pt-BR" b="1" dirty="0"/>
              <a:t>discos móveis</a:t>
            </a:r>
            <a:r>
              <a:rPr lang="pt-BR" dirty="0"/>
              <a:t>, utilizados para armazenar os dados, e um </a:t>
            </a:r>
            <a:r>
              <a:rPr lang="pt-BR" b="1" dirty="0"/>
              <a:t>braço mecânico</a:t>
            </a:r>
            <a:r>
              <a:rPr lang="pt-BR" dirty="0"/>
              <a:t>, que faz a leitura e escrita.</a:t>
            </a:r>
          </a:p>
        </p:txBody>
      </p:sp>
      <p:pic>
        <p:nvPicPr>
          <p:cNvPr id="6146" name="Picture 2" descr="pastedo / HD aberto / Pixabay / Qual a diferença entre HD e SSD">
            <a:extLst>
              <a:ext uri="{FF2B5EF4-FFF2-40B4-BE49-F238E27FC236}">
                <a16:creationId xmlns:a16="http://schemas.microsoft.com/office/drawing/2014/main" id="{DE96B77A-EDE3-4AF3-863D-DF8E76C6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4" y="1416749"/>
            <a:ext cx="3771319" cy="251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0A78AC-F0EB-43DE-9806-8421B953D9C3}"/>
              </a:ext>
            </a:extLst>
          </p:cNvPr>
          <p:cNvSpPr txBox="1"/>
          <p:nvPr/>
        </p:nvSpPr>
        <p:spPr>
          <a:xfrm>
            <a:off x="566057" y="3976914"/>
            <a:ext cx="319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SSD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1A38E9-1C5B-495D-91BA-9E85F50BB4FF}"/>
              </a:ext>
            </a:extLst>
          </p:cNvPr>
          <p:cNvSpPr txBox="1"/>
          <p:nvPr/>
        </p:nvSpPr>
        <p:spPr>
          <a:xfrm>
            <a:off x="566057" y="4377024"/>
            <a:ext cx="611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SSD armazena dados em células de </a:t>
            </a:r>
            <a:r>
              <a:rPr lang="pt-BR" b="1" dirty="0"/>
              <a:t>memória Flash</a:t>
            </a:r>
            <a:r>
              <a:rPr lang="pt-BR" dirty="0"/>
              <a:t>, as mesmas presentes em smartphones e tablets. Cada célula é formada por um </a:t>
            </a:r>
            <a:r>
              <a:rPr lang="pt-BR" b="1" dirty="0"/>
              <a:t>controlador</a:t>
            </a:r>
            <a:r>
              <a:rPr lang="pt-BR" dirty="0"/>
              <a:t>, o responsável por fazer a comunicação com o computador, e um</a:t>
            </a:r>
            <a:r>
              <a:rPr lang="pt-BR" b="1" dirty="0"/>
              <a:t> transístor de porta flutuante</a:t>
            </a:r>
            <a:r>
              <a:rPr lang="pt-BR" dirty="0"/>
              <a:t>, ou </a:t>
            </a:r>
            <a:r>
              <a:rPr lang="pt-BR" b="1" dirty="0"/>
              <a:t>floating </a:t>
            </a:r>
            <a:r>
              <a:rPr lang="pt-BR" b="1" dirty="0" err="1"/>
              <a:t>gate</a:t>
            </a:r>
            <a:r>
              <a:rPr lang="pt-BR" dirty="0"/>
              <a:t>, que é o que armazena os dados.</a:t>
            </a:r>
          </a:p>
        </p:txBody>
      </p:sp>
      <p:pic>
        <p:nvPicPr>
          <p:cNvPr id="6148" name="Picture 4" descr="SSDs Sata e M.2 / qual a diferença entre HD e SSD">
            <a:extLst>
              <a:ext uri="{FF2B5EF4-FFF2-40B4-BE49-F238E27FC236}">
                <a16:creationId xmlns:a16="http://schemas.microsoft.com/office/drawing/2014/main" id="{38155AA5-5DAF-4053-84CE-B4D78047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06" y="4102765"/>
            <a:ext cx="4088493" cy="22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{0F51F8BF-DCFC-438B-BAAD-DE6238837FB4}tf78438558</Template>
  <TotalTime>0</TotalTime>
  <Words>401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SavonVTI</vt:lpstr>
      <vt:lpstr>Evolução dos computadores</vt:lpstr>
      <vt:lpstr>SISTEMAS OPERACIONAIS</vt:lpstr>
      <vt:lpstr>PROCESSADORES</vt:lpstr>
      <vt:lpstr>Apresentação do PowerPoint</vt:lpstr>
      <vt:lpstr>Apresentação do PowerPoint</vt:lpstr>
      <vt:lpstr>PLACAS DE VÍDEO</vt:lpstr>
      <vt:lpstr>PLACA MÃE</vt:lpstr>
      <vt:lpstr>Apresentação do PowerPoint</vt:lpstr>
      <vt:lpstr>DISCO RÍGIDO</vt:lpstr>
      <vt:lpstr>MEMÓRIA RAM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2020-03-09T21:09:46Z</dcterms:created>
  <dcterms:modified xsi:type="dcterms:W3CDTF">2020-03-09T22:10:20Z</dcterms:modified>
</cp:coreProperties>
</file>