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4660"/>
  </p:normalViewPr>
  <p:slideViewPr>
    <p:cSldViewPr snapToGrid="0">
      <p:cViewPr varScale="1">
        <p:scale>
          <a:sx n="82" d="100"/>
          <a:sy n="82" d="100"/>
        </p:scale>
        <p:origin x="9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54F5-3296-F903-6E82-C7607BFD5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FE8363-7F84-0B6C-A5B0-A54CF27B80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732A79-4D92-D9C1-16A0-06435F909E5F}"/>
              </a:ext>
            </a:extLst>
          </p:cNvPr>
          <p:cNvSpPr>
            <a:spLocks noGrp="1"/>
          </p:cNvSpPr>
          <p:nvPr>
            <p:ph type="dt" sz="half" idx="10"/>
          </p:nvPr>
        </p:nvSpPr>
        <p:spPr/>
        <p:txBody>
          <a:bodyPr/>
          <a:lstStyle/>
          <a:p>
            <a:fld id="{7AE41B02-F313-45CB-881F-7C2FD7ECE1AB}" type="datetimeFigureOut">
              <a:rPr lang="en-US" smtClean="0"/>
              <a:t>1/19/2023</a:t>
            </a:fld>
            <a:endParaRPr lang="en-US"/>
          </a:p>
        </p:txBody>
      </p:sp>
      <p:sp>
        <p:nvSpPr>
          <p:cNvPr id="5" name="Footer Placeholder 4">
            <a:extLst>
              <a:ext uri="{FF2B5EF4-FFF2-40B4-BE49-F238E27FC236}">
                <a16:creationId xmlns:a16="http://schemas.microsoft.com/office/drawing/2014/main" id="{A24815A1-CEFB-E19A-1E91-A1950D9FB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1F4FD-FB9A-A9B7-A7FD-120EA184589F}"/>
              </a:ext>
            </a:extLst>
          </p:cNvPr>
          <p:cNvSpPr>
            <a:spLocks noGrp="1"/>
          </p:cNvSpPr>
          <p:nvPr>
            <p:ph type="sldNum" sz="quarter" idx="12"/>
          </p:nvPr>
        </p:nvSpPr>
        <p:spPr/>
        <p:txBody>
          <a:bodyPr/>
          <a:lstStyle/>
          <a:p>
            <a:fld id="{1CB66CA9-1E55-48F1-9AB0-4943DE710A75}" type="slidenum">
              <a:rPr lang="en-US" smtClean="0"/>
              <a:t>‹#›</a:t>
            </a:fld>
            <a:endParaRPr lang="en-US"/>
          </a:p>
        </p:txBody>
      </p:sp>
    </p:spTree>
    <p:extLst>
      <p:ext uri="{BB962C8B-B14F-4D97-AF65-F5344CB8AC3E}">
        <p14:creationId xmlns:p14="http://schemas.microsoft.com/office/powerpoint/2010/main" val="4281630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8050-48AE-E921-CFB4-9F772C693A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496BB8-0BDC-FC02-4F91-DB75C5B331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480F80-ED14-B683-BB0D-8B5E185DF096}"/>
              </a:ext>
            </a:extLst>
          </p:cNvPr>
          <p:cNvSpPr>
            <a:spLocks noGrp="1"/>
          </p:cNvSpPr>
          <p:nvPr>
            <p:ph type="dt" sz="half" idx="10"/>
          </p:nvPr>
        </p:nvSpPr>
        <p:spPr/>
        <p:txBody>
          <a:bodyPr/>
          <a:lstStyle/>
          <a:p>
            <a:fld id="{7AE41B02-F313-45CB-881F-7C2FD7ECE1AB}" type="datetimeFigureOut">
              <a:rPr lang="en-US" smtClean="0"/>
              <a:t>1/19/2023</a:t>
            </a:fld>
            <a:endParaRPr lang="en-US"/>
          </a:p>
        </p:txBody>
      </p:sp>
      <p:sp>
        <p:nvSpPr>
          <p:cNvPr id="5" name="Footer Placeholder 4">
            <a:extLst>
              <a:ext uri="{FF2B5EF4-FFF2-40B4-BE49-F238E27FC236}">
                <a16:creationId xmlns:a16="http://schemas.microsoft.com/office/drawing/2014/main" id="{3452220D-DDED-E325-43EF-5BF92D143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F71A1-006E-2D9B-B7F6-DAD4241255FA}"/>
              </a:ext>
            </a:extLst>
          </p:cNvPr>
          <p:cNvSpPr>
            <a:spLocks noGrp="1"/>
          </p:cNvSpPr>
          <p:nvPr>
            <p:ph type="sldNum" sz="quarter" idx="12"/>
          </p:nvPr>
        </p:nvSpPr>
        <p:spPr/>
        <p:txBody>
          <a:bodyPr/>
          <a:lstStyle/>
          <a:p>
            <a:fld id="{1CB66CA9-1E55-48F1-9AB0-4943DE710A75}" type="slidenum">
              <a:rPr lang="en-US" smtClean="0"/>
              <a:t>‹#›</a:t>
            </a:fld>
            <a:endParaRPr lang="en-US"/>
          </a:p>
        </p:txBody>
      </p:sp>
    </p:spTree>
    <p:extLst>
      <p:ext uri="{BB962C8B-B14F-4D97-AF65-F5344CB8AC3E}">
        <p14:creationId xmlns:p14="http://schemas.microsoft.com/office/powerpoint/2010/main" val="49992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58BBF7-45E7-73E2-8221-454A48DB9F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9E40D5-35FD-0291-FAF0-6EF3662774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7B827-8DC0-2EBE-C1B6-47DA93828F5E}"/>
              </a:ext>
            </a:extLst>
          </p:cNvPr>
          <p:cNvSpPr>
            <a:spLocks noGrp="1"/>
          </p:cNvSpPr>
          <p:nvPr>
            <p:ph type="dt" sz="half" idx="10"/>
          </p:nvPr>
        </p:nvSpPr>
        <p:spPr/>
        <p:txBody>
          <a:bodyPr/>
          <a:lstStyle/>
          <a:p>
            <a:fld id="{7AE41B02-F313-45CB-881F-7C2FD7ECE1AB}" type="datetimeFigureOut">
              <a:rPr lang="en-US" smtClean="0"/>
              <a:t>1/19/2023</a:t>
            </a:fld>
            <a:endParaRPr lang="en-US"/>
          </a:p>
        </p:txBody>
      </p:sp>
      <p:sp>
        <p:nvSpPr>
          <p:cNvPr id="5" name="Footer Placeholder 4">
            <a:extLst>
              <a:ext uri="{FF2B5EF4-FFF2-40B4-BE49-F238E27FC236}">
                <a16:creationId xmlns:a16="http://schemas.microsoft.com/office/drawing/2014/main" id="{4C6C7638-0BA9-8C1A-B6BA-33CF46662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0C0A19-5796-9A62-5FFC-B10C34D53B8A}"/>
              </a:ext>
            </a:extLst>
          </p:cNvPr>
          <p:cNvSpPr>
            <a:spLocks noGrp="1"/>
          </p:cNvSpPr>
          <p:nvPr>
            <p:ph type="sldNum" sz="quarter" idx="12"/>
          </p:nvPr>
        </p:nvSpPr>
        <p:spPr/>
        <p:txBody>
          <a:bodyPr/>
          <a:lstStyle/>
          <a:p>
            <a:fld id="{1CB66CA9-1E55-48F1-9AB0-4943DE710A75}" type="slidenum">
              <a:rPr lang="en-US" smtClean="0"/>
              <a:t>‹#›</a:t>
            </a:fld>
            <a:endParaRPr lang="en-US"/>
          </a:p>
        </p:txBody>
      </p:sp>
    </p:spTree>
    <p:extLst>
      <p:ext uri="{BB962C8B-B14F-4D97-AF65-F5344CB8AC3E}">
        <p14:creationId xmlns:p14="http://schemas.microsoft.com/office/powerpoint/2010/main" val="396014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A927-8693-3803-038C-15137C3391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878624-4132-0F77-209D-B82D5155A8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869370-B679-D7EB-F204-9BA81E6FE0F6}"/>
              </a:ext>
            </a:extLst>
          </p:cNvPr>
          <p:cNvSpPr>
            <a:spLocks noGrp="1"/>
          </p:cNvSpPr>
          <p:nvPr>
            <p:ph type="dt" sz="half" idx="10"/>
          </p:nvPr>
        </p:nvSpPr>
        <p:spPr/>
        <p:txBody>
          <a:bodyPr/>
          <a:lstStyle/>
          <a:p>
            <a:fld id="{7AE41B02-F313-45CB-881F-7C2FD7ECE1AB}" type="datetimeFigureOut">
              <a:rPr lang="en-US" smtClean="0"/>
              <a:t>1/19/2023</a:t>
            </a:fld>
            <a:endParaRPr lang="en-US"/>
          </a:p>
        </p:txBody>
      </p:sp>
      <p:sp>
        <p:nvSpPr>
          <p:cNvPr id="5" name="Footer Placeholder 4">
            <a:extLst>
              <a:ext uri="{FF2B5EF4-FFF2-40B4-BE49-F238E27FC236}">
                <a16:creationId xmlns:a16="http://schemas.microsoft.com/office/drawing/2014/main" id="{460274AB-66D7-67DF-BA85-A7A2D0B20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62928-BACD-4B13-6A87-EB265F1F2D21}"/>
              </a:ext>
            </a:extLst>
          </p:cNvPr>
          <p:cNvSpPr>
            <a:spLocks noGrp="1"/>
          </p:cNvSpPr>
          <p:nvPr>
            <p:ph type="sldNum" sz="quarter" idx="12"/>
          </p:nvPr>
        </p:nvSpPr>
        <p:spPr/>
        <p:txBody>
          <a:bodyPr/>
          <a:lstStyle/>
          <a:p>
            <a:fld id="{1CB66CA9-1E55-48F1-9AB0-4943DE710A75}" type="slidenum">
              <a:rPr lang="en-US" smtClean="0"/>
              <a:t>‹#›</a:t>
            </a:fld>
            <a:endParaRPr lang="en-US"/>
          </a:p>
        </p:txBody>
      </p:sp>
    </p:spTree>
    <p:extLst>
      <p:ext uri="{BB962C8B-B14F-4D97-AF65-F5344CB8AC3E}">
        <p14:creationId xmlns:p14="http://schemas.microsoft.com/office/powerpoint/2010/main" val="892062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0302E-F2B9-93A5-1F2D-8AFD86AA81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2CD221-3ABB-276D-ED45-C04AC248BB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C5342E-00B3-26BC-6479-39E2F9F1DF44}"/>
              </a:ext>
            </a:extLst>
          </p:cNvPr>
          <p:cNvSpPr>
            <a:spLocks noGrp="1"/>
          </p:cNvSpPr>
          <p:nvPr>
            <p:ph type="dt" sz="half" idx="10"/>
          </p:nvPr>
        </p:nvSpPr>
        <p:spPr/>
        <p:txBody>
          <a:bodyPr/>
          <a:lstStyle/>
          <a:p>
            <a:fld id="{7AE41B02-F313-45CB-881F-7C2FD7ECE1AB}" type="datetimeFigureOut">
              <a:rPr lang="en-US" smtClean="0"/>
              <a:t>1/19/2023</a:t>
            </a:fld>
            <a:endParaRPr lang="en-US"/>
          </a:p>
        </p:txBody>
      </p:sp>
      <p:sp>
        <p:nvSpPr>
          <p:cNvPr id="5" name="Footer Placeholder 4">
            <a:extLst>
              <a:ext uri="{FF2B5EF4-FFF2-40B4-BE49-F238E27FC236}">
                <a16:creationId xmlns:a16="http://schemas.microsoft.com/office/drawing/2014/main" id="{EF0E6D5E-FF9C-4579-76FF-D6F99E265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69846-9F6A-E5F2-D2FD-5AD990768AFC}"/>
              </a:ext>
            </a:extLst>
          </p:cNvPr>
          <p:cNvSpPr>
            <a:spLocks noGrp="1"/>
          </p:cNvSpPr>
          <p:nvPr>
            <p:ph type="sldNum" sz="quarter" idx="12"/>
          </p:nvPr>
        </p:nvSpPr>
        <p:spPr/>
        <p:txBody>
          <a:bodyPr/>
          <a:lstStyle/>
          <a:p>
            <a:fld id="{1CB66CA9-1E55-48F1-9AB0-4943DE710A75}" type="slidenum">
              <a:rPr lang="en-US" smtClean="0"/>
              <a:t>‹#›</a:t>
            </a:fld>
            <a:endParaRPr lang="en-US"/>
          </a:p>
        </p:txBody>
      </p:sp>
    </p:spTree>
    <p:extLst>
      <p:ext uri="{BB962C8B-B14F-4D97-AF65-F5344CB8AC3E}">
        <p14:creationId xmlns:p14="http://schemas.microsoft.com/office/powerpoint/2010/main" val="588712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5E59-7A78-91E5-1FA1-F9C4434B62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E1248B-8443-6D7C-96A9-EF00E6BC3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443E79-108B-2B84-E1DD-2D884836EF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92D5E8-B562-C0CF-8991-EACFB5608216}"/>
              </a:ext>
            </a:extLst>
          </p:cNvPr>
          <p:cNvSpPr>
            <a:spLocks noGrp="1"/>
          </p:cNvSpPr>
          <p:nvPr>
            <p:ph type="dt" sz="half" idx="10"/>
          </p:nvPr>
        </p:nvSpPr>
        <p:spPr/>
        <p:txBody>
          <a:bodyPr/>
          <a:lstStyle/>
          <a:p>
            <a:fld id="{7AE41B02-F313-45CB-881F-7C2FD7ECE1AB}" type="datetimeFigureOut">
              <a:rPr lang="en-US" smtClean="0"/>
              <a:t>1/19/2023</a:t>
            </a:fld>
            <a:endParaRPr lang="en-US"/>
          </a:p>
        </p:txBody>
      </p:sp>
      <p:sp>
        <p:nvSpPr>
          <p:cNvPr id="6" name="Footer Placeholder 5">
            <a:extLst>
              <a:ext uri="{FF2B5EF4-FFF2-40B4-BE49-F238E27FC236}">
                <a16:creationId xmlns:a16="http://schemas.microsoft.com/office/drawing/2014/main" id="{EDA7C6CB-39DE-0373-22C0-3E9CAAD7D9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F062D6-8324-959D-EB6A-E7D2C23ADD0B}"/>
              </a:ext>
            </a:extLst>
          </p:cNvPr>
          <p:cNvSpPr>
            <a:spLocks noGrp="1"/>
          </p:cNvSpPr>
          <p:nvPr>
            <p:ph type="sldNum" sz="quarter" idx="12"/>
          </p:nvPr>
        </p:nvSpPr>
        <p:spPr/>
        <p:txBody>
          <a:bodyPr/>
          <a:lstStyle/>
          <a:p>
            <a:fld id="{1CB66CA9-1E55-48F1-9AB0-4943DE710A75}" type="slidenum">
              <a:rPr lang="en-US" smtClean="0"/>
              <a:t>‹#›</a:t>
            </a:fld>
            <a:endParaRPr lang="en-US"/>
          </a:p>
        </p:txBody>
      </p:sp>
    </p:spTree>
    <p:extLst>
      <p:ext uri="{BB962C8B-B14F-4D97-AF65-F5344CB8AC3E}">
        <p14:creationId xmlns:p14="http://schemas.microsoft.com/office/powerpoint/2010/main" val="2633707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6F8C-CD2E-43AA-5B11-52590906F6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9E9FFB-5028-2145-1373-CAD796D5F8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67BDB0-4D06-8BBE-9DB5-7AB50C7874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79F82B-305E-08F4-239C-091119F9E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652310-AC83-E3D0-6FAF-4E5F4113B0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2C0436-1583-A64D-0708-4C1A76E1F2EC}"/>
              </a:ext>
            </a:extLst>
          </p:cNvPr>
          <p:cNvSpPr>
            <a:spLocks noGrp="1"/>
          </p:cNvSpPr>
          <p:nvPr>
            <p:ph type="dt" sz="half" idx="10"/>
          </p:nvPr>
        </p:nvSpPr>
        <p:spPr/>
        <p:txBody>
          <a:bodyPr/>
          <a:lstStyle/>
          <a:p>
            <a:fld id="{7AE41B02-F313-45CB-881F-7C2FD7ECE1AB}" type="datetimeFigureOut">
              <a:rPr lang="en-US" smtClean="0"/>
              <a:t>1/19/2023</a:t>
            </a:fld>
            <a:endParaRPr lang="en-US"/>
          </a:p>
        </p:txBody>
      </p:sp>
      <p:sp>
        <p:nvSpPr>
          <p:cNvPr id="8" name="Footer Placeholder 7">
            <a:extLst>
              <a:ext uri="{FF2B5EF4-FFF2-40B4-BE49-F238E27FC236}">
                <a16:creationId xmlns:a16="http://schemas.microsoft.com/office/drawing/2014/main" id="{7AC3BEBE-3B82-00A0-4C96-C6E969C97E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C5497D-728E-0C33-5EBD-C3C011D6BAF0}"/>
              </a:ext>
            </a:extLst>
          </p:cNvPr>
          <p:cNvSpPr>
            <a:spLocks noGrp="1"/>
          </p:cNvSpPr>
          <p:nvPr>
            <p:ph type="sldNum" sz="quarter" idx="12"/>
          </p:nvPr>
        </p:nvSpPr>
        <p:spPr/>
        <p:txBody>
          <a:bodyPr/>
          <a:lstStyle/>
          <a:p>
            <a:fld id="{1CB66CA9-1E55-48F1-9AB0-4943DE710A75}" type="slidenum">
              <a:rPr lang="en-US" smtClean="0"/>
              <a:t>‹#›</a:t>
            </a:fld>
            <a:endParaRPr lang="en-US"/>
          </a:p>
        </p:txBody>
      </p:sp>
    </p:spTree>
    <p:extLst>
      <p:ext uri="{BB962C8B-B14F-4D97-AF65-F5344CB8AC3E}">
        <p14:creationId xmlns:p14="http://schemas.microsoft.com/office/powerpoint/2010/main" val="1763862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BE46-23CD-9F8D-4921-24A7DFA4A4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F4A25F-4683-28C2-872E-02F0C8BB898A}"/>
              </a:ext>
            </a:extLst>
          </p:cNvPr>
          <p:cNvSpPr>
            <a:spLocks noGrp="1"/>
          </p:cNvSpPr>
          <p:nvPr>
            <p:ph type="dt" sz="half" idx="10"/>
          </p:nvPr>
        </p:nvSpPr>
        <p:spPr/>
        <p:txBody>
          <a:bodyPr/>
          <a:lstStyle/>
          <a:p>
            <a:fld id="{7AE41B02-F313-45CB-881F-7C2FD7ECE1AB}" type="datetimeFigureOut">
              <a:rPr lang="en-US" smtClean="0"/>
              <a:t>1/19/2023</a:t>
            </a:fld>
            <a:endParaRPr lang="en-US"/>
          </a:p>
        </p:txBody>
      </p:sp>
      <p:sp>
        <p:nvSpPr>
          <p:cNvPr id="4" name="Footer Placeholder 3">
            <a:extLst>
              <a:ext uri="{FF2B5EF4-FFF2-40B4-BE49-F238E27FC236}">
                <a16:creationId xmlns:a16="http://schemas.microsoft.com/office/drawing/2014/main" id="{B945D5F6-0D62-444D-B1D1-2C1FCCDE96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D07E4E-A492-B4A2-7EC0-120E8D353A75}"/>
              </a:ext>
            </a:extLst>
          </p:cNvPr>
          <p:cNvSpPr>
            <a:spLocks noGrp="1"/>
          </p:cNvSpPr>
          <p:nvPr>
            <p:ph type="sldNum" sz="quarter" idx="12"/>
          </p:nvPr>
        </p:nvSpPr>
        <p:spPr/>
        <p:txBody>
          <a:bodyPr/>
          <a:lstStyle/>
          <a:p>
            <a:fld id="{1CB66CA9-1E55-48F1-9AB0-4943DE710A75}" type="slidenum">
              <a:rPr lang="en-US" smtClean="0"/>
              <a:t>‹#›</a:t>
            </a:fld>
            <a:endParaRPr lang="en-US"/>
          </a:p>
        </p:txBody>
      </p:sp>
    </p:spTree>
    <p:extLst>
      <p:ext uri="{BB962C8B-B14F-4D97-AF65-F5344CB8AC3E}">
        <p14:creationId xmlns:p14="http://schemas.microsoft.com/office/powerpoint/2010/main" val="3281499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E6F5C0-C29D-8060-8387-9635B814FB07}"/>
              </a:ext>
            </a:extLst>
          </p:cNvPr>
          <p:cNvSpPr>
            <a:spLocks noGrp="1"/>
          </p:cNvSpPr>
          <p:nvPr>
            <p:ph type="dt" sz="half" idx="10"/>
          </p:nvPr>
        </p:nvSpPr>
        <p:spPr/>
        <p:txBody>
          <a:bodyPr/>
          <a:lstStyle/>
          <a:p>
            <a:fld id="{7AE41B02-F313-45CB-881F-7C2FD7ECE1AB}" type="datetimeFigureOut">
              <a:rPr lang="en-US" smtClean="0"/>
              <a:t>1/19/2023</a:t>
            </a:fld>
            <a:endParaRPr lang="en-US"/>
          </a:p>
        </p:txBody>
      </p:sp>
      <p:sp>
        <p:nvSpPr>
          <p:cNvPr id="3" name="Footer Placeholder 2">
            <a:extLst>
              <a:ext uri="{FF2B5EF4-FFF2-40B4-BE49-F238E27FC236}">
                <a16:creationId xmlns:a16="http://schemas.microsoft.com/office/drawing/2014/main" id="{18CE060A-1561-A36A-266A-23BC748A83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6740BF-E93A-53D9-20B4-2DA1AEE16743}"/>
              </a:ext>
            </a:extLst>
          </p:cNvPr>
          <p:cNvSpPr>
            <a:spLocks noGrp="1"/>
          </p:cNvSpPr>
          <p:nvPr>
            <p:ph type="sldNum" sz="quarter" idx="12"/>
          </p:nvPr>
        </p:nvSpPr>
        <p:spPr/>
        <p:txBody>
          <a:bodyPr/>
          <a:lstStyle/>
          <a:p>
            <a:fld id="{1CB66CA9-1E55-48F1-9AB0-4943DE710A75}" type="slidenum">
              <a:rPr lang="en-US" smtClean="0"/>
              <a:t>‹#›</a:t>
            </a:fld>
            <a:endParaRPr lang="en-US"/>
          </a:p>
        </p:txBody>
      </p:sp>
    </p:spTree>
    <p:extLst>
      <p:ext uri="{BB962C8B-B14F-4D97-AF65-F5344CB8AC3E}">
        <p14:creationId xmlns:p14="http://schemas.microsoft.com/office/powerpoint/2010/main" val="1450666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8D25A-BD5A-AC55-889A-433D8B731E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A4256A-93A5-556F-EFDA-A372C3247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6A5EBD-EAD5-3E7D-3B02-DB9D763EE1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D28DE6-61B0-3A24-AB57-A442027DDF87}"/>
              </a:ext>
            </a:extLst>
          </p:cNvPr>
          <p:cNvSpPr>
            <a:spLocks noGrp="1"/>
          </p:cNvSpPr>
          <p:nvPr>
            <p:ph type="dt" sz="half" idx="10"/>
          </p:nvPr>
        </p:nvSpPr>
        <p:spPr/>
        <p:txBody>
          <a:bodyPr/>
          <a:lstStyle/>
          <a:p>
            <a:fld id="{7AE41B02-F313-45CB-881F-7C2FD7ECE1AB}" type="datetimeFigureOut">
              <a:rPr lang="en-US" smtClean="0"/>
              <a:t>1/19/2023</a:t>
            </a:fld>
            <a:endParaRPr lang="en-US"/>
          </a:p>
        </p:txBody>
      </p:sp>
      <p:sp>
        <p:nvSpPr>
          <p:cNvPr id="6" name="Footer Placeholder 5">
            <a:extLst>
              <a:ext uri="{FF2B5EF4-FFF2-40B4-BE49-F238E27FC236}">
                <a16:creationId xmlns:a16="http://schemas.microsoft.com/office/drawing/2014/main" id="{64F98C1A-8A79-ADA1-C074-EB6413075C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1073BE-0B57-CE8A-1BB1-928FB0976462}"/>
              </a:ext>
            </a:extLst>
          </p:cNvPr>
          <p:cNvSpPr>
            <a:spLocks noGrp="1"/>
          </p:cNvSpPr>
          <p:nvPr>
            <p:ph type="sldNum" sz="quarter" idx="12"/>
          </p:nvPr>
        </p:nvSpPr>
        <p:spPr/>
        <p:txBody>
          <a:bodyPr/>
          <a:lstStyle/>
          <a:p>
            <a:fld id="{1CB66CA9-1E55-48F1-9AB0-4943DE710A75}" type="slidenum">
              <a:rPr lang="en-US" smtClean="0"/>
              <a:t>‹#›</a:t>
            </a:fld>
            <a:endParaRPr lang="en-US"/>
          </a:p>
        </p:txBody>
      </p:sp>
    </p:spTree>
    <p:extLst>
      <p:ext uri="{BB962C8B-B14F-4D97-AF65-F5344CB8AC3E}">
        <p14:creationId xmlns:p14="http://schemas.microsoft.com/office/powerpoint/2010/main" val="233142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E692-4FBA-79CD-03D8-FA1B64091C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5670ED-2351-3277-146E-0A92BB9B08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99970D-E14C-9A5E-B8E9-8E03C1D2FC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02AA6A-AE03-A4F8-6ADD-FCBFE4647A26}"/>
              </a:ext>
            </a:extLst>
          </p:cNvPr>
          <p:cNvSpPr>
            <a:spLocks noGrp="1"/>
          </p:cNvSpPr>
          <p:nvPr>
            <p:ph type="dt" sz="half" idx="10"/>
          </p:nvPr>
        </p:nvSpPr>
        <p:spPr/>
        <p:txBody>
          <a:bodyPr/>
          <a:lstStyle/>
          <a:p>
            <a:fld id="{7AE41B02-F313-45CB-881F-7C2FD7ECE1AB}" type="datetimeFigureOut">
              <a:rPr lang="en-US" smtClean="0"/>
              <a:t>1/19/2023</a:t>
            </a:fld>
            <a:endParaRPr lang="en-US"/>
          </a:p>
        </p:txBody>
      </p:sp>
      <p:sp>
        <p:nvSpPr>
          <p:cNvPr id="6" name="Footer Placeholder 5">
            <a:extLst>
              <a:ext uri="{FF2B5EF4-FFF2-40B4-BE49-F238E27FC236}">
                <a16:creationId xmlns:a16="http://schemas.microsoft.com/office/drawing/2014/main" id="{23C96F38-CFE5-4248-C8B7-01EAE9CEAA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2EA59C-61BF-946F-86EA-A25D88C9B275}"/>
              </a:ext>
            </a:extLst>
          </p:cNvPr>
          <p:cNvSpPr>
            <a:spLocks noGrp="1"/>
          </p:cNvSpPr>
          <p:nvPr>
            <p:ph type="sldNum" sz="quarter" idx="12"/>
          </p:nvPr>
        </p:nvSpPr>
        <p:spPr/>
        <p:txBody>
          <a:bodyPr/>
          <a:lstStyle/>
          <a:p>
            <a:fld id="{1CB66CA9-1E55-48F1-9AB0-4943DE710A75}" type="slidenum">
              <a:rPr lang="en-US" smtClean="0"/>
              <a:t>‹#›</a:t>
            </a:fld>
            <a:endParaRPr lang="en-US"/>
          </a:p>
        </p:txBody>
      </p:sp>
    </p:spTree>
    <p:extLst>
      <p:ext uri="{BB962C8B-B14F-4D97-AF65-F5344CB8AC3E}">
        <p14:creationId xmlns:p14="http://schemas.microsoft.com/office/powerpoint/2010/main" val="2903973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E9472-9C9D-E77A-29C6-6CA8295E58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BBAB7F-5166-6D5D-E433-A813869BDB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FAA6A-7850-B621-85F1-47C4AEE245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41B02-F313-45CB-881F-7C2FD7ECE1AB}" type="datetimeFigureOut">
              <a:rPr lang="en-US" smtClean="0"/>
              <a:t>1/19/2023</a:t>
            </a:fld>
            <a:endParaRPr lang="en-US"/>
          </a:p>
        </p:txBody>
      </p:sp>
      <p:sp>
        <p:nvSpPr>
          <p:cNvPr id="5" name="Footer Placeholder 4">
            <a:extLst>
              <a:ext uri="{FF2B5EF4-FFF2-40B4-BE49-F238E27FC236}">
                <a16:creationId xmlns:a16="http://schemas.microsoft.com/office/drawing/2014/main" id="{1628A751-C47B-8F0C-2DBA-5DF1BDB6CB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FD4B06-86D8-948A-E267-635E5FE1F2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B66CA9-1E55-48F1-9AB0-4943DE710A75}" type="slidenum">
              <a:rPr lang="en-US" smtClean="0"/>
              <a:t>‹#›</a:t>
            </a:fld>
            <a:endParaRPr lang="en-US"/>
          </a:p>
        </p:txBody>
      </p:sp>
    </p:spTree>
    <p:extLst>
      <p:ext uri="{BB962C8B-B14F-4D97-AF65-F5344CB8AC3E}">
        <p14:creationId xmlns:p14="http://schemas.microsoft.com/office/powerpoint/2010/main" val="335230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mperva.com/learn/application-security/social-engineering-attack/" TargetMode="External"/><Relationship Id="rId2" Type="http://schemas.openxmlformats.org/officeDocument/2006/relationships/hyperlink" Target="https://www.imperva.com/learn/application-security/insider-threa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mperva.com/learn/data-security/data-breach/"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mperva.com/learn/application-security/zero-day-explo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imperva.com/learn/application-security/vulnerability-manageme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imperva.com/learn/application-security/buffer-overflo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imperva.com/learn/ddos/botnet-ddos/" TargetMode="External"/><Relationship Id="rId2" Type="http://schemas.openxmlformats.org/officeDocument/2006/relationships/hyperlink" Target="https://www.imperva.com/learn/ddos/denial-of-service/" TargetMode="External"/><Relationship Id="rId1" Type="http://schemas.openxmlformats.org/officeDocument/2006/relationships/slideLayout" Target="../slideLayouts/slideLayout2.xml"/><Relationship Id="rId5" Type="http://schemas.openxmlformats.org/officeDocument/2006/relationships/hyperlink" Target="https://www.imperva.com/learn/ddos/ddos-attacks/" TargetMode="External"/><Relationship Id="rId4" Type="http://schemas.openxmlformats.org/officeDocument/2006/relationships/hyperlink" Target="https://www.imperva.com/learn/ddos/anti-ddos-protection/"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imperva.com/learn/application-security/malware-detection-and-remova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F0AF-CC5D-B8E3-C49D-1BED3E10A9C2}"/>
              </a:ext>
            </a:extLst>
          </p:cNvPr>
          <p:cNvSpPr>
            <a:spLocks noGrp="1"/>
          </p:cNvSpPr>
          <p:nvPr>
            <p:ph type="ctrTitle"/>
          </p:nvPr>
        </p:nvSpPr>
        <p:spPr/>
        <p:txBody>
          <a:bodyPr/>
          <a:lstStyle/>
          <a:p>
            <a:r>
              <a:rPr lang="en-US" dirty="0"/>
              <a:t>Database Security</a:t>
            </a:r>
          </a:p>
        </p:txBody>
      </p:sp>
      <p:sp>
        <p:nvSpPr>
          <p:cNvPr id="3" name="Subtitle 2">
            <a:extLst>
              <a:ext uri="{FF2B5EF4-FFF2-40B4-BE49-F238E27FC236}">
                <a16:creationId xmlns:a16="http://schemas.microsoft.com/office/drawing/2014/main" id="{C4D790B9-6CCA-CDD9-CE62-A1DFF7D05E2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6309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3E28-A6A7-41A4-2852-F8870EEFA2A2}"/>
              </a:ext>
            </a:extLst>
          </p:cNvPr>
          <p:cNvSpPr>
            <a:spLocks noGrp="1"/>
          </p:cNvSpPr>
          <p:nvPr>
            <p:ph type="title"/>
          </p:nvPr>
        </p:nvSpPr>
        <p:spPr/>
        <p:txBody>
          <a:bodyPr/>
          <a:lstStyle/>
          <a:p>
            <a:r>
              <a:rPr lang="en-US" dirty="0"/>
              <a:t>Challenges of Database Security</a:t>
            </a:r>
          </a:p>
        </p:txBody>
      </p:sp>
      <p:sp>
        <p:nvSpPr>
          <p:cNvPr id="3" name="Content Placeholder 2">
            <a:extLst>
              <a:ext uri="{FF2B5EF4-FFF2-40B4-BE49-F238E27FC236}">
                <a16:creationId xmlns:a16="http://schemas.microsoft.com/office/drawing/2014/main" id="{B628F5A2-8AEF-2A68-A369-589060B7E40C}"/>
              </a:ext>
            </a:extLst>
          </p:cNvPr>
          <p:cNvSpPr>
            <a:spLocks noGrp="1"/>
          </p:cNvSpPr>
          <p:nvPr>
            <p:ph idx="1"/>
          </p:nvPr>
        </p:nvSpPr>
        <p:spPr/>
        <p:txBody>
          <a:bodyPr/>
          <a:lstStyle/>
          <a:p>
            <a:r>
              <a:rPr lang="en-US" dirty="0"/>
              <a:t>Data Quality</a:t>
            </a:r>
          </a:p>
          <a:p>
            <a:r>
              <a:rPr lang="en-US" dirty="0"/>
              <a:t>IPR</a:t>
            </a:r>
          </a:p>
          <a:p>
            <a:r>
              <a:rPr lang="en-US" dirty="0"/>
              <a:t>Database Survivability</a:t>
            </a:r>
          </a:p>
          <a:p>
            <a:pPr lvl="1"/>
            <a:r>
              <a:rPr lang="en-US" dirty="0"/>
              <a:t>Damage Assessment</a:t>
            </a:r>
          </a:p>
          <a:p>
            <a:pPr lvl="1"/>
            <a:r>
              <a:rPr lang="en-US" dirty="0"/>
              <a:t>Reconfiguration</a:t>
            </a:r>
          </a:p>
          <a:p>
            <a:pPr lvl="1"/>
            <a:r>
              <a:rPr lang="en-US" dirty="0"/>
              <a:t>Repair</a:t>
            </a:r>
          </a:p>
          <a:p>
            <a:pPr lvl="1"/>
            <a:r>
              <a:rPr lang="en-US" dirty="0"/>
              <a:t>Fault Treatment</a:t>
            </a:r>
          </a:p>
        </p:txBody>
      </p:sp>
    </p:spTree>
    <p:extLst>
      <p:ext uri="{BB962C8B-B14F-4D97-AF65-F5344CB8AC3E}">
        <p14:creationId xmlns:p14="http://schemas.microsoft.com/office/powerpoint/2010/main" val="1405260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F9E2-9EEE-8F79-FD2A-1D54DF40ABFD}"/>
              </a:ext>
            </a:extLst>
          </p:cNvPr>
          <p:cNvSpPr>
            <a:spLocks noGrp="1"/>
          </p:cNvSpPr>
          <p:nvPr>
            <p:ph type="title"/>
          </p:nvPr>
        </p:nvSpPr>
        <p:spPr/>
        <p:txBody>
          <a:bodyPr/>
          <a:lstStyle/>
          <a:p>
            <a:r>
              <a:rPr lang="en-US" dirty="0"/>
              <a:t>Database Security</a:t>
            </a:r>
          </a:p>
        </p:txBody>
      </p:sp>
      <p:sp>
        <p:nvSpPr>
          <p:cNvPr id="3" name="Content Placeholder 2">
            <a:extLst>
              <a:ext uri="{FF2B5EF4-FFF2-40B4-BE49-F238E27FC236}">
                <a16:creationId xmlns:a16="http://schemas.microsoft.com/office/drawing/2014/main" id="{A1EE4587-E3C9-F142-ACBC-33BED86FAA0B}"/>
              </a:ext>
            </a:extLst>
          </p:cNvPr>
          <p:cNvSpPr>
            <a:spLocks noGrp="1"/>
          </p:cNvSpPr>
          <p:nvPr>
            <p:ph idx="1"/>
          </p:nvPr>
        </p:nvSpPr>
        <p:spPr/>
        <p:txBody>
          <a:bodyPr/>
          <a:lstStyle/>
          <a:p>
            <a:r>
              <a:rPr lang="en-US" b="0" i="0" dirty="0">
                <a:solidFill>
                  <a:srgbClr val="000000"/>
                </a:solidFill>
                <a:effectLst/>
                <a:latin typeface="Inter"/>
              </a:rPr>
              <a:t>Database security includes a variety of measures used to secure database management systems from malicious </a:t>
            </a:r>
            <a:r>
              <a:rPr lang="en-US" b="0" i="0" u="none" strike="noStrike" dirty="0">
                <a:effectLst/>
                <a:latin typeface="Inter"/>
              </a:rPr>
              <a:t>cyber-attacks</a:t>
            </a:r>
            <a:r>
              <a:rPr lang="en-US" b="0" i="0" dirty="0">
                <a:solidFill>
                  <a:srgbClr val="000000"/>
                </a:solidFill>
                <a:effectLst/>
                <a:latin typeface="Inter"/>
              </a:rPr>
              <a:t> and illegitimate use. </a:t>
            </a:r>
          </a:p>
          <a:p>
            <a:r>
              <a:rPr lang="en-US" b="0" i="0" dirty="0">
                <a:solidFill>
                  <a:srgbClr val="000000"/>
                </a:solidFill>
                <a:effectLst/>
                <a:latin typeface="Inter"/>
              </a:rPr>
              <a:t>Database security programs are designed to protect not only the data within the database, but also the data management system itself, and every application that accesses it, from misuse, damage, and intrusion.</a:t>
            </a:r>
            <a:endParaRPr lang="en-US" dirty="0"/>
          </a:p>
        </p:txBody>
      </p:sp>
    </p:spTree>
    <p:extLst>
      <p:ext uri="{BB962C8B-B14F-4D97-AF65-F5344CB8AC3E}">
        <p14:creationId xmlns:p14="http://schemas.microsoft.com/office/powerpoint/2010/main" val="44794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FDC11-DA42-CA71-0388-DCC107C42662}"/>
              </a:ext>
            </a:extLst>
          </p:cNvPr>
          <p:cNvSpPr>
            <a:spLocks noGrp="1"/>
          </p:cNvSpPr>
          <p:nvPr>
            <p:ph type="title"/>
          </p:nvPr>
        </p:nvSpPr>
        <p:spPr/>
        <p:txBody>
          <a:bodyPr/>
          <a:lstStyle/>
          <a:p>
            <a:r>
              <a:rPr lang="en-US" dirty="0"/>
              <a:t>Insider Threats</a:t>
            </a:r>
          </a:p>
        </p:txBody>
      </p:sp>
      <p:sp>
        <p:nvSpPr>
          <p:cNvPr id="3" name="Content Placeholder 2">
            <a:extLst>
              <a:ext uri="{FF2B5EF4-FFF2-40B4-BE49-F238E27FC236}">
                <a16:creationId xmlns:a16="http://schemas.microsoft.com/office/drawing/2014/main" id="{084370DC-E4BF-00DF-81E8-B9F2BF3CB9A7}"/>
              </a:ext>
            </a:extLst>
          </p:cNvPr>
          <p:cNvSpPr>
            <a:spLocks noGrp="1"/>
          </p:cNvSpPr>
          <p:nvPr>
            <p:ph idx="1"/>
          </p:nvPr>
        </p:nvSpPr>
        <p:spPr/>
        <p:txBody>
          <a:bodyPr>
            <a:normAutofit lnSpcReduction="10000"/>
          </a:bodyPr>
          <a:lstStyle/>
          <a:p>
            <a:pPr algn="l"/>
            <a:r>
              <a:rPr lang="en-US" b="0" i="0" dirty="0">
                <a:solidFill>
                  <a:srgbClr val="000000"/>
                </a:solidFill>
                <a:effectLst/>
                <a:latin typeface="Inter"/>
              </a:rPr>
              <a:t>An </a:t>
            </a:r>
            <a:r>
              <a:rPr lang="en-US" b="0" i="0" u="none" strike="noStrike" dirty="0">
                <a:solidFill>
                  <a:srgbClr val="285AE6"/>
                </a:solidFill>
                <a:effectLst/>
                <a:latin typeface="Inter"/>
                <a:hlinkClick r:id="rId2"/>
              </a:rPr>
              <a:t>insider threat</a:t>
            </a:r>
            <a:r>
              <a:rPr lang="en-US" b="0" i="0" dirty="0">
                <a:solidFill>
                  <a:srgbClr val="000000"/>
                </a:solidFill>
                <a:effectLst/>
                <a:latin typeface="Inter"/>
              </a:rPr>
              <a:t> is a security risk from one of the following three sources, each of which has privileged means of entry to the database:</a:t>
            </a:r>
          </a:p>
          <a:p>
            <a:pPr algn="l">
              <a:buFont typeface="Arial" panose="020B0604020202020204" pitchFamily="34" charset="0"/>
              <a:buChar char="•"/>
            </a:pPr>
            <a:r>
              <a:rPr lang="en-US" b="0" i="0" dirty="0">
                <a:solidFill>
                  <a:srgbClr val="000000"/>
                </a:solidFill>
                <a:effectLst/>
                <a:latin typeface="Inter"/>
              </a:rPr>
              <a:t>A malicious insider with ill-intent</a:t>
            </a:r>
          </a:p>
          <a:p>
            <a:pPr algn="l">
              <a:buFont typeface="Arial" panose="020B0604020202020204" pitchFamily="34" charset="0"/>
              <a:buChar char="•"/>
            </a:pPr>
            <a:r>
              <a:rPr lang="en-US" b="0" i="0" dirty="0">
                <a:solidFill>
                  <a:srgbClr val="000000"/>
                </a:solidFill>
                <a:effectLst/>
                <a:latin typeface="Inter"/>
              </a:rPr>
              <a:t>A negligent person within the organization who exposes the database to attack through careless actions</a:t>
            </a:r>
          </a:p>
          <a:p>
            <a:pPr algn="l">
              <a:buFont typeface="Arial" panose="020B0604020202020204" pitchFamily="34" charset="0"/>
              <a:buChar char="•"/>
            </a:pPr>
            <a:r>
              <a:rPr lang="en-US" b="0" i="0" dirty="0">
                <a:solidFill>
                  <a:srgbClr val="000000"/>
                </a:solidFill>
                <a:effectLst/>
                <a:latin typeface="Inter"/>
              </a:rPr>
              <a:t>An outsider who obtains credentials through </a:t>
            </a:r>
            <a:r>
              <a:rPr lang="en-US" b="0" i="0" u="none" strike="noStrike" dirty="0">
                <a:solidFill>
                  <a:srgbClr val="285AE6"/>
                </a:solidFill>
                <a:effectLst/>
                <a:latin typeface="Inter"/>
                <a:hlinkClick r:id="rId3"/>
              </a:rPr>
              <a:t>social engineering</a:t>
            </a:r>
            <a:r>
              <a:rPr lang="en-US" b="0" i="0" dirty="0">
                <a:solidFill>
                  <a:srgbClr val="000000"/>
                </a:solidFill>
                <a:effectLst/>
                <a:latin typeface="Inter"/>
              </a:rPr>
              <a:t> or other methods, or gains access to the database’s credentials</a:t>
            </a:r>
          </a:p>
          <a:p>
            <a:pPr algn="l">
              <a:buFont typeface="Arial" panose="020B0604020202020204" pitchFamily="34" charset="0"/>
              <a:buChar char="•"/>
            </a:pPr>
            <a:r>
              <a:rPr lang="en-US" b="0" i="0" dirty="0">
                <a:solidFill>
                  <a:srgbClr val="000000"/>
                </a:solidFill>
                <a:effectLst/>
                <a:latin typeface="Inter"/>
              </a:rPr>
              <a:t>An insider threat is one of the most typical causes of database security breaches and it often occurs because a lot of employees have been granted privileged user access.</a:t>
            </a:r>
          </a:p>
          <a:p>
            <a:endParaRPr lang="en-US" dirty="0"/>
          </a:p>
        </p:txBody>
      </p:sp>
    </p:spTree>
    <p:extLst>
      <p:ext uri="{BB962C8B-B14F-4D97-AF65-F5344CB8AC3E}">
        <p14:creationId xmlns:p14="http://schemas.microsoft.com/office/powerpoint/2010/main" val="131750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C308-F4F7-23C3-2AC9-8ACB29023447}"/>
              </a:ext>
            </a:extLst>
          </p:cNvPr>
          <p:cNvSpPr>
            <a:spLocks noGrp="1"/>
          </p:cNvSpPr>
          <p:nvPr>
            <p:ph type="title"/>
          </p:nvPr>
        </p:nvSpPr>
        <p:spPr/>
        <p:txBody>
          <a:bodyPr/>
          <a:lstStyle/>
          <a:p>
            <a:r>
              <a:rPr lang="en-US" dirty="0"/>
              <a:t>Human Error</a:t>
            </a:r>
          </a:p>
        </p:txBody>
      </p:sp>
      <p:sp>
        <p:nvSpPr>
          <p:cNvPr id="3" name="Content Placeholder 2">
            <a:extLst>
              <a:ext uri="{FF2B5EF4-FFF2-40B4-BE49-F238E27FC236}">
                <a16:creationId xmlns:a16="http://schemas.microsoft.com/office/drawing/2014/main" id="{173C7CE8-1C87-CA95-D442-C87ADE0D4B44}"/>
              </a:ext>
            </a:extLst>
          </p:cNvPr>
          <p:cNvSpPr>
            <a:spLocks noGrp="1"/>
          </p:cNvSpPr>
          <p:nvPr>
            <p:ph idx="1"/>
          </p:nvPr>
        </p:nvSpPr>
        <p:spPr/>
        <p:txBody>
          <a:bodyPr/>
          <a:lstStyle/>
          <a:p>
            <a:r>
              <a:rPr lang="en-US" b="0" i="0" dirty="0">
                <a:solidFill>
                  <a:srgbClr val="000000"/>
                </a:solidFill>
                <a:effectLst/>
                <a:latin typeface="Inter"/>
              </a:rPr>
              <a:t>Weak passwords, password sharing, accidental erasure or corruption of data, and other undesirable user behaviors are still the cause of almost half of </a:t>
            </a:r>
            <a:r>
              <a:rPr lang="en-US" b="0" i="0" u="none" strike="noStrike" dirty="0">
                <a:solidFill>
                  <a:srgbClr val="285AE6"/>
                </a:solidFill>
                <a:effectLst/>
                <a:latin typeface="Inter"/>
                <a:hlinkClick r:id="rId2"/>
              </a:rPr>
              <a:t>data breaches</a:t>
            </a:r>
            <a:r>
              <a:rPr lang="en-US" b="0" i="0" dirty="0">
                <a:solidFill>
                  <a:srgbClr val="000000"/>
                </a:solidFill>
                <a:effectLst/>
                <a:latin typeface="Inter"/>
              </a:rPr>
              <a:t> reported.</a:t>
            </a:r>
            <a:endParaRPr lang="en-US" dirty="0"/>
          </a:p>
        </p:txBody>
      </p:sp>
    </p:spTree>
    <p:extLst>
      <p:ext uri="{BB962C8B-B14F-4D97-AF65-F5344CB8AC3E}">
        <p14:creationId xmlns:p14="http://schemas.microsoft.com/office/powerpoint/2010/main" val="2943343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9B99-2C13-65A2-2FD8-90526B89F056}"/>
              </a:ext>
            </a:extLst>
          </p:cNvPr>
          <p:cNvSpPr>
            <a:spLocks noGrp="1"/>
          </p:cNvSpPr>
          <p:nvPr>
            <p:ph type="title"/>
          </p:nvPr>
        </p:nvSpPr>
        <p:spPr/>
        <p:txBody>
          <a:bodyPr/>
          <a:lstStyle/>
          <a:p>
            <a:r>
              <a:rPr lang="en-US" dirty="0"/>
              <a:t>Exploitation of Software Vulnerabilities</a:t>
            </a:r>
          </a:p>
        </p:txBody>
      </p:sp>
      <p:sp>
        <p:nvSpPr>
          <p:cNvPr id="3" name="Content Placeholder 2">
            <a:extLst>
              <a:ext uri="{FF2B5EF4-FFF2-40B4-BE49-F238E27FC236}">
                <a16:creationId xmlns:a16="http://schemas.microsoft.com/office/drawing/2014/main" id="{ACED5FC0-3E18-8D44-3E23-BE294C03D0E6}"/>
              </a:ext>
            </a:extLst>
          </p:cNvPr>
          <p:cNvSpPr>
            <a:spLocks noGrp="1"/>
          </p:cNvSpPr>
          <p:nvPr>
            <p:ph idx="1"/>
          </p:nvPr>
        </p:nvSpPr>
        <p:spPr/>
        <p:txBody>
          <a:bodyPr>
            <a:normAutofit lnSpcReduction="10000"/>
          </a:bodyPr>
          <a:lstStyle/>
          <a:p>
            <a:pPr algn="l"/>
            <a:r>
              <a:rPr lang="en-US" b="0" i="0" dirty="0">
                <a:solidFill>
                  <a:srgbClr val="000000"/>
                </a:solidFill>
                <a:effectLst/>
                <a:latin typeface="Inter"/>
              </a:rPr>
              <a:t>Attackers constantly attempt to isolate and target vulnerabilities in software, and database management software is a highly valuable target. </a:t>
            </a:r>
          </a:p>
          <a:p>
            <a:pPr algn="l"/>
            <a:r>
              <a:rPr lang="en-US" b="0" i="0" dirty="0">
                <a:solidFill>
                  <a:srgbClr val="000000"/>
                </a:solidFill>
                <a:effectLst/>
                <a:latin typeface="Inter"/>
              </a:rPr>
              <a:t>New vulnerabilities are discovered daily, and all open source database management platforms and commercial database software vendors issue security patches regularly. </a:t>
            </a:r>
          </a:p>
          <a:p>
            <a:pPr algn="l"/>
            <a:r>
              <a:rPr lang="en-US" b="0" i="0" dirty="0">
                <a:solidFill>
                  <a:srgbClr val="000000"/>
                </a:solidFill>
                <a:effectLst/>
                <a:latin typeface="Inter"/>
              </a:rPr>
              <a:t>However, if you don’t use these patches quickly, your database might be exposed to attack.</a:t>
            </a:r>
          </a:p>
          <a:p>
            <a:pPr algn="l"/>
            <a:r>
              <a:rPr lang="en-US" b="0" i="0" dirty="0">
                <a:solidFill>
                  <a:srgbClr val="000000"/>
                </a:solidFill>
                <a:effectLst/>
                <a:latin typeface="Inter"/>
              </a:rPr>
              <a:t>Even if you do apply patches on time, there is always the risk of </a:t>
            </a:r>
            <a:r>
              <a:rPr lang="en-US" b="0" i="0" u="none" strike="noStrike" dirty="0">
                <a:solidFill>
                  <a:srgbClr val="285AE6"/>
                </a:solidFill>
                <a:effectLst/>
                <a:latin typeface="Inter"/>
                <a:hlinkClick r:id="rId2"/>
              </a:rPr>
              <a:t>zero-day attacks</a:t>
            </a:r>
            <a:r>
              <a:rPr lang="en-US" b="0" i="0" dirty="0">
                <a:solidFill>
                  <a:srgbClr val="000000"/>
                </a:solidFill>
                <a:effectLst/>
                <a:latin typeface="Inter"/>
              </a:rPr>
              <a:t>, when attackers discover a vulnerability, but it has not yet been discovered and patched by the database vendor.</a:t>
            </a:r>
          </a:p>
          <a:p>
            <a:endParaRPr lang="en-US" dirty="0"/>
          </a:p>
        </p:txBody>
      </p:sp>
    </p:spTree>
    <p:extLst>
      <p:ext uri="{BB962C8B-B14F-4D97-AF65-F5344CB8AC3E}">
        <p14:creationId xmlns:p14="http://schemas.microsoft.com/office/powerpoint/2010/main" val="3962298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EB15-2A07-0E8F-781C-D08B146632CE}"/>
              </a:ext>
            </a:extLst>
          </p:cNvPr>
          <p:cNvSpPr>
            <a:spLocks noGrp="1"/>
          </p:cNvSpPr>
          <p:nvPr>
            <p:ph type="title"/>
          </p:nvPr>
        </p:nvSpPr>
        <p:spPr/>
        <p:txBody>
          <a:bodyPr/>
          <a:lstStyle/>
          <a:p>
            <a:r>
              <a:rPr lang="en-US" dirty="0"/>
              <a:t>SQL/NoSQL Injection Attacks</a:t>
            </a:r>
          </a:p>
        </p:txBody>
      </p:sp>
      <p:sp>
        <p:nvSpPr>
          <p:cNvPr id="3" name="Content Placeholder 2">
            <a:extLst>
              <a:ext uri="{FF2B5EF4-FFF2-40B4-BE49-F238E27FC236}">
                <a16:creationId xmlns:a16="http://schemas.microsoft.com/office/drawing/2014/main" id="{93D9FCA0-C071-EBAD-3961-4DF1819CBD9C}"/>
              </a:ext>
            </a:extLst>
          </p:cNvPr>
          <p:cNvSpPr>
            <a:spLocks noGrp="1"/>
          </p:cNvSpPr>
          <p:nvPr>
            <p:ph idx="1"/>
          </p:nvPr>
        </p:nvSpPr>
        <p:spPr/>
        <p:txBody>
          <a:bodyPr/>
          <a:lstStyle/>
          <a:p>
            <a:r>
              <a:rPr lang="en-US" b="0" i="0" dirty="0">
                <a:solidFill>
                  <a:srgbClr val="000000"/>
                </a:solidFill>
                <a:effectLst/>
                <a:latin typeface="Inter"/>
              </a:rPr>
              <a:t>A database-specific threat involves the use of arbitrary non-SQL and SQL attack strings into database queries. </a:t>
            </a:r>
          </a:p>
          <a:p>
            <a:r>
              <a:rPr lang="en-US" b="0" i="0" dirty="0">
                <a:solidFill>
                  <a:srgbClr val="000000"/>
                </a:solidFill>
                <a:effectLst/>
                <a:latin typeface="Inter"/>
              </a:rPr>
              <a:t>Typically, these are </a:t>
            </a:r>
            <a:r>
              <a:rPr lang="en-US" b="1" i="0" dirty="0">
                <a:solidFill>
                  <a:srgbClr val="000000"/>
                </a:solidFill>
                <a:effectLst/>
                <a:latin typeface="Inter"/>
              </a:rPr>
              <a:t>queries created as an extension of web application</a:t>
            </a:r>
            <a:r>
              <a:rPr lang="en-US" b="0" i="0" dirty="0">
                <a:solidFill>
                  <a:srgbClr val="000000"/>
                </a:solidFill>
                <a:effectLst/>
                <a:latin typeface="Inter"/>
              </a:rPr>
              <a:t> forms, or received via HTTP requests. </a:t>
            </a:r>
          </a:p>
          <a:p>
            <a:r>
              <a:rPr lang="en-US" b="0" i="0" dirty="0">
                <a:solidFill>
                  <a:srgbClr val="000000"/>
                </a:solidFill>
                <a:effectLst/>
                <a:latin typeface="Inter"/>
              </a:rPr>
              <a:t>Any database system is </a:t>
            </a:r>
            <a:r>
              <a:rPr lang="en-US" b="0" i="0" u="none" strike="noStrike" dirty="0">
                <a:solidFill>
                  <a:srgbClr val="285AE6"/>
                </a:solidFill>
                <a:effectLst/>
                <a:latin typeface="Inter"/>
                <a:hlinkClick r:id="rId2"/>
              </a:rPr>
              <a:t>vulnerable</a:t>
            </a:r>
            <a:r>
              <a:rPr lang="en-US" b="0" i="0" dirty="0">
                <a:solidFill>
                  <a:srgbClr val="000000"/>
                </a:solidFill>
                <a:effectLst/>
                <a:latin typeface="Inter"/>
              </a:rPr>
              <a:t> to these attacks, if developers do not adhere to secure coding practices, and if the organization does not carry out regular vulnerability testing.</a:t>
            </a:r>
            <a:endParaRPr lang="en-US" dirty="0"/>
          </a:p>
        </p:txBody>
      </p:sp>
    </p:spTree>
    <p:extLst>
      <p:ext uri="{BB962C8B-B14F-4D97-AF65-F5344CB8AC3E}">
        <p14:creationId xmlns:p14="http://schemas.microsoft.com/office/powerpoint/2010/main" val="2817105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52AC3-8F27-DD12-FBB5-22617925D3A2}"/>
              </a:ext>
            </a:extLst>
          </p:cNvPr>
          <p:cNvSpPr>
            <a:spLocks noGrp="1"/>
          </p:cNvSpPr>
          <p:nvPr>
            <p:ph type="title"/>
          </p:nvPr>
        </p:nvSpPr>
        <p:spPr/>
        <p:txBody>
          <a:bodyPr/>
          <a:lstStyle/>
          <a:p>
            <a:r>
              <a:rPr lang="en-US" dirty="0"/>
              <a:t>Buffer Overflow Attacks</a:t>
            </a:r>
          </a:p>
        </p:txBody>
      </p:sp>
      <p:sp>
        <p:nvSpPr>
          <p:cNvPr id="3" name="Content Placeholder 2">
            <a:extLst>
              <a:ext uri="{FF2B5EF4-FFF2-40B4-BE49-F238E27FC236}">
                <a16:creationId xmlns:a16="http://schemas.microsoft.com/office/drawing/2014/main" id="{14CD9E4D-69F9-2570-D8E4-1C15215177F5}"/>
              </a:ext>
            </a:extLst>
          </p:cNvPr>
          <p:cNvSpPr>
            <a:spLocks noGrp="1"/>
          </p:cNvSpPr>
          <p:nvPr>
            <p:ph idx="1"/>
          </p:nvPr>
        </p:nvSpPr>
        <p:spPr/>
        <p:txBody>
          <a:bodyPr/>
          <a:lstStyle/>
          <a:p>
            <a:r>
              <a:rPr lang="en-US" b="0" i="0" u="none" strike="noStrike" dirty="0">
                <a:solidFill>
                  <a:srgbClr val="285AE6"/>
                </a:solidFill>
                <a:effectLst/>
                <a:latin typeface="Inter"/>
                <a:hlinkClick r:id="rId2"/>
              </a:rPr>
              <a:t>Buffer overflow</a:t>
            </a:r>
            <a:r>
              <a:rPr lang="en-US" b="0" i="0" dirty="0">
                <a:solidFill>
                  <a:srgbClr val="000000"/>
                </a:solidFill>
                <a:effectLst/>
                <a:latin typeface="Inter"/>
              </a:rPr>
              <a:t> takes place </a:t>
            </a:r>
            <a:r>
              <a:rPr lang="en-US" b="1" i="0" dirty="0">
                <a:solidFill>
                  <a:srgbClr val="000000"/>
                </a:solidFill>
                <a:effectLst/>
                <a:latin typeface="Inter"/>
              </a:rPr>
              <a:t>when a process tries to write a large amount of data to a fixed-length block of memory, more than it is permitted to hold. </a:t>
            </a:r>
          </a:p>
          <a:p>
            <a:r>
              <a:rPr lang="en-US" b="0" i="0" dirty="0">
                <a:solidFill>
                  <a:srgbClr val="000000"/>
                </a:solidFill>
                <a:effectLst/>
                <a:latin typeface="Inter"/>
              </a:rPr>
              <a:t>Attackers might use the excess data, kept in adjacent memory addresses, as the starting point from which to launch attacks.</a:t>
            </a:r>
            <a:endParaRPr lang="en-US" dirty="0"/>
          </a:p>
        </p:txBody>
      </p:sp>
    </p:spTree>
    <p:extLst>
      <p:ext uri="{BB962C8B-B14F-4D97-AF65-F5344CB8AC3E}">
        <p14:creationId xmlns:p14="http://schemas.microsoft.com/office/powerpoint/2010/main" val="2239433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7353-6CA5-839C-8FA6-8B01C7795E26}"/>
              </a:ext>
            </a:extLst>
          </p:cNvPr>
          <p:cNvSpPr>
            <a:spLocks noGrp="1"/>
          </p:cNvSpPr>
          <p:nvPr>
            <p:ph type="title"/>
          </p:nvPr>
        </p:nvSpPr>
        <p:spPr/>
        <p:txBody>
          <a:bodyPr/>
          <a:lstStyle/>
          <a:p>
            <a:r>
              <a:rPr lang="en-US" dirty="0"/>
              <a:t>Denial of Service Attacks</a:t>
            </a:r>
          </a:p>
        </p:txBody>
      </p:sp>
      <p:sp>
        <p:nvSpPr>
          <p:cNvPr id="3" name="Content Placeholder 2">
            <a:extLst>
              <a:ext uri="{FF2B5EF4-FFF2-40B4-BE49-F238E27FC236}">
                <a16:creationId xmlns:a16="http://schemas.microsoft.com/office/drawing/2014/main" id="{6455FA18-E867-BFBD-5CBB-5411730F40A0}"/>
              </a:ext>
            </a:extLst>
          </p:cNvPr>
          <p:cNvSpPr>
            <a:spLocks noGrp="1"/>
          </p:cNvSpPr>
          <p:nvPr>
            <p:ph idx="1"/>
          </p:nvPr>
        </p:nvSpPr>
        <p:spPr/>
        <p:txBody>
          <a:bodyPr>
            <a:normAutofit fontScale="92500" lnSpcReduction="20000"/>
          </a:bodyPr>
          <a:lstStyle/>
          <a:p>
            <a:pPr algn="l"/>
            <a:r>
              <a:rPr lang="en-US" b="0" i="0" dirty="0">
                <a:solidFill>
                  <a:srgbClr val="000000"/>
                </a:solidFill>
                <a:effectLst/>
                <a:latin typeface="Inter"/>
              </a:rPr>
              <a:t>In a denial of service (DoS) attack, the cybercriminal overwhelms the target service—in this instance the database server—using a large amount of fake requests. </a:t>
            </a:r>
          </a:p>
          <a:p>
            <a:pPr algn="l"/>
            <a:r>
              <a:rPr lang="en-US" b="0" i="0" dirty="0">
                <a:solidFill>
                  <a:srgbClr val="000000"/>
                </a:solidFill>
                <a:effectLst/>
                <a:latin typeface="Inter"/>
              </a:rPr>
              <a:t>The result is that the server cannot carry out genuine requests from actual users, and often crashes or becomes unstable.</a:t>
            </a:r>
          </a:p>
          <a:p>
            <a:pPr algn="l"/>
            <a:r>
              <a:rPr lang="en-US" b="0" i="0" dirty="0">
                <a:solidFill>
                  <a:srgbClr val="000000"/>
                </a:solidFill>
                <a:effectLst/>
                <a:latin typeface="Inter"/>
              </a:rPr>
              <a:t>In a </a:t>
            </a:r>
            <a:r>
              <a:rPr lang="en-US" b="0" i="0" u="none" strike="noStrike" dirty="0">
                <a:solidFill>
                  <a:srgbClr val="285AE6"/>
                </a:solidFill>
                <a:effectLst/>
                <a:latin typeface="Inter"/>
                <a:hlinkClick r:id="rId2"/>
              </a:rPr>
              <a:t>distributed denial of service attack</a:t>
            </a:r>
            <a:r>
              <a:rPr lang="en-US" b="0" i="0" dirty="0">
                <a:solidFill>
                  <a:srgbClr val="000000"/>
                </a:solidFill>
                <a:effectLst/>
                <a:latin typeface="Inter"/>
              </a:rPr>
              <a:t> (DDoS), fake traffic is generated by a large number of computers, participating in a </a:t>
            </a:r>
            <a:r>
              <a:rPr lang="en-US" b="0" i="0" u="none" strike="noStrike" dirty="0">
                <a:solidFill>
                  <a:srgbClr val="285AE6"/>
                </a:solidFill>
                <a:effectLst/>
                <a:latin typeface="Inter"/>
                <a:hlinkClick r:id="rId3"/>
              </a:rPr>
              <a:t>botnet</a:t>
            </a:r>
            <a:r>
              <a:rPr lang="en-US" b="0" i="0" dirty="0">
                <a:solidFill>
                  <a:srgbClr val="000000"/>
                </a:solidFill>
                <a:effectLst/>
                <a:latin typeface="Inter"/>
              </a:rPr>
              <a:t> controlled by the attacker. </a:t>
            </a:r>
          </a:p>
          <a:p>
            <a:pPr algn="l"/>
            <a:r>
              <a:rPr lang="en-US" b="0" i="0" dirty="0">
                <a:solidFill>
                  <a:srgbClr val="000000"/>
                </a:solidFill>
                <a:effectLst/>
                <a:latin typeface="Inter"/>
              </a:rPr>
              <a:t>This generates very large traffic volumes, which are difficult to stop without a highly scalable defensive architecture. </a:t>
            </a:r>
          </a:p>
          <a:p>
            <a:pPr algn="l"/>
            <a:r>
              <a:rPr lang="en-US" b="0" i="0" dirty="0">
                <a:solidFill>
                  <a:srgbClr val="000000"/>
                </a:solidFill>
                <a:effectLst/>
                <a:latin typeface="Inter"/>
              </a:rPr>
              <a:t>Cloud-based </a:t>
            </a:r>
            <a:r>
              <a:rPr lang="en-US" b="0" i="0" u="none" strike="noStrike" dirty="0">
                <a:solidFill>
                  <a:srgbClr val="285AE6"/>
                </a:solidFill>
                <a:effectLst/>
                <a:latin typeface="Inter"/>
                <a:hlinkClick r:id="rId4"/>
              </a:rPr>
              <a:t>DDoS protection</a:t>
            </a:r>
            <a:r>
              <a:rPr lang="en-US" b="0" i="0" dirty="0">
                <a:solidFill>
                  <a:srgbClr val="000000"/>
                </a:solidFill>
                <a:effectLst/>
                <a:latin typeface="Inter"/>
              </a:rPr>
              <a:t> services can scale up dynamically to address very large </a:t>
            </a:r>
            <a:r>
              <a:rPr lang="en-US" b="0" i="0" u="none" strike="noStrike" dirty="0">
                <a:solidFill>
                  <a:srgbClr val="285AE6"/>
                </a:solidFill>
                <a:effectLst/>
                <a:latin typeface="Inter"/>
                <a:hlinkClick r:id="rId5"/>
              </a:rPr>
              <a:t>DDoS attacks</a:t>
            </a:r>
            <a:r>
              <a:rPr lang="en-US" b="0" i="0" dirty="0">
                <a:solidFill>
                  <a:srgbClr val="000000"/>
                </a:solidFill>
                <a:effectLst/>
                <a:latin typeface="Inter"/>
              </a:rPr>
              <a:t>.</a:t>
            </a:r>
          </a:p>
          <a:p>
            <a:endParaRPr lang="en-US" dirty="0"/>
          </a:p>
        </p:txBody>
      </p:sp>
    </p:spTree>
    <p:extLst>
      <p:ext uri="{BB962C8B-B14F-4D97-AF65-F5344CB8AC3E}">
        <p14:creationId xmlns:p14="http://schemas.microsoft.com/office/powerpoint/2010/main" val="2120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3DAF-F3F8-08A2-FEF4-90B58497711D}"/>
              </a:ext>
            </a:extLst>
          </p:cNvPr>
          <p:cNvSpPr>
            <a:spLocks noGrp="1"/>
          </p:cNvSpPr>
          <p:nvPr>
            <p:ph type="title"/>
          </p:nvPr>
        </p:nvSpPr>
        <p:spPr/>
        <p:txBody>
          <a:bodyPr/>
          <a:lstStyle/>
          <a:p>
            <a:r>
              <a:rPr lang="en-US" dirty="0"/>
              <a:t>Malware</a:t>
            </a:r>
          </a:p>
        </p:txBody>
      </p:sp>
      <p:sp>
        <p:nvSpPr>
          <p:cNvPr id="3" name="Content Placeholder 2">
            <a:extLst>
              <a:ext uri="{FF2B5EF4-FFF2-40B4-BE49-F238E27FC236}">
                <a16:creationId xmlns:a16="http://schemas.microsoft.com/office/drawing/2014/main" id="{04709921-C13E-F86F-1B13-44C90390B650}"/>
              </a:ext>
            </a:extLst>
          </p:cNvPr>
          <p:cNvSpPr>
            <a:spLocks noGrp="1"/>
          </p:cNvSpPr>
          <p:nvPr>
            <p:ph idx="1"/>
          </p:nvPr>
        </p:nvSpPr>
        <p:spPr/>
        <p:txBody>
          <a:bodyPr/>
          <a:lstStyle/>
          <a:p>
            <a:r>
              <a:rPr lang="en-US" b="0" i="0" u="none" strike="noStrike" dirty="0">
                <a:solidFill>
                  <a:srgbClr val="285AE6"/>
                </a:solidFill>
                <a:effectLst/>
                <a:latin typeface="Inter"/>
                <a:hlinkClick r:id="rId2"/>
              </a:rPr>
              <a:t>Malware</a:t>
            </a:r>
            <a:r>
              <a:rPr lang="en-US" b="0" i="0" dirty="0">
                <a:solidFill>
                  <a:srgbClr val="000000"/>
                </a:solidFill>
                <a:effectLst/>
                <a:latin typeface="Inter"/>
              </a:rPr>
              <a:t> is software written to take advantage of vulnerabilities or to cause harm to a database. </a:t>
            </a:r>
          </a:p>
          <a:p>
            <a:r>
              <a:rPr lang="en-US" b="0" i="0" dirty="0">
                <a:solidFill>
                  <a:srgbClr val="000000"/>
                </a:solidFill>
                <a:effectLst/>
                <a:latin typeface="Inter"/>
              </a:rPr>
              <a:t>Malware could arrive through any endpoint device connected to the database’s network. </a:t>
            </a:r>
          </a:p>
          <a:p>
            <a:r>
              <a:rPr lang="en-US" b="0" i="0" dirty="0">
                <a:solidFill>
                  <a:srgbClr val="000000"/>
                </a:solidFill>
                <a:effectLst/>
                <a:latin typeface="Inter"/>
              </a:rPr>
              <a:t>Malware protection is important on any endpoint, but especially so on database servers, because of their high value and sensitivity.</a:t>
            </a:r>
            <a:endParaRPr lang="en-US" dirty="0"/>
          </a:p>
        </p:txBody>
      </p:sp>
    </p:spTree>
    <p:extLst>
      <p:ext uri="{BB962C8B-B14F-4D97-AF65-F5344CB8AC3E}">
        <p14:creationId xmlns:p14="http://schemas.microsoft.com/office/powerpoint/2010/main" val="3922262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616</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Inter</vt:lpstr>
      <vt:lpstr>Office Theme</vt:lpstr>
      <vt:lpstr>Database Security</vt:lpstr>
      <vt:lpstr>Database Security</vt:lpstr>
      <vt:lpstr>Insider Threats</vt:lpstr>
      <vt:lpstr>Human Error</vt:lpstr>
      <vt:lpstr>Exploitation of Software Vulnerabilities</vt:lpstr>
      <vt:lpstr>SQL/NoSQL Injection Attacks</vt:lpstr>
      <vt:lpstr>Buffer Overflow Attacks</vt:lpstr>
      <vt:lpstr>Denial of Service Attacks</vt:lpstr>
      <vt:lpstr>Malware</vt:lpstr>
      <vt:lpstr>Challenges of Database Security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Security</dc:title>
  <dc:creator>Ganesh Narayanan</dc:creator>
  <cp:lastModifiedBy>Ganesh Narayanan</cp:lastModifiedBy>
  <cp:revision>1</cp:revision>
  <dcterms:created xsi:type="dcterms:W3CDTF">2023-01-19T08:57:06Z</dcterms:created>
  <dcterms:modified xsi:type="dcterms:W3CDTF">2023-01-19T09:11:01Z</dcterms:modified>
</cp:coreProperties>
</file>