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87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918563"/>
            <a:ext cx="5071211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33375"/>
          </a:xfrm>
          <a:custGeom>
            <a:avLst/>
            <a:gdLst/>
            <a:ahLst/>
            <a:cxnLst/>
            <a:rect l="l" t="t" r="r" b="b"/>
            <a:pathLst>
              <a:path w="5760085" h="333375">
                <a:moveTo>
                  <a:pt x="5759996" y="0"/>
                </a:moveTo>
                <a:lnTo>
                  <a:pt x="0" y="0"/>
                </a:lnTo>
                <a:lnTo>
                  <a:pt x="0" y="332816"/>
                </a:lnTo>
                <a:lnTo>
                  <a:pt x="5759996" y="332816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44714"/>
            <a:ext cx="5544007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904" y="797528"/>
            <a:ext cx="2596515" cy="109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30887" y="3003873"/>
            <a:ext cx="168275" cy="132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robtoews/2020/10/12/the-next-generation-of-artificial-intelligenc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8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slide" Target="slide47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slide" Target="slide4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slide" Target="slide4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7" Type="http://schemas.openxmlformats.org/officeDocument/2006/relationships/slide" Target="slide46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1.xml"/><Relationship Id="rId5" Type="http://schemas.openxmlformats.org/officeDocument/2006/relationships/slide" Target="slide43.xml"/><Relationship Id="rId4" Type="http://schemas.openxmlformats.org/officeDocument/2006/relationships/slide" Target="slide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one-world-seminar-series-flow/" TargetMode="Externa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18563"/>
            <a:ext cx="30753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22373A"/>
                </a:solidFill>
                <a:latin typeface="Trebuchet MS"/>
                <a:cs typeface="Trebuchet MS"/>
              </a:rPr>
              <a:t>FEDER</a:t>
            </a:r>
            <a:r>
              <a:rPr sz="1400" spc="-11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22373A"/>
                </a:solidFill>
                <a:latin typeface="Trebuchet MS"/>
                <a:cs typeface="Trebuchet MS"/>
              </a:rPr>
              <a:t>TED</a:t>
            </a:r>
            <a:r>
              <a:rPr sz="1400" spc="-45" dirty="0">
                <a:solidFill>
                  <a:srgbClr val="22373A"/>
                </a:solidFill>
                <a:latin typeface="Trebuchet MS"/>
                <a:cs typeface="Trebuchet MS"/>
              </a:rPr>
              <a:t> LEARNING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37410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B</a:t>
            </a:r>
            <a:r>
              <a:rPr spc="-40" dirty="0"/>
              <a:t>R</a:t>
            </a:r>
            <a:r>
              <a:rPr spc="-75" dirty="0"/>
              <a:t>O</a:t>
            </a:r>
            <a:r>
              <a:rPr spc="-70" dirty="0"/>
              <a:t>AD</a:t>
            </a:r>
            <a:r>
              <a:rPr spc="-50" dirty="0"/>
              <a:t> </a:t>
            </a:r>
            <a:r>
              <a:rPr spc="-40" dirty="0"/>
              <a:t>DEFINITION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986" y="847879"/>
            <a:ext cx="2771730" cy="1734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773" y="383406"/>
            <a:ext cx="4797425" cy="64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(FL)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aims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collaboratively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train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keeping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endParaRPr sz="1000">
              <a:latin typeface="Trebuchet MS"/>
              <a:cs typeface="Trebuchet MS"/>
            </a:endParaRPr>
          </a:p>
          <a:p>
            <a:pPr marL="986790" marR="2903855">
              <a:lnSpc>
                <a:spcPct val="110800"/>
              </a:lnSpc>
              <a:spcBef>
                <a:spcPts val="630"/>
              </a:spcBef>
            </a:pPr>
            <a:r>
              <a:rPr sz="550" spc="40" dirty="0">
                <a:latin typeface="Trebuchet MS"/>
                <a:cs typeface="Trebuchet MS"/>
              </a:rPr>
              <a:t>parties </a:t>
            </a:r>
            <a:r>
              <a:rPr sz="550" spc="55" dirty="0">
                <a:latin typeface="Trebuchet MS"/>
                <a:cs typeface="Trebuchet MS"/>
              </a:rPr>
              <a:t>share </a:t>
            </a:r>
            <a:r>
              <a:rPr sz="550" spc="30" dirty="0">
                <a:latin typeface="Trebuchet MS"/>
                <a:cs typeface="Trebuchet MS"/>
              </a:rPr>
              <a:t>local </a:t>
            </a:r>
            <a:r>
              <a:rPr sz="550" spc="35" dirty="0">
                <a:latin typeface="Trebuchet MS"/>
                <a:cs typeface="Trebuchet MS"/>
              </a:rPr>
              <a:t> </a:t>
            </a:r>
            <a:r>
              <a:rPr sz="550" spc="55" dirty="0">
                <a:latin typeface="Trebuchet MS"/>
                <a:cs typeface="Trebuchet MS"/>
              </a:rPr>
              <a:t>updates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for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50" dirty="0">
                <a:latin typeface="Trebuchet MS"/>
                <a:cs typeface="Trebuchet MS"/>
              </a:rPr>
              <a:t>aggregation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4903" y="3004572"/>
            <a:ext cx="68580" cy="132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B</a:t>
            </a:r>
            <a:r>
              <a:rPr spc="-40" dirty="0"/>
              <a:t>R</a:t>
            </a:r>
            <a:r>
              <a:rPr spc="-75" dirty="0"/>
              <a:t>O</a:t>
            </a:r>
            <a:r>
              <a:rPr spc="-70" dirty="0"/>
              <a:t>AD</a:t>
            </a:r>
            <a:r>
              <a:rPr spc="-50" dirty="0"/>
              <a:t> </a:t>
            </a:r>
            <a:r>
              <a:rPr spc="-40" dirty="0"/>
              <a:t>DEFINITION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986" y="847879"/>
            <a:ext cx="2771730" cy="17340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773" y="383406"/>
            <a:ext cx="4797425" cy="64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(FL)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aims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collaboratively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train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keeping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endParaRPr sz="1000">
              <a:latin typeface="Trebuchet MS"/>
              <a:cs typeface="Trebuchet MS"/>
            </a:endParaRPr>
          </a:p>
          <a:p>
            <a:pPr marL="988694" marR="2797810">
              <a:lnSpc>
                <a:spcPct val="110800"/>
              </a:lnSpc>
              <a:spcBef>
                <a:spcPts val="630"/>
              </a:spcBef>
            </a:pPr>
            <a:r>
              <a:rPr sz="550" spc="50" dirty="0">
                <a:latin typeface="Trebuchet MS"/>
                <a:cs typeface="Trebuchet MS"/>
              </a:rPr>
              <a:t>server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60" dirty="0">
                <a:latin typeface="Trebuchet MS"/>
                <a:cs typeface="Trebuchet MS"/>
              </a:rPr>
              <a:t>aggregates</a:t>
            </a:r>
            <a:r>
              <a:rPr sz="550" spc="-15" dirty="0">
                <a:latin typeface="Trebuchet MS"/>
                <a:cs typeface="Trebuchet MS"/>
              </a:rPr>
              <a:t> </a:t>
            </a:r>
            <a:r>
              <a:rPr sz="550" spc="55" dirty="0">
                <a:latin typeface="Trebuchet MS"/>
                <a:cs typeface="Trebuchet MS"/>
              </a:rPr>
              <a:t>updates </a:t>
            </a:r>
            <a:r>
              <a:rPr sz="550" spc="-150" dirty="0">
                <a:latin typeface="Trebuchet MS"/>
                <a:cs typeface="Trebuchet MS"/>
              </a:rPr>
              <a:t> </a:t>
            </a:r>
            <a:r>
              <a:rPr sz="550" spc="60" dirty="0">
                <a:latin typeface="Trebuchet MS"/>
                <a:cs typeface="Trebuchet MS"/>
              </a:rPr>
              <a:t>and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65" dirty="0">
                <a:latin typeface="Trebuchet MS"/>
                <a:cs typeface="Trebuchet MS"/>
              </a:rPr>
              <a:t>sends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55" dirty="0">
                <a:latin typeface="Trebuchet MS"/>
                <a:cs typeface="Trebuchet MS"/>
              </a:rPr>
              <a:t>back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30" dirty="0">
                <a:latin typeface="Trebuchet MS"/>
                <a:cs typeface="Trebuchet MS"/>
              </a:rPr>
              <a:t>to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40" dirty="0">
                <a:latin typeface="Trebuchet MS"/>
                <a:cs typeface="Trebuchet MS"/>
              </a:rPr>
              <a:t>parties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4903" y="3004572"/>
            <a:ext cx="68580" cy="132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B</a:t>
            </a:r>
            <a:r>
              <a:rPr spc="-40" dirty="0"/>
              <a:t>R</a:t>
            </a:r>
            <a:r>
              <a:rPr spc="-75" dirty="0"/>
              <a:t>O</a:t>
            </a:r>
            <a:r>
              <a:rPr spc="-70" dirty="0"/>
              <a:t>AD</a:t>
            </a:r>
            <a:r>
              <a:rPr spc="-50" dirty="0"/>
              <a:t> </a:t>
            </a:r>
            <a:r>
              <a:rPr spc="-40" dirty="0"/>
              <a:t>DEFINITION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986" y="2109973"/>
            <a:ext cx="504265" cy="4719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9806" y="2109973"/>
            <a:ext cx="504271" cy="471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5630" y="2109973"/>
            <a:ext cx="504265" cy="4719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7654" y="847879"/>
            <a:ext cx="746355" cy="4707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1451" y="2109973"/>
            <a:ext cx="504265" cy="4719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0773" y="383406"/>
            <a:ext cx="4797425" cy="64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(FL)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aims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collaboratively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train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keeping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endParaRPr sz="1000">
              <a:latin typeface="Trebuchet MS"/>
              <a:cs typeface="Trebuchet MS"/>
            </a:endParaRPr>
          </a:p>
          <a:p>
            <a:pPr marL="988694" marR="2861310">
              <a:lnSpc>
                <a:spcPct val="110800"/>
              </a:lnSpc>
              <a:spcBef>
                <a:spcPts val="630"/>
              </a:spcBef>
            </a:pPr>
            <a:r>
              <a:rPr sz="550" spc="40" dirty="0">
                <a:latin typeface="Trebuchet MS"/>
                <a:cs typeface="Trebuchet MS"/>
              </a:rPr>
              <a:t>parties</a:t>
            </a:r>
            <a:r>
              <a:rPr sz="550" spc="-5" dirty="0">
                <a:latin typeface="Trebuchet MS"/>
                <a:cs typeface="Trebuchet MS"/>
              </a:rPr>
              <a:t> </a:t>
            </a:r>
            <a:r>
              <a:rPr sz="550" spc="50" dirty="0">
                <a:latin typeface="Trebuchet MS"/>
                <a:cs typeface="Trebuchet MS"/>
              </a:rPr>
              <a:t>update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30" dirty="0">
                <a:latin typeface="Trebuchet MS"/>
                <a:cs typeface="Trebuchet MS"/>
              </a:rPr>
              <a:t>their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55" dirty="0">
                <a:latin typeface="Trebuchet MS"/>
                <a:cs typeface="Trebuchet MS"/>
              </a:rPr>
              <a:t>copy </a:t>
            </a:r>
            <a:r>
              <a:rPr sz="550" spc="-150" dirty="0">
                <a:latin typeface="Trebuchet MS"/>
                <a:cs typeface="Trebuchet MS"/>
              </a:rPr>
              <a:t> </a:t>
            </a:r>
            <a:r>
              <a:rPr sz="550" spc="30" dirty="0">
                <a:latin typeface="Trebuchet MS"/>
                <a:cs typeface="Trebuchet MS"/>
              </a:rPr>
              <a:t>of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40" dirty="0">
                <a:latin typeface="Trebuchet MS"/>
                <a:cs typeface="Trebuchet MS"/>
              </a:rPr>
              <a:t>the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55" dirty="0">
                <a:latin typeface="Trebuchet MS"/>
                <a:cs typeface="Trebuchet MS"/>
              </a:rPr>
              <a:t>model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60" dirty="0">
                <a:latin typeface="Trebuchet MS"/>
                <a:cs typeface="Trebuchet MS"/>
              </a:rPr>
              <a:t>and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iterate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773" y="2709310"/>
            <a:ext cx="480504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would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like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final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as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good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as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centralized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solution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(ideally),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at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least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better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than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what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each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party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learn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EB811B"/>
                </a:solidFill>
                <a:latin typeface="Trebuchet MS"/>
                <a:cs typeface="Trebuchet MS"/>
              </a:rPr>
              <a:t>on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its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own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4903" y="2998815"/>
            <a:ext cx="685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92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KE</a:t>
            </a:r>
            <a:r>
              <a:rPr spc="-105" dirty="0"/>
              <a:t>Y</a:t>
            </a:r>
            <a:r>
              <a:rPr spc="-50" dirty="0"/>
              <a:t> </a:t>
            </a:r>
            <a:r>
              <a:rPr spc="-60" dirty="0"/>
              <a:t>DIFFERENCE</a:t>
            </a:r>
            <a:r>
              <a:rPr spc="5" dirty="0"/>
              <a:t>S</a:t>
            </a:r>
            <a:r>
              <a:rPr spc="-50" dirty="0"/>
              <a:t> </a:t>
            </a:r>
            <a:r>
              <a:rPr spc="-85" dirty="0"/>
              <a:t>WITH</a:t>
            </a:r>
            <a:r>
              <a:rPr spc="-45" dirty="0"/>
              <a:t> </a:t>
            </a:r>
            <a:r>
              <a:rPr spc="-5" dirty="0"/>
              <a:t>DI</a:t>
            </a:r>
            <a:r>
              <a:rPr spc="-30" dirty="0"/>
              <a:t>S</a:t>
            </a:r>
            <a:r>
              <a:rPr spc="-65" dirty="0"/>
              <a:t>TRIBUTED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6227" y="3004572"/>
            <a:ext cx="123189" cy="1320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6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304946"/>
            <a:ext cx="4969510" cy="263080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distribution</a:t>
            </a: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spcBef>
                <a:spcPts val="645"/>
              </a:spcBef>
              <a:buChar char="•"/>
              <a:tabLst>
                <a:tab pos="26606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distributed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learning,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centrally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stored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(e.g.,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center)</a:t>
            </a:r>
            <a:endParaRPr sz="1000">
              <a:latin typeface="Trebuchet MS"/>
              <a:cs typeface="Trebuchet MS"/>
            </a:endParaRPr>
          </a:p>
          <a:p>
            <a:pPr marL="518795" lvl="1" indent="-97155">
              <a:lnSpc>
                <a:spcPct val="100000"/>
              </a:lnSpc>
              <a:spcBef>
                <a:spcPts val="360"/>
              </a:spcBef>
              <a:buChar char="•"/>
              <a:tabLst>
                <a:tab pos="519430" algn="l"/>
              </a:tabLst>
            </a:pP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main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goal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just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EB811B"/>
                </a:solidFill>
                <a:latin typeface="Trebuchet MS"/>
                <a:cs typeface="Trebuchet MS"/>
              </a:rPr>
              <a:t>train</a:t>
            </a:r>
            <a:r>
              <a:rPr sz="9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EB811B"/>
                </a:solidFill>
                <a:latin typeface="Trebuchet MS"/>
                <a:cs typeface="Trebuchet MS"/>
              </a:rPr>
              <a:t>faster</a:t>
            </a:r>
            <a:endParaRPr sz="900">
              <a:latin typeface="Trebuchet MS"/>
              <a:cs typeface="Trebuchet MS"/>
            </a:endParaRPr>
          </a:p>
          <a:p>
            <a:pPr marL="518795" marR="5080" lvl="1" indent="-96520">
              <a:lnSpc>
                <a:spcPct val="116700"/>
              </a:lnSpc>
              <a:buChar char="•"/>
              <a:tabLst>
                <a:tab pos="519430" algn="l"/>
              </a:tabLst>
            </a:pP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We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control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how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data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distributed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across 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workers: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usually, 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it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900" spc="-5" dirty="0">
                <a:solidFill>
                  <a:srgbClr val="EB811B"/>
                </a:solidFill>
                <a:latin typeface="Trebuchet MS"/>
                <a:cs typeface="Trebuchet MS"/>
              </a:rPr>
              <a:t>distributed uniformly </a:t>
            </a:r>
            <a:r>
              <a:rPr sz="900" spc="-25" dirty="0">
                <a:solidFill>
                  <a:srgbClr val="EB811B"/>
                </a:solidFill>
                <a:latin typeface="Trebuchet MS"/>
                <a:cs typeface="Trebuchet MS"/>
              </a:rPr>
              <a:t>at </a:t>
            </a:r>
            <a:r>
              <a:rPr sz="900" spc="-26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EB811B"/>
                </a:solidFill>
                <a:latin typeface="Trebuchet MS"/>
                <a:cs typeface="Trebuchet MS"/>
              </a:rPr>
              <a:t>random</a:t>
            </a:r>
            <a:r>
              <a:rPr sz="9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across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workers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2373A"/>
              </a:buClr>
              <a:buFont typeface="Trebuchet MS"/>
              <a:buChar char="•"/>
            </a:pPr>
            <a:endParaRPr sz="9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buChar char="•"/>
              <a:tabLst>
                <a:tab pos="26606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FL,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naturally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distributed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generated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locally</a:t>
            </a:r>
            <a:endParaRPr sz="1000">
              <a:latin typeface="Trebuchet MS"/>
              <a:cs typeface="Trebuchet MS"/>
            </a:endParaRPr>
          </a:p>
          <a:p>
            <a:pPr marL="518795" lvl="1" indent="-97155">
              <a:lnSpc>
                <a:spcPct val="100000"/>
              </a:lnSpc>
              <a:spcBef>
                <a:spcPts val="360"/>
              </a:spcBef>
              <a:buChar char="•"/>
              <a:tabLst>
                <a:tab pos="519430" algn="l"/>
              </a:tabLst>
            </a:pP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not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independent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identically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distributed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4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900" spc="-45" dirty="0">
                <a:solidFill>
                  <a:srgbClr val="EB811B"/>
                </a:solidFill>
                <a:latin typeface="Trebuchet MS"/>
                <a:cs typeface="Trebuchet MS"/>
              </a:rPr>
              <a:t>non-i.i.d.</a:t>
            </a:r>
            <a:r>
              <a:rPr sz="900" spc="-45" dirty="0">
                <a:solidFill>
                  <a:srgbClr val="22373A"/>
                </a:solidFill>
                <a:latin typeface="Trebuchet MS"/>
                <a:cs typeface="Trebuchet MS"/>
              </a:rPr>
              <a:t>),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it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EB811B"/>
                </a:solidFill>
                <a:latin typeface="Trebuchet MS"/>
                <a:cs typeface="Trebuchet MS"/>
              </a:rPr>
              <a:t>imbalanced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Additional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challenges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that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arise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spcBef>
                <a:spcPts val="560"/>
              </a:spcBef>
              <a:buChar char="•"/>
              <a:tabLst>
                <a:tab pos="26606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Enforcing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privacy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constraints</a:t>
            </a: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Dealing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possibly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limited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reliability/availability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participants</a:t>
            </a: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spcBef>
                <a:spcPts val="470"/>
              </a:spcBef>
              <a:buChar char="•"/>
              <a:tabLst>
                <a:tab pos="26606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Achieving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robustness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against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malicious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parties</a:t>
            </a: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spcBef>
                <a:spcPts val="475"/>
              </a:spcBef>
              <a:buChar char="•"/>
              <a:tabLst>
                <a:tab pos="266065" algn="l"/>
              </a:tabLst>
            </a:pP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...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0967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C</a:t>
            </a:r>
            <a:r>
              <a:rPr spc="-95" dirty="0"/>
              <a:t>R</a:t>
            </a:r>
            <a:r>
              <a:rPr spc="-85" dirty="0"/>
              <a:t>O</a:t>
            </a:r>
            <a:r>
              <a:rPr spc="-15" dirty="0"/>
              <a:t>S</a:t>
            </a:r>
            <a:r>
              <a:rPr spc="-20" dirty="0"/>
              <a:t>S</a:t>
            </a:r>
            <a:r>
              <a:rPr spc="-50" dirty="0"/>
              <a:t>-DEVICE </a:t>
            </a:r>
            <a:r>
              <a:rPr spc="-140" dirty="0"/>
              <a:t>V</a:t>
            </a:r>
            <a:r>
              <a:rPr spc="-75" dirty="0"/>
              <a:t>S.</a:t>
            </a:r>
            <a:r>
              <a:rPr spc="60" dirty="0"/>
              <a:t> </a:t>
            </a:r>
            <a:r>
              <a:rPr spc="-80" dirty="0"/>
              <a:t>C</a:t>
            </a:r>
            <a:r>
              <a:rPr spc="-90" dirty="0"/>
              <a:t>R</a:t>
            </a:r>
            <a:r>
              <a:rPr spc="-85" dirty="0"/>
              <a:t>O</a:t>
            </a:r>
            <a:r>
              <a:rPr spc="-15" dirty="0"/>
              <a:t>S</a:t>
            </a:r>
            <a:r>
              <a:rPr spc="-20" dirty="0"/>
              <a:t>S</a:t>
            </a:r>
            <a:r>
              <a:rPr spc="15" dirty="0"/>
              <a:t>-</a:t>
            </a:r>
            <a:r>
              <a:rPr spc="-15" dirty="0"/>
              <a:t>SI</a:t>
            </a:r>
            <a:r>
              <a:rPr spc="-70" dirty="0"/>
              <a:t>LO</a:t>
            </a:r>
            <a:r>
              <a:rPr spc="-50" dirty="0"/>
              <a:t> </a:t>
            </a:r>
            <a:r>
              <a:rPr spc="-80" dirty="0"/>
              <a:t>FL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7676" y="439348"/>
            <a:ext cx="907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6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5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-de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vi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683" y="700826"/>
            <a:ext cx="1695422" cy="11560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6821" y="1923419"/>
            <a:ext cx="2436495" cy="97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3779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Massive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number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(up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10</a:t>
            </a:r>
            <a:r>
              <a:rPr sz="1050" spc="-52" baseline="27777" dirty="0">
                <a:solidFill>
                  <a:srgbClr val="22373A"/>
                </a:solidFill>
                <a:latin typeface="Trebuchet MS"/>
                <a:cs typeface="Trebuchet MS"/>
              </a:rPr>
              <a:t>10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885"/>
              </a:spcBef>
              <a:buChar char="•"/>
              <a:tabLst>
                <a:tab pos="13779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Small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party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(could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size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1)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885"/>
              </a:spcBef>
              <a:buChar char="•"/>
              <a:tabLst>
                <a:tab pos="1377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Limited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availability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reliability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890"/>
              </a:spcBef>
              <a:buChar char="•"/>
              <a:tabLst>
                <a:tab pos="137795" algn="l"/>
              </a:tabLst>
            </a:pP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malicious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1534" y="439348"/>
            <a:ext cx="743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6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5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-si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9413" y="700749"/>
            <a:ext cx="1847984" cy="11561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18954" y="1923419"/>
            <a:ext cx="2401570" cy="972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-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100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arties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85"/>
              </a:spcBef>
              <a:buChar char="•"/>
              <a:tabLst>
                <a:tab pos="1123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Medium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party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85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Reliable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parties,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almost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always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available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90"/>
              </a:spcBef>
              <a:buChar char="•"/>
              <a:tabLst>
                <a:tab pos="1123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typically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honest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6227" y="3004572"/>
            <a:ext cx="123189" cy="1320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5"/>
              </a:spcBef>
            </a:pP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7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3216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SE</a:t>
            </a:r>
            <a:r>
              <a:rPr spc="-45" dirty="0"/>
              <a:t>R</a:t>
            </a:r>
            <a:r>
              <a:rPr spc="-75" dirty="0"/>
              <a:t>VER</a:t>
            </a:r>
            <a:r>
              <a:rPr spc="-50" dirty="0"/>
              <a:t> </a:t>
            </a:r>
            <a:r>
              <a:rPr spc="-60" dirty="0"/>
              <a:t>OR</a:t>
            </a:r>
            <a:r>
              <a:rPr spc="-75" dirty="0"/>
              <a:t>CH</a:t>
            </a:r>
            <a:r>
              <a:rPr spc="-70" dirty="0"/>
              <a:t>E</a:t>
            </a:r>
            <a:r>
              <a:rPr spc="-20" dirty="0"/>
              <a:t>S</a:t>
            </a:r>
            <a:r>
              <a:rPr spc="-100" dirty="0"/>
              <a:t>TR</a:t>
            </a:r>
            <a:r>
              <a:rPr spc="-14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140" dirty="0"/>
              <a:t>V</a:t>
            </a:r>
            <a:r>
              <a:rPr spc="-75" dirty="0"/>
              <a:t>S.</a:t>
            </a:r>
            <a:r>
              <a:rPr spc="60" dirty="0"/>
              <a:t> </a:t>
            </a:r>
            <a:r>
              <a:rPr spc="-70" dirty="0"/>
              <a:t>FUL</a:t>
            </a:r>
            <a:r>
              <a:rPr spc="-155" dirty="0"/>
              <a:t>L</a:t>
            </a:r>
            <a:r>
              <a:rPr spc="-105" dirty="0"/>
              <a:t>Y</a:t>
            </a:r>
            <a:r>
              <a:rPr spc="-50" dirty="0"/>
              <a:t> D</a:t>
            </a:r>
            <a:r>
              <a:rPr spc="-55" dirty="0"/>
              <a:t>E</a:t>
            </a:r>
            <a:r>
              <a:rPr spc="-70" dirty="0"/>
              <a:t>CENTRALIZED</a:t>
            </a:r>
            <a:r>
              <a:rPr spc="-50" dirty="0"/>
              <a:t> </a:t>
            </a:r>
            <a:r>
              <a:rPr spc="-80" dirty="0"/>
              <a:t>FL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405" y="484078"/>
            <a:ext cx="1326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Server-orchestrated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86" y="745468"/>
            <a:ext cx="1847984" cy="11561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221" y="1968136"/>
            <a:ext cx="233997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Server-client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communication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85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Global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coordination,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global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aggregation</a:t>
            </a:r>
            <a:endParaRPr sz="1000">
              <a:latin typeface="Trebuchet MS"/>
              <a:cs typeface="Trebuchet MS"/>
            </a:endParaRPr>
          </a:p>
          <a:p>
            <a:pPr marL="111760" marR="135255" indent="-99695">
              <a:lnSpc>
                <a:spcPct val="114599"/>
              </a:lnSpc>
              <a:spcBef>
                <a:spcPts val="710"/>
              </a:spcBef>
              <a:buChar char="•"/>
              <a:tabLst>
                <a:tab pos="1123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Server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single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point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failure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become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bottleneck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3927" y="484078"/>
            <a:ext cx="12592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ul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ent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li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z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6242" y="771019"/>
            <a:ext cx="1154312" cy="11559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18954" y="1993574"/>
            <a:ext cx="2440305" cy="882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Device-to-device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communication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85"/>
              </a:spcBef>
              <a:buChar char="•"/>
              <a:tabLst>
                <a:tab pos="112395" algn="l"/>
              </a:tabLst>
            </a:pP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No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global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coordination,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aggregation</a:t>
            </a:r>
            <a:endParaRPr sz="1000">
              <a:latin typeface="Trebuchet MS"/>
              <a:cs typeface="Trebuchet MS"/>
            </a:endParaRPr>
          </a:p>
          <a:p>
            <a:pPr marL="111760" marR="238760" indent="-99695">
              <a:lnSpc>
                <a:spcPct val="114599"/>
              </a:lnSpc>
              <a:spcBef>
                <a:spcPts val="710"/>
              </a:spcBef>
              <a:buChar char="•"/>
              <a:tabLst>
                <a:tab pos="1123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Naturally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scales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number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devices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4995" y="3003873"/>
            <a:ext cx="124460" cy="132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7044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  <a:r>
              <a:rPr spc="-45" dirty="0"/>
              <a:t> </a:t>
            </a:r>
            <a:r>
              <a:rPr spc="10" dirty="0"/>
              <a:t>IS</a:t>
            </a:r>
            <a:r>
              <a:rPr spc="-45" dirty="0"/>
              <a:t> </a:t>
            </a:r>
            <a:r>
              <a:rPr spc="-105" dirty="0"/>
              <a:t>A</a:t>
            </a:r>
            <a:r>
              <a:rPr spc="-45" dirty="0"/>
              <a:t> </a:t>
            </a:r>
            <a:r>
              <a:rPr spc="-50" dirty="0"/>
              <a:t>BO</a:t>
            </a:r>
            <a:r>
              <a:rPr spc="-60" dirty="0"/>
              <a:t>O</a:t>
            </a:r>
            <a:r>
              <a:rPr spc="-40" dirty="0"/>
              <a:t>MING</a:t>
            </a:r>
            <a:r>
              <a:rPr spc="-50" dirty="0"/>
              <a:t> </a:t>
            </a:r>
            <a:r>
              <a:rPr spc="-190" dirty="0"/>
              <a:t>T</a:t>
            </a:r>
            <a:r>
              <a:rPr spc="-55" dirty="0"/>
              <a:t>OPIC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573" y="583241"/>
            <a:ext cx="5033645" cy="196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812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88595" algn="l"/>
              </a:tabLst>
            </a:pP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2016: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term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first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coined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Google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researchers;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2020: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more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than </a:t>
            </a:r>
            <a:r>
              <a:rPr sz="1000" spc="-45" dirty="0">
                <a:solidFill>
                  <a:srgbClr val="EB811B"/>
                </a:solidFill>
                <a:latin typeface="Trebuchet MS"/>
                <a:cs typeface="Trebuchet MS"/>
              </a:rPr>
              <a:t>1,000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papers </a:t>
            </a:r>
            <a:r>
              <a:rPr sz="1000" spc="-29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EB811B"/>
                </a:solidFill>
                <a:latin typeface="Trebuchet MS"/>
                <a:cs typeface="Trebuchet MS"/>
              </a:rPr>
              <a:t>on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FL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first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half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year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(compared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just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180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2018)</a:t>
            </a:r>
            <a:r>
              <a:rPr sz="1050" spc="-75" baseline="27777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1050" baseline="27777">
              <a:latin typeface="Trebuchet MS"/>
              <a:cs typeface="Trebuchet MS"/>
            </a:endParaRPr>
          </a:p>
          <a:p>
            <a:pPr marL="187960" indent="-99695">
              <a:lnSpc>
                <a:spcPct val="100000"/>
              </a:lnSpc>
              <a:spcBef>
                <a:spcPts val="1160"/>
              </a:spcBef>
              <a:buChar char="•"/>
              <a:tabLst>
                <a:tab pos="188595" algn="l"/>
              </a:tabLst>
            </a:pP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have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already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seen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real-world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deployments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companies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researchers</a:t>
            </a:r>
            <a:endParaRPr sz="1000">
              <a:latin typeface="Trebuchet MS"/>
              <a:cs typeface="Trebuchet MS"/>
            </a:endParaRPr>
          </a:p>
          <a:p>
            <a:pPr marL="187960" marR="93345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885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Several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open-source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libraries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under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development: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PySyft,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TensorFlow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Federated,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90" dirty="0">
                <a:solidFill>
                  <a:srgbClr val="22373A"/>
                </a:solidFill>
                <a:latin typeface="Trebuchet MS"/>
                <a:cs typeface="Trebuchet MS"/>
              </a:rPr>
              <a:t>FATE,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Flower,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Substra...</a:t>
            </a:r>
            <a:endParaRPr sz="1000">
              <a:latin typeface="Trebuchet MS"/>
              <a:cs typeface="Trebuchet MS"/>
            </a:endParaRPr>
          </a:p>
          <a:p>
            <a:pPr marL="187960" marR="17272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88595" algn="l"/>
              </a:tabLst>
            </a:pP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highly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multidisciplinary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: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it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involves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machine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learning,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numerical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optimization,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&amp;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security,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networks,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systems,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hardware...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rebuchet MS"/>
              <a:cs typeface="Trebuchet MS"/>
            </a:endParaRPr>
          </a:p>
          <a:p>
            <a:pPr marR="114935" algn="ctr">
              <a:lnSpc>
                <a:spcPct val="100000"/>
              </a:lnSpc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This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all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bit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hard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keep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up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with!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2768714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60">
            <a:solidFill>
              <a:srgbClr val="394A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201" y="2801726"/>
            <a:ext cx="378967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27777" dirty="0">
                <a:solidFill>
                  <a:srgbClr val="394A4E"/>
                </a:solidFill>
                <a:latin typeface="Trebuchet MS"/>
                <a:cs typeface="Trebuchet MS"/>
              </a:rPr>
              <a:t>1</a:t>
            </a:r>
            <a:r>
              <a:rPr sz="500" dirty="0">
                <a:solidFill>
                  <a:srgbClr val="394A4E"/>
                </a:solidFill>
                <a:latin typeface="Courier New"/>
                <a:cs typeface="Courier New"/>
                <a:hlinkClick r:id="rId2"/>
              </a:rPr>
              <a:t>https://www.forbes.com/sites/robtoews/2020/10/12/the-next-generation-of-artificial-intelligence/</a:t>
            </a:r>
            <a:endParaRPr sz="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4995" y="3003873"/>
            <a:ext cx="124460" cy="132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9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524" y="1317647"/>
            <a:ext cx="2484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spc="-6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BASELINE</a:t>
            </a:r>
            <a:r>
              <a:rPr sz="1400" spc="-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ALGORITHM:</a:t>
            </a:r>
            <a:r>
              <a:rPr sz="1400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FEDAVG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8224" y="1673370"/>
            <a:ext cx="2783840" cy="5080"/>
            <a:chOff x="1488224" y="1673370"/>
            <a:chExt cx="2783840" cy="5080"/>
          </a:xfrm>
        </p:grpSpPr>
        <p:sp>
          <p:nvSpPr>
            <p:cNvPr id="4" name="object 4"/>
            <p:cNvSpPr/>
            <p:nvPr/>
          </p:nvSpPr>
          <p:spPr>
            <a:xfrm>
              <a:off x="1488224" y="1673370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224" y="1673370"/>
              <a:ext cx="864235" cy="5080"/>
            </a:xfrm>
            <a:custGeom>
              <a:avLst/>
              <a:gdLst/>
              <a:ahLst/>
              <a:cxnLst/>
              <a:rect l="l" t="t" r="r" b="b"/>
              <a:pathLst>
                <a:path w="864235" h="5080">
                  <a:moveTo>
                    <a:pt x="0" y="5060"/>
                  </a:moveTo>
                  <a:lnTo>
                    <a:pt x="0" y="0"/>
                  </a:lnTo>
                  <a:lnTo>
                    <a:pt x="863885" y="0"/>
                  </a:lnTo>
                  <a:lnTo>
                    <a:pt x="8638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1169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B</a:t>
            </a:r>
            <a:r>
              <a:rPr spc="-50" dirty="0"/>
              <a:t>ASIC </a:t>
            </a:r>
            <a:r>
              <a:rPr spc="-45" dirty="0"/>
              <a:t>N</a:t>
            </a:r>
            <a:r>
              <a:rPr spc="-90" dirty="0"/>
              <a:t>O</a:t>
            </a:r>
            <a:r>
              <a:rPr spc="-195" dirty="0"/>
              <a:t>T</a:t>
            </a:r>
            <a:r>
              <a:rPr spc="-145" dirty="0"/>
              <a:t>A</a:t>
            </a:r>
            <a:r>
              <a:rPr spc="-45" dirty="0"/>
              <a:t>TIONS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pc="-80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973" y="527283"/>
            <a:ext cx="4948555" cy="777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63195" algn="l"/>
              </a:tabLst>
            </a:pP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consider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00" i="1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parties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(clients)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62560" indent="-99695">
              <a:lnSpc>
                <a:spcPct val="100000"/>
              </a:lnSpc>
              <a:buChar char="•"/>
              <a:tabLst>
                <a:tab pos="1631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party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holds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dataset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EB811B"/>
                </a:solidFill>
                <a:latin typeface="Cambria"/>
                <a:cs typeface="Cambria"/>
              </a:rPr>
              <a:t>D</a:t>
            </a:r>
            <a:r>
              <a:rPr sz="1050" i="1" spc="82" baseline="-15873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i="1" spc="172" baseline="-15873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20" dirty="0">
                <a:solidFill>
                  <a:srgbClr val="EB811B"/>
                </a:solidFill>
                <a:latin typeface="Trebuchet MS"/>
                <a:cs typeface="Trebuchet MS"/>
              </a:rPr>
              <a:t>n</a:t>
            </a:r>
            <a:r>
              <a:rPr sz="1050" i="1" spc="30" baseline="-15873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i="1" spc="179" baseline="-15873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points</a:t>
            </a:r>
            <a:endParaRPr sz="1000">
              <a:latin typeface="Trebuchet MS"/>
              <a:cs typeface="Trebuchet MS"/>
            </a:endParaRPr>
          </a:p>
          <a:p>
            <a:pPr marL="162560" indent="-99695">
              <a:lnSpc>
                <a:spcPct val="100000"/>
              </a:lnSpc>
              <a:spcBef>
                <a:spcPts val="1160"/>
              </a:spcBef>
              <a:buChar char="•"/>
              <a:tabLst>
                <a:tab pos="163195" algn="l"/>
              </a:tabLst>
            </a:pP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Let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spc="8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spc="15" baseline="-1190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50" spc="89" baseline="-119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∪</a:t>
            </a:r>
            <a:r>
              <a:rPr sz="100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000" spc="-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000" spc="-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Cambria"/>
                <a:cs typeface="Cambria"/>
              </a:rPr>
              <a:t>·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∪</a:t>
            </a:r>
            <a:r>
              <a:rPr sz="1000" spc="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60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79" baseline="-119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joint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500" spc="232" baseline="41666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r>
              <a:rPr sz="1050" i="1" spc="232" baseline="-23809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5" baseline="-23809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050" i="1" spc="3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79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total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number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points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5196" y="1848134"/>
            <a:ext cx="538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EB811B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130" dirty="0">
                <a:solidFill>
                  <a:srgbClr val="EB811B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EB811B"/>
                </a:solidFill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373" y="1426875"/>
            <a:ext cx="3633470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37795" algn="l"/>
              </a:tabLst>
            </a:pP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want 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solve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problems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form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ahoma"/>
                <a:cs typeface="Tahoma"/>
              </a:rPr>
              <a:t>min</a:t>
            </a:r>
            <a:r>
              <a:rPr sz="1050" i="1" spc="15" baseline="-11904" dirty="0">
                <a:solidFill>
                  <a:srgbClr val="EB811B"/>
                </a:solidFill>
                <a:latin typeface="Times New Roman"/>
                <a:cs typeface="Times New Roman"/>
              </a:rPr>
              <a:t>θ</a:t>
            </a:r>
            <a:r>
              <a:rPr sz="1050" spc="15" baseline="-11904" dirty="0">
                <a:solidFill>
                  <a:srgbClr val="EB811B"/>
                </a:solidFill>
                <a:latin typeface="Cambria"/>
                <a:cs typeface="Cambria"/>
              </a:rPr>
              <a:t>∈</a:t>
            </a:r>
            <a:r>
              <a:rPr sz="1050" spc="15" baseline="-11904" dirty="0">
                <a:solidFill>
                  <a:srgbClr val="EB811B"/>
                </a:solidFill>
                <a:latin typeface="Microsoft Sans Serif"/>
                <a:cs typeface="Microsoft Sans Serif"/>
              </a:rPr>
              <a:t>R</a:t>
            </a:r>
            <a:r>
              <a:rPr sz="750" i="1" spc="15" baseline="5555" dirty="0">
                <a:solidFill>
                  <a:srgbClr val="EB811B"/>
                </a:solidFill>
                <a:latin typeface="Trebuchet MS"/>
                <a:cs typeface="Trebuchet MS"/>
              </a:rPr>
              <a:t>p</a:t>
            </a:r>
            <a:r>
              <a:rPr sz="750" i="1" spc="172" baseline="555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r>
              <a:rPr sz="1000" spc="-50" dirty="0">
                <a:solidFill>
                  <a:srgbClr val="EB811B"/>
                </a:solidFill>
                <a:latin typeface="Tahoma"/>
                <a:cs typeface="Tahoma"/>
              </a:rPr>
              <a:t>(</a:t>
            </a:r>
            <a:r>
              <a:rPr sz="1000" i="1" spc="-50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spc="-50" dirty="0">
                <a:solidFill>
                  <a:srgbClr val="EB811B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65" dirty="0">
                <a:solidFill>
                  <a:srgbClr val="EB811B"/>
                </a:solidFill>
                <a:latin typeface="Cambria"/>
                <a:cs typeface="Cambria"/>
              </a:rPr>
              <a:t>D</a:t>
            </a:r>
            <a:r>
              <a:rPr sz="1000" spc="65" dirty="0">
                <a:solidFill>
                  <a:srgbClr val="EB811B"/>
                </a:solidFill>
                <a:latin typeface="Tahoma"/>
                <a:cs typeface="Tahoma"/>
              </a:rPr>
              <a:t>)</a:t>
            </a:r>
            <a:r>
              <a:rPr sz="1000" spc="-35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where:</a:t>
            </a:r>
            <a:endParaRPr sz="1000">
              <a:latin typeface="Trebuchet MS"/>
              <a:cs typeface="Trebuchet MS"/>
            </a:endParaRPr>
          </a:p>
          <a:p>
            <a:pPr marR="381635" algn="ctr">
              <a:lnSpc>
                <a:spcPct val="100000"/>
              </a:lnSpc>
              <a:spcBef>
                <a:spcPts val="1170"/>
              </a:spcBef>
            </a:pPr>
            <a:r>
              <a:rPr sz="700" i="1" spc="-25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073" y="1762536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u="sng" spc="30" dirty="0">
                <a:solidFill>
                  <a:srgbClr val="EB811B"/>
                </a:solidFill>
                <a:uFill>
                  <a:solidFill>
                    <a:srgbClr val="EB811B"/>
                  </a:solidFill>
                </a:uFill>
                <a:latin typeface="Trebuchet MS"/>
                <a:cs typeface="Trebuchet MS"/>
              </a:rPr>
              <a:t>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5593" y="1822808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u="sng" spc="10" dirty="0">
                <a:solidFill>
                  <a:srgbClr val="EB811B"/>
                </a:solidFill>
                <a:uFill>
                  <a:solidFill>
                    <a:srgbClr val="EB811B"/>
                  </a:solidFill>
                </a:u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8400" y="1934926"/>
            <a:ext cx="99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30" dirty="0">
                <a:solidFill>
                  <a:srgbClr val="EB811B"/>
                </a:solidFill>
                <a:latin typeface="Trebuchet MS"/>
                <a:cs typeface="Trebuchet MS"/>
              </a:rPr>
              <a:t>n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901" y="1908406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2493" y="1908406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3607" y="1908406"/>
            <a:ext cx="3905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sz="700" i="1" spc="10" dirty="0">
                <a:solidFill>
                  <a:srgbClr val="EB811B"/>
                </a:solidFill>
                <a:latin typeface="Trebuchet MS"/>
                <a:cs typeface="Trebuchet MS"/>
              </a:rPr>
              <a:t>k	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3049" y="1727941"/>
            <a:ext cx="2195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9614" algn="l"/>
              </a:tabLst>
            </a:pPr>
            <a:r>
              <a:rPr sz="1000" spc="690" dirty="0">
                <a:solidFill>
                  <a:srgbClr val="EB811B"/>
                </a:solidFill>
                <a:latin typeface="Comic Sans MS"/>
                <a:cs typeface="Comic Sans MS"/>
              </a:rPr>
              <a:t>Σ	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0984" y="2042670"/>
            <a:ext cx="22669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984375" algn="l"/>
              </a:tabLst>
            </a:pPr>
            <a:r>
              <a:rPr sz="700" i="1" spc="15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700" spc="15" dirty="0">
                <a:solidFill>
                  <a:srgbClr val="EB811B"/>
                </a:solidFill>
                <a:latin typeface="Georgia"/>
                <a:cs typeface="Georgia"/>
              </a:rPr>
              <a:t>=</a:t>
            </a:r>
            <a:r>
              <a:rPr sz="700" spc="15" dirty="0">
                <a:solidFill>
                  <a:srgbClr val="EB811B"/>
                </a:solidFill>
                <a:latin typeface="Trebuchet MS"/>
                <a:cs typeface="Trebuchet MS"/>
              </a:rPr>
              <a:t>1	</a:t>
            </a:r>
            <a:r>
              <a:rPr sz="700" i="1" spc="65" dirty="0">
                <a:solidFill>
                  <a:srgbClr val="EB811B"/>
                </a:solidFill>
                <a:latin typeface="Trebuchet MS"/>
                <a:cs typeface="Trebuchet MS"/>
              </a:rPr>
              <a:t>d</a:t>
            </a:r>
            <a:r>
              <a:rPr sz="700" spc="65" dirty="0">
                <a:solidFill>
                  <a:srgbClr val="EB811B"/>
                </a:solidFill>
                <a:latin typeface="Cambria"/>
                <a:cs typeface="Cambria"/>
              </a:rPr>
              <a:t>∈D</a:t>
            </a:r>
            <a:r>
              <a:rPr sz="750" i="1" spc="97" baseline="-16666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750" baseline="-16666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3424" y="1848134"/>
            <a:ext cx="1924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0075" algn="l"/>
              </a:tabLst>
            </a:pP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r>
              <a:rPr sz="1000" i="1" spc="11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EB811B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EB811B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EB811B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solidFill>
                  <a:srgbClr val="EB811B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)  </a:t>
            </a:r>
            <a:r>
              <a:rPr sz="1000" spc="55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 </a:t>
            </a:r>
            <a:r>
              <a:rPr sz="1000" spc="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r>
              <a:rPr sz="1000" i="1" spc="11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EB811B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EB811B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EB811B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solidFill>
                  <a:srgbClr val="EB811B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EB811B"/>
                </a:solidFill>
                <a:latin typeface="Tahoma"/>
                <a:cs typeface="Tahoma"/>
              </a:rPr>
              <a:t>=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	</a:t>
            </a:r>
            <a:r>
              <a:rPr sz="1000" i="1" spc="-85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1769" y="1848134"/>
            <a:ext cx="316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EB811B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i="1" spc="15" dirty="0">
                <a:solidFill>
                  <a:srgbClr val="EB811B"/>
                </a:solidFill>
                <a:latin typeface="Trebuchet MS"/>
                <a:cs typeface="Trebuchet MS"/>
              </a:rPr>
              <a:t>d</a:t>
            </a:r>
            <a:r>
              <a:rPr sz="1000" dirty="0">
                <a:solidFill>
                  <a:srgbClr val="EB811B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373" y="2297892"/>
            <a:ext cx="4958715" cy="47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lr>
                <a:srgbClr val="22373A"/>
              </a:buClr>
              <a:buFont typeface="Trebuchet MS"/>
              <a:buChar char="•"/>
              <a:tabLst>
                <a:tab pos="137795" algn="l"/>
              </a:tabLst>
            </a:pPr>
            <a:r>
              <a:rPr sz="1000" i="1" spc="-95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i="1" spc="-4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spc="40" dirty="0">
                <a:solidFill>
                  <a:srgbClr val="EB811B"/>
                </a:solidFill>
                <a:latin typeface="Cambria"/>
                <a:cs typeface="Cambria"/>
              </a:rPr>
              <a:t>∈</a:t>
            </a:r>
            <a:r>
              <a:rPr sz="1000" spc="60" dirty="0">
                <a:solidFill>
                  <a:srgbClr val="EB811B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EB811B"/>
                </a:solidFill>
                <a:latin typeface="Microsoft Sans Serif"/>
                <a:cs typeface="Microsoft Sans Serif"/>
              </a:rPr>
              <a:t>R</a:t>
            </a:r>
            <a:r>
              <a:rPr sz="1050" i="1" baseline="27777" dirty="0">
                <a:solidFill>
                  <a:srgbClr val="EB811B"/>
                </a:solidFill>
                <a:latin typeface="Trebuchet MS"/>
                <a:cs typeface="Trebuchet MS"/>
              </a:rPr>
              <a:t>p</a:t>
            </a:r>
            <a:r>
              <a:rPr sz="1050" i="1" spc="187" baseline="27777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are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parameters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(e.g.,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weights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logistic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regression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neural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network)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1160"/>
              </a:spcBef>
              <a:buChar char="•"/>
              <a:tabLst>
                <a:tab pos="1377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This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covers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broad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class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problems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formulated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as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empirical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risk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minimization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760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FEDAVG</a:t>
            </a:r>
            <a:r>
              <a:rPr spc="-50" dirty="0"/>
              <a:t> </a:t>
            </a:r>
            <a:r>
              <a:rPr spc="-80" dirty="0"/>
              <a:t>(AKA</a:t>
            </a:r>
            <a:r>
              <a:rPr spc="-45" dirty="0"/>
              <a:t> </a:t>
            </a:r>
            <a:r>
              <a:rPr spc="-95" dirty="0"/>
              <a:t>LOCAL</a:t>
            </a:r>
            <a:r>
              <a:rPr spc="-50" dirty="0"/>
              <a:t> </a:t>
            </a:r>
            <a:r>
              <a:rPr spc="-55" dirty="0"/>
              <a:t>SGD)</a:t>
            </a:r>
            <a:r>
              <a:rPr spc="-45" dirty="0"/>
              <a:t> </a:t>
            </a:r>
            <a:r>
              <a:rPr sz="900" spc="-30" dirty="0">
                <a:solidFill>
                  <a:srgbClr val="009900"/>
                </a:solidFill>
              </a:rPr>
              <a:t>[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MCMAHAN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hlinkClick r:id="rId2" action="ppaction://hlinksldjump"/>
              </a:rPr>
              <a:t>ET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2" action="ppaction://hlinksldjump"/>
              </a:rPr>
              <a:t>AL.,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50" dirty="0">
                <a:solidFill>
                  <a:srgbClr val="009900"/>
                </a:solidFill>
                <a:hlinkClick r:id="rId2" action="ppaction://hlinksldjump"/>
              </a:rPr>
              <a:t>2017</a:t>
            </a:r>
            <a:r>
              <a:rPr sz="900" spc="-50" dirty="0">
                <a:solidFill>
                  <a:srgbClr val="009900"/>
                </a:solidFill>
              </a:rPr>
              <a:t>]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240004" y="64535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101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304" y="642396"/>
            <a:ext cx="17932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</a:t>
            </a:r>
            <a:r>
              <a:rPr sz="1000" spc="2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FedAvg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(server-side)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04" y="836409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904" y="741623"/>
            <a:ext cx="2397760" cy="83566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Parameters:</a:t>
            </a:r>
            <a:r>
              <a:rPr sz="10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client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sampling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rate </a:t>
            </a:r>
            <a:r>
              <a:rPr sz="1000" i="1" spc="5" dirty="0">
                <a:solidFill>
                  <a:srgbClr val="22373A"/>
                </a:solidFill>
                <a:latin typeface="Calibri"/>
                <a:cs typeface="Calibri"/>
              </a:rPr>
              <a:t>ρ</a:t>
            </a:r>
            <a:endParaRPr sz="100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615"/>
              </a:spcBef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initi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ali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z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endParaRPr sz="100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ound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  <a:p>
            <a:pPr marL="290830">
              <a:lnSpc>
                <a:spcPct val="100000"/>
              </a:lnSpc>
              <a:spcBef>
                <a:spcPts val="175"/>
              </a:spcBef>
            </a:pPr>
            <a:r>
              <a:rPr sz="1000" spc="20" dirty="0">
                <a:solidFill>
                  <a:srgbClr val="22373A"/>
                </a:solidFill>
                <a:latin typeface="Cambria"/>
                <a:cs typeface="Cambria"/>
              </a:rPr>
              <a:t>S</a:t>
            </a:r>
            <a:r>
              <a:rPr sz="1050" i="1" spc="30" baseline="-11904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50" i="1" spc="150" baseline="-119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random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m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⌈</a:t>
            </a:r>
            <a:r>
              <a:rPr sz="1000" i="1" spc="35" dirty="0">
                <a:solidFill>
                  <a:srgbClr val="22373A"/>
                </a:solidFill>
                <a:latin typeface="Calibri"/>
                <a:cs typeface="Calibri"/>
              </a:rPr>
              <a:t>ρ</a:t>
            </a:r>
            <a:r>
              <a:rPr sz="1000" i="1" spc="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⌉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clients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9422" y="1631558"/>
            <a:ext cx="558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6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52" y="1574627"/>
            <a:ext cx="1998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client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S</a:t>
            </a:r>
            <a:r>
              <a:rPr sz="1000" spc="3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parallel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482" y="1749226"/>
            <a:ext cx="1383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15" baseline="-15873" dirty="0">
                <a:solidFill>
                  <a:srgbClr val="22373A"/>
                </a:solidFill>
                <a:latin typeface="Trebuchet MS"/>
                <a:cs typeface="Trebuchet MS"/>
              </a:rPr>
              <a:t>k </a:t>
            </a:r>
            <a:r>
              <a:rPr sz="1050" i="1" spc="-150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lientUpda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352" y="1923826"/>
            <a:ext cx="2501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0079" y="1828931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328" y="2037698"/>
            <a:ext cx="1155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t</a:t>
            </a:r>
            <a:r>
              <a:rPr sz="500" i="1" u="sng" spc="-6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304" y="2005421"/>
            <a:ext cx="25457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8495" algn="l"/>
                <a:tab pos="2532380" algn="l"/>
              </a:tabLst>
            </a:pPr>
            <a:r>
              <a:rPr sz="1050" u="sng" spc="-7" baseline="396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1050" i="1" spc="-660" baseline="3968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u="sng" spc="-494" baseline="396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mbria"/>
                <a:cs typeface="Cambria"/>
              </a:rPr>
              <a:t>∈S</a:t>
            </a:r>
            <a:r>
              <a:rPr sz="1050" baseline="3968" dirty="0">
                <a:solidFill>
                  <a:srgbClr val="22373A"/>
                </a:solidFill>
                <a:latin typeface="Cambria"/>
                <a:cs typeface="Cambria"/>
              </a:rPr>
              <a:t>    </a:t>
            </a:r>
            <a:r>
              <a:rPr sz="1050" spc="-97" baseline="3968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700" i="1" u="sng" spc="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n</a:t>
            </a:r>
            <a:r>
              <a:rPr sz="700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	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5298" y="1868047"/>
            <a:ext cx="28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u="sng" spc="1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n</a:t>
            </a:r>
            <a:r>
              <a:rPr sz="750" i="1" u="sng" spc="22" baseline="-1666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k</a:t>
            </a:r>
            <a:r>
              <a:rPr sz="750" i="1" spc="-44" baseline="-1666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500" i="1" spc="-60" baseline="-2500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60" baseline="-47619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50" baseline="-47619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99994" y="64535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010" y="0"/>
                </a:lnTo>
              </a:path>
            </a:pathLst>
          </a:custGeom>
          <a:ln w="101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87294" y="642396"/>
            <a:ext cx="1652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orithm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C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lientUpda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e(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9994" y="836409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0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87294" y="797528"/>
            <a:ext cx="2545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Parameters:</a:t>
            </a:r>
            <a:r>
              <a:rPr sz="1000" spc="1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batch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size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number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1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eps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arning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22373A"/>
                </a:solidFill>
                <a:latin typeface="Calibri"/>
                <a:cs typeface="Calibri"/>
              </a:rPr>
              <a:t>η</a:t>
            </a:r>
            <a:endParaRPr sz="100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375"/>
              </a:spcBef>
            </a:pP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ep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pc="-80" dirty="0"/>
              <a:t>11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14954" y="1369407"/>
            <a:ext cx="2283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B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mini-batch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examples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8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50" baseline="-15873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2809" y="1526186"/>
            <a:ext cx="774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u="sng" spc="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n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4269" y="1568052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k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0354" y="1544020"/>
            <a:ext cx="687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0870" algn="l"/>
              </a:tabLst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	</a:t>
            </a:r>
            <a:r>
              <a:rPr sz="1000" i="1" spc="-35" dirty="0">
                <a:solidFill>
                  <a:srgbClr val="22373A"/>
                </a:solidFill>
                <a:latin typeface="Calibri"/>
                <a:cs typeface="Calibri"/>
              </a:rPr>
              <a:t>η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27322" y="1449125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1897" y="1625602"/>
            <a:ext cx="5207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310" algn="l"/>
              </a:tabLst>
            </a:pP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B	</a:t>
            </a:r>
            <a:r>
              <a:rPr sz="1050" i="1" spc="15" baseline="3968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50" spc="142" baseline="3968" dirty="0">
                <a:solidFill>
                  <a:srgbClr val="22373A"/>
                </a:solidFill>
                <a:latin typeface="Cambria"/>
                <a:cs typeface="Cambria"/>
              </a:rPr>
              <a:t>∈B</a:t>
            </a:r>
            <a:endParaRPr sz="1050" baseline="3968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6559" y="1544020"/>
            <a:ext cx="462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29" dirty="0">
                <a:solidFill>
                  <a:srgbClr val="22373A"/>
                </a:solidFill>
                <a:latin typeface="Cambria"/>
                <a:cs typeface="Cambria"/>
              </a:rPr>
              <a:t>∇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7294" y="1718619"/>
            <a:ext cx="25457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2380" algn="l"/>
              </a:tabLst>
            </a:pPr>
            <a:r>
              <a:rPr sz="1000" u="sng" spc="-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            </a:t>
            </a:r>
            <a:r>
              <a:rPr sz="1000" u="sng" spc="-6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send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u="sng" spc="-9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θ</a:t>
            </a:r>
            <a:r>
              <a:rPr sz="1000" i="1" u="sng" spc="-7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to</a:t>
            </a:r>
            <a:r>
              <a:rPr sz="1000" u="sng" spc="-4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r>
              <a:rPr sz="1000" u="sng" spc="-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server	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0773" y="2208688"/>
            <a:ext cx="4747895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Calibri"/>
                <a:cs typeface="Calibri"/>
              </a:rPr>
              <a:t>ρ</a:t>
            </a:r>
            <a:r>
              <a:rPr sz="10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1,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it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equivalent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classic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parallel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SGD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updates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are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aggregated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synchronized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at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step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2373A"/>
              </a:buClr>
              <a:buFont typeface="Trebuchet MS"/>
              <a:buChar char="•"/>
            </a:pPr>
            <a:endParaRPr sz="9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275" dirty="0">
                <a:solidFill>
                  <a:srgbClr val="22373A"/>
                </a:solidFill>
                <a:latin typeface="Calibri"/>
                <a:cs typeface="Calibri"/>
              </a:rPr>
              <a:t>&gt;</a:t>
            </a:r>
            <a:r>
              <a:rPr sz="10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1:</a:t>
            </a:r>
            <a:r>
              <a:rPr sz="1000" spc="-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client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performs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multiple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local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SGD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steps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before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communicating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3766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OUTLINE</a:t>
            </a:r>
            <a:r>
              <a:rPr spc="-50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85" dirty="0"/>
              <a:t>THE</a:t>
            </a:r>
            <a:r>
              <a:rPr spc="-45" dirty="0"/>
              <a:t> </a:t>
            </a:r>
            <a:r>
              <a:rPr spc="-195" dirty="0"/>
              <a:t>T</a:t>
            </a:r>
            <a:r>
              <a:rPr spc="-75" dirty="0"/>
              <a:t>ALK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30216"/>
            <a:ext cx="2371725" cy="133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indent="-1257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38430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What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Federated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Learning?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2373A"/>
              </a:buClr>
              <a:buFont typeface="Trebuchet MS"/>
              <a:buAutoNum type="arabicPeriod"/>
            </a:pPr>
            <a:endParaRPr sz="155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buAutoNum type="arabicPeriod"/>
              <a:tabLst>
                <a:tab pos="14668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baseline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algorithm:</a:t>
            </a:r>
            <a:r>
              <a:rPr sz="1000" spc="5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FedAvg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2373A"/>
              </a:buClr>
              <a:buFont typeface="Trebuchet MS"/>
              <a:buAutoNum type="arabicPeriod"/>
            </a:pPr>
            <a:endParaRPr sz="1550">
              <a:latin typeface="Trebuchet MS"/>
              <a:cs typeface="Trebuchet MS"/>
            </a:endParaRPr>
          </a:p>
          <a:p>
            <a:pPr marL="147320" indent="-1352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47955" algn="l"/>
              </a:tabLst>
            </a:pP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Some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challenges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in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  <a:hlinkClick r:id="rId4" action="ppaction://hlinksldjump"/>
              </a:rPr>
              <a:t>Learning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2373A"/>
              </a:buClr>
              <a:buFont typeface="Trebuchet MS"/>
              <a:buAutoNum type="arabicPeriod"/>
            </a:pPr>
            <a:endParaRPr sz="1550">
              <a:latin typeface="Trebuchet MS"/>
              <a:cs typeface="Trebuchet MS"/>
            </a:endParaRPr>
          </a:p>
          <a:p>
            <a:pPr marL="151130" indent="-139065">
              <a:lnSpc>
                <a:spcPct val="100000"/>
              </a:lnSpc>
              <a:buAutoNum type="arabicPeriod"/>
              <a:tabLst>
                <a:tab pos="15176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Wrapping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  <a:hlinkClick r:id="rId5" action="ppaction://hlinksldjump"/>
              </a:rPr>
              <a:t>up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1456" y="2999793"/>
            <a:ext cx="622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760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FEDAVG</a:t>
            </a:r>
            <a:r>
              <a:rPr spc="-50" dirty="0"/>
              <a:t> </a:t>
            </a:r>
            <a:r>
              <a:rPr spc="-80" dirty="0"/>
              <a:t>(AKA</a:t>
            </a:r>
            <a:r>
              <a:rPr spc="-45" dirty="0"/>
              <a:t> </a:t>
            </a:r>
            <a:r>
              <a:rPr spc="-95" dirty="0"/>
              <a:t>LOCAL</a:t>
            </a:r>
            <a:r>
              <a:rPr spc="-50" dirty="0"/>
              <a:t> </a:t>
            </a:r>
            <a:r>
              <a:rPr spc="-55" dirty="0"/>
              <a:t>SGD)</a:t>
            </a:r>
            <a:r>
              <a:rPr spc="-45" dirty="0"/>
              <a:t> </a:t>
            </a:r>
            <a:r>
              <a:rPr sz="900" spc="-30" dirty="0">
                <a:solidFill>
                  <a:srgbClr val="009900"/>
                </a:solidFill>
              </a:rPr>
              <a:t>[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MCMAHAN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hlinkClick r:id="rId2" action="ppaction://hlinksldjump"/>
              </a:rPr>
              <a:t>ET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2" action="ppaction://hlinksldjump"/>
              </a:rPr>
              <a:t>AL.,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50" dirty="0">
                <a:solidFill>
                  <a:srgbClr val="009900"/>
                </a:solidFill>
                <a:hlinkClick r:id="rId2" action="ppaction://hlinksldjump"/>
              </a:rPr>
              <a:t>2017</a:t>
            </a:r>
            <a:r>
              <a:rPr sz="900" spc="-50" dirty="0">
                <a:solidFill>
                  <a:srgbClr val="009900"/>
                </a:solidFill>
              </a:rPr>
              <a:t>]</a:t>
            </a:r>
            <a:endParaRPr sz="900"/>
          </a:p>
        </p:txBody>
      </p:sp>
      <p:grpSp>
        <p:nvGrpSpPr>
          <p:cNvPr id="3" name="object 3"/>
          <p:cNvGrpSpPr/>
          <p:nvPr/>
        </p:nvGrpSpPr>
        <p:grpSpPr>
          <a:xfrm>
            <a:off x="1620004" y="427736"/>
            <a:ext cx="2520315" cy="1512570"/>
            <a:chOff x="1620004" y="427736"/>
            <a:chExt cx="2520315" cy="1512570"/>
          </a:xfrm>
        </p:grpSpPr>
        <p:sp>
          <p:nvSpPr>
            <p:cNvPr id="4" name="object 4"/>
            <p:cNvSpPr/>
            <p:nvPr/>
          </p:nvSpPr>
          <p:spPr>
            <a:xfrm>
              <a:off x="1620004" y="427736"/>
              <a:ext cx="2520315" cy="1512570"/>
            </a:xfrm>
            <a:custGeom>
              <a:avLst/>
              <a:gdLst/>
              <a:ahLst/>
              <a:cxnLst/>
              <a:rect l="l" t="t" r="r" b="b"/>
              <a:pathLst>
                <a:path w="2520315" h="1512570">
                  <a:moveTo>
                    <a:pt x="2519961" y="1511942"/>
                  </a:moveTo>
                  <a:lnTo>
                    <a:pt x="0" y="1511942"/>
                  </a:lnTo>
                  <a:lnTo>
                    <a:pt x="0" y="0"/>
                  </a:lnTo>
                  <a:lnTo>
                    <a:pt x="2519961" y="0"/>
                  </a:lnTo>
                  <a:lnTo>
                    <a:pt x="2519961" y="1511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89159" y="768846"/>
              <a:ext cx="2119630" cy="874394"/>
            </a:xfrm>
            <a:custGeom>
              <a:avLst/>
              <a:gdLst/>
              <a:ahLst/>
              <a:cxnLst/>
              <a:rect l="l" t="t" r="r" b="b"/>
              <a:pathLst>
                <a:path w="2119629" h="874394">
                  <a:moveTo>
                    <a:pt x="0" y="874202"/>
                  </a:moveTo>
                  <a:lnTo>
                    <a:pt x="14141" y="874202"/>
                  </a:lnTo>
                  <a:lnTo>
                    <a:pt x="21240" y="733298"/>
                  </a:lnTo>
                  <a:lnTo>
                    <a:pt x="28283" y="570606"/>
                  </a:lnTo>
                  <a:lnTo>
                    <a:pt x="35338" y="463421"/>
                  </a:lnTo>
                  <a:lnTo>
                    <a:pt x="42425" y="382715"/>
                  </a:lnTo>
                  <a:lnTo>
                    <a:pt x="49480" y="326662"/>
                  </a:lnTo>
                  <a:lnTo>
                    <a:pt x="63621" y="240488"/>
                  </a:lnTo>
                  <a:lnTo>
                    <a:pt x="106003" y="114239"/>
                  </a:lnTo>
                  <a:lnTo>
                    <a:pt x="141331" y="81165"/>
                  </a:lnTo>
                  <a:lnTo>
                    <a:pt x="176625" y="62156"/>
                  </a:lnTo>
                  <a:lnTo>
                    <a:pt x="211952" y="52717"/>
                  </a:lnTo>
                  <a:lnTo>
                    <a:pt x="247290" y="38236"/>
                  </a:lnTo>
                  <a:lnTo>
                    <a:pt x="282618" y="36092"/>
                  </a:lnTo>
                  <a:lnTo>
                    <a:pt x="317956" y="35710"/>
                  </a:lnTo>
                  <a:lnTo>
                    <a:pt x="353240" y="25669"/>
                  </a:lnTo>
                  <a:lnTo>
                    <a:pt x="388578" y="22082"/>
                  </a:lnTo>
                  <a:lnTo>
                    <a:pt x="423905" y="25932"/>
                  </a:lnTo>
                  <a:lnTo>
                    <a:pt x="494571" y="17083"/>
                  </a:lnTo>
                  <a:lnTo>
                    <a:pt x="529865" y="16482"/>
                  </a:lnTo>
                  <a:lnTo>
                    <a:pt x="565192" y="18024"/>
                  </a:lnTo>
                  <a:lnTo>
                    <a:pt x="600531" y="12555"/>
                  </a:lnTo>
                  <a:lnTo>
                    <a:pt x="635858" y="15541"/>
                  </a:lnTo>
                  <a:lnTo>
                    <a:pt x="671196" y="11954"/>
                  </a:lnTo>
                  <a:lnTo>
                    <a:pt x="777145" y="11954"/>
                  </a:lnTo>
                  <a:lnTo>
                    <a:pt x="812483" y="8706"/>
                  </a:lnTo>
                  <a:lnTo>
                    <a:pt x="847811" y="16482"/>
                  </a:lnTo>
                  <a:lnTo>
                    <a:pt x="883105" y="8968"/>
                  </a:lnTo>
                  <a:lnTo>
                    <a:pt x="918432" y="9438"/>
                  </a:lnTo>
                  <a:lnTo>
                    <a:pt x="953760" y="6704"/>
                  </a:lnTo>
                  <a:lnTo>
                    <a:pt x="989098" y="11363"/>
                  </a:lnTo>
                  <a:lnTo>
                    <a:pt x="1024425" y="7896"/>
                  </a:lnTo>
                  <a:lnTo>
                    <a:pt x="1059720" y="7984"/>
                  </a:lnTo>
                  <a:lnTo>
                    <a:pt x="1095047" y="6792"/>
                  </a:lnTo>
                  <a:lnTo>
                    <a:pt x="1130385" y="7896"/>
                  </a:lnTo>
                  <a:lnTo>
                    <a:pt x="1201051" y="5588"/>
                  </a:lnTo>
                  <a:lnTo>
                    <a:pt x="1236334" y="5588"/>
                  </a:lnTo>
                  <a:lnTo>
                    <a:pt x="1271672" y="9438"/>
                  </a:lnTo>
                  <a:lnTo>
                    <a:pt x="1307000" y="6102"/>
                  </a:lnTo>
                  <a:lnTo>
                    <a:pt x="1342338" y="7174"/>
                  </a:lnTo>
                  <a:lnTo>
                    <a:pt x="1377665" y="3324"/>
                  </a:lnTo>
                  <a:lnTo>
                    <a:pt x="1412960" y="9438"/>
                  </a:lnTo>
                  <a:lnTo>
                    <a:pt x="1448287" y="5118"/>
                  </a:lnTo>
                  <a:lnTo>
                    <a:pt x="1483625" y="4648"/>
                  </a:lnTo>
                  <a:lnTo>
                    <a:pt x="1518952" y="4998"/>
                  </a:lnTo>
                  <a:lnTo>
                    <a:pt x="1554291" y="2854"/>
                  </a:lnTo>
                  <a:lnTo>
                    <a:pt x="1589574" y="3456"/>
                  </a:lnTo>
                  <a:lnTo>
                    <a:pt x="1624912" y="5118"/>
                  </a:lnTo>
                  <a:lnTo>
                    <a:pt x="1695578" y="2132"/>
                  </a:lnTo>
                  <a:lnTo>
                    <a:pt x="1730905" y="2132"/>
                  </a:lnTo>
                  <a:lnTo>
                    <a:pt x="1766200" y="4396"/>
                  </a:lnTo>
                  <a:lnTo>
                    <a:pt x="1801527" y="3795"/>
                  </a:lnTo>
                  <a:lnTo>
                    <a:pt x="1836865" y="5249"/>
                  </a:lnTo>
                  <a:lnTo>
                    <a:pt x="1872192" y="2001"/>
                  </a:lnTo>
                  <a:lnTo>
                    <a:pt x="1907531" y="3795"/>
                  </a:lnTo>
                  <a:lnTo>
                    <a:pt x="1942814" y="0"/>
                  </a:lnTo>
                  <a:lnTo>
                    <a:pt x="1978152" y="4309"/>
                  </a:lnTo>
                  <a:lnTo>
                    <a:pt x="2013480" y="120"/>
                  </a:lnTo>
                  <a:lnTo>
                    <a:pt x="2048818" y="2734"/>
                  </a:lnTo>
                  <a:lnTo>
                    <a:pt x="2084145" y="2384"/>
                  </a:lnTo>
                  <a:lnTo>
                    <a:pt x="2119429" y="4527"/>
                  </a:lnTo>
                </a:path>
              </a:pathLst>
            </a:custGeom>
            <a:ln w="10499">
              <a:solidFill>
                <a:srgbClr val="FDCF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9159" y="744107"/>
              <a:ext cx="2119630" cy="899160"/>
            </a:xfrm>
            <a:custGeom>
              <a:avLst/>
              <a:gdLst/>
              <a:ahLst/>
              <a:cxnLst/>
              <a:rect l="l" t="t" r="r" b="b"/>
              <a:pathLst>
                <a:path w="2119629" h="899160">
                  <a:moveTo>
                    <a:pt x="0" y="898941"/>
                  </a:moveTo>
                  <a:lnTo>
                    <a:pt x="7098" y="818027"/>
                  </a:lnTo>
                  <a:lnTo>
                    <a:pt x="14141" y="516094"/>
                  </a:lnTo>
                  <a:lnTo>
                    <a:pt x="21240" y="400662"/>
                  </a:lnTo>
                  <a:lnTo>
                    <a:pt x="28283" y="315899"/>
                  </a:lnTo>
                  <a:lnTo>
                    <a:pt x="35338" y="241427"/>
                  </a:lnTo>
                  <a:lnTo>
                    <a:pt x="49480" y="175672"/>
                  </a:lnTo>
                  <a:lnTo>
                    <a:pt x="56523" y="165293"/>
                  </a:lnTo>
                  <a:lnTo>
                    <a:pt x="63621" y="148329"/>
                  </a:lnTo>
                  <a:lnTo>
                    <a:pt x="70665" y="136966"/>
                  </a:lnTo>
                  <a:lnTo>
                    <a:pt x="106003" y="97876"/>
                  </a:lnTo>
                  <a:lnTo>
                    <a:pt x="141331" y="87704"/>
                  </a:lnTo>
                  <a:lnTo>
                    <a:pt x="176625" y="76723"/>
                  </a:lnTo>
                  <a:lnTo>
                    <a:pt x="211952" y="67503"/>
                  </a:lnTo>
                  <a:lnTo>
                    <a:pt x="247290" y="61564"/>
                  </a:lnTo>
                  <a:lnTo>
                    <a:pt x="282618" y="59639"/>
                  </a:lnTo>
                  <a:lnTo>
                    <a:pt x="317956" y="52716"/>
                  </a:lnTo>
                  <a:lnTo>
                    <a:pt x="353240" y="48614"/>
                  </a:lnTo>
                  <a:lnTo>
                    <a:pt x="388578" y="43365"/>
                  </a:lnTo>
                  <a:lnTo>
                    <a:pt x="459243" y="39766"/>
                  </a:lnTo>
                  <a:lnTo>
                    <a:pt x="494571" y="38104"/>
                  </a:lnTo>
                  <a:lnTo>
                    <a:pt x="529865" y="32635"/>
                  </a:lnTo>
                  <a:lnTo>
                    <a:pt x="600531" y="34899"/>
                  </a:lnTo>
                  <a:lnTo>
                    <a:pt x="635858" y="28917"/>
                  </a:lnTo>
                  <a:lnTo>
                    <a:pt x="706480" y="25668"/>
                  </a:lnTo>
                  <a:lnTo>
                    <a:pt x="741818" y="29518"/>
                  </a:lnTo>
                  <a:lnTo>
                    <a:pt x="777145" y="25460"/>
                  </a:lnTo>
                  <a:lnTo>
                    <a:pt x="812483" y="19007"/>
                  </a:lnTo>
                  <a:lnTo>
                    <a:pt x="847811" y="21490"/>
                  </a:lnTo>
                  <a:lnTo>
                    <a:pt x="883105" y="15420"/>
                  </a:lnTo>
                  <a:lnTo>
                    <a:pt x="918432" y="21490"/>
                  </a:lnTo>
                  <a:lnTo>
                    <a:pt x="953760" y="12642"/>
                  </a:lnTo>
                  <a:lnTo>
                    <a:pt x="989098" y="16492"/>
                  </a:lnTo>
                  <a:lnTo>
                    <a:pt x="1024425" y="15420"/>
                  </a:lnTo>
                  <a:lnTo>
                    <a:pt x="1095047" y="17892"/>
                  </a:lnTo>
                  <a:lnTo>
                    <a:pt x="1130385" y="13965"/>
                  </a:lnTo>
                  <a:lnTo>
                    <a:pt x="1165712" y="11450"/>
                  </a:lnTo>
                  <a:lnTo>
                    <a:pt x="1201051" y="12642"/>
                  </a:lnTo>
                  <a:lnTo>
                    <a:pt x="1236334" y="9186"/>
                  </a:lnTo>
                  <a:lnTo>
                    <a:pt x="1271672" y="11100"/>
                  </a:lnTo>
                  <a:lnTo>
                    <a:pt x="1342338" y="8453"/>
                  </a:lnTo>
                  <a:lnTo>
                    <a:pt x="1377665" y="9569"/>
                  </a:lnTo>
                  <a:lnTo>
                    <a:pt x="1412960" y="1059"/>
                  </a:lnTo>
                  <a:lnTo>
                    <a:pt x="1448287" y="8245"/>
                  </a:lnTo>
                  <a:lnTo>
                    <a:pt x="1483625" y="8114"/>
                  </a:lnTo>
                  <a:lnTo>
                    <a:pt x="1518952" y="9306"/>
                  </a:lnTo>
                  <a:lnTo>
                    <a:pt x="1554291" y="8365"/>
                  </a:lnTo>
                  <a:lnTo>
                    <a:pt x="1589574" y="9306"/>
                  </a:lnTo>
                  <a:lnTo>
                    <a:pt x="1660240" y="8245"/>
                  </a:lnTo>
                  <a:lnTo>
                    <a:pt x="1695578" y="9776"/>
                  </a:lnTo>
                  <a:lnTo>
                    <a:pt x="1730905" y="7775"/>
                  </a:lnTo>
                  <a:lnTo>
                    <a:pt x="1766200" y="7644"/>
                  </a:lnTo>
                  <a:lnTo>
                    <a:pt x="1801527" y="5598"/>
                  </a:lnTo>
                  <a:lnTo>
                    <a:pt x="1836865" y="6659"/>
                  </a:lnTo>
                  <a:lnTo>
                    <a:pt x="1872192" y="5850"/>
                  </a:lnTo>
                  <a:lnTo>
                    <a:pt x="1907531" y="3455"/>
                  </a:lnTo>
                  <a:lnTo>
                    <a:pt x="1978152" y="6659"/>
                  </a:lnTo>
                  <a:lnTo>
                    <a:pt x="2013480" y="939"/>
                  </a:lnTo>
                  <a:lnTo>
                    <a:pt x="2048818" y="4997"/>
                  </a:lnTo>
                  <a:lnTo>
                    <a:pt x="2084145" y="3323"/>
                  </a:lnTo>
                  <a:lnTo>
                    <a:pt x="2119429" y="0"/>
                  </a:lnTo>
                </a:path>
              </a:pathLst>
            </a:custGeom>
            <a:ln w="10499">
              <a:solidFill>
                <a:srgbClr val="FD8C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9159" y="746108"/>
              <a:ext cx="2119630" cy="897255"/>
            </a:xfrm>
            <a:custGeom>
              <a:avLst/>
              <a:gdLst/>
              <a:ahLst/>
              <a:cxnLst/>
              <a:rect l="l" t="t" r="r" b="b"/>
              <a:pathLst>
                <a:path w="2119629" h="897255">
                  <a:moveTo>
                    <a:pt x="0" y="896941"/>
                  </a:moveTo>
                  <a:lnTo>
                    <a:pt x="7098" y="714212"/>
                  </a:lnTo>
                  <a:lnTo>
                    <a:pt x="14141" y="501199"/>
                  </a:lnTo>
                  <a:lnTo>
                    <a:pt x="21240" y="357768"/>
                  </a:lnTo>
                  <a:lnTo>
                    <a:pt x="28283" y="284499"/>
                  </a:lnTo>
                  <a:lnTo>
                    <a:pt x="35338" y="231049"/>
                  </a:lnTo>
                  <a:lnTo>
                    <a:pt x="56523" y="155986"/>
                  </a:lnTo>
                  <a:lnTo>
                    <a:pt x="63621" y="153252"/>
                  </a:lnTo>
                  <a:lnTo>
                    <a:pt x="70665" y="143343"/>
                  </a:lnTo>
                  <a:lnTo>
                    <a:pt x="106003" y="108563"/>
                  </a:lnTo>
                  <a:lnTo>
                    <a:pt x="141331" y="95274"/>
                  </a:lnTo>
                  <a:lnTo>
                    <a:pt x="176625" y="75073"/>
                  </a:lnTo>
                  <a:lnTo>
                    <a:pt x="211952" y="68018"/>
                  </a:lnTo>
                  <a:lnTo>
                    <a:pt x="247290" y="70413"/>
                  </a:lnTo>
                  <a:lnTo>
                    <a:pt x="282618" y="65754"/>
                  </a:lnTo>
                  <a:lnTo>
                    <a:pt x="317956" y="53920"/>
                  </a:lnTo>
                  <a:lnTo>
                    <a:pt x="353240" y="48320"/>
                  </a:lnTo>
                  <a:lnTo>
                    <a:pt x="388578" y="53669"/>
                  </a:lnTo>
                  <a:lnTo>
                    <a:pt x="423905" y="45542"/>
                  </a:lnTo>
                  <a:lnTo>
                    <a:pt x="459243" y="39352"/>
                  </a:lnTo>
                  <a:lnTo>
                    <a:pt x="494571" y="37897"/>
                  </a:lnTo>
                  <a:lnTo>
                    <a:pt x="529865" y="32647"/>
                  </a:lnTo>
                  <a:lnTo>
                    <a:pt x="565192" y="35294"/>
                  </a:lnTo>
                  <a:lnTo>
                    <a:pt x="600531" y="34102"/>
                  </a:lnTo>
                  <a:lnTo>
                    <a:pt x="671196" y="26194"/>
                  </a:lnTo>
                  <a:lnTo>
                    <a:pt x="706480" y="28239"/>
                  </a:lnTo>
                  <a:lnTo>
                    <a:pt x="741818" y="23077"/>
                  </a:lnTo>
                  <a:lnTo>
                    <a:pt x="777145" y="22738"/>
                  </a:lnTo>
                  <a:lnTo>
                    <a:pt x="812483" y="19019"/>
                  </a:lnTo>
                  <a:lnTo>
                    <a:pt x="847811" y="18418"/>
                  </a:lnTo>
                  <a:lnTo>
                    <a:pt x="883105" y="22268"/>
                  </a:lnTo>
                  <a:lnTo>
                    <a:pt x="918432" y="18669"/>
                  </a:lnTo>
                  <a:lnTo>
                    <a:pt x="953760" y="21065"/>
                  </a:lnTo>
                  <a:lnTo>
                    <a:pt x="989098" y="17948"/>
                  </a:lnTo>
                  <a:lnTo>
                    <a:pt x="1024425" y="16493"/>
                  </a:lnTo>
                  <a:lnTo>
                    <a:pt x="1095047" y="9099"/>
                  </a:lnTo>
                  <a:lnTo>
                    <a:pt x="1130385" y="11243"/>
                  </a:lnTo>
                  <a:lnTo>
                    <a:pt x="1165712" y="12227"/>
                  </a:lnTo>
                  <a:lnTo>
                    <a:pt x="1201051" y="7185"/>
                  </a:lnTo>
                  <a:lnTo>
                    <a:pt x="1236334" y="9963"/>
                  </a:lnTo>
                  <a:lnTo>
                    <a:pt x="1271672" y="9832"/>
                  </a:lnTo>
                  <a:lnTo>
                    <a:pt x="1307000" y="6967"/>
                  </a:lnTo>
                  <a:lnTo>
                    <a:pt x="1342338" y="7306"/>
                  </a:lnTo>
                  <a:lnTo>
                    <a:pt x="1377665" y="10040"/>
                  </a:lnTo>
                  <a:lnTo>
                    <a:pt x="1412960" y="10641"/>
                  </a:lnTo>
                  <a:lnTo>
                    <a:pt x="1448287" y="9963"/>
                  </a:lnTo>
                  <a:lnTo>
                    <a:pt x="1483625" y="11834"/>
                  </a:lnTo>
                  <a:lnTo>
                    <a:pt x="1554291" y="4790"/>
                  </a:lnTo>
                  <a:lnTo>
                    <a:pt x="1589574" y="2996"/>
                  </a:lnTo>
                  <a:lnTo>
                    <a:pt x="1624912" y="4790"/>
                  </a:lnTo>
                  <a:lnTo>
                    <a:pt x="1660240" y="3128"/>
                  </a:lnTo>
                  <a:lnTo>
                    <a:pt x="1695578" y="6113"/>
                  </a:lnTo>
                  <a:lnTo>
                    <a:pt x="1730905" y="4451"/>
                  </a:lnTo>
                  <a:lnTo>
                    <a:pt x="1766200" y="3598"/>
                  </a:lnTo>
                  <a:lnTo>
                    <a:pt x="1801527" y="4790"/>
                  </a:lnTo>
                  <a:lnTo>
                    <a:pt x="1836865" y="3718"/>
                  </a:lnTo>
                  <a:lnTo>
                    <a:pt x="1872192" y="8038"/>
                  </a:lnTo>
                  <a:lnTo>
                    <a:pt x="1907531" y="732"/>
                  </a:lnTo>
                  <a:lnTo>
                    <a:pt x="1942814" y="2996"/>
                  </a:lnTo>
                  <a:lnTo>
                    <a:pt x="1978152" y="4057"/>
                  </a:lnTo>
                  <a:lnTo>
                    <a:pt x="2013480" y="0"/>
                  </a:lnTo>
                  <a:lnTo>
                    <a:pt x="2048818" y="2526"/>
                  </a:lnTo>
                  <a:lnTo>
                    <a:pt x="2084145" y="601"/>
                  </a:lnTo>
                  <a:lnTo>
                    <a:pt x="2119429" y="2996"/>
                  </a:lnTo>
                </a:path>
              </a:pathLst>
            </a:custGeom>
            <a:ln w="10499">
              <a:solidFill>
                <a:srgbClr val="D64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9159" y="830871"/>
              <a:ext cx="2119630" cy="813435"/>
            </a:xfrm>
            <a:custGeom>
              <a:avLst/>
              <a:gdLst/>
              <a:ahLst/>
              <a:cxnLst/>
              <a:rect l="l" t="t" r="r" b="b"/>
              <a:pathLst>
                <a:path w="2119629" h="813435">
                  <a:moveTo>
                    <a:pt x="0" y="812177"/>
                  </a:moveTo>
                  <a:lnTo>
                    <a:pt x="106003" y="812177"/>
                  </a:lnTo>
                  <a:lnTo>
                    <a:pt x="141331" y="808502"/>
                  </a:lnTo>
                  <a:lnTo>
                    <a:pt x="176625" y="813249"/>
                  </a:lnTo>
                  <a:lnTo>
                    <a:pt x="211952" y="640430"/>
                  </a:lnTo>
                  <a:lnTo>
                    <a:pt x="247290" y="606251"/>
                  </a:lnTo>
                  <a:lnTo>
                    <a:pt x="282618" y="500214"/>
                  </a:lnTo>
                  <a:lnTo>
                    <a:pt x="317956" y="459243"/>
                  </a:lnTo>
                  <a:lnTo>
                    <a:pt x="353240" y="420493"/>
                  </a:lnTo>
                  <a:lnTo>
                    <a:pt x="388578" y="414510"/>
                  </a:lnTo>
                  <a:lnTo>
                    <a:pt x="423905" y="390754"/>
                  </a:lnTo>
                  <a:lnTo>
                    <a:pt x="459243" y="335849"/>
                  </a:lnTo>
                  <a:lnTo>
                    <a:pt x="494571" y="371745"/>
                  </a:lnTo>
                  <a:lnTo>
                    <a:pt x="529865" y="306330"/>
                  </a:lnTo>
                  <a:lnTo>
                    <a:pt x="565192" y="288174"/>
                  </a:lnTo>
                  <a:lnTo>
                    <a:pt x="600531" y="296202"/>
                  </a:lnTo>
                  <a:lnTo>
                    <a:pt x="635858" y="219433"/>
                  </a:lnTo>
                  <a:lnTo>
                    <a:pt x="671196" y="222682"/>
                  </a:lnTo>
                  <a:lnTo>
                    <a:pt x="706480" y="230578"/>
                  </a:lnTo>
                  <a:lnTo>
                    <a:pt x="741818" y="199954"/>
                  </a:lnTo>
                  <a:lnTo>
                    <a:pt x="777145" y="177139"/>
                  </a:lnTo>
                  <a:lnTo>
                    <a:pt x="812483" y="189093"/>
                  </a:lnTo>
                  <a:lnTo>
                    <a:pt x="847811" y="176789"/>
                  </a:lnTo>
                  <a:lnTo>
                    <a:pt x="883105" y="175936"/>
                  </a:lnTo>
                  <a:lnTo>
                    <a:pt x="918432" y="163763"/>
                  </a:lnTo>
                  <a:lnTo>
                    <a:pt x="953760" y="278385"/>
                  </a:lnTo>
                  <a:lnTo>
                    <a:pt x="989098" y="112708"/>
                  </a:lnTo>
                  <a:lnTo>
                    <a:pt x="1024425" y="184314"/>
                  </a:lnTo>
                  <a:lnTo>
                    <a:pt x="1059720" y="142490"/>
                  </a:lnTo>
                  <a:lnTo>
                    <a:pt x="1095047" y="95493"/>
                  </a:lnTo>
                  <a:lnTo>
                    <a:pt x="1130385" y="89040"/>
                  </a:lnTo>
                  <a:lnTo>
                    <a:pt x="1165712" y="110312"/>
                  </a:lnTo>
                  <a:lnTo>
                    <a:pt x="1201051" y="63960"/>
                  </a:lnTo>
                  <a:lnTo>
                    <a:pt x="1236334" y="73870"/>
                  </a:lnTo>
                  <a:lnTo>
                    <a:pt x="1271672" y="73148"/>
                  </a:lnTo>
                  <a:lnTo>
                    <a:pt x="1307000" y="67034"/>
                  </a:lnTo>
                  <a:lnTo>
                    <a:pt x="1342338" y="71824"/>
                  </a:lnTo>
                  <a:lnTo>
                    <a:pt x="1377665" y="68018"/>
                  </a:lnTo>
                  <a:lnTo>
                    <a:pt x="1412960" y="39909"/>
                  </a:lnTo>
                  <a:lnTo>
                    <a:pt x="1448287" y="59772"/>
                  </a:lnTo>
                  <a:lnTo>
                    <a:pt x="1483625" y="37306"/>
                  </a:lnTo>
                  <a:lnTo>
                    <a:pt x="1518952" y="36103"/>
                  </a:lnTo>
                  <a:lnTo>
                    <a:pt x="1554291" y="30471"/>
                  </a:lnTo>
                  <a:lnTo>
                    <a:pt x="1589574" y="45072"/>
                  </a:lnTo>
                  <a:lnTo>
                    <a:pt x="1624912" y="24269"/>
                  </a:lnTo>
                  <a:lnTo>
                    <a:pt x="1660240" y="46275"/>
                  </a:lnTo>
                  <a:lnTo>
                    <a:pt x="1695578" y="27266"/>
                  </a:lnTo>
                  <a:lnTo>
                    <a:pt x="1730905" y="10980"/>
                  </a:lnTo>
                  <a:lnTo>
                    <a:pt x="1766200" y="19960"/>
                  </a:lnTo>
                  <a:lnTo>
                    <a:pt x="1801527" y="30252"/>
                  </a:lnTo>
                  <a:lnTo>
                    <a:pt x="1836865" y="22224"/>
                  </a:lnTo>
                  <a:lnTo>
                    <a:pt x="1872192" y="41572"/>
                  </a:lnTo>
                  <a:lnTo>
                    <a:pt x="1907531" y="0"/>
                  </a:lnTo>
                  <a:lnTo>
                    <a:pt x="1942814" y="10171"/>
                  </a:lnTo>
                  <a:lnTo>
                    <a:pt x="1978152" y="5512"/>
                  </a:lnTo>
                  <a:lnTo>
                    <a:pt x="2013480" y="5731"/>
                  </a:lnTo>
                  <a:lnTo>
                    <a:pt x="2048818" y="3204"/>
                  </a:lnTo>
                  <a:lnTo>
                    <a:pt x="2084145" y="2865"/>
                  </a:lnTo>
                  <a:lnTo>
                    <a:pt x="2119429" y="1203"/>
                  </a:lnTo>
                </a:path>
              </a:pathLst>
            </a:custGeom>
            <a:ln w="10499">
              <a:solidFill>
                <a:srgbClr val="C4D8E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9159" y="817375"/>
              <a:ext cx="2119630" cy="826135"/>
            </a:xfrm>
            <a:custGeom>
              <a:avLst/>
              <a:gdLst/>
              <a:ahLst/>
              <a:cxnLst/>
              <a:rect l="l" t="t" r="r" b="b"/>
              <a:pathLst>
                <a:path w="2119629" h="826135">
                  <a:moveTo>
                    <a:pt x="0" y="825674"/>
                  </a:moveTo>
                  <a:lnTo>
                    <a:pt x="106003" y="825674"/>
                  </a:lnTo>
                  <a:lnTo>
                    <a:pt x="141331" y="748008"/>
                  </a:lnTo>
                  <a:lnTo>
                    <a:pt x="176625" y="724460"/>
                  </a:lnTo>
                  <a:lnTo>
                    <a:pt x="211952" y="580526"/>
                  </a:lnTo>
                  <a:lnTo>
                    <a:pt x="247290" y="514695"/>
                  </a:lnTo>
                  <a:lnTo>
                    <a:pt x="282618" y="505716"/>
                  </a:lnTo>
                  <a:lnTo>
                    <a:pt x="317956" y="457657"/>
                  </a:lnTo>
                  <a:lnTo>
                    <a:pt x="353240" y="406132"/>
                  </a:lnTo>
                  <a:lnTo>
                    <a:pt x="388578" y="406132"/>
                  </a:lnTo>
                  <a:lnTo>
                    <a:pt x="423905" y="355711"/>
                  </a:lnTo>
                  <a:lnTo>
                    <a:pt x="459243" y="366692"/>
                  </a:lnTo>
                  <a:lnTo>
                    <a:pt x="494571" y="296158"/>
                  </a:lnTo>
                  <a:lnTo>
                    <a:pt x="529865" y="361913"/>
                  </a:lnTo>
                  <a:lnTo>
                    <a:pt x="565192" y="318886"/>
                  </a:lnTo>
                  <a:lnTo>
                    <a:pt x="600531" y="297274"/>
                  </a:lnTo>
                  <a:lnTo>
                    <a:pt x="635858" y="255318"/>
                  </a:lnTo>
                  <a:lnTo>
                    <a:pt x="671196" y="270138"/>
                  </a:lnTo>
                  <a:lnTo>
                    <a:pt x="706480" y="272402"/>
                  </a:lnTo>
                  <a:lnTo>
                    <a:pt x="741818" y="179742"/>
                  </a:lnTo>
                  <a:lnTo>
                    <a:pt x="777145" y="209896"/>
                  </a:lnTo>
                  <a:lnTo>
                    <a:pt x="812483" y="203410"/>
                  </a:lnTo>
                  <a:lnTo>
                    <a:pt x="847811" y="245956"/>
                  </a:lnTo>
                  <a:lnTo>
                    <a:pt x="883105" y="123809"/>
                  </a:lnTo>
                  <a:lnTo>
                    <a:pt x="918432" y="174864"/>
                  </a:lnTo>
                  <a:lnTo>
                    <a:pt x="953760" y="146755"/>
                  </a:lnTo>
                  <a:lnTo>
                    <a:pt x="989098" y="124793"/>
                  </a:lnTo>
                  <a:lnTo>
                    <a:pt x="1024425" y="143420"/>
                  </a:lnTo>
                  <a:lnTo>
                    <a:pt x="1059720" y="138640"/>
                  </a:lnTo>
                  <a:lnTo>
                    <a:pt x="1095047" y="77676"/>
                  </a:lnTo>
                  <a:lnTo>
                    <a:pt x="1130385" y="94158"/>
                  </a:lnTo>
                  <a:lnTo>
                    <a:pt x="1165712" y="117487"/>
                  </a:lnTo>
                  <a:lnTo>
                    <a:pt x="1201051" y="62167"/>
                  </a:lnTo>
                  <a:lnTo>
                    <a:pt x="1236334" y="73268"/>
                  </a:lnTo>
                  <a:lnTo>
                    <a:pt x="1271672" y="71813"/>
                  </a:lnTo>
                  <a:lnTo>
                    <a:pt x="1307000" y="77205"/>
                  </a:lnTo>
                  <a:lnTo>
                    <a:pt x="1342338" y="77927"/>
                  </a:lnTo>
                  <a:lnTo>
                    <a:pt x="1377665" y="80662"/>
                  </a:lnTo>
                  <a:lnTo>
                    <a:pt x="1412960" y="71004"/>
                  </a:lnTo>
                  <a:lnTo>
                    <a:pt x="1448287" y="71813"/>
                  </a:lnTo>
                  <a:lnTo>
                    <a:pt x="1483625" y="35972"/>
                  </a:lnTo>
                  <a:lnTo>
                    <a:pt x="1518952" y="51733"/>
                  </a:lnTo>
                  <a:lnTo>
                    <a:pt x="1554291" y="36694"/>
                  </a:lnTo>
                  <a:lnTo>
                    <a:pt x="1589574" y="53319"/>
                  </a:lnTo>
                  <a:lnTo>
                    <a:pt x="1624912" y="14437"/>
                  </a:lnTo>
                  <a:lnTo>
                    <a:pt x="1660240" y="27343"/>
                  </a:lnTo>
                  <a:lnTo>
                    <a:pt x="1695578" y="21874"/>
                  </a:lnTo>
                  <a:lnTo>
                    <a:pt x="1730905" y="40292"/>
                  </a:lnTo>
                  <a:lnTo>
                    <a:pt x="1766200" y="16362"/>
                  </a:lnTo>
                  <a:lnTo>
                    <a:pt x="1801527" y="21874"/>
                  </a:lnTo>
                  <a:lnTo>
                    <a:pt x="1836865" y="24357"/>
                  </a:lnTo>
                  <a:lnTo>
                    <a:pt x="1872192" y="22093"/>
                  </a:lnTo>
                  <a:lnTo>
                    <a:pt x="1907531" y="8246"/>
                  </a:lnTo>
                  <a:lnTo>
                    <a:pt x="1942814" y="0"/>
                  </a:lnTo>
                  <a:lnTo>
                    <a:pt x="1978152" y="2012"/>
                  </a:lnTo>
                  <a:lnTo>
                    <a:pt x="2013480" y="7174"/>
                  </a:lnTo>
                  <a:lnTo>
                    <a:pt x="2048818" y="8454"/>
                  </a:lnTo>
                  <a:lnTo>
                    <a:pt x="2084145" y="2865"/>
                  </a:lnTo>
                  <a:lnTo>
                    <a:pt x="2119429" y="22087"/>
                  </a:lnTo>
                </a:path>
              </a:pathLst>
            </a:custGeom>
            <a:ln w="10499">
              <a:solidFill>
                <a:srgbClr val="67AED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89159" y="875091"/>
              <a:ext cx="2119630" cy="768350"/>
            </a:xfrm>
            <a:custGeom>
              <a:avLst/>
              <a:gdLst/>
              <a:ahLst/>
              <a:cxnLst/>
              <a:rect l="l" t="t" r="r" b="b"/>
              <a:pathLst>
                <a:path w="2119629" h="768350">
                  <a:moveTo>
                    <a:pt x="0" y="767958"/>
                  </a:moveTo>
                  <a:lnTo>
                    <a:pt x="63621" y="767958"/>
                  </a:lnTo>
                  <a:lnTo>
                    <a:pt x="70665" y="678666"/>
                  </a:lnTo>
                  <a:lnTo>
                    <a:pt x="106003" y="659788"/>
                  </a:lnTo>
                  <a:lnTo>
                    <a:pt x="141331" y="572203"/>
                  </a:lnTo>
                  <a:lnTo>
                    <a:pt x="176625" y="592284"/>
                  </a:lnTo>
                  <a:lnTo>
                    <a:pt x="211952" y="570147"/>
                  </a:lnTo>
                  <a:lnTo>
                    <a:pt x="247290" y="463170"/>
                  </a:lnTo>
                  <a:lnTo>
                    <a:pt x="282618" y="495085"/>
                  </a:lnTo>
                  <a:lnTo>
                    <a:pt x="317956" y="403868"/>
                  </a:lnTo>
                  <a:lnTo>
                    <a:pt x="353240" y="380462"/>
                  </a:lnTo>
                  <a:lnTo>
                    <a:pt x="388578" y="347727"/>
                  </a:lnTo>
                  <a:lnTo>
                    <a:pt x="423905" y="325940"/>
                  </a:lnTo>
                  <a:lnTo>
                    <a:pt x="459243" y="319958"/>
                  </a:lnTo>
                  <a:lnTo>
                    <a:pt x="494571" y="290952"/>
                  </a:lnTo>
                  <a:lnTo>
                    <a:pt x="529865" y="438309"/>
                  </a:lnTo>
                  <a:lnTo>
                    <a:pt x="565192" y="321281"/>
                  </a:lnTo>
                  <a:lnTo>
                    <a:pt x="600531" y="243747"/>
                  </a:lnTo>
                  <a:lnTo>
                    <a:pt x="635858" y="241822"/>
                  </a:lnTo>
                  <a:lnTo>
                    <a:pt x="671196" y="220286"/>
                  </a:lnTo>
                  <a:lnTo>
                    <a:pt x="706480" y="227593"/>
                  </a:lnTo>
                  <a:lnTo>
                    <a:pt x="741818" y="293818"/>
                  </a:lnTo>
                  <a:lnTo>
                    <a:pt x="777145" y="226739"/>
                  </a:lnTo>
                  <a:lnTo>
                    <a:pt x="812483" y="259376"/>
                  </a:lnTo>
                  <a:lnTo>
                    <a:pt x="847811" y="130776"/>
                  </a:lnTo>
                  <a:lnTo>
                    <a:pt x="883105" y="160427"/>
                  </a:lnTo>
                  <a:lnTo>
                    <a:pt x="918432" y="137229"/>
                  </a:lnTo>
                  <a:lnTo>
                    <a:pt x="953760" y="162691"/>
                  </a:lnTo>
                  <a:lnTo>
                    <a:pt x="989098" y="116295"/>
                  </a:lnTo>
                  <a:lnTo>
                    <a:pt x="1024425" y="156840"/>
                  </a:lnTo>
                  <a:lnTo>
                    <a:pt x="1059720" y="127320"/>
                  </a:lnTo>
                  <a:lnTo>
                    <a:pt x="1095047" y="146668"/>
                  </a:lnTo>
                  <a:lnTo>
                    <a:pt x="1130385" y="102919"/>
                  </a:lnTo>
                  <a:lnTo>
                    <a:pt x="1165712" y="111986"/>
                  </a:lnTo>
                  <a:lnTo>
                    <a:pt x="1201051" y="71223"/>
                  </a:lnTo>
                  <a:lnTo>
                    <a:pt x="1236334" y="102066"/>
                  </a:lnTo>
                  <a:lnTo>
                    <a:pt x="1271672" y="65885"/>
                  </a:lnTo>
                  <a:lnTo>
                    <a:pt x="1307000" y="111045"/>
                  </a:lnTo>
                  <a:lnTo>
                    <a:pt x="1342338" y="78398"/>
                  </a:lnTo>
                  <a:lnTo>
                    <a:pt x="1377665" y="55845"/>
                  </a:lnTo>
                  <a:lnTo>
                    <a:pt x="1412960" y="57256"/>
                  </a:lnTo>
                  <a:lnTo>
                    <a:pt x="1448287" y="46483"/>
                  </a:lnTo>
                  <a:lnTo>
                    <a:pt x="1483625" y="57726"/>
                  </a:lnTo>
                  <a:lnTo>
                    <a:pt x="1518952" y="48408"/>
                  </a:lnTo>
                  <a:lnTo>
                    <a:pt x="1554291" y="44219"/>
                  </a:lnTo>
                  <a:lnTo>
                    <a:pt x="1589574" y="32767"/>
                  </a:lnTo>
                  <a:lnTo>
                    <a:pt x="1624912" y="54390"/>
                  </a:lnTo>
                  <a:lnTo>
                    <a:pt x="1660240" y="27518"/>
                  </a:lnTo>
                  <a:lnTo>
                    <a:pt x="1695578" y="15891"/>
                  </a:lnTo>
                  <a:lnTo>
                    <a:pt x="1730905" y="22476"/>
                  </a:lnTo>
                  <a:lnTo>
                    <a:pt x="1766200" y="34058"/>
                  </a:lnTo>
                  <a:lnTo>
                    <a:pt x="1801527" y="24608"/>
                  </a:lnTo>
                  <a:lnTo>
                    <a:pt x="1836865" y="0"/>
                  </a:lnTo>
                  <a:lnTo>
                    <a:pt x="1872192" y="9920"/>
                  </a:lnTo>
                  <a:lnTo>
                    <a:pt x="1907531" y="9449"/>
                  </a:lnTo>
                  <a:lnTo>
                    <a:pt x="1942814" y="5982"/>
                  </a:lnTo>
                  <a:lnTo>
                    <a:pt x="1978152" y="18418"/>
                  </a:lnTo>
                  <a:lnTo>
                    <a:pt x="2013480" y="16362"/>
                  </a:lnTo>
                  <a:lnTo>
                    <a:pt x="2048818" y="8979"/>
                  </a:lnTo>
                  <a:lnTo>
                    <a:pt x="2084145" y="5392"/>
                  </a:lnTo>
                  <a:lnTo>
                    <a:pt x="2119429" y="351"/>
                  </a:lnTo>
                </a:path>
              </a:pathLst>
            </a:custGeom>
            <a:ln w="10499">
              <a:solidFill>
                <a:srgbClr val="1D70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9159" y="567317"/>
              <a:ext cx="2119630" cy="1136015"/>
            </a:xfrm>
            <a:custGeom>
              <a:avLst/>
              <a:gdLst/>
              <a:ahLst/>
              <a:cxnLst/>
              <a:rect l="l" t="t" r="r" b="b"/>
              <a:pathLst>
                <a:path w="2119629" h="1136014">
                  <a:moveTo>
                    <a:pt x="0" y="0"/>
                  </a:moveTo>
                  <a:lnTo>
                    <a:pt x="2119440" y="0"/>
                  </a:lnTo>
                </a:path>
                <a:path w="2119629" h="1136014">
                  <a:moveTo>
                    <a:pt x="0" y="1135504"/>
                  </a:moveTo>
                  <a:lnTo>
                    <a:pt x="2119440" y="1135504"/>
                  </a:lnTo>
                </a:path>
              </a:pathLst>
            </a:custGeom>
            <a:ln w="6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2399" y="567317"/>
              <a:ext cx="0" cy="1136015"/>
            </a:xfrm>
            <a:custGeom>
              <a:avLst/>
              <a:gdLst/>
              <a:ahLst/>
              <a:cxnLst/>
              <a:rect l="l" t="t" r="r" b="b"/>
              <a:pathLst>
                <a:path h="1136014">
                  <a:moveTo>
                    <a:pt x="0" y="1135504"/>
                  </a:moveTo>
                  <a:lnTo>
                    <a:pt x="0" y="1107515"/>
                  </a:lnTo>
                </a:path>
                <a:path h="1136014">
                  <a:moveTo>
                    <a:pt x="0" y="0"/>
                  </a:moveTo>
                  <a:lnTo>
                    <a:pt x="0" y="27977"/>
                  </a:lnTo>
                </a:path>
              </a:pathLst>
            </a:custGeom>
            <a:ln w="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3264" y="1731784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60" h="42544">
                  <a:moveTo>
                    <a:pt x="26441" y="24231"/>
                  </a:moveTo>
                  <a:lnTo>
                    <a:pt x="25082" y="20866"/>
                  </a:lnTo>
                  <a:lnTo>
                    <a:pt x="19697" y="15862"/>
                  </a:lnTo>
                  <a:lnTo>
                    <a:pt x="16103" y="14579"/>
                  </a:lnTo>
                  <a:lnTo>
                    <a:pt x="10807" y="14579"/>
                  </a:lnTo>
                  <a:lnTo>
                    <a:pt x="9182" y="14795"/>
                  </a:lnTo>
                  <a:lnTo>
                    <a:pt x="7556" y="15125"/>
                  </a:lnTo>
                  <a:lnTo>
                    <a:pt x="6794" y="15443"/>
                  </a:lnTo>
                  <a:lnTo>
                    <a:pt x="6794" y="5397"/>
                  </a:lnTo>
                  <a:lnTo>
                    <a:pt x="23418" y="5397"/>
                  </a:lnTo>
                  <a:lnTo>
                    <a:pt x="23418" y="736"/>
                  </a:lnTo>
                  <a:lnTo>
                    <a:pt x="1752" y="736"/>
                  </a:lnTo>
                  <a:lnTo>
                    <a:pt x="1752" y="21247"/>
                  </a:lnTo>
                  <a:lnTo>
                    <a:pt x="3251" y="20561"/>
                  </a:lnTo>
                  <a:lnTo>
                    <a:pt x="4749" y="20091"/>
                  </a:lnTo>
                  <a:lnTo>
                    <a:pt x="7645" y="19405"/>
                  </a:lnTo>
                  <a:lnTo>
                    <a:pt x="9182" y="19227"/>
                  </a:lnTo>
                  <a:lnTo>
                    <a:pt x="13754" y="19227"/>
                  </a:lnTo>
                  <a:lnTo>
                    <a:pt x="16268" y="20091"/>
                  </a:lnTo>
                  <a:lnTo>
                    <a:pt x="19951" y="23418"/>
                  </a:lnTo>
                  <a:lnTo>
                    <a:pt x="20891" y="25679"/>
                  </a:lnTo>
                  <a:lnTo>
                    <a:pt x="20891" y="31330"/>
                  </a:lnTo>
                  <a:lnTo>
                    <a:pt x="19951" y="33591"/>
                  </a:lnTo>
                  <a:lnTo>
                    <a:pt x="16268" y="36918"/>
                  </a:lnTo>
                  <a:lnTo>
                    <a:pt x="13754" y="37744"/>
                  </a:lnTo>
                  <a:lnTo>
                    <a:pt x="8674" y="37744"/>
                  </a:lnTo>
                  <a:lnTo>
                    <a:pt x="6832" y="37566"/>
                  </a:lnTo>
                  <a:lnTo>
                    <a:pt x="3289" y="36664"/>
                  </a:lnTo>
                  <a:lnTo>
                    <a:pt x="1612" y="35991"/>
                  </a:lnTo>
                  <a:lnTo>
                    <a:pt x="0" y="35090"/>
                  </a:lnTo>
                  <a:lnTo>
                    <a:pt x="0" y="40640"/>
                  </a:lnTo>
                  <a:lnTo>
                    <a:pt x="1879" y="41236"/>
                  </a:lnTo>
                  <a:lnTo>
                    <a:pt x="3670" y="41617"/>
                  </a:lnTo>
                  <a:lnTo>
                    <a:pt x="5461" y="41922"/>
                  </a:lnTo>
                  <a:lnTo>
                    <a:pt x="9004" y="42316"/>
                  </a:lnTo>
                  <a:lnTo>
                    <a:pt x="15684" y="42316"/>
                  </a:lnTo>
                  <a:lnTo>
                    <a:pt x="19519" y="41148"/>
                  </a:lnTo>
                  <a:lnTo>
                    <a:pt x="25031" y="36322"/>
                  </a:lnTo>
                  <a:lnTo>
                    <a:pt x="26441" y="32905"/>
                  </a:lnTo>
                  <a:lnTo>
                    <a:pt x="26441" y="24231"/>
                  </a:lnTo>
                  <a:close/>
                </a:path>
                <a:path w="99060" h="42544">
                  <a:moveTo>
                    <a:pt x="63182" y="14363"/>
                  </a:moveTo>
                  <a:lnTo>
                    <a:pt x="61950" y="9105"/>
                  </a:lnTo>
                  <a:lnTo>
                    <a:pt x="59550" y="5473"/>
                  </a:lnTo>
                  <a:lnTo>
                    <a:pt x="58826" y="4406"/>
                  </a:lnTo>
                  <a:lnTo>
                    <a:pt x="57632" y="2705"/>
                  </a:lnTo>
                  <a:lnTo>
                    <a:pt x="57632" y="15595"/>
                  </a:lnTo>
                  <a:lnTo>
                    <a:pt x="57632" y="26797"/>
                  </a:lnTo>
                  <a:lnTo>
                    <a:pt x="56908" y="30975"/>
                  </a:lnTo>
                  <a:lnTo>
                    <a:pt x="55537" y="33794"/>
                  </a:lnTo>
                  <a:lnTo>
                    <a:pt x="54038" y="36576"/>
                  </a:lnTo>
                  <a:lnTo>
                    <a:pt x="51955" y="37985"/>
                  </a:lnTo>
                  <a:lnTo>
                    <a:pt x="46228" y="37985"/>
                  </a:lnTo>
                  <a:lnTo>
                    <a:pt x="44081" y="36576"/>
                  </a:lnTo>
                  <a:lnTo>
                    <a:pt x="42633" y="33794"/>
                  </a:lnTo>
                  <a:lnTo>
                    <a:pt x="41186" y="30975"/>
                  </a:lnTo>
                  <a:lnTo>
                    <a:pt x="40500" y="26797"/>
                  </a:lnTo>
                  <a:lnTo>
                    <a:pt x="40500" y="15595"/>
                  </a:lnTo>
                  <a:lnTo>
                    <a:pt x="41186" y="11417"/>
                  </a:lnTo>
                  <a:lnTo>
                    <a:pt x="44081" y="5778"/>
                  </a:lnTo>
                  <a:lnTo>
                    <a:pt x="46228" y="4406"/>
                  </a:lnTo>
                  <a:lnTo>
                    <a:pt x="51955" y="4406"/>
                  </a:lnTo>
                  <a:lnTo>
                    <a:pt x="54038" y="5778"/>
                  </a:lnTo>
                  <a:lnTo>
                    <a:pt x="55537" y="8597"/>
                  </a:lnTo>
                  <a:lnTo>
                    <a:pt x="56908" y="11417"/>
                  </a:lnTo>
                  <a:lnTo>
                    <a:pt x="57632" y="15595"/>
                  </a:lnTo>
                  <a:lnTo>
                    <a:pt x="57632" y="2705"/>
                  </a:lnTo>
                  <a:lnTo>
                    <a:pt x="57073" y="1892"/>
                  </a:lnTo>
                  <a:lnTo>
                    <a:pt x="53606" y="0"/>
                  </a:lnTo>
                  <a:lnTo>
                    <a:pt x="44462" y="0"/>
                  </a:lnTo>
                  <a:lnTo>
                    <a:pt x="40970" y="1892"/>
                  </a:lnTo>
                  <a:lnTo>
                    <a:pt x="38544" y="5473"/>
                  </a:lnTo>
                  <a:lnTo>
                    <a:pt x="36144" y="9105"/>
                  </a:lnTo>
                  <a:lnTo>
                    <a:pt x="34988" y="14363"/>
                  </a:lnTo>
                  <a:lnTo>
                    <a:pt x="34988" y="28079"/>
                  </a:lnTo>
                  <a:lnTo>
                    <a:pt x="36144" y="33324"/>
                  </a:lnTo>
                  <a:lnTo>
                    <a:pt x="40970" y="40513"/>
                  </a:lnTo>
                  <a:lnTo>
                    <a:pt x="44462" y="42316"/>
                  </a:lnTo>
                  <a:lnTo>
                    <a:pt x="53606" y="42316"/>
                  </a:lnTo>
                  <a:lnTo>
                    <a:pt x="57073" y="40513"/>
                  </a:lnTo>
                  <a:lnTo>
                    <a:pt x="58813" y="37985"/>
                  </a:lnTo>
                  <a:lnTo>
                    <a:pt x="59550" y="36918"/>
                  </a:lnTo>
                  <a:lnTo>
                    <a:pt x="61950" y="33324"/>
                  </a:lnTo>
                  <a:lnTo>
                    <a:pt x="63182" y="28079"/>
                  </a:lnTo>
                  <a:lnTo>
                    <a:pt x="63182" y="14363"/>
                  </a:lnTo>
                  <a:close/>
                </a:path>
                <a:path w="99060" h="42544">
                  <a:moveTo>
                    <a:pt x="98818" y="14363"/>
                  </a:moveTo>
                  <a:lnTo>
                    <a:pt x="97574" y="9105"/>
                  </a:lnTo>
                  <a:lnTo>
                    <a:pt x="95186" y="5473"/>
                  </a:lnTo>
                  <a:lnTo>
                    <a:pt x="94449" y="4406"/>
                  </a:lnTo>
                  <a:lnTo>
                    <a:pt x="93256" y="2692"/>
                  </a:lnTo>
                  <a:lnTo>
                    <a:pt x="93256" y="15595"/>
                  </a:lnTo>
                  <a:lnTo>
                    <a:pt x="93256" y="26797"/>
                  </a:lnTo>
                  <a:lnTo>
                    <a:pt x="92532" y="30975"/>
                  </a:lnTo>
                  <a:lnTo>
                    <a:pt x="91173" y="33794"/>
                  </a:lnTo>
                  <a:lnTo>
                    <a:pt x="89674" y="36576"/>
                  </a:lnTo>
                  <a:lnTo>
                    <a:pt x="87579" y="37985"/>
                  </a:lnTo>
                  <a:lnTo>
                    <a:pt x="81851" y="37985"/>
                  </a:lnTo>
                  <a:lnTo>
                    <a:pt x="79717" y="36576"/>
                  </a:lnTo>
                  <a:lnTo>
                    <a:pt x="78270" y="33794"/>
                  </a:lnTo>
                  <a:lnTo>
                    <a:pt x="76822" y="30975"/>
                  </a:lnTo>
                  <a:lnTo>
                    <a:pt x="76136" y="26797"/>
                  </a:lnTo>
                  <a:lnTo>
                    <a:pt x="76136" y="15595"/>
                  </a:lnTo>
                  <a:lnTo>
                    <a:pt x="76822" y="11417"/>
                  </a:lnTo>
                  <a:lnTo>
                    <a:pt x="79717" y="5778"/>
                  </a:lnTo>
                  <a:lnTo>
                    <a:pt x="81851" y="4406"/>
                  </a:lnTo>
                  <a:lnTo>
                    <a:pt x="87579" y="4406"/>
                  </a:lnTo>
                  <a:lnTo>
                    <a:pt x="89674" y="5778"/>
                  </a:lnTo>
                  <a:lnTo>
                    <a:pt x="91173" y="8597"/>
                  </a:lnTo>
                  <a:lnTo>
                    <a:pt x="92532" y="11417"/>
                  </a:lnTo>
                  <a:lnTo>
                    <a:pt x="93256" y="15595"/>
                  </a:lnTo>
                  <a:lnTo>
                    <a:pt x="93256" y="2692"/>
                  </a:lnTo>
                  <a:lnTo>
                    <a:pt x="92710" y="1892"/>
                  </a:lnTo>
                  <a:lnTo>
                    <a:pt x="89242" y="0"/>
                  </a:lnTo>
                  <a:lnTo>
                    <a:pt x="80098" y="0"/>
                  </a:lnTo>
                  <a:lnTo>
                    <a:pt x="76606" y="1892"/>
                  </a:lnTo>
                  <a:lnTo>
                    <a:pt x="74168" y="5473"/>
                  </a:lnTo>
                  <a:lnTo>
                    <a:pt x="71780" y="9105"/>
                  </a:lnTo>
                  <a:lnTo>
                    <a:pt x="70624" y="14363"/>
                  </a:lnTo>
                  <a:lnTo>
                    <a:pt x="70624" y="28079"/>
                  </a:lnTo>
                  <a:lnTo>
                    <a:pt x="71780" y="33324"/>
                  </a:lnTo>
                  <a:lnTo>
                    <a:pt x="74168" y="36918"/>
                  </a:lnTo>
                  <a:lnTo>
                    <a:pt x="76606" y="40513"/>
                  </a:lnTo>
                  <a:lnTo>
                    <a:pt x="80098" y="42316"/>
                  </a:lnTo>
                  <a:lnTo>
                    <a:pt x="89242" y="42316"/>
                  </a:lnTo>
                  <a:lnTo>
                    <a:pt x="92710" y="40513"/>
                  </a:lnTo>
                  <a:lnTo>
                    <a:pt x="94449" y="37985"/>
                  </a:lnTo>
                  <a:lnTo>
                    <a:pt x="95186" y="36918"/>
                  </a:lnTo>
                  <a:lnTo>
                    <a:pt x="97574" y="33324"/>
                  </a:lnTo>
                  <a:lnTo>
                    <a:pt x="98818" y="28079"/>
                  </a:lnTo>
                  <a:lnTo>
                    <a:pt x="98818" y="14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95639" y="567317"/>
              <a:ext cx="1059815" cy="28575"/>
            </a:xfrm>
            <a:custGeom>
              <a:avLst/>
              <a:gdLst/>
              <a:ahLst/>
              <a:cxnLst/>
              <a:rect l="l" t="t" r="r" b="b"/>
              <a:pathLst>
                <a:path w="1059814" h="28575">
                  <a:moveTo>
                    <a:pt x="0" y="0"/>
                  </a:moveTo>
                  <a:lnTo>
                    <a:pt x="0" y="27977"/>
                  </a:lnTo>
                </a:path>
                <a:path w="1059814" h="28575">
                  <a:moveTo>
                    <a:pt x="353240" y="0"/>
                  </a:moveTo>
                  <a:lnTo>
                    <a:pt x="353240" y="27977"/>
                  </a:lnTo>
                </a:path>
                <a:path w="1059814" h="28575">
                  <a:moveTo>
                    <a:pt x="706480" y="0"/>
                  </a:moveTo>
                  <a:lnTo>
                    <a:pt x="706480" y="27977"/>
                  </a:lnTo>
                </a:path>
                <a:path w="1059814" h="28575">
                  <a:moveTo>
                    <a:pt x="1059720" y="0"/>
                  </a:moveTo>
                  <a:lnTo>
                    <a:pt x="1059720" y="27977"/>
                  </a:lnTo>
                </a:path>
              </a:pathLst>
            </a:custGeom>
            <a:ln w="34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0485" y="1674832"/>
              <a:ext cx="839094" cy="1885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512" y="541166"/>
              <a:ext cx="232678" cy="123292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823654" y="490765"/>
              <a:ext cx="250190" cy="42545"/>
            </a:xfrm>
            <a:custGeom>
              <a:avLst/>
              <a:gdLst/>
              <a:ahLst/>
              <a:cxnLst/>
              <a:rect l="l" t="t" r="r" b="b"/>
              <a:pathLst>
                <a:path w="250189" h="42545">
                  <a:moveTo>
                    <a:pt x="32931" y="3873"/>
                  </a:moveTo>
                  <a:lnTo>
                    <a:pt x="31064" y="2603"/>
                  </a:lnTo>
                  <a:lnTo>
                    <a:pt x="28956" y="1612"/>
                  </a:lnTo>
                  <a:lnTo>
                    <a:pt x="24688" y="330"/>
                  </a:lnTo>
                  <a:lnTo>
                    <a:pt x="22428" y="0"/>
                  </a:lnTo>
                  <a:lnTo>
                    <a:pt x="13792" y="0"/>
                  </a:lnTo>
                  <a:lnTo>
                    <a:pt x="8928" y="1917"/>
                  </a:lnTo>
                  <a:lnTo>
                    <a:pt x="1752" y="9474"/>
                  </a:lnTo>
                  <a:lnTo>
                    <a:pt x="0" y="14655"/>
                  </a:lnTo>
                  <a:lnTo>
                    <a:pt x="0" y="27813"/>
                  </a:lnTo>
                  <a:lnTo>
                    <a:pt x="1752" y="32931"/>
                  </a:lnTo>
                  <a:lnTo>
                    <a:pt x="8928" y="40449"/>
                  </a:lnTo>
                  <a:lnTo>
                    <a:pt x="13792" y="42291"/>
                  </a:lnTo>
                  <a:lnTo>
                    <a:pt x="22339" y="42291"/>
                  </a:lnTo>
                  <a:lnTo>
                    <a:pt x="24650" y="41948"/>
                  </a:lnTo>
                  <a:lnTo>
                    <a:pt x="28917" y="40703"/>
                  </a:lnTo>
                  <a:lnTo>
                    <a:pt x="30975" y="39763"/>
                  </a:lnTo>
                  <a:lnTo>
                    <a:pt x="32931" y="38442"/>
                  </a:lnTo>
                  <a:lnTo>
                    <a:pt x="32931" y="32677"/>
                  </a:lnTo>
                  <a:lnTo>
                    <a:pt x="31064" y="34378"/>
                  </a:lnTo>
                  <a:lnTo>
                    <a:pt x="29095" y="35661"/>
                  </a:lnTo>
                  <a:lnTo>
                    <a:pt x="24815" y="37426"/>
                  </a:lnTo>
                  <a:lnTo>
                    <a:pt x="22644" y="37807"/>
                  </a:lnTo>
                  <a:lnTo>
                    <a:pt x="15595" y="37807"/>
                  </a:lnTo>
                  <a:lnTo>
                    <a:pt x="12001" y="36398"/>
                  </a:lnTo>
                  <a:lnTo>
                    <a:pt x="7086" y="30708"/>
                  </a:lnTo>
                  <a:lnTo>
                    <a:pt x="5854" y="26568"/>
                  </a:lnTo>
                  <a:lnTo>
                    <a:pt x="5854" y="15798"/>
                  </a:lnTo>
                  <a:lnTo>
                    <a:pt x="7086" y="11696"/>
                  </a:lnTo>
                  <a:lnTo>
                    <a:pt x="12001" y="6007"/>
                  </a:lnTo>
                  <a:lnTo>
                    <a:pt x="15595" y="4572"/>
                  </a:lnTo>
                  <a:lnTo>
                    <a:pt x="22644" y="4572"/>
                  </a:lnTo>
                  <a:lnTo>
                    <a:pt x="24815" y="4991"/>
                  </a:lnTo>
                  <a:lnTo>
                    <a:pt x="29095" y="6743"/>
                  </a:lnTo>
                  <a:lnTo>
                    <a:pt x="31064" y="8026"/>
                  </a:lnTo>
                  <a:lnTo>
                    <a:pt x="32931" y="9690"/>
                  </a:lnTo>
                  <a:lnTo>
                    <a:pt x="32931" y="3873"/>
                  </a:lnTo>
                  <a:close/>
                </a:path>
                <a:path w="250189" h="42545">
                  <a:moveTo>
                    <a:pt x="46990" y="723"/>
                  </a:moveTo>
                  <a:lnTo>
                    <a:pt x="41440" y="723"/>
                  </a:lnTo>
                  <a:lnTo>
                    <a:pt x="41440" y="41554"/>
                  </a:lnTo>
                  <a:lnTo>
                    <a:pt x="46990" y="41554"/>
                  </a:lnTo>
                  <a:lnTo>
                    <a:pt x="46990" y="723"/>
                  </a:lnTo>
                  <a:close/>
                </a:path>
                <a:path w="250189" h="42545">
                  <a:moveTo>
                    <a:pt x="81470" y="723"/>
                  </a:moveTo>
                  <a:lnTo>
                    <a:pt x="57975" y="723"/>
                  </a:lnTo>
                  <a:lnTo>
                    <a:pt x="57975" y="41554"/>
                  </a:lnTo>
                  <a:lnTo>
                    <a:pt x="63525" y="41554"/>
                  </a:lnTo>
                  <a:lnTo>
                    <a:pt x="63525" y="22085"/>
                  </a:lnTo>
                  <a:lnTo>
                    <a:pt x="79717" y="22085"/>
                  </a:lnTo>
                  <a:lnTo>
                    <a:pt x="79717" y="17424"/>
                  </a:lnTo>
                  <a:lnTo>
                    <a:pt x="63525" y="17424"/>
                  </a:lnTo>
                  <a:lnTo>
                    <a:pt x="63525" y="5372"/>
                  </a:lnTo>
                  <a:lnTo>
                    <a:pt x="81470" y="5372"/>
                  </a:lnTo>
                  <a:lnTo>
                    <a:pt x="81470" y="723"/>
                  </a:lnTo>
                  <a:close/>
                </a:path>
                <a:path w="250189" h="42545">
                  <a:moveTo>
                    <a:pt x="122529" y="41554"/>
                  </a:moveTo>
                  <a:lnTo>
                    <a:pt x="118541" y="31089"/>
                  </a:lnTo>
                  <a:lnTo>
                    <a:pt x="116789" y="26492"/>
                  </a:lnTo>
                  <a:lnTo>
                    <a:pt x="111328" y="12153"/>
                  </a:lnTo>
                  <a:lnTo>
                    <a:pt x="111328" y="26492"/>
                  </a:lnTo>
                  <a:lnTo>
                    <a:pt x="96329" y="26492"/>
                  </a:lnTo>
                  <a:lnTo>
                    <a:pt x="103809" y="6184"/>
                  </a:lnTo>
                  <a:lnTo>
                    <a:pt x="111328" y="26492"/>
                  </a:lnTo>
                  <a:lnTo>
                    <a:pt x="111328" y="12153"/>
                  </a:lnTo>
                  <a:lnTo>
                    <a:pt x="109054" y="6184"/>
                  </a:lnTo>
                  <a:lnTo>
                    <a:pt x="106972" y="723"/>
                  </a:lnTo>
                  <a:lnTo>
                    <a:pt x="100698" y="723"/>
                  </a:lnTo>
                  <a:lnTo>
                    <a:pt x="85102" y="41554"/>
                  </a:lnTo>
                  <a:lnTo>
                    <a:pt x="90957" y="41554"/>
                  </a:lnTo>
                  <a:lnTo>
                    <a:pt x="94627" y="31089"/>
                  </a:lnTo>
                  <a:lnTo>
                    <a:pt x="113093" y="31089"/>
                  </a:lnTo>
                  <a:lnTo>
                    <a:pt x="116763" y="41554"/>
                  </a:lnTo>
                  <a:lnTo>
                    <a:pt x="122529" y="41554"/>
                  </a:lnTo>
                  <a:close/>
                </a:path>
                <a:path w="250189" h="42545">
                  <a:moveTo>
                    <a:pt x="160299" y="41554"/>
                  </a:moveTo>
                  <a:lnTo>
                    <a:pt x="154698" y="30416"/>
                  </a:lnTo>
                  <a:lnTo>
                    <a:pt x="153593" y="28105"/>
                  </a:lnTo>
                  <a:lnTo>
                    <a:pt x="152425" y="26314"/>
                  </a:lnTo>
                  <a:lnTo>
                    <a:pt x="147853" y="22415"/>
                  </a:lnTo>
                  <a:lnTo>
                    <a:pt x="150075" y="21780"/>
                  </a:lnTo>
                  <a:lnTo>
                    <a:pt x="154863" y="15074"/>
                  </a:lnTo>
                  <a:lnTo>
                    <a:pt x="154774" y="8369"/>
                  </a:lnTo>
                  <a:lnTo>
                    <a:pt x="153682" y="5626"/>
                  </a:lnTo>
                  <a:lnTo>
                    <a:pt x="153289" y="5295"/>
                  </a:lnTo>
                  <a:lnTo>
                    <a:pt x="151409" y="3670"/>
                  </a:lnTo>
                  <a:lnTo>
                    <a:pt x="149110" y="1752"/>
                  </a:lnTo>
                  <a:lnTo>
                    <a:pt x="149021" y="10160"/>
                  </a:lnTo>
                  <a:lnTo>
                    <a:pt x="148945" y="15074"/>
                  </a:lnTo>
                  <a:lnTo>
                    <a:pt x="148285" y="16700"/>
                  </a:lnTo>
                  <a:lnTo>
                    <a:pt x="145643" y="19177"/>
                  </a:lnTo>
                  <a:lnTo>
                    <a:pt x="143598" y="19773"/>
                  </a:lnTo>
                  <a:lnTo>
                    <a:pt x="134023" y="19773"/>
                  </a:lnTo>
                  <a:lnTo>
                    <a:pt x="134023" y="5295"/>
                  </a:lnTo>
                  <a:lnTo>
                    <a:pt x="143598" y="5295"/>
                  </a:lnTo>
                  <a:lnTo>
                    <a:pt x="145643" y="5892"/>
                  </a:lnTo>
                  <a:lnTo>
                    <a:pt x="148285" y="8369"/>
                  </a:lnTo>
                  <a:lnTo>
                    <a:pt x="149021" y="10160"/>
                  </a:lnTo>
                  <a:lnTo>
                    <a:pt x="149021" y="1727"/>
                  </a:lnTo>
                  <a:lnTo>
                    <a:pt x="145643" y="723"/>
                  </a:lnTo>
                  <a:lnTo>
                    <a:pt x="128460" y="723"/>
                  </a:lnTo>
                  <a:lnTo>
                    <a:pt x="128460" y="41554"/>
                  </a:lnTo>
                  <a:lnTo>
                    <a:pt x="134023" y="41554"/>
                  </a:lnTo>
                  <a:lnTo>
                    <a:pt x="134023" y="24295"/>
                  </a:lnTo>
                  <a:lnTo>
                    <a:pt x="142227" y="24295"/>
                  </a:lnTo>
                  <a:lnTo>
                    <a:pt x="143929" y="24765"/>
                  </a:lnTo>
                  <a:lnTo>
                    <a:pt x="146443" y="26568"/>
                  </a:lnTo>
                  <a:lnTo>
                    <a:pt x="147815" y="28397"/>
                  </a:lnTo>
                  <a:lnTo>
                    <a:pt x="154355" y="41554"/>
                  </a:lnTo>
                  <a:lnTo>
                    <a:pt x="160299" y="41554"/>
                  </a:lnTo>
                  <a:close/>
                </a:path>
                <a:path w="250189" h="42545">
                  <a:moveTo>
                    <a:pt x="179387" y="23964"/>
                  </a:moveTo>
                  <a:lnTo>
                    <a:pt x="164642" y="23964"/>
                  </a:lnTo>
                  <a:lnTo>
                    <a:pt x="164642" y="28448"/>
                  </a:lnTo>
                  <a:lnTo>
                    <a:pt x="179387" y="28448"/>
                  </a:lnTo>
                  <a:lnTo>
                    <a:pt x="179387" y="23964"/>
                  </a:lnTo>
                  <a:close/>
                </a:path>
                <a:path w="250189" h="42545">
                  <a:moveTo>
                    <a:pt x="212585" y="36906"/>
                  </a:moveTo>
                  <a:lnTo>
                    <a:pt x="203568" y="36906"/>
                  </a:lnTo>
                  <a:lnTo>
                    <a:pt x="203568" y="723"/>
                  </a:lnTo>
                  <a:lnTo>
                    <a:pt x="198018" y="723"/>
                  </a:lnTo>
                  <a:lnTo>
                    <a:pt x="188277" y="2692"/>
                  </a:lnTo>
                  <a:lnTo>
                    <a:pt x="188277" y="7734"/>
                  </a:lnTo>
                  <a:lnTo>
                    <a:pt x="198107" y="5765"/>
                  </a:lnTo>
                  <a:lnTo>
                    <a:pt x="198107" y="36906"/>
                  </a:lnTo>
                  <a:lnTo>
                    <a:pt x="189090" y="36906"/>
                  </a:lnTo>
                  <a:lnTo>
                    <a:pt x="189090" y="41554"/>
                  </a:lnTo>
                  <a:lnTo>
                    <a:pt x="212585" y="41554"/>
                  </a:lnTo>
                  <a:lnTo>
                    <a:pt x="212585" y="36906"/>
                  </a:lnTo>
                  <a:close/>
                </a:path>
                <a:path w="250189" h="42545">
                  <a:moveTo>
                    <a:pt x="249669" y="14351"/>
                  </a:moveTo>
                  <a:lnTo>
                    <a:pt x="248437" y="9093"/>
                  </a:lnTo>
                  <a:lnTo>
                    <a:pt x="246037" y="5461"/>
                  </a:lnTo>
                  <a:lnTo>
                    <a:pt x="245300" y="4394"/>
                  </a:lnTo>
                  <a:lnTo>
                    <a:pt x="244119" y="2692"/>
                  </a:lnTo>
                  <a:lnTo>
                    <a:pt x="244119" y="15595"/>
                  </a:lnTo>
                  <a:lnTo>
                    <a:pt x="244119" y="26784"/>
                  </a:lnTo>
                  <a:lnTo>
                    <a:pt x="243395" y="30975"/>
                  </a:lnTo>
                  <a:lnTo>
                    <a:pt x="242023" y="33794"/>
                  </a:lnTo>
                  <a:lnTo>
                    <a:pt x="240525" y="36563"/>
                  </a:lnTo>
                  <a:lnTo>
                    <a:pt x="238442" y="37973"/>
                  </a:lnTo>
                  <a:lnTo>
                    <a:pt x="232714" y="37973"/>
                  </a:lnTo>
                  <a:lnTo>
                    <a:pt x="230581" y="36563"/>
                  </a:lnTo>
                  <a:lnTo>
                    <a:pt x="227672" y="30975"/>
                  </a:lnTo>
                  <a:lnTo>
                    <a:pt x="226987" y="26784"/>
                  </a:lnTo>
                  <a:lnTo>
                    <a:pt x="226987" y="15595"/>
                  </a:lnTo>
                  <a:lnTo>
                    <a:pt x="227672" y="11404"/>
                  </a:lnTo>
                  <a:lnTo>
                    <a:pt x="230581" y="5765"/>
                  </a:lnTo>
                  <a:lnTo>
                    <a:pt x="232714" y="4394"/>
                  </a:lnTo>
                  <a:lnTo>
                    <a:pt x="238442" y="4394"/>
                  </a:lnTo>
                  <a:lnTo>
                    <a:pt x="240525" y="5765"/>
                  </a:lnTo>
                  <a:lnTo>
                    <a:pt x="242023" y="8585"/>
                  </a:lnTo>
                  <a:lnTo>
                    <a:pt x="243395" y="11404"/>
                  </a:lnTo>
                  <a:lnTo>
                    <a:pt x="244119" y="15595"/>
                  </a:lnTo>
                  <a:lnTo>
                    <a:pt x="244119" y="2692"/>
                  </a:lnTo>
                  <a:lnTo>
                    <a:pt x="243560" y="1879"/>
                  </a:lnTo>
                  <a:lnTo>
                    <a:pt x="240106" y="0"/>
                  </a:lnTo>
                  <a:lnTo>
                    <a:pt x="230962" y="0"/>
                  </a:lnTo>
                  <a:lnTo>
                    <a:pt x="227457" y="1879"/>
                  </a:lnTo>
                  <a:lnTo>
                    <a:pt x="225018" y="5461"/>
                  </a:lnTo>
                  <a:lnTo>
                    <a:pt x="222631" y="9093"/>
                  </a:lnTo>
                  <a:lnTo>
                    <a:pt x="221475" y="14351"/>
                  </a:lnTo>
                  <a:lnTo>
                    <a:pt x="221475" y="28067"/>
                  </a:lnTo>
                  <a:lnTo>
                    <a:pt x="222631" y="33324"/>
                  </a:lnTo>
                  <a:lnTo>
                    <a:pt x="225018" y="36906"/>
                  </a:lnTo>
                  <a:lnTo>
                    <a:pt x="227457" y="40500"/>
                  </a:lnTo>
                  <a:lnTo>
                    <a:pt x="230962" y="42291"/>
                  </a:lnTo>
                  <a:lnTo>
                    <a:pt x="240106" y="42291"/>
                  </a:lnTo>
                  <a:lnTo>
                    <a:pt x="249669" y="28067"/>
                  </a:lnTo>
                  <a:lnTo>
                    <a:pt x="249669" y="14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28226" y="1303830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375" y="0"/>
                  </a:lnTo>
                </a:path>
              </a:pathLst>
            </a:custGeom>
            <a:ln w="10499">
              <a:solidFill>
                <a:srgbClr val="FDCF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8226" y="1366840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375" y="0"/>
                  </a:lnTo>
                </a:path>
              </a:pathLst>
            </a:custGeom>
            <a:ln w="10499">
              <a:solidFill>
                <a:srgbClr val="FD8C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1679" y="565567"/>
              <a:ext cx="574380" cy="120852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28226" y="1429816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375" y="0"/>
                  </a:lnTo>
                </a:path>
              </a:pathLst>
            </a:custGeom>
            <a:ln w="10499">
              <a:solidFill>
                <a:srgbClr val="D64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28226" y="1492837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375" y="0"/>
                  </a:lnTo>
                </a:path>
              </a:pathLst>
            </a:custGeom>
            <a:ln w="10499">
              <a:solidFill>
                <a:srgbClr val="C4D8E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28226" y="155581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375" y="0"/>
                  </a:lnTo>
                </a:path>
              </a:pathLst>
            </a:custGeom>
            <a:ln w="10499">
              <a:solidFill>
                <a:srgbClr val="67AED4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28226" y="161882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375" y="0"/>
                  </a:lnTo>
                </a:path>
              </a:pathLst>
            </a:custGeom>
            <a:ln w="10499">
              <a:solidFill>
                <a:srgbClr val="1D70B3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0773" y="2072494"/>
            <a:ext cx="484822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75565" indent="-99695">
              <a:lnSpc>
                <a:spcPct val="114599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FedAvg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with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EB811B"/>
                </a:solidFill>
                <a:latin typeface="Trebuchet MS"/>
                <a:cs typeface="Trebuchet MS"/>
              </a:rPr>
              <a:t>L</a:t>
            </a:r>
            <a:r>
              <a:rPr sz="1000" i="1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275" dirty="0">
                <a:solidFill>
                  <a:srgbClr val="EB811B"/>
                </a:solidFill>
                <a:latin typeface="Calibri"/>
                <a:cs typeface="Calibri"/>
              </a:rPr>
              <a:t>&gt;</a:t>
            </a:r>
            <a:r>
              <a:rPr sz="1000" i="1" spc="55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spc="-114" dirty="0">
                <a:solidFill>
                  <a:srgbClr val="EB811B"/>
                </a:solidFill>
                <a:latin typeface="Trebuchet MS"/>
                <a:cs typeface="Trebuchet MS"/>
              </a:rPr>
              <a:t>1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allows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reduce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number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communication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rounds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which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often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bottleneck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(especially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cross-device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setting)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60"/>
              </a:spcBef>
              <a:buChar char="•"/>
              <a:tabLst>
                <a:tab pos="11239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It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empirically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achieves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better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generalization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parallel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mini-batch</a:t>
            </a:r>
            <a:endParaRPr sz="1000">
              <a:latin typeface="Trebuchet MS"/>
              <a:cs typeface="Trebuchet MS"/>
            </a:endParaRPr>
          </a:p>
          <a:p>
            <a:pPr marL="111760" marR="5080" indent="-99695">
              <a:lnSpc>
                <a:spcPct val="114599"/>
              </a:lnSpc>
              <a:spcBef>
                <a:spcPts val="690"/>
              </a:spcBef>
              <a:buChar char="•"/>
              <a:tabLst>
                <a:tab pos="1123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Convergence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optimal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model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guaranteed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spc="-85" dirty="0">
                <a:solidFill>
                  <a:srgbClr val="22373A"/>
                </a:solidFill>
                <a:latin typeface="Trebuchet MS"/>
                <a:cs typeface="Trebuchet MS"/>
              </a:rPr>
              <a:t>i.i.d.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 </a:t>
            </a:r>
            <a:r>
              <a:rPr sz="900" spc="-3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30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Stich, 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2019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] 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Woodworth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et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1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but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issues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arise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in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strongly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non-i.i.d.</a:t>
            </a:r>
            <a:r>
              <a:rPr sz="1000" spc="7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case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(more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this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later)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9038" y="2999793"/>
            <a:ext cx="1047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12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965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FUL</a:t>
            </a:r>
            <a:r>
              <a:rPr spc="-155" dirty="0"/>
              <a:t>L</a:t>
            </a:r>
            <a:r>
              <a:rPr spc="-105" dirty="0"/>
              <a:t>Y</a:t>
            </a:r>
            <a:r>
              <a:rPr spc="-50" dirty="0"/>
              <a:t> D</a:t>
            </a:r>
            <a:r>
              <a:rPr spc="-55" dirty="0"/>
              <a:t>E</a:t>
            </a:r>
            <a:r>
              <a:rPr spc="-70" dirty="0"/>
              <a:t>CENTRALIZED</a:t>
            </a:r>
            <a:r>
              <a:rPr spc="-50" dirty="0"/>
              <a:t> </a:t>
            </a:r>
            <a:r>
              <a:rPr spc="-70" dirty="0"/>
              <a:t>SETTING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0184" y="3004572"/>
            <a:ext cx="158750" cy="132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13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73" y="421672"/>
            <a:ext cx="4979670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 marR="7493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63195" algn="l"/>
              </a:tabLst>
            </a:pP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derive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similar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FedAvg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for the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fully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setting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where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not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rely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server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aggregating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updates</a:t>
            </a:r>
            <a:endParaRPr sz="1000">
              <a:latin typeface="Trebuchet MS"/>
              <a:cs typeface="Trebuchet MS"/>
            </a:endParaRPr>
          </a:p>
          <a:p>
            <a:pPr marL="162560" marR="5588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63195" algn="l"/>
              </a:tabLst>
            </a:pP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Let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5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3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i="1" spc="3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connected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undirected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graph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where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nodes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are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edge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5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5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3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indicates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that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exchange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messages</a:t>
            </a:r>
            <a:endParaRPr sz="1000">
              <a:latin typeface="Trebuchet MS"/>
              <a:cs typeface="Trebuchet MS"/>
            </a:endParaRPr>
          </a:p>
          <a:p>
            <a:pPr marL="162560" marR="161925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63195" algn="l"/>
              </a:tabLst>
            </a:pP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Let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W</a:t>
            </a:r>
            <a:r>
              <a:rPr sz="1000" i="1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EB811B"/>
                </a:solidFill>
                <a:latin typeface="Cambria"/>
                <a:cs typeface="Cambria"/>
              </a:rPr>
              <a:t>∈</a:t>
            </a:r>
            <a:r>
              <a:rPr sz="1000" spc="60" dirty="0">
                <a:solidFill>
                  <a:srgbClr val="EB811B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ahoma"/>
                <a:cs typeface="Tahoma"/>
              </a:rPr>
              <a:t>[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0</a:t>
            </a:r>
            <a:r>
              <a:rPr sz="1000" i="1" spc="-20" dirty="0">
                <a:solidFill>
                  <a:srgbClr val="EB811B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1</a:t>
            </a:r>
            <a:r>
              <a:rPr sz="1000" spc="-5" dirty="0">
                <a:solidFill>
                  <a:srgbClr val="EB811B"/>
                </a:solidFill>
                <a:latin typeface="Tahoma"/>
                <a:cs typeface="Tahoma"/>
              </a:rPr>
              <a:t>]</a:t>
            </a:r>
            <a:r>
              <a:rPr sz="1050" i="1" spc="-7" baseline="27777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spc="-7" baseline="27777" dirty="0">
                <a:solidFill>
                  <a:srgbClr val="EB811B"/>
                </a:solidFill>
                <a:latin typeface="Cambria"/>
                <a:cs typeface="Cambria"/>
              </a:rPr>
              <a:t>×</a:t>
            </a:r>
            <a:r>
              <a:rPr sz="1050" i="1" spc="-7" baseline="27777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i="1" spc="179" baseline="27777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symmetric,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doubly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stochastic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matrix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such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that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50" i="1" spc="-7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-7" baseline="-15873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1050" i="1" spc="-7" baseline="-15873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50" i="1" spc="172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if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if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15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i="1" spc="110" dirty="0">
                <a:solidFill>
                  <a:srgbClr val="22373A"/>
                </a:solidFill>
                <a:latin typeface="Calibri"/>
                <a:cs typeface="Calibri"/>
              </a:rPr>
              <a:t>/</a:t>
            </a:r>
            <a:r>
              <a:rPr sz="1000" i="1" spc="10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  <a:p>
            <a:pPr marL="162560" marR="55880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6319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Given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ahoma"/>
                <a:cs typeface="Tahoma"/>
              </a:rPr>
              <a:t>Θ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[</a:t>
            </a:r>
            <a:r>
              <a:rPr sz="1000" i="1" spc="-5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spc="-75" baseline="-1190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-5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82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55" dirty="0">
                <a:solidFill>
                  <a:srgbClr val="22373A"/>
                </a:solidFill>
                <a:latin typeface="Tahoma"/>
                <a:cs typeface="Tahoma"/>
              </a:rPr>
              <a:t>]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party,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Θ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corresponds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weighted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aggregation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among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neighboring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nodes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14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  <a:p>
            <a:pPr marR="1341120" algn="ctr">
              <a:lnSpc>
                <a:spcPct val="100000"/>
              </a:lnSpc>
              <a:spcBef>
                <a:spcPts val="375"/>
              </a:spcBef>
            </a:pPr>
            <a:r>
              <a:rPr sz="1000" spc="69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9464" y="2557109"/>
            <a:ext cx="285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spc="6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spc="60" dirty="0">
                <a:solidFill>
                  <a:srgbClr val="22373A"/>
                </a:solidFill>
                <a:latin typeface="Cambria"/>
                <a:cs typeface="Cambria"/>
              </a:rPr>
              <a:t>∈N</a:t>
            </a:r>
            <a:r>
              <a:rPr sz="750" i="1" spc="89" baseline="-16666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50" baseline="-16666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516" y="2422844"/>
            <a:ext cx="7778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135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</a:t>
            </a: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spc="15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i="1" spc="2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507" y="2362573"/>
            <a:ext cx="2764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8985" algn="l"/>
                <a:tab pos="1252220" algn="l"/>
              </a:tabLst>
            </a:pPr>
            <a:r>
              <a:rPr sz="1000" spc="-100" dirty="0">
                <a:solidFill>
                  <a:srgbClr val="22373A"/>
                </a:solidFill>
                <a:latin typeface="Tahoma"/>
                <a:cs typeface="Tahoma"/>
              </a:rPr>
              <a:t>[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-15" dirty="0">
                <a:solidFill>
                  <a:srgbClr val="22373A"/>
                </a:solidFill>
                <a:latin typeface="Tahoma"/>
                <a:cs typeface="Tahoma"/>
              </a:rPr>
              <a:t>Θ] </a:t>
            </a:r>
            <a:r>
              <a:rPr sz="1000" spc="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 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5" dirty="0">
                <a:solidFill>
                  <a:srgbClr val="22373A"/>
                </a:solidFill>
                <a:latin typeface="Cambria"/>
                <a:cs typeface="Cambria"/>
              </a:rPr>
              <a:t>N</a:t>
            </a:r>
            <a:r>
              <a:rPr sz="1050" i="1" spc="15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50" i="1" spc="-150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4403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FULLY</a:t>
            </a:r>
            <a:r>
              <a:rPr spc="-50" dirty="0"/>
              <a:t> </a:t>
            </a:r>
            <a:r>
              <a:rPr spc="-65" dirty="0"/>
              <a:t>DECENTRALIZED</a:t>
            </a:r>
            <a:r>
              <a:rPr spc="-45" dirty="0"/>
              <a:t> </a:t>
            </a:r>
            <a:r>
              <a:rPr spc="-85" dirty="0"/>
              <a:t>(LOCAL)</a:t>
            </a:r>
            <a:r>
              <a:rPr spc="-45" dirty="0"/>
              <a:t> </a:t>
            </a:r>
            <a:r>
              <a:rPr spc="-55" dirty="0"/>
              <a:t>SGD</a:t>
            </a:r>
            <a:r>
              <a:rPr spc="-40" dirty="0"/>
              <a:t> </a:t>
            </a:r>
            <a:r>
              <a:rPr sz="900" spc="-30" dirty="0">
                <a:solidFill>
                  <a:srgbClr val="009900"/>
                </a:solidFill>
              </a:rPr>
              <a:t>[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LIAN </a:t>
            </a:r>
            <a:r>
              <a:rPr sz="900" spc="-80" dirty="0">
                <a:solidFill>
                  <a:srgbClr val="009900"/>
                </a:solidFill>
                <a:hlinkClick r:id="rId2" action="ppaction://hlinksldjump"/>
              </a:rPr>
              <a:t>ET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2" action="ppaction://hlinksldjump"/>
              </a:rPr>
              <a:t>AL.,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65" dirty="0">
                <a:solidFill>
                  <a:srgbClr val="009900"/>
                </a:solidFill>
                <a:hlinkClick r:id="rId2" action="ppaction://hlinksldjump"/>
              </a:rPr>
              <a:t>2017</a:t>
            </a:r>
            <a:r>
              <a:rPr sz="900" spc="-65" dirty="0">
                <a:solidFill>
                  <a:srgbClr val="009900"/>
                </a:solidFill>
              </a:rPr>
              <a:t>,</a:t>
            </a:r>
            <a:r>
              <a:rPr sz="900" spc="-35" dirty="0">
                <a:solidFill>
                  <a:srgbClr val="009900"/>
                </a:solidFill>
              </a:rPr>
              <a:t> </a:t>
            </a:r>
            <a:r>
              <a:rPr sz="900" spc="-55" dirty="0">
                <a:solidFill>
                  <a:srgbClr val="009900"/>
                </a:solidFill>
                <a:hlinkClick r:id="rId3" action="ppaction://hlinksldjump"/>
              </a:rPr>
              <a:t>KOLOSKOVA</a:t>
            </a:r>
            <a:r>
              <a:rPr sz="900" spc="-30" dirty="0">
                <a:solidFill>
                  <a:srgbClr val="009900"/>
                </a:solidFill>
                <a:hlinkClick r:id="rId3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hlinkClick r:id="rId3" action="ppaction://hlinksldjump"/>
              </a:rPr>
              <a:t>ET</a:t>
            </a:r>
            <a:r>
              <a:rPr sz="900" spc="-30" dirty="0">
                <a:solidFill>
                  <a:srgbClr val="009900"/>
                </a:solidFill>
                <a:hlinkClick r:id="rId3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3" action="ppaction://hlinksldjump"/>
              </a:rPr>
              <a:t>AL.,</a:t>
            </a:r>
            <a:r>
              <a:rPr sz="900" spc="-30" dirty="0">
                <a:solidFill>
                  <a:srgbClr val="009900"/>
                </a:solidFill>
                <a:hlinkClick r:id="rId3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hlinkClick r:id="rId3" action="ppaction://hlinksldjump"/>
              </a:rPr>
              <a:t>2020B</a:t>
            </a:r>
            <a:r>
              <a:rPr sz="900" spc="-15" dirty="0">
                <a:solidFill>
                  <a:srgbClr val="009900"/>
                </a:solidFill>
              </a:rPr>
              <a:t>]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359994" y="459041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07" y="0"/>
                </a:lnTo>
              </a:path>
            </a:pathLst>
          </a:custGeom>
          <a:ln w="101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94" y="650087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0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194" y="412959"/>
            <a:ext cx="3798570" cy="4159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</a:t>
            </a:r>
            <a:r>
              <a:rPr sz="1000" spc="2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Fully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decentralized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(run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party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Parameters: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batch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size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rate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80" dirty="0">
                <a:solidFill>
                  <a:srgbClr val="22373A"/>
                </a:solidFill>
                <a:latin typeface="Calibri"/>
                <a:cs typeface="Calibri"/>
              </a:rPr>
              <a:t>η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sequence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matrices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50" spc="-22" baseline="27777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1050" i="1" spc="-22" baseline="27777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50" spc="-22" baseline="27777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50" baseline="27777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424" y="850955"/>
            <a:ext cx="773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initi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ali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z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spc="37" baseline="39682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1050" spc="22" baseline="39682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50" spc="37" baseline="39682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50" baseline="39682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824" y="931471"/>
            <a:ext cx="1699260" cy="271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76884" algn="ctr">
              <a:lnSpc>
                <a:spcPts val="79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ts val="1150"/>
              </a:lnSpc>
            </a:pP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ound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954" y="1200167"/>
            <a:ext cx="2283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B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750" spc="-97" baseline="-72222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750" spc="-37" baseline="-72222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mini-batch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examples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8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50" baseline="-15873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0961" y="143191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02" y="0"/>
                </a:lnTo>
              </a:path>
            </a:pathLst>
          </a:custGeom>
          <a:ln w="430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8261" y="1408565"/>
            <a:ext cx="558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2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752" y="1469405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857" y="1352780"/>
            <a:ext cx="9105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41020" algn="l"/>
                <a:tab pos="820419" algn="l"/>
              </a:tabLst>
            </a:pPr>
            <a:r>
              <a:rPr sz="700" spc="30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700" i="1" spc="3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700" spc="30" dirty="0">
                <a:solidFill>
                  <a:srgbClr val="22373A"/>
                </a:solidFill>
                <a:latin typeface="Georgia"/>
                <a:cs typeface="Georgia"/>
              </a:rPr>
              <a:t>+ </a:t>
            </a:r>
            <a:r>
              <a:rPr sz="700" spc="110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700" spc="25" dirty="0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sz="1050" spc="-7" baseline="-3968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1050" i="1" spc="-7" baseline="-3968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50" spc="-7" baseline="-3968" dirty="0">
                <a:solidFill>
                  <a:srgbClr val="22373A"/>
                </a:solidFill>
                <a:latin typeface="Georgia"/>
                <a:cs typeface="Georgia"/>
              </a:rPr>
              <a:t>)	</a:t>
            </a:r>
            <a:r>
              <a:rPr sz="1050" i="1" u="sng" spc="30" baseline="-1190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n</a:t>
            </a:r>
            <a:endParaRPr sz="1050" baseline="-11904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7215" y="141293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k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354" y="1388889"/>
            <a:ext cx="10401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95" algn="l"/>
                <a:tab pos="716280" algn="l"/>
                <a:tab pos="963930" algn="l"/>
              </a:tabLst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	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	</a:t>
            </a:r>
            <a:r>
              <a:rPr sz="1000" i="1" spc="-35" dirty="0">
                <a:solidFill>
                  <a:srgbClr val="22373A"/>
                </a:solidFill>
                <a:latin typeface="Calibri"/>
                <a:cs typeface="Calibri"/>
              </a:rPr>
              <a:t>η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0268" y="1293995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47430" y="1361125"/>
            <a:ext cx="1289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25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700" i="1" spc="-6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700" spc="25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3912" y="1469405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9518" y="1388889"/>
            <a:ext cx="571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29" dirty="0">
                <a:solidFill>
                  <a:srgbClr val="22373A"/>
                </a:solidFill>
                <a:latin typeface="Cambria"/>
                <a:cs typeface="Cambria"/>
              </a:rPr>
              <a:t>∇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   </a:t>
            </a:r>
            <a:r>
              <a:rPr sz="1000" i="1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257" y="1568579"/>
            <a:ext cx="2387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25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700" i="1" spc="-6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700" spc="25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9752" y="1676859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0354" y="1596344"/>
            <a:ext cx="469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9565" algn="l"/>
              </a:tabLst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	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9398" y="1501449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2951" y="1684492"/>
            <a:ext cx="20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spc="135" dirty="0">
                <a:solidFill>
                  <a:srgbClr val="22373A"/>
                </a:solidFill>
                <a:latin typeface="Cambria"/>
                <a:cs typeface="Cambria"/>
              </a:rPr>
              <a:t>∈N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2283" y="1663467"/>
            <a:ext cx="9969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15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500" i="1" spc="-4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500" spc="15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500"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8973" y="1743566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7475" y="1470484"/>
            <a:ext cx="8940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9725" algn="l"/>
                <a:tab pos="648970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</a:t>
            </a: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B	</a:t>
            </a:r>
            <a:r>
              <a:rPr sz="1050" i="1" baseline="3968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50" baseline="3968" dirty="0">
                <a:solidFill>
                  <a:srgbClr val="22373A"/>
                </a:solidFill>
                <a:latin typeface="Cambria"/>
                <a:cs typeface="Cambria"/>
              </a:rPr>
              <a:t>∈B</a:t>
            </a:r>
            <a:r>
              <a:rPr sz="750" baseline="-5000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50" baseline="-50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952002" y="163935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02" y="0"/>
                </a:lnTo>
              </a:path>
            </a:pathLst>
          </a:custGeom>
          <a:ln w="430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84350" y="1530621"/>
            <a:ext cx="588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-75" baseline="-27777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700" spc="25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700" i="1" spc="-6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700" spc="70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sz="1500" i="1" spc="-104" baseline="-27777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spc="37" baseline="3968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1050" i="1" spc="-89" baseline="3968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50" spc="187" baseline="3968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r>
              <a:rPr sz="1050" spc="-75" baseline="3968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750" spc="-37" baseline="-16666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750" spc="-52" baseline="-1666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50" spc="37" baseline="3968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050" baseline="3968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11858" y="1676859"/>
            <a:ext cx="2197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spc="15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i="1" spc="2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9994" y="1872665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0" y="0"/>
                </a:moveTo>
                <a:lnTo>
                  <a:pt x="504000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75373" y="2137275"/>
            <a:ext cx="4888865" cy="74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3779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Decentralized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alternates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between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local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updates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local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aggregation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1025"/>
              </a:spcBef>
              <a:buChar char="•"/>
              <a:tabLst>
                <a:tab pos="13779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Doing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multiple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steps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equivalent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choosing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50" spc="-22" baseline="27777" dirty="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sz="1050" i="1" spc="-22" baseline="27777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50" spc="-22" baseline="27777" dirty="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sz="1050" spc="15" baseline="27777" dirty="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10" dirty="0">
                <a:solidFill>
                  <a:srgbClr val="22373A"/>
                </a:solidFill>
                <a:latin typeface="Trebuchet MS"/>
                <a:cs typeface="Trebuchet MS"/>
              </a:rPr>
              <a:t>I</a:t>
            </a:r>
            <a:r>
              <a:rPr sz="1050" i="1" spc="15" baseline="-11904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050" i="1" spc="179" baseline="-119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rounds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1019"/>
              </a:spcBef>
              <a:buClr>
                <a:srgbClr val="22373A"/>
              </a:buClr>
              <a:buChar char="•"/>
              <a:tabLst>
                <a:tab pos="137795" algn="l"/>
              </a:tabLst>
            </a:pP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convergence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EB811B"/>
                </a:solidFill>
                <a:latin typeface="Trebuchet MS"/>
                <a:cs typeface="Trebuchet MS"/>
              </a:rPr>
              <a:t>rate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depends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EB811B"/>
                </a:solidFill>
                <a:latin typeface="Trebuchet MS"/>
                <a:cs typeface="Trebuchet MS"/>
              </a:rPr>
              <a:t>on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topology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(the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more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connected,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faster)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0184" y="3004572"/>
            <a:ext cx="158750" cy="132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14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188" y="1180379"/>
            <a:ext cx="1882139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900">
              <a:lnSpc>
                <a:spcPct val="122700"/>
              </a:lnSpc>
              <a:spcBef>
                <a:spcPts val="90"/>
              </a:spcBef>
            </a:pPr>
            <a:r>
              <a:rPr sz="1400" dirty="0">
                <a:solidFill>
                  <a:srgbClr val="22373A"/>
                </a:solidFill>
                <a:hlinkClick r:id="rId2" action="ppaction://hlinksldjump"/>
              </a:rPr>
              <a:t>SOME</a:t>
            </a:r>
            <a:r>
              <a:rPr sz="1400" spc="42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55" dirty="0">
                <a:solidFill>
                  <a:srgbClr val="22373A"/>
                </a:solidFill>
                <a:hlinkClick r:id="rId2" action="ppaction://hlinksldjump"/>
              </a:rPr>
              <a:t>CHALLENGES </a:t>
            </a:r>
            <a:r>
              <a:rPr sz="1400" spc="-50" dirty="0">
                <a:solidFill>
                  <a:srgbClr val="22373A"/>
                </a:solidFill>
              </a:rPr>
              <a:t> </a:t>
            </a:r>
            <a:r>
              <a:rPr sz="1400" spc="15" dirty="0">
                <a:solidFill>
                  <a:srgbClr val="22373A"/>
                </a:solidFill>
                <a:hlinkClick r:id="rId2" action="ppaction://hlinksldjump"/>
              </a:rPr>
              <a:t>IN</a:t>
            </a:r>
            <a:r>
              <a:rPr sz="1400" spc="-4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80" dirty="0">
                <a:solidFill>
                  <a:srgbClr val="22373A"/>
                </a:solidFill>
                <a:hlinkClick r:id="rId2" action="ppaction://hlinksldjump"/>
              </a:rPr>
              <a:t>F</a:t>
            </a:r>
            <a:r>
              <a:rPr sz="1400" spc="-50" dirty="0">
                <a:solidFill>
                  <a:srgbClr val="22373A"/>
                </a:solidFill>
                <a:hlinkClick r:id="rId2" action="ppaction://hlinksldjump"/>
              </a:rPr>
              <a:t>EDER</a:t>
            </a:r>
            <a:r>
              <a:rPr sz="1400" spc="-100" dirty="0">
                <a:solidFill>
                  <a:srgbClr val="22373A"/>
                </a:solidFill>
                <a:hlinkClick r:id="rId2" action="ppaction://hlinksldjump"/>
              </a:rPr>
              <a:t>A</a:t>
            </a:r>
            <a:r>
              <a:rPr sz="1400" spc="-75" dirty="0">
                <a:solidFill>
                  <a:srgbClr val="22373A"/>
                </a:solidFill>
                <a:hlinkClick r:id="rId2" action="ppaction://hlinksldjump"/>
              </a:rPr>
              <a:t>TED</a:t>
            </a:r>
            <a:r>
              <a:rPr sz="1400" spc="-4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35" dirty="0">
                <a:solidFill>
                  <a:srgbClr val="22373A"/>
                </a:solidFill>
                <a:hlinkClick r:id="rId2" action="ppaction://hlinksldjump"/>
              </a:rPr>
              <a:t>LEARNING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825078" y="1782886"/>
            <a:ext cx="2110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1.</a:t>
            </a:r>
            <a:r>
              <a:rPr sz="1200" spc="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DEALING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WITH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NON-I.I.</a:t>
            </a:r>
            <a:r>
              <a:rPr sz="1200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</a:t>
            </a:r>
            <a:r>
              <a:rPr sz="1200" spc="-1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.</a:t>
            </a:r>
            <a:r>
              <a:rPr sz="1200" spc="5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D</a:t>
            </a:r>
            <a:r>
              <a:rPr sz="1200" spc="-1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200" spc="-19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200" spc="-10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536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CLIENT</a:t>
            </a:r>
            <a:r>
              <a:rPr spc="-50" dirty="0"/>
              <a:t> </a:t>
            </a:r>
            <a:r>
              <a:rPr spc="-65" dirty="0"/>
              <a:t>DRIFT</a:t>
            </a:r>
            <a:r>
              <a:rPr spc="-45" dirty="0"/>
              <a:t>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60" dirty="0"/>
              <a:t>FE</a:t>
            </a:r>
            <a:r>
              <a:rPr spc="-75" dirty="0"/>
              <a:t>D</a:t>
            </a:r>
            <a:r>
              <a:rPr spc="-114" dirty="0"/>
              <a:t>A</a:t>
            </a:r>
            <a:r>
              <a:rPr spc="-130" dirty="0"/>
              <a:t>VG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97" y="511665"/>
            <a:ext cx="1656238" cy="12801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7676" y="486891"/>
            <a:ext cx="629664" cy="15663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7676" y="1191833"/>
            <a:ext cx="528320" cy="156845"/>
            <a:chOff x="3487676" y="1191833"/>
            <a:chExt cx="528320" cy="156845"/>
          </a:xfrm>
        </p:grpSpPr>
        <p:sp>
          <p:nvSpPr>
            <p:cNvPr id="6" name="object 6"/>
            <p:cNvSpPr/>
            <p:nvPr/>
          </p:nvSpPr>
          <p:spPr>
            <a:xfrm>
              <a:off x="3507057" y="1196911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5">
                  <a:moveTo>
                    <a:pt x="0" y="151592"/>
                  </a:moveTo>
                  <a:lnTo>
                    <a:pt x="0" y="0"/>
                  </a:lnTo>
                </a:path>
              </a:pathLst>
            </a:custGeom>
            <a:ln w="4404">
              <a:solidFill>
                <a:srgbClr val="3F3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9438" y="1193595"/>
              <a:ext cx="35560" cy="17145"/>
            </a:xfrm>
            <a:custGeom>
              <a:avLst/>
              <a:gdLst/>
              <a:ahLst/>
              <a:cxnLst/>
              <a:rect l="l" t="t" r="r" b="b"/>
              <a:pathLst>
                <a:path w="35560" h="17144">
                  <a:moveTo>
                    <a:pt x="0" y="16535"/>
                  </a:moveTo>
                  <a:lnTo>
                    <a:pt x="6598" y="15407"/>
                  </a:lnTo>
                  <a:lnTo>
                    <a:pt x="16491" y="3315"/>
                  </a:lnTo>
                  <a:lnTo>
                    <a:pt x="17618" y="0"/>
                  </a:lnTo>
                  <a:lnTo>
                    <a:pt x="18690" y="3315"/>
                  </a:lnTo>
                  <a:lnTo>
                    <a:pt x="28627" y="15407"/>
                  </a:lnTo>
                  <a:lnTo>
                    <a:pt x="35226" y="16535"/>
                  </a:lnTo>
                </a:path>
              </a:pathLst>
            </a:custGeom>
            <a:ln w="3523">
              <a:solidFill>
                <a:srgbClr val="3F3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6397" y="1231805"/>
              <a:ext cx="242051" cy="763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800" y="1231805"/>
              <a:ext cx="186774" cy="7633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87676" y="761018"/>
            <a:ext cx="652334" cy="1566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68147" y="1024682"/>
            <a:ext cx="655935" cy="9913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468147" y="1461366"/>
            <a:ext cx="476250" cy="87630"/>
            <a:chOff x="3468147" y="1461366"/>
            <a:chExt cx="476250" cy="87630"/>
          </a:xfrm>
        </p:grpSpPr>
        <p:sp>
          <p:nvSpPr>
            <p:cNvPr id="13" name="object 13"/>
            <p:cNvSpPr/>
            <p:nvPr/>
          </p:nvSpPr>
          <p:spPr>
            <a:xfrm>
              <a:off x="3470349" y="146845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59">
                  <a:moveTo>
                    <a:pt x="73403" y="73403"/>
                  </a:moveTo>
                  <a:lnTo>
                    <a:pt x="0" y="73403"/>
                  </a:lnTo>
                  <a:lnTo>
                    <a:pt x="0" y="0"/>
                  </a:lnTo>
                  <a:lnTo>
                    <a:pt x="73403" y="0"/>
                  </a:lnTo>
                  <a:lnTo>
                    <a:pt x="73403" y="73403"/>
                  </a:lnTo>
                  <a:close/>
                </a:path>
              </a:pathLst>
            </a:custGeom>
            <a:solidFill>
              <a:srgbClr val="347C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70349" y="146845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59">
                  <a:moveTo>
                    <a:pt x="0" y="0"/>
                  </a:moveTo>
                  <a:lnTo>
                    <a:pt x="73403" y="0"/>
                  </a:lnTo>
                  <a:lnTo>
                    <a:pt x="73403" y="73403"/>
                  </a:lnTo>
                  <a:lnTo>
                    <a:pt x="0" y="73403"/>
                  </a:lnTo>
                  <a:lnTo>
                    <a:pt x="0" y="0"/>
                  </a:lnTo>
                  <a:close/>
                </a:path>
              </a:pathLst>
            </a:custGeom>
            <a:ln w="4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86197" y="1461366"/>
              <a:ext cx="167774" cy="64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86876" y="1461366"/>
              <a:ext cx="157285" cy="8756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468147" y="1651302"/>
            <a:ext cx="549910" cy="99695"/>
            <a:chOff x="3468147" y="1651302"/>
            <a:chExt cx="549910" cy="99695"/>
          </a:xfrm>
        </p:grpSpPr>
        <p:sp>
          <p:nvSpPr>
            <p:cNvPr id="18" name="object 18"/>
            <p:cNvSpPr/>
            <p:nvPr/>
          </p:nvSpPr>
          <p:spPr>
            <a:xfrm>
              <a:off x="3470349" y="166429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403" y="73403"/>
                  </a:moveTo>
                  <a:lnTo>
                    <a:pt x="0" y="73403"/>
                  </a:lnTo>
                  <a:lnTo>
                    <a:pt x="0" y="0"/>
                  </a:lnTo>
                  <a:lnTo>
                    <a:pt x="73403" y="0"/>
                  </a:lnTo>
                  <a:lnTo>
                    <a:pt x="73403" y="73403"/>
                  </a:lnTo>
                  <a:close/>
                </a:path>
              </a:pathLst>
            </a:custGeom>
            <a:solidFill>
              <a:srgbClr val="FF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0349" y="166429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0"/>
                  </a:moveTo>
                  <a:lnTo>
                    <a:pt x="73403" y="0"/>
                  </a:lnTo>
                  <a:lnTo>
                    <a:pt x="73403" y="73403"/>
                  </a:lnTo>
                  <a:lnTo>
                    <a:pt x="0" y="73403"/>
                  </a:lnTo>
                  <a:lnTo>
                    <a:pt x="0" y="0"/>
                  </a:lnTo>
                  <a:close/>
                </a:path>
              </a:pathLst>
            </a:custGeom>
            <a:ln w="4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7578" y="1651302"/>
              <a:ext cx="242040" cy="7633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60324" y="1662875"/>
              <a:ext cx="157285" cy="8755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0773" y="1839818"/>
            <a:ext cx="4806950" cy="101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7935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(Figure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taken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Karimireddy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12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datasets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are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non-i.i.d.,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FedAvg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suffers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client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drift</a:t>
            </a:r>
            <a:endParaRPr sz="1000">
              <a:latin typeface="Trebuchet MS"/>
              <a:cs typeface="Trebuchet MS"/>
            </a:endParaRPr>
          </a:p>
          <a:p>
            <a:pPr marL="111760" marR="5080" indent="-99695">
              <a:lnSpc>
                <a:spcPct val="114599"/>
              </a:lnSpc>
              <a:spcBef>
                <a:spcPts val="990"/>
              </a:spcBef>
              <a:buChar char="•"/>
              <a:tabLst>
                <a:tab pos="112395" algn="l"/>
              </a:tabLst>
            </a:pP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avoid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this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drift,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one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must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fewer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local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updates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and/or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smaller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learning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rates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which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hurts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convergence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5"/>
              </a:spcBef>
            </a:pPr>
            <a:r>
              <a:rPr spc="-7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940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THEORETICAL</a:t>
            </a:r>
            <a:r>
              <a:rPr spc="-50" dirty="0"/>
              <a:t> </a:t>
            </a:r>
            <a:r>
              <a:rPr spc="-80" dirty="0"/>
              <a:t>CONVERGENCE</a:t>
            </a:r>
            <a:r>
              <a:rPr spc="-50" dirty="0"/>
              <a:t> </a:t>
            </a:r>
            <a:r>
              <a:rPr spc="-80" dirty="0"/>
              <a:t>RATES</a:t>
            </a:r>
            <a:r>
              <a:rPr spc="-50" dirty="0"/>
              <a:t> </a:t>
            </a:r>
            <a:r>
              <a:rPr spc="-75" dirty="0"/>
              <a:t>FOR</a:t>
            </a:r>
            <a:r>
              <a:rPr spc="-50" dirty="0"/>
              <a:t> </a:t>
            </a:r>
            <a:r>
              <a:rPr spc="-95" dirty="0"/>
              <a:t>FEDAVG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373" y="772725"/>
            <a:ext cx="470471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304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377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Analyzing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convergence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rate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non-i.i.d.</a:t>
            </a:r>
            <a:r>
              <a:rPr sz="10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involves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some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assumption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about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how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local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cost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functions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-20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r>
              <a:rPr sz="1050" spc="-30" baseline="-11904" dirty="0">
                <a:solidFill>
                  <a:srgbClr val="EB811B"/>
                </a:solidFill>
                <a:latin typeface="Trebuchet MS"/>
                <a:cs typeface="Trebuchet MS"/>
              </a:rPr>
              <a:t>1</a:t>
            </a:r>
            <a:r>
              <a:rPr sz="1000" i="1" spc="-20" dirty="0">
                <a:solidFill>
                  <a:srgbClr val="EB811B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EB811B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EB811B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EB811B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EB811B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i="1" spc="-20" dirty="0">
                <a:solidFill>
                  <a:srgbClr val="EB811B"/>
                </a:solidFill>
                <a:latin typeface="Trebuchet MS"/>
                <a:cs typeface="Trebuchet MS"/>
              </a:rPr>
              <a:t>F</a:t>
            </a:r>
            <a:r>
              <a:rPr sz="1050" i="1" spc="-30" baseline="-15873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i="1" spc="179" baseline="-15873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are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related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393" y="1678703"/>
            <a:ext cx="2292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22373A"/>
                </a:solidFill>
                <a:latin typeface="Cambria"/>
                <a:cs typeface="Cambria"/>
              </a:rPr>
              <a:t>∀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1745" y="1572545"/>
            <a:ext cx="94615" cy="3702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54"/>
              </a:spcBef>
            </a:pPr>
            <a:r>
              <a:rPr sz="1000" u="sng" spc="-11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773" y="1269954"/>
            <a:ext cx="4819015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For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instance,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one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assume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that there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exists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constants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≥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≥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such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that</a:t>
            </a:r>
            <a:endParaRPr sz="1000">
              <a:latin typeface="Trebuchet MS"/>
              <a:cs typeface="Trebuchet MS"/>
            </a:endParaRPr>
          </a:p>
          <a:p>
            <a:pPr marR="1330325" algn="ctr">
              <a:lnSpc>
                <a:spcPct val="100000"/>
              </a:lnSpc>
              <a:spcBef>
                <a:spcPts val="1075"/>
              </a:spcBef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6965" y="1558498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9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0300" y="1873227"/>
            <a:ext cx="181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9997" y="1738975"/>
            <a:ext cx="3905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835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0813" y="1678703"/>
            <a:ext cx="1972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rgbClr val="22373A"/>
                </a:solidFill>
                <a:latin typeface="Cambria"/>
                <a:cs typeface="Cambria"/>
              </a:rPr>
              <a:t>∥∇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i="1" spc="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30" dirty="0">
                <a:solidFill>
                  <a:srgbClr val="22373A"/>
                </a:solidFill>
                <a:latin typeface="Cambria"/>
                <a:cs typeface="Cambria"/>
              </a:rPr>
              <a:t>∥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 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≤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 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i="1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Cambria"/>
                <a:cs typeface="Cambria"/>
              </a:rPr>
              <a:t>∥∇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30" dirty="0">
                <a:solidFill>
                  <a:srgbClr val="22373A"/>
                </a:solidFill>
                <a:latin typeface="Cambria"/>
                <a:cs typeface="Cambria"/>
              </a:rPr>
              <a:t>∥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3702" y="1664413"/>
            <a:ext cx="130175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340" algn="l"/>
                <a:tab pos="586105" algn="l"/>
                <a:tab pos="1245870" algn="l"/>
              </a:tabLst>
            </a:pP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	2	2	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6064" y="2198207"/>
            <a:ext cx="226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44" baseline="-15873" dirty="0">
                <a:solidFill>
                  <a:srgbClr val="22373A"/>
                </a:solidFill>
                <a:latin typeface="Times New Roman"/>
                <a:cs typeface="Times New Roman"/>
              </a:rPr>
              <a:t>ϵ</a:t>
            </a:r>
            <a:r>
              <a:rPr sz="500" spc="3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500" i="1" spc="30" dirty="0">
                <a:solidFill>
                  <a:srgbClr val="22373A"/>
                </a:solidFill>
                <a:latin typeface="Georgia"/>
                <a:cs typeface="Georgia"/>
              </a:rPr>
              <a:t>/</a:t>
            </a:r>
            <a:r>
              <a:rPr sz="500" spc="3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05286" y="224443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319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59479" y="2218832"/>
            <a:ext cx="850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68985" algn="l"/>
              </a:tabLst>
            </a:pPr>
            <a:r>
              <a:rPr sz="700" i="1" spc="-10" dirty="0">
                <a:solidFill>
                  <a:srgbClr val="22373A"/>
                </a:solidFill>
                <a:latin typeface="Trebuchet MS"/>
                <a:cs typeface="Trebuchet MS"/>
              </a:rPr>
              <a:t>KL</a:t>
            </a:r>
            <a:r>
              <a:rPr sz="700" i="1" spc="-10" dirty="0">
                <a:solidFill>
                  <a:srgbClr val="22373A"/>
                </a:solidFill>
                <a:latin typeface="Times New Roman"/>
                <a:cs typeface="Times New Roman"/>
              </a:rPr>
              <a:t>ϵ</a:t>
            </a:r>
            <a:r>
              <a:rPr sz="750" spc="-15" baseline="22222" dirty="0">
                <a:solidFill>
                  <a:srgbClr val="22373A"/>
                </a:solidFill>
                <a:latin typeface="Trebuchet MS"/>
                <a:cs typeface="Trebuchet MS"/>
              </a:rPr>
              <a:t>2	</a:t>
            </a:r>
            <a:r>
              <a:rPr sz="700" i="1" spc="50" dirty="0">
                <a:solidFill>
                  <a:srgbClr val="22373A"/>
                </a:solidFill>
                <a:latin typeface="Times New Roman"/>
                <a:cs typeface="Times New Roman"/>
              </a:rPr>
              <a:t>ϵ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373" y="2136843"/>
            <a:ext cx="4841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377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FedAvg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without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client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sampling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reaches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22373A"/>
                </a:solidFill>
                <a:latin typeface="Calibri"/>
                <a:cs typeface="Calibri"/>
              </a:rPr>
              <a:t>ϵ</a:t>
            </a:r>
            <a:r>
              <a:rPr sz="1000" i="1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accuracy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with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500" u="sng" spc="7" baseline="22222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500" u="sng" spc="15" baseline="22222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50" u="sng" spc="-120" baseline="3174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r>
              <a:rPr sz="1050" u="sng" spc="225" baseline="3174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r>
              <a:rPr sz="1050" spc="232" baseline="3174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500" u="sng" spc="67" baseline="22222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500" u="sng" spc="112" baseline="22222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050" i="1" u="sng" spc="-67" baseline="3174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G</a:t>
            </a:r>
            <a:r>
              <a:rPr sz="1050" i="1" u="sng" spc="232" baseline="31746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r>
              <a:rPr sz="1050" i="1" spc="240" baseline="3174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50" i="1" spc="-7" baseline="31746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750" spc="-7" baseline="77777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750" spc="30" baseline="77777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which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83575" y="2419045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871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37448" y="2419045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176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70875" y="2393431"/>
            <a:ext cx="4216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395" algn="l"/>
              </a:tabLst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KL</a:t>
            </a:r>
            <a:r>
              <a:rPr sz="700" i="1" spc="50" dirty="0">
                <a:solidFill>
                  <a:srgbClr val="22373A"/>
                </a:solidFill>
                <a:latin typeface="Times New Roman"/>
                <a:cs typeface="Times New Roman"/>
              </a:rPr>
              <a:t>ϵ	ϵ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5"/>
              </a:spcBef>
            </a:pPr>
            <a:r>
              <a:rPr spc="-75" dirty="0"/>
              <a:t>16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74954" y="2311455"/>
            <a:ext cx="4700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slower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5" dirty="0">
                <a:solidFill>
                  <a:srgbClr val="22373A"/>
                </a:solidFill>
                <a:latin typeface="Tahoma"/>
                <a:cs typeface="Tahoma"/>
              </a:rPr>
              <a:t>( </a:t>
            </a:r>
            <a:r>
              <a:rPr sz="10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50" spc="-120" baseline="31746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50" spc="37" baseline="3174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50" spc="-37" baseline="-16666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750" spc="179" baseline="-1666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000" spc="5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50" spc="-120" baseline="31746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50" spc="-97" baseline="31746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parallel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batch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Karimireddy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8690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SCAFFOLD:</a:t>
            </a:r>
            <a:r>
              <a:rPr spc="60" dirty="0"/>
              <a:t> </a:t>
            </a:r>
            <a:r>
              <a:rPr spc="-80" dirty="0"/>
              <a:t>CORRECTING</a:t>
            </a:r>
            <a:r>
              <a:rPr spc="-50" dirty="0"/>
              <a:t> </a:t>
            </a:r>
            <a:r>
              <a:rPr spc="-95" dirty="0"/>
              <a:t>LOCAL</a:t>
            </a:r>
            <a:r>
              <a:rPr spc="-50" dirty="0"/>
              <a:t> </a:t>
            </a:r>
            <a:r>
              <a:rPr spc="-70" dirty="0"/>
              <a:t>UPDATES</a:t>
            </a:r>
            <a:r>
              <a:rPr spc="-50" dirty="0"/>
              <a:t> </a:t>
            </a:r>
            <a:r>
              <a:rPr sz="900" spc="-30" dirty="0">
                <a:solidFill>
                  <a:srgbClr val="009900"/>
                </a:solidFill>
              </a:rPr>
              <a:t>[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KARIMIREDDY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hlinkClick r:id="rId2" action="ppaction://hlinksldjump"/>
              </a:rPr>
              <a:t>ET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2" action="ppaction://hlinksldjump"/>
              </a:rPr>
              <a:t>AL.,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hlinkClick r:id="rId2" action="ppaction://hlinksldjump"/>
              </a:rPr>
              <a:t>2020</a:t>
            </a:r>
            <a:r>
              <a:rPr sz="900" spc="-15" dirty="0">
                <a:solidFill>
                  <a:srgbClr val="009900"/>
                </a:solidFill>
              </a:rPr>
              <a:t>]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240004" y="64535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101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304" y="642396"/>
            <a:ext cx="1856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</a:t>
            </a:r>
            <a:r>
              <a:rPr sz="1000" spc="25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Scaffold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(server-side)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04" y="836409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pc="-15" dirty="0"/>
              <a:t>Parameters:</a:t>
            </a:r>
            <a:r>
              <a:rPr spc="204" dirty="0"/>
              <a:t> </a:t>
            </a:r>
            <a:r>
              <a:rPr spc="-15" dirty="0"/>
              <a:t>client</a:t>
            </a:r>
            <a:r>
              <a:rPr spc="175" dirty="0"/>
              <a:t> </a:t>
            </a:r>
            <a:r>
              <a:rPr spc="10" dirty="0"/>
              <a:t>sampling</a:t>
            </a:r>
            <a:r>
              <a:rPr spc="180" dirty="0"/>
              <a:t> </a:t>
            </a:r>
            <a:r>
              <a:rPr spc="-35" dirty="0"/>
              <a:t>rate</a:t>
            </a:r>
            <a:r>
              <a:rPr spc="180" dirty="0"/>
              <a:t> </a:t>
            </a:r>
            <a:r>
              <a:rPr i="1" spc="-80" dirty="0">
                <a:latin typeface="Calibri"/>
                <a:cs typeface="Calibri"/>
              </a:rPr>
              <a:t>ρ</a:t>
            </a:r>
            <a:r>
              <a:rPr spc="-80" dirty="0"/>
              <a:t>,</a:t>
            </a:r>
            <a:r>
              <a:rPr spc="15" dirty="0"/>
              <a:t> </a:t>
            </a:r>
            <a:r>
              <a:rPr dirty="0"/>
              <a:t>global </a:t>
            </a:r>
            <a:r>
              <a:rPr spc="-290" dirty="0"/>
              <a:t> </a:t>
            </a:r>
            <a:r>
              <a:rPr spc="-20" dirty="0"/>
              <a:t>l</a:t>
            </a:r>
            <a:r>
              <a:rPr spc="-25" dirty="0"/>
              <a:t>e</a:t>
            </a:r>
            <a:r>
              <a:rPr spc="5" dirty="0"/>
              <a:t>arning</a:t>
            </a:r>
            <a:r>
              <a:rPr spc="-60" dirty="0"/>
              <a:t> </a:t>
            </a:r>
            <a:r>
              <a:rPr spc="-55" dirty="0"/>
              <a:t>r</a:t>
            </a:r>
            <a:r>
              <a:rPr spc="-30" dirty="0"/>
              <a:t>a</a:t>
            </a:r>
            <a:r>
              <a:rPr spc="-40" dirty="0"/>
              <a:t>t</a:t>
            </a:r>
            <a:r>
              <a:rPr spc="-15" dirty="0"/>
              <a:t>e</a:t>
            </a:r>
            <a:r>
              <a:rPr spc="-60" dirty="0"/>
              <a:t> </a:t>
            </a:r>
            <a:r>
              <a:rPr i="1" spc="-35" dirty="0">
                <a:latin typeface="Calibri"/>
                <a:cs typeface="Calibri"/>
              </a:rPr>
              <a:t>η</a:t>
            </a:r>
            <a:r>
              <a:rPr sz="1050" i="1" spc="60" baseline="-11904" dirty="0">
                <a:latin typeface="Trebuchet MS"/>
                <a:cs typeface="Trebuchet MS"/>
              </a:rPr>
              <a:t>g</a:t>
            </a:r>
            <a:endParaRPr sz="1050" baseline="-11904">
              <a:latin typeface="Trebuchet MS"/>
              <a:cs typeface="Trebuchet MS"/>
            </a:endParaRPr>
          </a:p>
          <a:p>
            <a:pPr marL="164465">
              <a:lnSpc>
                <a:spcPct val="100000"/>
              </a:lnSpc>
              <a:spcBef>
                <a:spcPts val="375"/>
              </a:spcBef>
            </a:pPr>
            <a:r>
              <a:rPr spc="-10" dirty="0"/>
              <a:t>initi</a:t>
            </a:r>
            <a:r>
              <a:rPr spc="-25" dirty="0"/>
              <a:t>ali</a:t>
            </a:r>
            <a:r>
              <a:rPr spc="-50" dirty="0"/>
              <a:t>z</a:t>
            </a:r>
            <a:r>
              <a:rPr spc="-15" dirty="0"/>
              <a:t>e</a:t>
            </a:r>
            <a:r>
              <a:rPr spc="-25" dirty="0"/>
              <a:t> </a:t>
            </a:r>
            <a:r>
              <a:rPr i="1" spc="-70" dirty="0">
                <a:latin typeface="Calibri"/>
                <a:cs typeface="Calibri"/>
              </a:rPr>
              <a:t>θ</a:t>
            </a:r>
            <a:r>
              <a:rPr spc="-165" dirty="0"/>
              <a:t>,</a:t>
            </a:r>
            <a:r>
              <a:rPr spc="-25" dirty="0"/>
              <a:t> </a:t>
            </a:r>
            <a:r>
              <a:rPr i="1" spc="5" dirty="0">
                <a:latin typeface="Trebuchet MS"/>
                <a:cs typeface="Trebuchet MS"/>
              </a:rPr>
              <a:t>c</a:t>
            </a:r>
            <a:r>
              <a:rPr i="1" spc="-25" dirty="0">
                <a:latin typeface="Trebuchet MS"/>
                <a:cs typeface="Trebuchet MS"/>
              </a:rPr>
              <a:t> </a:t>
            </a:r>
            <a:r>
              <a:rPr spc="45" dirty="0">
                <a:latin typeface="Tahoma"/>
                <a:cs typeface="Tahoma"/>
              </a:rPr>
              <a:t>=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i="1" dirty="0">
                <a:latin typeface="Trebuchet MS"/>
                <a:cs typeface="Trebuchet MS"/>
              </a:rPr>
              <a:t>c</a:t>
            </a:r>
            <a:r>
              <a:rPr sz="1050" spc="-52" baseline="-11904" dirty="0"/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Trebuchet MS"/>
                <a:cs typeface="Trebuchet MS"/>
              </a:rPr>
              <a:t>c</a:t>
            </a:r>
            <a:r>
              <a:rPr sz="1050" i="1" spc="-37" baseline="-11904" dirty="0">
                <a:latin typeface="Trebuchet MS"/>
                <a:cs typeface="Trebuchet MS"/>
              </a:rPr>
              <a:t>K</a:t>
            </a:r>
            <a:r>
              <a:rPr sz="1050" i="1" baseline="-11904" dirty="0">
                <a:latin typeface="Trebuchet MS"/>
                <a:cs typeface="Trebuchet MS"/>
              </a:rPr>
              <a:t> </a:t>
            </a:r>
            <a:r>
              <a:rPr sz="1050" i="1" spc="-150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20" dirty="0"/>
              <a:t>0</a:t>
            </a:r>
            <a:endParaRPr sz="1000">
              <a:latin typeface="Tahoma"/>
              <a:cs typeface="Tahoma"/>
            </a:endParaRPr>
          </a:p>
          <a:p>
            <a:pPr marL="164465">
              <a:lnSpc>
                <a:spcPct val="100000"/>
              </a:lnSpc>
              <a:spcBef>
                <a:spcPts val="175"/>
              </a:spcBef>
            </a:pPr>
            <a:r>
              <a:rPr spc="-50" dirty="0"/>
              <a:t>f</a:t>
            </a:r>
            <a:r>
              <a:rPr spc="20" dirty="0"/>
              <a:t>or</a:t>
            </a:r>
            <a:r>
              <a:rPr spc="-25" dirty="0"/>
              <a:t> e</a:t>
            </a:r>
            <a:r>
              <a:rPr spc="5" dirty="0"/>
              <a:t>ach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30" dirty="0"/>
              <a:t>ound</a:t>
            </a:r>
            <a:r>
              <a:rPr spc="-25" dirty="0"/>
              <a:t> </a:t>
            </a:r>
            <a:r>
              <a:rPr i="1" spc="-85" dirty="0">
                <a:latin typeface="Trebuchet MS"/>
                <a:cs typeface="Trebuchet MS"/>
              </a:rPr>
              <a:t>t</a:t>
            </a:r>
            <a:r>
              <a:rPr i="1" spc="-25" dirty="0">
                <a:latin typeface="Trebuchet MS"/>
                <a:cs typeface="Trebuchet MS"/>
              </a:rPr>
              <a:t> </a:t>
            </a:r>
            <a:r>
              <a:rPr spc="45" dirty="0">
                <a:latin typeface="Tahoma"/>
                <a:cs typeface="Tahoma"/>
              </a:rPr>
              <a:t>=</a:t>
            </a:r>
            <a:r>
              <a:rPr spc="-35" dirty="0">
                <a:latin typeface="Tahoma"/>
                <a:cs typeface="Tahoma"/>
              </a:rPr>
              <a:t> </a:t>
            </a:r>
            <a:r>
              <a:rPr spc="20" dirty="0"/>
              <a:t>0</a:t>
            </a:r>
            <a:r>
              <a:rPr i="1" spc="25" dirty="0">
                <a:latin typeface="Calibri"/>
                <a:cs typeface="Calibri"/>
              </a:rPr>
              <a:t>,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spc="-114" dirty="0"/>
              <a:t>1</a:t>
            </a:r>
            <a:r>
              <a:rPr i="1" spc="25" dirty="0">
                <a:latin typeface="Calibri"/>
                <a:cs typeface="Calibri"/>
              </a:rPr>
              <a:t>,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i="1" spc="20" dirty="0">
                <a:latin typeface="Calibri"/>
                <a:cs typeface="Calibri"/>
              </a:rPr>
              <a:t>.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i="1" spc="20" dirty="0">
                <a:latin typeface="Calibri"/>
                <a:cs typeface="Calibri"/>
              </a:rPr>
              <a:t>.</a:t>
            </a:r>
            <a:r>
              <a:rPr i="1" spc="-60" dirty="0">
                <a:latin typeface="Calibri"/>
                <a:cs typeface="Calibri"/>
              </a:rPr>
              <a:t> </a:t>
            </a:r>
            <a:r>
              <a:rPr i="1" spc="20" dirty="0">
                <a:latin typeface="Calibri"/>
                <a:cs typeface="Calibri"/>
              </a:rPr>
              <a:t>.</a:t>
            </a:r>
            <a:r>
              <a:rPr i="1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spc="40" dirty="0"/>
              <a:t>do</a:t>
            </a:r>
          </a:p>
          <a:p>
            <a:pPr marL="290830">
              <a:lnSpc>
                <a:spcPct val="100000"/>
              </a:lnSpc>
              <a:spcBef>
                <a:spcPts val="175"/>
              </a:spcBef>
            </a:pPr>
            <a:r>
              <a:rPr spc="20" dirty="0">
                <a:latin typeface="Cambria"/>
                <a:cs typeface="Cambria"/>
              </a:rPr>
              <a:t>S</a:t>
            </a:r>
            <a:r>
              <a:rPr sz="1050" i="1" spc="30" baseline="-11904" dirty="0">
                <a:latin typeface="Trebuchet MS"/>
                <a:cs typeface="Trebuchet MS"/>
              </a:rPr>
              <a:t>t</a:t>
            </a:r>
            <a:r>
              <a:rPr sz="1050" i="1" spc="150" baseline="-11904" dirty="0">
                <a:latin typeface="Trebuchet MS"/>
                <a:cs typeface="Trebuchet MS"/>
              </a:rPr>
              <a:t> </a:t>
            </a:r>
            <a:r>
              <a:rPr sz="1000" spc="155" dirty="0">
                <a:latin typeface="Cambria"/>
                <a:cs typeface="Cambria"/>
              </a:rPr>
              <a:t>←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10" dirty="0"/>
              <a:t>random</a:t>
            </a:r>
            <a:r>
              <a:rPr sz="1000" spc="-30" dirty="0"/>
              <a:t> </a:t>
            </a:r>
            <a:r>
              <a:rPr sz="1000" spc="-5" dirty="0"/>
              <a:t>set</a:t>
            </a:r>
            <a:r>
              <a:rPr sz="1000" spc="-30" dirty="0"/>
              <a:t> </a:t>
            </a:r>
            <a:r>
              <a:rPr sz="1000" spc="-10" dirty="0"/>
              <a:t>of</a:t>
            </a:r>
            <a:r>
              <a:rPr sz="1000" spc="-30" dirty="0"/>
              <a:t> </a:t>
            </a:r>
            <a:r>
              <a:rPr sz="1000" i="1" spc="15" dirty="0">
                <a:latin typeface="Trebuchet MS"/>
                <a:cs typeface="Trebuchet MS"/>
              </a:rPr>
              <a:t>m</a:t>
            </a:r>
            <a:r>
              <a:rPr sz="1000" i="1" spc="-30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35" dirty="0">
                <a:latin typeface="Cambria"/>
                <a:cs typeface="Cambria"/>
              </a:rPr>
              <a:t>⌈</a:t>
            </a:r>
            <a:r>
              <a:rPr sz="1000" i="1" spc="35" dirty="0">
                <a:latin typeface="Calibri"/>
                <a:cs typeface="Calibri"/>
              </a:rPr>
              <a:t>ρ</a:t>
            </a:r>
            <a:r>
              <a:rPr sz="1000" i="1" spc="35" dirty="0">
                <a:latin typeface="Trebuchet MS"/>
                <a:cs typeface="Trebuchet MS"/>
              </a:rPr>
              <a:t>K</a:t>
            </a:r>
            <a:r>
              <a:rPr sz="1000" spc="35" dirty="0">
                <a:latin typeface="Cambria"/>
                <a:cs typeface="Cambria"/>
              </a:rPr>
              <a:t>⌉</a:t>
            </a:r>
            <a:r>
              <a:rPr sz="1000" spc="50" dirty="0">
                <a:latin typeface="Cambria"/>
                <a:cs typeface="Cambria"/>
              </a:rPr>
              <a:t> </a:t>
            </a:r>
            <a:r>
              <a:rPr sz="1000" spc="-5" dirty="0"/>
              <a:t>clients</a:t>
            </a:r>
            <a:endParaRPr sz="1000">
              <a:latin typeface="Cambria"/>
              <a:cs typeface="Cambria"/>
            </a:endParaRPr>
          </a:p>
          <a:p>
            <a:pPr marL="290830">
              <a:lnSpc>
                <a:spcPct val="100000"/>
              </a:lnSpc>
              <a:spcBef>
                <a:spcPts val="170"/>
              </a:spcBef>
            </a:pP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each</a:t>
            </a:r>
            <a:r>
              <a:rPr spc="-25" dirty="0"/>
              <a:t> </a:t>
            </a:r>
            <a:r>
              <a:rPr spc="-15" dirty="0"/>
              <a:t>client</a:t>
            </a:r>
            <a:r>
              <a:rPr spc="-25" dirty="0"/>
              <a:t> </a:t>
            </a:r>
            <a:r>
              <a:rPr i="1" spc="15" dirty="0">
                <a:latin typeface="Trebuchet MS"/>
                <a:cs typeface="Trebuchet MS"/>
              </a:rPr>
              <a:t>k</a:t>
            </a:r>
            <a:r>
              <a:rPr i="1" spc="-30" dirty="0">
                <a:latin typeface="Trebuchet MS"/>
                <a:cs typeface="Trebuchet MS"/>
              </a:rPr>
              <a:t> </a:t>
            </a:r>
            <a:r>
              <a:rPr spc="40" dirty="0">
                <a:latin typeface="Cambria"/>
                <a:cs typeface="Cambria"/>
              </a:rPr>
              <a:t>∈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S</a:t>
            </a:r>
            <a:r>
              <a:rPr sz="1050" i="1" spc="30" baseline="-11904" dirty="0">
                <a:latin typeface="Trebuchet MS"/>
                <a:cs typeface="Trebuchet MS"/>
              </a:rPr>
              <a:t>t</a:t>
            </a:r>
            <a:r>
              <a:rPr sz="1050" i="1" spc="172" baseline="-11904" dirty="0">
                <a:latin typeface="Trebuchet MS"/>
                <a:cs typeface="Trebuchet MS"/>
              </a:rPr>
              <a:t> </a:t>
            </a:r>
            <a:r>
              <a:rPr sz="1000" spc="5" dirty="0"/>
              <a:t>in</a:t>
            </a:r>
            <a:r>
              <a:rPr sz="1000" spc="-30" dirty="0"/>
              <a:t> </a:t>
            </a:r>
            <a:r>
              <a:rPr sz="1000" spc="-15" dirty="0"/>
              <a:t>parallel</a:t>
            </a:r>
            <a:r>
              <a:rPr sz="1000" spc="-25" dirty="0"/>
              <a:t> </a:t>
            </a:r>
            <a:r>
              <a:rPr sz="1000" spc="40" dirty="0"/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482" y="1893219"/>
            <a:ext cx="1945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(∆</a:t>
            </a:r>
            <a:r>
              <a:rPr sz="1000" i="1" spc="4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6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4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22373A"/>
                </a:solidFill>
                <a:latin typeface="Tahoma"/>
                <a:cs typeface="Tahoma"/>
              </a:rPr>
              <a:t>∆</a:t>
            </a:r>
            <a:r>
              <a:rPr sz="1000" i="1" spc="6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50" i="1" spc="97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6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ClientUpdate(</a:t>
            </a:r>
            <a:r>
              <a:rPr sz="1000" i="1" spc="-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1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8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,c)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819" y="2040816"/>
            <a:ext cx="78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u="sng" spc="6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η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4940" y="2078770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g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3477" y="1972937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408" y="2149413"/>
            <a:ext cx="3263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700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m	</a:t>
            </a:r>
            <a:r>
              <a:rPr sz="1050" i="1" spc="15" baseline="3968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50" baseline="3968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947" y="2156398"/>
            <a:ext cx="2286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97" baseline="7936" dirty="0">
                <a:solidFill>
                  <a:srgbClr val="22373A"/>
                </a:solidFill>
                <a:latin typeface="Cambria"/>
                <a:cs typeface="Cambria"/>
              </a:rPr>
              <a:t>∈S</a:t>
            </a:r>
            <a:r>
              <a:rPr sz="500" i="1" spc="6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3507" y="2067831"/>
            <a:ext cx="287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∆</a:t>
            </a:r>
            <a:r>
              <a:rPr sz="1000" i="1" spc="4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6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50" baseline="-1587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352" y="2045062"/>
            <a:ext cx="474980" cy="3746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7861" y="235002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272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49705" y="2147536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5161" y="2230566"/>
            <a:ext cx="420370" cy="22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ts val="790"/>
              </a:lnSpc>
              <a:spcBef>
                <a:spcPts val="95"/>
              </a:spcBef>
            </a:pP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ts val="790"/>
              </a:lnSpc>
              <a:tabLst>
                <a:tab pos="230504" algn="l"/>
              </a:tabLst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	</a:t>
            </a:r>
            <a:r>
              <a:rPr sz="1050" i="1" spc="15" baseline="3968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spc="179" baseline="3968" dirty="0">
                <a:solidFill>
                  <a:srgbClr val="22373A"/>
                </a:solidFill>
                <a:latin typeface="Cambria"/>
                <a:cs typeface="Cambria"/>
              </a:rPr>
              <a:t>∈S</a:t>
            </a:r>
            <a:endParaRPr sz="1050" baseline="3968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9954" y="2356303"/>
            <a:ext cx="469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4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5148" y="2242431"/>
            <a:ext cx="1905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10" dirty="0">
                <a:solidFill>
                  <a:srgbClr val="22373A"/>
                </a:solidFill>
                <a:latin typeface="Tahoma"/>
                <a:cs typeface="Tahoma"/>
              </a:rPr>
              <a:t>∆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0004" y="2486101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9994" y="64535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010" y="0"/>
                </a:lnTo>
              </a:path>
            </a:pathLst>
          </a:custGeom>
          <a:ln w="101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87294" y="642396"/>
            <a:ext cx="1767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orithm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C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lientUpda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e(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99994" y="836409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0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61894" y="797528"/>
            <a:ext cx="259651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Parameters:</a:t>
            </a:r>
            <a:r>
              <a:rPr sz="1000" spc="2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batch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size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spc="-7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#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steps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0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100" dirty="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arning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22373A"/>
                </a:solidFill>
                <a:latin typeface="Calibri"/>
                <a:cs typeface="Calibri"/>
              </a:rPr>
              <a:t>η</a:t>
            </a:r>
            <a:r>
              <a:rPr sz="1050" i="1" spc="-44" baseline="-15873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1050" baseline="-15873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8424" y="1194808"/>
            <a:ext cx="9582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Initialize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6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50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4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13824" y="1369407"/>
            <a:ext cx="1685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e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ep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4954" y="1544020"/>
            <a:ext cx="2283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B</a:t>
            </a:r>
            <a:r>
              <a:rPr sz="1000" spc="8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mini-batch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i="1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examples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8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50" baseline="-15873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99752" y="1778891"/>
            <a:ext cx="6299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310" algn="l"/>
                <a:tab pos="591185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k	</a:t>
            </a: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40354" y="1718619"/>
            <a:ext cx="744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105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7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spc="-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35" dirty="0">
                <a:solidFill>
                  <a:srgbClr val="22373A"/>
                </a:solidFill>
                <a:latin typeface="Calibri"/>
                <a:cs typeface="Calibri"/>
              </a:rPr>
              <a:t>η</a:t>
            </a:r>
            <a:r>
              <a:rPr sz="1000" i="1" spc="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74414" y="1700799"/>
            <a:ext cx="774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u="sng" spc="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n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25862" y="1742664"/>
            <a:ext cx="5905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u="sng" spc="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k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01553" y="1623725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93502" y="1800202"/>
            <a:ext cx="45339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000" algn="l"/>
              </a:tabLst>
            </a:pP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B	</a:t>
            </a:r>
            <a:r>
              <a:rPr sz="1050" i="1" spc="15" baseline="3968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50" spc="142" baseline="3968" dirty="0">
                <a:solidFill>
                  <a:srgbClr val="22373A"/>
                </a:solidFill>
                <a:latin typeface="Cambria"/>
                <a:cs typeface="Cambria"/>
              </a:rPr>
              <a:t>∈B</a:t>
            </a:r>
            <a:endParaRPr sz="1050" baseline="3968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5391" y="1718619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229" dirty="0">
                <a:solidFill>
                  <a:srgbClr val="22373A"/>
                </a:solidFill>
                <a:latin typeface="Cambria"/>
                <a:cs typeface="Cambria"/>
              </a:rPr>
              <a:t>∇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50" i="1" spc="15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89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72917" y="1878370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4530" y="1881367"/>
            <a:ext cx="1435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u="sng" spc="-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8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r>
              <a:rPr sz="700" u="sng" spc="-10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 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47517" y="1974814"/>
            <a:ext cx="97281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9625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</a:t>
            </a:r>
            <a:r>
              <a:rPr sz="700" i="1" spc="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i="1" spc="5" dirty="0">
                <a:solidFill>
                  <a:srgbClr val="22373A"/>
                </a:solidFill>
                <a:latin typeface="Times New Roman"/>
                <a:cs typeface="Times New Roman"/>
              </a:rPr>
              <a:t>η</a:t>
            </a:r>
            <a:r>
              <a:rPr sz="750" i="1" spc="7" baseline="-16666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50" baseline="-16666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08337" y="1953491"/>
            <a:ext cx="9677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8050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13824" y="1893219"/>
            <a:ext cx="1417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6630" algn="l"/>
              </a:tabLst>
            </a:pP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 </a:t>
            </a:r>
            <a:r>
              <a:rPr sz="1000" i="1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i="1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	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4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-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spc="-2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15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32161" y="2128103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17683" y="2052982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17683" y="2148347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10926" y="2128103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13824" y="2067831"/>
            <a:ext cx="1757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i="1" spc="-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 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i="1" spc="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79664" y="2302703"/>
            <a:ext cx="16649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	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13824" y="2242431"/>
            <a:ext cx="3930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81463" y="2227582"/>
            <a:ext cx="99060" cy="22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95"/>
              </a:lnSpc>
              <a:spcBef>
                <a:spcPts val="95"/>
              </a:spcBef>
            </a:pP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endParaRPr sz="700">
              <a:latin typeface="Georgia"/>
              <a:cs typeface="Georgia"/>
            </a:endParaRPr>
          </a:p>
          <a:p>
            <a:pPr marL="12700">
              <a:lnSpc>
                <a:spcPts val="795"/>
              </a:lnSpc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99994" y="247735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20010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75373" y="2526924"/>
            <a:ext cx="3869690" cy="439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377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Correction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terms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50" spc="-7" baseline="-1190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-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50" i="1" spc="-15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79" baseline="-119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approximate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ideal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unbiased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update</a:t>
            </a:r>
            <a:endParaRPr sz="1000">
              <a:latin typeface="Trebuchet MS"/>
              <a:cs typeface="Trebuchet MS"/>
            </a:endParaRPr>
          </a:p>
          <a:p>
            <a:pPr marL="137160" indent="-99695">
              <a:lnSpc>
                <a:spcPct val="100000"/>
              </a:lnSpc>
              <a:spcBef>
                <a:spcPts val="860"/>
              </a:spcBef>
              <a:buChar char="•"/>
              <a:tabLst>
                <a:tab pos="1377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show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convergence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rates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which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beat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parallel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55"/>
              </a:spcBef>
            </a:pPr>
            <a:r>
              <a:rPr spc="-7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8690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SCAFFOLD:</a:t>
            </a:r>
            <a:r>
              <a:rPr spc="60" dirty="0"/>
              <a:t> </a:t>
            </a:r>
            <a:r>
              <a:rPr spc="-80" dirty="0"/>
              <a:t>CORRECTING</a:t>
            </a:r>
            <a:r>
              <a:rPr spc="-50" dirty="0"/>
              <a:t> </a:t>
            </a:r>
            <a:r>
              <a:rPr spc="-95" dirty="0"/>
              <a:t>LOCAL</a:t>
            </a:r>
            <a:r>
              <a:rPr spc="-50" dirty="0"/>
              <a:t> </a:t>
            </a:r>
            <a:r>
              <a:rPr spc="-70" dirty="0"/>
              <a:t>UPDATES</a:t>
            </a:r>
            <a:r>
              <a:rPr spc="-50" dirty="0"/>
              <a:t> </a:t>
            </a:r>
            <a:r>
              <a:rPr sz="900" spc="-30" dirty="0">
                <a:solidFill>
                  <a:srgbClr val="009900"/>
                </a:solidFill>
              </a:rPr>
              <a:t>[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KARIMIREDDY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hlinkClick r:id="rId2" action="ppaction://hlinksldjump"/>
              </a:rPr>
              <a:t>ET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2" action="ppaction://hlinksldjump"/>
              </a:rPr>
              <a:t>AL.,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hlinkClick r:id="rId2" action="ppaction://hlinksldjump"/>
              </a:rPr>
              <a:t>2020</a:t>
            </a:r>
            <a:r>
              <a:rPr sz="900" spc="-15" dirty="0">
                <a:solidFill>
                  <a:srgbClr val="009900"/>
                </a:solidFill>
              </a:rPr>
              <a:t>]</a:t>
            </a:r>
            <a:endParaRPr sz="9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887" y="425572"/>
            <a:ext cx="2772175" cy="16928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0773" y="2273952"/>
            <a:ext cx="4490085" cy="70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FedAvg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becomes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slower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parallel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strongly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non-i.i.d.</a:t>
            </a:r>
            <a:r>
              <a:rPr sz="10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(large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6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Scaffold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often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better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such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settings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865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Other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relevant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approach:</a:t>
            </a:r>
            <a:r>
              <a:rPr sz="10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FedProx </a:t>
            </a:r>
            <a:r>
              <a:rPr sz="900" spc="-3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3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Li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al.,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2020b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098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PE</a:t>
            </a:r>
            <a:r>
              <a:rPr spc="-65" dirty="0"/>
              <a:t>R</a:t>
            </a:r>
            <a:r>
              <a:rPr spc="-50" dirty="0"/>
              <a:t>SONALIZED </a:t>
            </a:r>
            <a:r>
              <a:rPr spc="-25" dirty="0"/>
              <a:t>M</a:t>
            </a:r>
            <a:r>
              <a:rPr spc="-60" dirty="0"/>
              <a:t>ODE</a:t>
            </a:r>
            <a:r>
              <a:rPr spc="-65" dirty="0"/>
              <a:t>L</a:t>
            </a:r>
            <a:r>
              <a:rPr spc="5" dirty="0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673" y="740746"/>
            <a:ext cx="4953000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177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504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Learning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from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non-i.i.d.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difficult/slow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because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each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party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wants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 </a:t>
            </a:r>
            <a:r>
              <a:rPr sz="1000" spc="-29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go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particular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direction</a:t>
            </a:r>
            <a:endParaRPr sz="1000">
              <a:latin typeface="Trebuchet MS"/>
              <a:cs typeface="Trebuchet MS"/>
            </a:endParaRPr>
          </a:p>
          <a:p>
            <a:pPr marL="149860" marR="106045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504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If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distributions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are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very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different,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single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which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performs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well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require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very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number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parameters</a:t>
            </a:r>
            <a:endParaRPr sz="1000">
              <a:latin typeface="Trebuchet MS"/>
              <a:cs typeface="Trebuchet MS"/>
            </a:endParaRPr>
          </a:p>
          <a:p>
            <a:pPr marL="149860" marR="9398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504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Another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direction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deal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with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non-i.i.d.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thus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35" dirty="0">
                <a:solidFill>
                  <a:srgbClr val="EB811B"/>
                </a:solidFill>
                <a:latin typeface="Trebuchet MS"/>
                <a:cs typeface="Trebuchet MS"/>
              </a:rPr>
              <a:t>lift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requirement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that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9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learned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should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be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same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for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all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parties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(“one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size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fits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all”)</a:t>
            </a:r>
            <a:endParaRPr sz="1000">
              <a:latin typeface="Trebuchet MS"/>
              <a:cs typeface="Trebuchet MS"/>
            </a:endParaRPr>
          </a:p>
          <a:p>
            <a:pPr marL="149860" marR="34544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5049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Instead,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allow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party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learn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(potentially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simpler)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personalized </a:t>
            </a:r>
            <a:r>
              <a:rPr sz="1000" spc="-29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50" i="1" spc="-60" baseline="-15873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i="1" spc="187" baseline="-15873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but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design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objective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EB811B"/>
                </a:solidFill>
                <a:latin typeface="Trebuchet MS"/>
                <a:cs typeface="Trebuchet MS"/>
              </a:rPr>
              <a:t>so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as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to enforce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some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kind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collaboration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546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PE</a:t>
            </a:r>
            <a:r>
              <a:rPr spc="-65" dirty="0"/>
              <a:t>R</a:t>
            </a:r>
            <a:r>
              <a:rPr spc="-50" dirty="0"/>
              <a:t>SONALIZED </a:t>
            </a:r>
            <a:r>
              <a:rPr spc="-25" dirty="0"/>
              <a:t>M</a:t>
            </a:r>
            <a:r>
              <a:rPr spc="-60" dirty="0"/>
              <a:t>ODE</a:t>
            </a:r>
            <a:r>
              <a:rPr spc="-65" dirty="0"/>
              <a:t>L</a:t>
            </a:r>
            <a:r>
              <a:rPr spc="5" dirty="0"/>
              <a:t>S</a:t>
            </a:r>
            <a:r>
              <a:rPr spc="-50" dirty="0"/>
              <a:t> </a:t>
            </a:r>
            <a:r>
              <a:rPr spc="-65" dirty="0"/>
              <a:t>F</a:t>
            </a:r>
            <a:r>
              <a:rPr spc="-80" dirty="0"/>
              <a:t>R</a:t>
            </a:r>
            <a:r>
              <a:rPr spc="-75" dirty="0"/>
              <a:t>O</a:t>
            </a:r>
            <a:r>
              <a:rPr spc="-20" dirty="0"/>
              <a:t>M</a:t>
            </a:r>
            <a:r>
              <a:rPr spc="-50" dirty="0"/>
              <a:t> </a:t>
            </a:r>
            <a:r>
              <a:rPr spc="-105" dirty="0"/>
              <a:t>A</a:t>
            </a:r>
            <a:r>
              <a:rPr spc="-45" dirty="0"/>
              <a:t> </a:t>
            </a:r>
            <a:r>
              <a:rPr spc="-95" dirty="0"/>
              <a:t>“ME</a:t>
            </a:r>
            <a:r>
              <a:rPr spc="-135" dirty="0"/>
              <a:t>T</a:t>
            </a:r>
            <a:r>
              <a:rPr spc="-155" dirty="0"/>
              <a:t>A</a:t>
            </a:r>
            <a:r>
              <a:rPr spc="-145" dirty="0"/>
              <a:t>”</a:t>
            </a:r>
            <a:r>
              <a:rPr spc="-50" dirty="0"/>
              <a:t> </a:t>
            </a:r>
            <a:r>
              <a:rPr spc="-25" dirty="0"/>
              <a:t>M</a:t>
            </a:r>
            <a:r>
              <a:rPr spc="-60" dirty="0"/>
              <a:t>ODEL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481258"/>
            <a:ext cx="4432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lr>
                <a:srgbClr val="22373A"/>
              </a:buClr>
              <a:buSzPct val="111111"/>
              <a:buChar char="•"/>
              <a:tabLst>
                <a:tab pos="112395" algn="l"/>
              </a:tabLst>
            </a:pP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Hanzely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1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propose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regularize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personalized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models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their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mean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6157" y="811230"/>
            <a:ext cx="78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11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4828" y="896828"/>
            <a:ext cx="1143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spc="-52" baseline="-1190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30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8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500" i="1" spc="-52" baseline="-38888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500" baseline="-38888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0279" y="776632"/>
            <a:ext cx="11436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	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3032" y="776622"/>
            <a:ext cx="12655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1000" spc="690" dirty="0">
                <a:solidFill>
                  <a:srgbClr val="22373A"/>
                </a:solidFill>
                <a:latin typeface="Comic Sans MS"/>
                <a:cs typeface="Comic Sans MS"/>
              </a:rPr>
              <a:t>Σ	</a:t>
            </a:r>
            <a:r>
              <a:rPr sz="1000" spc="-22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6449" y="82723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Comic Sans MS"/>
                <a:cs typeface="Comic Sans MS"/>
              </a:rPr>
              <a:t>¨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6128" y="957099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6080" y="903152"/>
            <a:ext cx="148018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915"/>
              </a:lnSpc>
              <a:spcBef>
                <a:spcPts val="95"/>
              </a:spcBef>
              <a:tabLst>
                <a:tab pos="1132840" algn="l"/>
              </a:tabLst>
            </a:pPr>
            <a:r>
              <a:rPr sz="1500" i="1" spc="-30" baseline="2777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50" i="1" spc="-30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500" spc="-30" baseline="2777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500" i="1" spc="-30" baseline="2777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30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500" spc="-30" baseline="2777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500" spc="-225" baseline="2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500" spc="82" baseline="2777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82" baseline="-11904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500" spc="82" baseline="2777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500" spc="-142" baseline="2777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500" spc="67" baseline="2777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500" u="sng" spc="382" baseline="388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ahoma"/>
                <a:cs typeface="Tahoma"/>
              </a:rPr>
              <a:t> </a:t>
            </a:r>
            <a:r>
              <a:rPr sz="1500" i="1" u="sng" spc="172" baseline="38888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Calibri"/>
                <a:cs typeface="Calibri"/>
              </a:rPr>
              <a:t>λ</a:t>
            </a:r>
            <a:r>
              <a:rPr sz="1500" i="1" spc="172" baseline="38888" dirty="0">
                <a:solidFill>
                  <a:srgbClr val="22373A"/>
                </a:solidFill>
                <a:latin typeface="Calibri"/>
                <a:cs typeface="Calibri"/>
              </a:rPr>
              <a:t>	</a:t>
            </a:r>
            <a:r>
              <a:rPr sz="1000" spc="-50" dirty="0">
                <a:solidFill>
                  <a:srgbClr val="22373A"/>
                </a:solidFill>
                <a:latin typeface="Comic Sans MS"/>
                <a:cs typeface="Comic Sans MS"/>
              </a:rPr>
              <a:t>¨</a:t>
            </a:r>
            <a:r>
              <a:rPr sz="1500" i="1" spc="-75" baseline="2777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500" i="1" spc="254" baseline="2777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500" spc="330" baseline="2777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endParaRPr sz="1500" baseline="2777">
              <a:latin typeface="Cambria"/>
              <a:cs typeface="Cambria"/>
            </a:endParaRPr>
          </a:p>
          <a:p>
            <a:pPr marL="175895" algn="ctr">
              <a:lnSpc>
                <a:spcPts val="915"/>
              </a:lnSpc>
            </a:pP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8607" y="790670"/>
            <a:ext cx="94615" cy="3702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54"/>
              </a:spcBef>
            </a:pPr>
            <a:r>
              <a:rPr sz="1000" u="sng" spc="-11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1073" y="776632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3827" y="776622"/>
            <a:ext cx="195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2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86367" y="1091351"/>
            <a:ext cx="19018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  <a:tab pos="1753870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	</a:t>
            </a: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	</a:t>
            </a:r>
            <a:r>
              <a:rPr sz="700" i="1" spc="-35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7674" y="896828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7072" y="957099"/>
            <a:ext cx="508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98378" y="82723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Comic Sans MS"/>
                <a:cs typeface="Comic Sans MS"/>
              </a:rPr>
              <a:t>¨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8378" y="903152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Comic Sans MS"/>
                <a:cs typeface="Comic Sans MS"/>
              </a:rPr>
              <a:t>¨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68672" y="820562"/>
            <a:ext cx="679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0773" y="1297667"/>
            <a:ext cx="480187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Inspired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meta-learning,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Fallah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1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propose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learn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global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which </a:t>
            </a:r>
            <a:r>
              <a:rPr sz="1000" spc="-29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easily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adapts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each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EB811B"/>
                </a:solidFill>
                <a:latin typeface="Trebuchet MS"/>
                <a:cs typeface="Trebuchet MS"/>
              </a:rPr>
              <a:t>party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09343" y="1910631"/>
            <a:ext cx="538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2372" y="1804473"/>
            <a:ext cx="94615" cy="3702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54"/>
              </a:spcBef>
            </a:pPr>
            <a:r>
              <a:rPr sz="1000" u="sng" spc="-11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44851" y="179043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77604" y="1790438"/>
            <a:ext cx="2082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9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0939" y="2105167"/>
            <a:ext cx="18161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56052" y="1910631"/>
            <a:ext cx="11734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50" i="1" spc="8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70" dirty="0">
                <a:solidFill>
                  <a:srgbClr val="22373A"/>
                </a:solidFill>
                <a:latin typeface="Calibri"/>
                <a:cs typeface="Calibri"/>
              </a:rPr>
              <a:t>α</a:t>
            </a:r>
            <a:r>
              <a:rPr sz="1000" spc="229" dirty="0">
                <a:solidFill>
                  <a:srgbClr val="22373A"/>
                </a:solidFill>
                <a:latin typeface="Cambria"/>
                <a:cs typeface="Cambria"/>
              </a:rPr>
              <a:t>∇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50" i="1" spc="8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7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);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8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0773" y="2343917"/>
            <a:ext cx="4839970" cy="477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These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formulations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are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actually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related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other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FedAvg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algorithm)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Other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formulations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exist,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e.g.,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the bilevel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approach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Dinh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524" y="1318739"/>
            <a:ext cx="2418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WH</a:t>
            </a:r>
            <a:r>
              <a:rPr sz="1400" spc="-9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spc="-16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</a:t>
            </a:r>
            <a:r>
              <a:rPr sz="14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2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IS</a:t>
            </a:r>
            <a:r>
              <a:rPr sz="14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-8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F</a:t>
            </a:r>
            <a:r>
              <a:rPr sz="1400" spc="-5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EDER</a:t>
            </a:r>
            <a:r>
              <a:rPr sz="1400" spc="-10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1400" spc="-7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TED</a:t>
            </a:r>
            <a:r>
              <a:rPr sz="14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LEARNIN</a:t>
            </a:r>
            <a:r>
              <a:rPr sz="1400" spc="-7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G</a:t>
            </a:r>
            <a:r>
              <a:rPr sz="1400" spc="140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8224" y="1674463"/>
            <a:ext cx="2783840" cy="5080"/>
            <a:chOff x="1488224" y="1674463"/>
            <a:chExt cx="2783840" cy="5080"/>
          </a:xfrm>
        </p:grpSpPr>
        <p:sp>
          <p:nvSpPr>
            <p:cNvPr id="4" name="object 4"/>
            <p:cNvSpPr/>
            <p:nvPr/>
          </p:nvSpPr>
          <p:spPr>
            <a:xfrm>
              <a:off x="1488224" y="1674463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224" y="1674463"/>
              <a:ext cx="96520" cy="5080"/>
            </a:xfrm>
            <a:custGeom>
              <a:avLst/>
              <a:gdLst/>
              <a:ahLst/>
              <a:cxnLst/>
              <a:rect l="l" t="t" r="r" b="b"/>
              <a:pathLst>
                <a:path w="96519" h="5080">
                  <a:moveTo>
                    <a:pt x="0" y="5060"/>
                  </a:moveTo>
                  <a:lnTo>
                    <a:pt x="0" y="0"/>
                  </a:lnTo>
                  <a:lnTo>
                    <a:pt x="95991" y="0"/>
                  </a:lnTo>
                  <a:lnTo>
                    <a:pt x="9599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0746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PERSONALIZED </a:t>
            </a:r>
            <a:r>
              <a:rPr spc="-45" dirty="0"/>
              <a:t>MODELS</a:t>
            </a:r>
            <a:r>
              <a:rPr spc="-50" dirty="0"/>
              <a:t> </a:t>
            </a:r>
            <a:r>
              <a:rPr spc="-70" dirty="0"/>
              <a:t>VIA</a:t>
            </a:r>
            <a:r>
              <a:rPr spc="-45" dirty="0"/>
              <a:t> </a:t>
            </a:r>
            <a:r>
              <a:rPr spc="-85" dirty="0"/>
              <a:t>TASK</a:t>
            </a:r>
            <a:r>
              <a:rPr spc="-45" dirty="0"/>
              <a:t> </a:t>
            </a:r>
            <a:r>
              <a:rPr spc="-50" dirty="0"/>
              <a:t>RELATIONSHIPS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555517"/>
            <a:ext cx="491236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Inspired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multi-task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learning,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Smith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2017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</a:rPr>
              <a:t>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Vanhaesebrouck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5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2017</a:t>
            </a:r>
            <a:r>
              <a:rPr sz="900" spc="-5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propose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regularize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personalized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models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using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(learned)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relationships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between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tasks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4919" y="1225400"/>
            <a:ext cx="457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605" algn="l"/>
              </a:tabLst>
            </a:pP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	</a:t>
            </a: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5831" y="1168455"/>
            <a:ext cx="1130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1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30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1760" y="1062297"/>
            <a:ext cx="94615" cy="3702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254"/>
              </a:spcBef>
            </a:pPr>
            <a:r>
              <a:rPr sz="1000" u="sng" spc="-114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4226" y="1048260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6979" y="1048262"/>
            <a:ext cx="1097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sz="1000" spc="690" dirty="0">
                <a:solidFill>
                  <a:srgbClr val="22373A"/>
                </a:solidFill>
                <a:latin typeface="Comic Sans MS"/>
                <a:cs typeface="Comic Sans MS"/>
              </a:rPr>
              <a:t>Σ	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0314" y="1362991"/>
            <a:ext cx="10674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3605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	</a:t>
            </a: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spc="145" dirty="0">
                <a:solidFill>
                  <a:srgbClr val="22373A"/>
                </a:solidFill>
                <a:latin typeface="Times New Roman"/>
                <a:cs typeface="Times New Roman"/>
              </a:rPr>
              <a:t>&lt;</a:t>
            </a: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1304" y="1228727"/>
            <a:ext cx="14776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0365" algn="l"/>
                <a:tab pos="942340" algn="l"/>
                <a:tab pos="1172845" algn="l"/>
                <a:tab pos="1439545" algn="l"/>
              </a:tabLst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   </a:t>
            </a:r>
            <a:r>
              <a:rPr sz="700" i="1" spc="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dirty="0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dirty="0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spc="60" dirty="0">
                <a:solidFill>
                  <a:srgbClr val="22373A"/>
                </a:solidFill>
                <a:latin typeface="Times New Roman"/>
                <a:cs typeface="Times New Roman"/>
              </a:rPr>
              <a:t>,</a:t>
            </a: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i="1" dirty="0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700" i="1" dirty="0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sz="700" i="1" spc="-3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0827" y="1168455"/>
            <a:ext cx="16078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065" algn="l"/>
              </a:tabLst>
            </a:pP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i="1" spc="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80" dirty="0">
                <a:solidFill>
                  <a:srgbClr val="22373A"/>
                </a:solidFill>
                <a:latin typeface="Tahoma"/>
                <a:cs typeface="Tahoma"/>
              </a:rPr>
              <a:t>;</a:t>
            </a:r>
            <a:r>
              <a:rPr sz="1000" spc="-15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9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+</a:t>
            </a:r>
            <a:r>
              <a:rPr sz="1000" dirty="0">
                <a:solidFill>
                  <a:srgbClr val="22373A"/>
                </a:solidFill>
                <a:latin typeface="Tahoma"/>
                <a:cs typeface="Tahoma"/>
              </a:rPr>
              <a:t>	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  </a:t>
            </a:r>
            <a:r>
              <a:rPr sz="1000" i="1" spc="-6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Cambria"/>
                <a:cs typeface="Cambria"/>
              </a:rPr>
              <a:t>∥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i="1" spc="-4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−</a:t>
            </a:r>
            <a:r>
              <a:rPr sz="100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Cambria"/>
                <a:cs typeface="Cambria"/>
              </a:rPr>
              <a:t>∥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3069" y="1154178"/>
            <a:ext cx="679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773" y="1597817"/>
            <a:ext cx="4912360" cy="112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This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formulation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naturally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lends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itself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alternating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optimization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schemes</a:t>
            </a:r>
            <a:endParaRPr sz="1000">
              <a:latin typeface="Trebuchet MS"/>
              <a:cs typeface="Trebuchet MS"/>
            </a:endParaRPr>
          </a:p>
          <a:p>
            <a:pPr marL="111760" marR="508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1239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It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also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well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suited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fully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setting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,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since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W</a:t>
            </a:r>
            <a:r>
              <a:rPr sz="1000" i="1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can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be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seen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EB811B"/>
                </a:solidFill>
                <a:latin typeface="Trebuchet MS"/>
                <a:cs typeface="Trebuchet MS"/>
              </a:rPr>
              <a:t>as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3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graph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relationships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over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Vanhaesebrouck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2017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 marL="111760" marR="18415" indent="-99695">
              <a:lnSpc>
                <a:spcPct val="114599"/>
              </a:lnSpc>
              <a:spcBef>
                <a:spcPts val="985"/>
              </a:spcBef>
              <a:buClr>
                <a:srgbClr val="22373A"/>
              </a:buClr>
              <a:buSzPct val="111111"/>
              <a:buChar char="•"/>
              <a:tabLst>
                <a:tab pos="112395" algn="l"/>
              </a:tabLst>
            </a:pP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Zantedeschi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et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al.,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propose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learn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W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be a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sparse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graph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relationships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exchange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messages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only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between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pairs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related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parties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updating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188" y="1180379"/>
            <a:ext cx="1882139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5900">
              <a:lnSpc>
                <a:spcPct val="122700"/>
              </a:lnSpc>
              <a:spcBef>
                <a:spcPts val="90"/>
              </a:spcBef>
            </a:pPr>
            <a:r>
              <a:rPr sz="1400" dirty="0">
                <a:solidFill>
                  <a:srgbClr val="22373A"/>
                </a:solidFill>
                <a:hlinkClick r:id="rId2" action="ppaction://hlinksldjump"/>
              </a:rPr>
              <a:t>SOME</a:t>
            </a:r>
            <a:r>
              <a:rPr sz="1400" spc="42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55" dirty="0">
                <a:solidFill>
                  <a:srgbClr val="22373A"/>
                </a:solidFill>
                <a:hlinkClick r:id="rId2" action="ppaction://hlinksldjump"/>
              </a:rPr>
              <a:t>CHALLENGES </a:t>
            </a:r>
            <a:r>
              <a:rPr sz="1400" spc="-50" dirty="0">
                <a:solidFill>
                  <a:srgbClr val="22373A"/>
                </a:solidFill>
              </a:rPr>
              <a:t> </a:t>
            </a:r>
            <a:r>
              <a:rPr sz="1400" spc="15" dirty="0">
                <a:solidFill>
                  <a:srgbClr val="22373A"/>
                </a:solidFill>
                <a:hlinkClick r:id="rId2" action="ppaction://hlinksldjump"/>
              </a:rPr>
              <a:t>IN</a:t>
            </a:r>
            <a:r>
              <a:rPr sz="1400" spc="-4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80" dirty="0">
                <a:solidFill>
                  <a:srgbClr val="22373A"/>
                </a:solidFill>
                <a:hlinkClick r:id="rId2" action="ppaction://hlinksldjump"/>
              </a:rPr>
              <a:t>F</a:t>
            </a:r>
            <a:r>
              <a:rPr sz="1400" spc="-50" dirty="0">
                <a:solidFill>
                  <a:srgbClr val="22373A"/>
                </a:solidFill>
                <a:hlinkClick r:id="rId2" action="ppaction://hlinksldjump"/>
              </a:rPr>
              <a:t>EDER</a:t>
            </a:r>
            <a:r>
              <a:rPr sz="1400" spc="-100" dirty="0">
                <a:solidFill>
                  <a:srgbClr val="22373A"/>
                </a:solidFill>
                <a:hlinkClick r:id="rId2" action="ppaction://hlinksldjump"/>
              </a:rPr>
              <a:t>A</a:t>
            </a:r>
            <a:r>
              <a:rPr sz="1400" spc="-75" dirty="0">
                <a:solidFill>
                  <a:srgbClr val="22373A"/>
                </a:solidFill>
                <a:hlinkClick r:id="rId2" action="ppaction://hlinksldjump"/>
              </a:rPr>
              <a:t>TED</a:t>
            </a:r>
            <a:r>
              <a:rPr sz="1400" spc="-4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35" dirty="0">
                <a:solidFill>
                  <a:srgbClr val="22373A"/>
                </a:solidFill>
                <a:hlinkClick r:id="rId2" action="ppaction://hlinksldjump"/>
              </a:rPr>
              <a:t>LEARNING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120950" y="1782886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2.</a:t>
            </a:r>
            <a:r>
              <a:rPr sz="1200" spc="6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</a:t>
            </a:r>
            <a:r>
              <a:rPr sz="1200" spc="-5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R</a:t>
            </a:r>
            <a:r>
              <a:rPr sz="1200" spc="-5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E</a:t>
            </a:r>
            <a:r>
              <a:rPr sz="1200" spc="-3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SE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R</a:t>
            </a:r>
            <a:r>
              <a:rPr sz="1200" spc="-6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VING</a:t>
            </a:r>
            <a:r>
              <a:rPr sz="1200" spc="-5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1200" spc="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P</a:t>
            </a:r>
            <a:r>
              <a:rPr sz="1200" spc="-4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RI</a:t>
            </a:r>
            <a:r>
              <a:rPr sz="1200" spc="-7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V</a:t>
            </a:r>
            <a:r>
              <a:rPr sz="1200" spc="-110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sz="1200" spc="-13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C</a:t>
            </a:r>
            <a:r>
              <a:rPr sz="1200" spc="-105" dirty="0">
                <a:solidFill>
                  <a:srgbClr val="22373A"/>
                </a:solidFill>
                <a:latin typeface="Trebuchet MS"/>
                <a:cs typeface="Trebuchet MS"/>
                <a:hlinkClick r:id="rId3" action="ppaction://hlinksldjump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2307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PRIVACY</a:t>
            </a:r>
            <a:r>
              <a:rPr spc="-50" dirty="0"/>
              <a:t> </a:t>
            </a:r>
            <a:r>
              <a:rPr spc="-20" dirty="0"/>
              <a:t>ISSUES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-40" dirty="0"/>
              <a:t> </a:t>
            </a:r>
            <a:r>
              <a:rPr spc="-75" dirty="0"/>
              <a:t>(FEDERATED)</a:t>
            </a:r>
            <a:r>
              <a:rPr spc="-50" dirty="0"/>
              <a:t> </a:t>
            </a:r>
            <a:r>
              <a:rPr spc="-40" dirty="0"/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413834"/>
            <a:ext cx="4843145" cy="623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susceptible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various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attacks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endParaRPr sz="1000">
              <a:latin typeface="Trebuchet MS"/>
              <a:cs typeface="Trebuchet MS"/>
            </a:endParaRPr>
          </a:p>
          <a:p>
            <a:pPr marL="111760" marR="5080" indent="-99695">
              <a:lnSpc>
                <a:spcPct val="114599"/>
              </a:lnSpc>
              <a:spcBef>
                <a:spcPts val="760"/>
              </a:spcBef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Membership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inference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attacks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try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infer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presence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known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individual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training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set,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e.g.,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exploiting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the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confidence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predictions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Shokri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2017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8523" y="1123365"/>
            <a:ext cx="2016017" cy="8356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0773" y="2068112"/>
            <a:ext cx="478091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Reconstruction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attacks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try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infer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points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used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train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model, 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e.g.,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differencing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attacks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Paige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al.,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 marL="111760" marR="74930" indent="-99695">
              <a:lnSpc>
                <a:spcPct val="114599"/>
              </a:lnSpc>
              <a:spcBef>
                <a:spcPts val="760"/>
              </a:spcBef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Federated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Learning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offers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an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additional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attack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surface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because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server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and/or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other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clients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observe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updates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(not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only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final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model)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Nasr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2019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3809" y="3004572"/>
            <a:ext cx="165735" cy="1327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22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400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DIFFERENTIAL</a:t>
            </a:r>
            <a:r>
              <a:rPr spc="-50" dirty="0"/>
              <a:t> </a:t>
            </a:r>
            <a:r>
              <a:rPr spc="-45" dirty="0"/>
              <a:t>PRI</a:t>
            </a:r>
            <a:r>
              <a:rPr spc="-65" dirty="0"/>
              <a:t>V</a:t>
            </a:r>
            <a:r>
              <a:rPr spc="-110" dirty="0"/>
              <a:t>A</a:t>
            </a:r>
            <a:r>
              <a:rPr spc="-135" dirty="0"/>
              <a:t>C</a:t>
            </a:r>
            <a:r>
              <a:rPr spc="-105" dirty="0"/>
              <a:t>Y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105" dirty="0"/>
              <a:t>A</a:t>
            </a:r>
            <a:r>
              <a:rPr spc="-45" dirty="0"/>
              <a:t> </a:t>
            </a:r>
            <a:r>
              <a:rPr spc="-80" dirty="0"/>
              <a:t>NU</a:t>
            </a:r>
            <a:r>
              <a:rPr spc="-100" dirty="0"/>
              <a:t>T</a:t>
            </a:r>
            <a:r>
              <a:rPr spc="-45" dirty="0"/>
              <a:t>SHELL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1799" y="420643"/>
            <a:ext cx="2232025" cy="1224280"/>
            <a:chOff x="611799" y="420643"/>
            <a:chExt cx="2232025" cy="1224280"/>
          </a:xfrm>
        </p:grpSpPr>
        <p:sp>
          <p:nvSpPr>
            <p:cNvPr id="4" name="object 4"/>
            <p:cNvSpPr/>
            <p:nvPr/>
          </p:nvSpPr>
          <p:spPr>
            <a:xfrm>
              <a:off x="615927" y="424770"/>
              <a:ext cx="2223770" cy="1216025"/>
            </a:xfrm>
            <a:custGeom>
              <a:avLst/>
              <a:gdLst/>
              <a:ahLst/>
              <a:cxnLst/>
              <a:rect l="l" t="t" r="r" b="b"/>
              <a:pathLst>
                <a:path w="2223770" h="1216025">
                  <a:moveTo>
                    <a:pt x="2063778" y="1215406"/>
                  </a:moveTo>
                  <a:lnTo>
                    <a:pt x="159413" y="1215406"/>
                  </a:lnTo>
                  <a:lnTo>
                    <a:pt x="108915" y="1207592"/>
                  </a:lnTo>
                  <a:lnTo>
                    <a:pt x="65141" y="1185813"/>
                  </a:lnTo>
                  <a:lnTo>
                    <a:pt x="30674" y="1152567"/>
                  </a:lnTo>
                  <a:lnTo>
                    <a:pt x="8099" y="1110347"/>
                  </a:lnTo>
                  <a:lnTo>
                    <a:pt x="0" y="1061649"/>
                  </a:lnTo>
                  <a:lnTo>
                    <a:pt x="0" y="153756"/>
                  </a:lnTo>
                  <a:lnTo>
                    <a:pt x="8099" y="105048"/>
                  </a:lnTo>
                  <a:lnTo>
                    <a:pt x="30674" y="62827"/>
                  </a:lnTo>
                  <a:lnTo>
                    <a:pt x="65141" y="29584"/>
                  </a:lnTo>
                  <a:lnTo>
                    <a:pt x="108915" y="7811"/>
                  </a:lnTo>
                  <a:lnTo>
                    <a:pt x="159413" y="0"/>
                  </a:lnTo>
                  <a:lnTo>
                    <a:pt x="2063778" y="0"/>
                  </a:lnTo>
                  <a:lnTo>
                    <a:pt x="2114275" y="7811"/>
                  </a:lnTo>
                  <a:lnTo>
                    <a:pt x="2158054" y="29584"/>
                  </a:lnTo>
                  <a:lnTo>
                    <a:pt x="2192528" y="62827"/>
                  </a:lnTo>
                  <a:lnTo>
                    <a:pt x="2215109" y="105048"/>
                  </a:lnTo>
                  <a:lnTo>
                    <a:pt x="2223211" y="153756"/>
                  </a:lnTo>
                  <a:lnTo>
                    <a:pt x="2223211" y="1061649"/>
                  </a:lnTo>
                  <a:lnTo>
                    <a:pt x="2215109" y="1110347"/>
                  </a:lnTo>
                  <a:lnTo>
                    <a:pt x="2192528" y="1152567"/>
                  </a:lnTo>
                  <a:lnTo>
                    <a:pt x="2158054" y="1185813"/>
                  </a:lnTo>
                  <a:lnTo>
                    <a:pt x="2114275" y="1207592"/>
                  </a:lnTo>
                  <a:lnTo>
                    <a:pt x="2063778" y="1215406"/>
                  </a:lnTo>
                  <a:close/>
                </a:path>
              </a:pathLst>
            </a:custGeom>
            <a:solidFill>
              <a:srgbClr val="B3B3B3">
                <a:alpha val="332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5927" y="424770"/>
              <a:ext cx="2223770" cy="1216025"/>
            </a:xfrm>
            <a:custGeom>
              <a:avLst/>
              <a:gdLst/>
              <a:ahLst/>
              <a:cxnLst/>
              <a:rect l="l" t="t" r="r" b="b"/>
              <a:pathLst>
                <a:path w="2223770" h="1216025">
                  <a:moveTo>
                    <a:pt x="159413" y="0"/>
                  </a:moveTo>
                  <a:lnTo>
                    <a:pt x="2063778" y="0"/>
                  </a:lnTo>
                  <a:lnTo>
                    <a:pt x="2114275" y="7811"/>
                  </a:lnTo>
                  <a:lnTo>
                    <a:pt x="2158054" y="29584"/>
                  </a:lnTo>
                  <a:lnTo>
                    <a:pt x="2192527" y="62827"/>
                  </a:lnTo>
                  <a:lnTo>
                    <a:pt x="2215109" y="105048"/>
                  </a:lnTo>
                  <a:lnTo>
                    <a:pt x="2223211" y="153756"/>
                  </a:lnTo>
                  <a:lnTo>
                    <a:pt x="2223211" y="1061649"/>
                  </a:lnTo>
                  <a:lnTo>
                    <a:pt x="2215109" y="1110347"/>
                  </a:lnTo>
                  <a:lnTo>
                    <a:pt x="2192527" y="1152567"/>
                  </a:lnTo>
                  <a:lnTo>
                    <a:pt x="2158054" y="1185813"/>
                  </a:lnTo>
                  <a:lnTo>
                    <a:pt x="2114275" y="1207592"/>
                  </a:lnTo>
                  <a:lnTo>
                    <a:pt x="2063778" y="1215405"/>
                  </a:lnTo>
                  <a:lnTo>
                    <a:pt x="159413" y="1215405"/>
                  </a:lnTo>
                  <a:lnTo>
                    <a:pt x="108915" y="1207592"/>
                  </a:lnTo>
                  <a:lnTo>
                    <a:pt x="65141" y="1185813"/>
                  </a:lnTo>
                  <a:lnTo>
                    <a:pt x="30674" y="1152567"/>
                  </a:lnTo>
                  <a:lnTo>
                    <a:pt x="8099" y="1110347"/>
                  </a:lnTo>
                  <a:lnTo>
                    <a:pt x="0" y="1061649"/>
                  </a:lnTo>
                  <a:lnTo>
                    <a:pt x="0" y="153756"/>
                  </a:lnTo>
                  <a:lnTo>
                    <a:pt x="8099" y="105048"/>
                  </a:lnTo>
                  <a:lnTo>
                    <a:pt x="30674" y="62827"/>
                  </a:lnTo>
                  <a:lnTo>
                    <a:pt x="65141" y="29584"/>
                  </a:lnTo>
                  <a:lnTo>
                    <a:pt x="108915" y="7811"/>
                  </a:lnTo>
                  <a:lnTo>
                    <a:pt x="159413" y="0"/>
                  </a:lnTo>
                  <a:close/>
                </a:path>
              </a:pathLst>
            </a:custGeom>
            <a:ln w="7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550" y="708147"/>
              <a:ext cx="167668" cy="182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576" y="1385055"/>
              <a:ext cx="167642" cy="1828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576" y="960272"/>
              <a:ext cx="167642" cy="1828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3190" y="1294617"/>
              <a:ext cx="378460" cy="167005"/>
            </a:xfrm>
            <a:custGeom>
              <a:avLst/>
              <a:gdLst/>
              <a:ahLst/>
              <a:cxnLst/>
              <a:rect l="l" t="t" r="r" b="b"/>
              <a:pathLst>
                <a:path w="378459" h="167005">
                  <a:moveTo>
                    <a:pt x="0" y="166950"/>
                  </a:moveTo>
                  <a:lnTo>
                    <a:pt x="378030" y="0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2412" y="129461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5" h="44450">
                  <a:moveTo>
                    <a:pt x="0" y="9528"/>
                  </a:moveTo>
                  <a:lnTo>
                    <a:pt x="68805" y="0"/>
                  </a:lnTo>
                  <a:lnTo>
                    <a:pt x="15428" y="44426"/>
                  </a:lnTo>
                  <a:lnTo>
                    <a:pt x="25179" y="19274"/>
                  </a:lnTo>
                  <a:lnTo>
                    <a:pt x="0" y="9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2412" y="129461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5" h="44450">
                  <a:moveTo>
                    <a:pt x="25179" y="19274"/>
                  </a:moveTo>
                  <a:lnTo>
                    <a:pt x="15428" y="44426"/>
                  </a:lnTo>
                  <a:lnTo>
                    <a:pt x="68805" y="0"/>
                  </a:lnTo>
                  <a:lnTo>
                    <a:pt x="0" y="9528"/>
                  </a:lnTo>
                  <a:lnTo>
                    <a:pt x="25179" y="19274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1262" y="1059910"/>
              <a:ext cx="340360" cy="38735"/>
            </a:xfrm>
            <a:custGeom>
              <a:avLst/>
              <a:gdLst/>
              <a:ahLst/>
              <a:cxnLst/>
              <a:rect l="l" t="t" r="r" b="b"/>
              <a:pathLst>
                <a:path w="340359" h="38734">
                  <a:moveTo>
                    <a:pt x="0" y="0"/>
                  </a:moveTo>
                  <a:lnTo>
                    <a:pt x="339958" y="38662"/>
                  </a:lnTo>
                </a:path>
              </a:pathLst>
            </a:custGeom>
            <a:ln w="4769">
              <a:solidFill>
                <a:srgbClr val="000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2709" y="1072087"/>
              <a:ext cx="68580" cy="38100"/>
            </a:xfrm>
            <a:custGeom>
              <a:avLst/>
              <a:gdLst/>
              <a:ahLst/>
              <a:cxnLst/>
              <a:rect l="l" t="t" r="r" b="b"/>
              <a:pathLst>
                <a:path w="68580" h="38100">
                  <a:moveTo>
                    <a:pt x="4319" y="0"/>
                  </a:moveTo>
                  <a:lnTo>
                    <a:pt x="68511" y="26491"/>
                  </a:lnTo>
                  <a:lnTo>
                    <a:pt x="0" y="37900"/>
                  </a:lnTo>
                  <a:lnTo>
                    <a:pt x="21104" y="21096"/>
                  </a:lnTo>
                  <a:lnTo>
                    <a:pt x="4319" y="0"/>
                  </a:lnTo>
                  <a:close/>
                </a:path>
              </a:pathLst>
            </a:custGeom>
            <a:solidFill>
              <a:srgbClr val="000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2708" y="1072087"/>
              <a:ext cx="68580" cy="38100"/>
            </a:xfrm>
            <a:custGeom>
              <a:avLst/>
              <a:gdLst/>
              <a:ahLst/>
              <a:cxnLst/>
              <a:rect l="l" t="t" r="r" b="b"/>
              <a:pathLst>
                <a:path w="68580" h="38100">
                  <a:moveTo>
                    <a:pt x="21110" y="21103"/>
                  </a:moveTo>
                  <a:lnTo>
                    <a:pt x="0" y="37900"/>
                  </a:lnTo>
                  <a:lnTo>
                    <a:pt x="68511" y="26491"/>
                  </a:lnTo>
                  <a:lnTo>
                    <a:pt x="4319" y="0"/>
                  </a:lnTo>
                  <a:lnTo>
                    <a:pt x="21110" y="21103"/>
                  </a:lnTo>
                  <a:close/>
                </a:path>
              </a:pathLst>
            </a:custGeom>
            <a:ln w="5087">
              <a:solidFill>
                <a:srgbClr val="000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1288" y="837146"/>
              <a:ext cx="330200" cy="146050"/>
            </a:xfrm>
            <a:custGeom>
              <a:avLst/>
              <a:gdLst/>
              <a:ahLst/>
              <a:cxnLst/>
              <a:rect l="l" t="t" r="r" b="b"/>
              <a:pathLst>
                <a:path w="330200" h="146050">
                  <a:moveTo>
                    <a:pt x="0" y="0"/>
                  </a:moveTo>
                  <a:lnTo>
                    <a:pt x="329932" y="145723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2412" y="93844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5" h="44450">
                  <a:moveTo>
                    <a:pt x="15428" y="0"/>
                  </a:moveTo>
                  <a:lnTo>
                    <a:pt x="68807" y="44420"/>
                  </a:lnTo>
                  <a:lnTo>
                    <a:pt x="0" y="34898"/>
                  </a:lnTo>
                  <a:lnTo>
                    <a:pt x="25173" y="25148"/>
                  </a:lnTo>
                  <a:lnTo>
                    <a:pt x="15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2412" y="93844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5" h="44450">
                  <a:moveTo>
                    <a:pt x="25173" y="25148"/>
                  </a:moveTo>
                  <a:lnTo>
                    <a:pt x="0" y="34898"/>
                  </a:lnTo>
                  <a:lnTo>
                    <a:pt x="68807" y="44420"/>
                  </a:lnTo>
                  <a:lnTo>
                    <a:pt x="15428" y="0"/>
                  </a:lnTo>
                  <a:lnTo>
                    <a:pt x="25173" y="25148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81220" y="785828"/>
            <a:ext cx="706120" cy="706120"/>
          </a:xfrm>
          <a:prstGeom prst="rect">
            <a:avLst/>
          </a:prstGeom>
          <a:solidFill>
            <a:srgbClr val="F9F9F9"/>
          </a:solidFill>
          <a:ln w="1439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37465" marR="31750" algn="ctr">
              <a:lnSpc>
                <a:spcPct val="104200"/>
              </a:lnSpc>
            </a:pPr>
            <a:r>
              <a:rPr sz="800" spc="70" dirty="0">
                <a:latin typeface="Trebuchet MS"/>
                <a:cs typeface="Trebuchet MS"/>
              </a:rPr>
              <a:t>R</a:t>
            </a:r>
            <a:r>
              <a:rPr sz="800" spc="45" dirty="0">
                <a:latin typeface="Trebuchet MS"/>
                <a:cs typeface="Trebuchet MS"/>
              </a:rPr>
              <a:t>andomized  </a:t>
            </a:r>
            <a:r>
              <a:rPr sz="800" spc="40" dirty="0">
                <a:latin typeface="Trebuchet MS"/>
                <a:cs typeface="Trebuchet MS"/>
              </a:rPr>
              <a:t>algorithm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ts val="1870"/>
              </a:lnSpc>
            </a:pPr>
            <a:r>
              <a:rPr sz="1600" spc="15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5320" y="708833"/>
            <a:ext cx="17843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0600"/>
              </a:lnSpc>
              <a:spcBef>
                <a:spcPts val="100"/>
              </a:spcBef>
            </a:pPr>
            <a:r>
              <a:rPr sz="800" spc="70" dirty="0">
                <a:latin typeface="Trebuchet MS"/>
                <a:cs typeface="Trebuchet MS"/>
              </a:rPr>
              <a:t>x</a:t>
            </a:r>
            <a:r>
              <a:rPr sz="750" spc="67" baseline="-16666" dirty="0">
                <a:latin typeface="Trebuchet MS"/>
                <a:cs typeface="Trebuchet MS"/>
              </a:rPr>
              <a:t>1  </a:t>
            </a:r>
            <a:r>
              <a:rPr sz="800" spc="70" dirty="0">
                <a:solidFill>
                  <a:srgbClr val="0000B3"/>
                </a:solidFill>
                <a:latin typeface="Trebuchet MS"/>
                <a:cs typeface="Trebuchet MS"/>
              </a:rPr>
              <a:t>x</a:t>
            </a:r>
            <a:r>
              <a:rPr sz="750" spc="97" baseline="-16666" dirty="0">
                <a:solidFill>
                  <a:srgbClr val="0000B3"/>
                </a:solidFill>
                <a:latin typeface="Trebuchet MS"/>
                <a:cs typeface="Trebuchet MS"/>
              </a:rPr>
              <a:t>2</a:t>
            </a:r>
            <a:endParaRPr sz="750" baseline="-16666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320" y="1206001"/>
            <a:ext cx="1784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Trebuchet MS"/>
                <a:cs typeface="Trebuchet MS"/>
              </a:rPr>
              <a:t>x</a:t>
            </a:r>
            <a:r>
              <a:rPr sz="750" spc="89" baseline="-16666" dirty="0">
                <a:latin typeface="Trebuchet MS"/>
                <a:cs typeface="Trebuchet MS"/>
              </a:rPr>
              <a:t>n</a:t>
            </a:r>
            <a:endParaRPr sz="750" baseline="-16666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366" y="415465"/>
            <a:ext cx="7150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Trebuchet MS"/>
                <a:cs typeface="Trebuchet MS"/>
              </a:rPr>
              <a:t>random</a:t>
            </a:r>
            <a:r>
              <a:rPr sz="800" spc="-40" dirty="0">
                <a:latin typeface="Trebuchet MS"/>
                <a:cs typeface="Trebuchet MS"/>
              </a:rPr>
              <a:t> </a:t>
            </a:r>
            <a:r>
              <a:rPr sz="800" spc="45" dirty="0">
                <a:latin typeface="Trebuchet MS"/>
                <a:cs typeface="Trebuchet MS"/>
              </a:rPr>
              <a:t>coins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11912" y="566589"/>
            <a:ext cx="44450" cy="216535"/>
            <a:chOff x="1511912" y="566589"/>
            <a:chExt cx="44450" cy="216535"/>
          </a:xfrm>
        </p:grpSpPr>
        <p:sp>
          <p:nvSpPr>
            <p:cNvPr id="23" name="object 23"/>
            <p:cNvSpPr/>
            <p:nvPr/>
          </p:nvSpPr>
          <p:spPr>
            <a:xfrm>
              <a:off x="1533326" y="569129"/>
              <a:ext cx="1905" cy="211454"/>
            </a:xfrm>
            <a:custGeom>
              <a:avLst/>
              <a:gdLst/>
              <a:ahLst/>
              <a:cxnLst/>
              <a:rect l="l" t="t" r="r" b="b"/>
              <a:pathLst>
                <a:path w="1905" h="211454">
                  <a:moveTo>
                    <a:pt x="0" y="210826"/>
                  </a:moveTo>
                  <a:lnTo>
                    <a:pt x="1631" y="0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4769" y="713036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38148" y="296"/>
                  </a:moveTo>
                  <a:lnTo>
                    <a:pt x="18556" y="66914"/>
                  </a:lnTo>
                  <a:lnTo>
                    <a:pt x="0" y="0"/>
                  </a:lnTo>
                  <a:lnTo>
                    <a:pt x="18926" y="19222"/>
                  </a:lnTo>
                  <a:lnTo>
                    <a:pt x="38148" y="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14769" y="713036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4" h="67309">
                  <a:moveTo>
                    <a:pt x="18926" y="19222"/>
                  </a:moveTo>
                  <a:lnTo>
                    <a:pt x="0" y="0"/>
                  </a:lnTo>
                  <a:lnTo>
                    <a:pt x="18556" y="66914"/>
                  </a:lnTo>
                  <a:lnTo>
                    <a:pt x="38148" y="296"/>
                  </a:lnTo>
                  <a:lnTo>
                    <a:pt x="18926" y="19222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84125" y="755763"/>
            <a:ext cx="479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latin typeface="Trebuchet MS"/>
                <a:cs typeface="Trebuchet MS"/>
              </a:rPr>
              <a:t>A</a:t>
            </a:r>
            <a:r>
              <a:rPr sz="1600" spc="70" dirty="0">
                <a:latin typeface="Trebuchet MS"/>
                <a:cs typeface="Trebuchet MS"/>
              </a:rPr>
              <a:t>(</a:t>
            </a:r>
            <a:r>
              <a:rPr sz="1600" spc="250" dirty="0">
                <a:solidFill>
                  <a:srgbClr val="0000B3"/>
                </a:solidFill>
                <a:latin typeface="Trebuchet MS"/>
                <a:cs typeface="Trebuchet MS"/>
              </a:rPr>
              <a:t>D</a:t>
            </a:r>
            <a:r>
              <a:rPr sz="1600" spc="35" dirty="0"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7660" y="1056087"/>
            <a:ext cx="459740" cy="302260"/>
          </a:xfrm>
          <a:custGeom>
            <a:avLst/>
            <a:gdLst/>
            <a:ahLst/>
            <a:cxnLst/>
            <a:rect l="l" t="t" r="r" b="b"/>
            <a:pathLst>
              <a:path w="459739" h="302259">
                <a:moveTo>
                  <a:pt x="0" y="302254"/>
                </a:moveTo>
                <a:lnTo>
                  <a:pt x="41545" y="290666"/>
                </a:lnTo>
                <a:lnTo>
                  <a:pt x="83065" y="270703"/>
                </a:lnTo>
                <a:lnTo>
                  <a:pt x="115385" y="245698"/>
                </a:lnTo>
                <a:lnTo>
                  <a:pt x="143063" y="214026"/>
                </a:lnTo>
                <a:lnTo>
                  <a:pt x="166131" y="177319"/>
                </a:lnTo>
                <a:lnTo>
                  <a:pt x="184608" y="138821"/>
                </a:lnTo>
                <a:lnTo>
                  <a:pt x="198450" y="103232"/>
                </a:lnTo>
                <a:lnTo>
                  <a:pt x="212293" y="60569"/>
                </a:lnTo>
                <a:lnTo>
                  <a:pt x="226135" y="9473"/>
                </a:lnTo>
                <a:lnTo>
                  <a:pt x="228440" y="0"/>
                </a:lnTo>
                <a:lnTo>
                  <a:pt x="230745" y="0"/>
                </a:lnTo>
                <a:lnTo>
                  <a:pt x="244587" y="52682"/>
                </a:lnTo>
                <a:lnTo>
                  <a:pt x="258448" y="96660"/>
                </a:lnTo>
                <a:lnTo>
                  <a:pt x="272290" y="133341"/>
                </a:lnTo>
                <a:lnTo>
                  <a:pt x="290742" y="173001"/>
                </a:lnTo>
                <a:lnTo>
                  <a:pt x="313810" y="210826"/>
                </a:lnTo>
                <a:lnTo>
                  <a:pt x="341514" y="243469"/>
                </a:lnTo>
                <a:lnTo>
                  <a:pt x="376119" y="270703"/>
                </a:lnTo>
                <a:lnTo>
                  <a:pt x="410744" y="288037"/>
                </a:lnTo>
                <a:lnTo>
                  <a:pt x="447648" y="299644"/>
                </a:lnTo>
                <a:lnTo>
                  <a:pt x="456874" y="301778"/>
                </a:lnTo>
                <a:lnTo>
                  <a:pt x="459185" y="302254"/>
                </a:lnTo>
              </a:path>
            </a:pathLst>
          </a:custGeom>
          <a:ln w="8999">
            <a:solidFill>
              <a:srgbClr val="0000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35790" y="1361074"/>
            <a:ext cx="7518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0" dirty="0">
                <a:latin typeface="Trebuchet MS"/>
                <a:cs typeface="Trebuchet MS"/>
              </a:rPr>
              <a:t>distribution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of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45" dirty="0">
                <a:latin typeface="Trebuchet MS"/>
                <a:cs typeface="Trebuchet MS"/>
              </a:rPr>
              <a:t>A(</a:t>
            </a:r>
            <a:r>
              <a:rPr sz="600" spc="45" dirty="0">
                <a:solidFill>
                  <a:srgbClr val="0000B3"/>
                </a:solidFill>
                <a:latin typeface="Trebuchet MS"/>
                <a:cs typeface="Trebuchet MS"/>
              </a:rPr>
              <a:t>D</a:t>
            </a:r>
            <a:r>
              <a:rPr sz="600" spc="45" dirty="0">
                <a:latin typeface="Trebuchet MS"/>
                <a:cs typeface="Trebuchet MS"/>
              </a:rPr>
              <a:t>)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6575" y="1132990"/>
            <a:ext cx="660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6575" y="1196486"/>
            <a:ext cx="660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0805" y="1121807"/>
            <a:ext cx="1362710" cy="342265"/>
            <a:chOff x="800805" y="1121807"/>
            <a:chExt cx="1362710" cy="342265"/>
          </a:xfrm>
        </p:grpSpPr>
        <p:sp>
          <p:nvSpPr>
            <p:cNvPr id="32" name="object 32"/>
            <p:cNvSpPr/>
            <p:nvPr/>
          </p:nvSpPr>
          <p:spPr>
            <a:xfrm>
              <a:off x="1884142" y="1138753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4">
                  <a:moveTo>
                    <a:pt x="0" y="0"/>
                  </a:moveTo>
                  <a:lnTo>
                    <a:pt x="277097" y="0"/>
                  </a:lnTo>
                </a:path>
              </a:pathLst>
            </a:custGeom>
            <a:ln w="3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8932" y="1123800"/>
              <a:ext cx="52705" cy="30480"/>
            </a:xfrm>
            <a:custGeom>
              <a:avLst/>
              <a:gdLst/>
              <a:ahLst/>
              <a:cxnLst/>
              <a:rect l="l" t="t" r="r" b="b"/>
              <a:pathLst>
                <a:path w="52705" h="30480">
                  <a:moveTo>
                    <a:pt x="0" y="0"/>
                  </a:moveTo>
                  <a:lnTo>
                    <a:pt x="52308" y="14953"/>
                  </a:lnTo>
                  <a:lnTo>
                    <a:pt x="0" y="29887"/>
                  </a:lnTo>
                  <a:lnTo>
                    <a:pt x="14953" y="14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08932" y="1123800"/>
              <a:ext cx="52705" cy="30480"/>
            </a:xfrm>
            <a:custGeom>
              <a:avLst/>
              <a:gdLst/>
              <a:ahLst/>
              <a:cxnLst/>
              <a:rect l="l" t="t" r="r" b="b"/>
              <a:pathLst>
                <a:path w="52705" h="30480">
                  <a:moveTo>
                    <a:pt x="14953" y="14953"/>
                  </a:moveTo>
                  <a:lnTo>
                    <a:pt x="0" y="29887"/>
                  </a:lnTo>
                  <a:lnTo>
                    <a:pt x="52308" y="14953"/>
                  </a:lnTo>
                  <a:lnTo>
                    <a:pt x="0" y="0"/>
                  </a:lnTo>
                  <a:lnTo>
                    <a:pt x="14953" y="14953"/>
                  </a:lnTo>
                  <a:close/>
                </a:path>
              </a:pathLst>
            </a:custGeom>
            <a:ln w="3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3190" y="1294617"/>
              <a:ext cx="378460" cy="167005"/>
            </a:xfrm>
            <a:custGeom>
              <a:avLst/>
              <a:gdLst/>
              <a:ahLst/>
              <a:cxnLst/>
              <a:rect l="l" t="t" r="r" b="b"/>
              <a:pathLst>
                <a:path w="378459" h="167005">
                  <a:moveTo>
                    <a:pt x="0" y="166950"/>
                  </a:moveTo>
                  <a:lnTo>
                    <a:pt x="378030" y="0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2412" y="129461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5" h="44450">
                  <a:moveTo>
                    <a:pt x="0" y="9528"/>
                  </a:moveTo>
                  <a:lnTo>
                    <a:pt x="68805" y="0"/>
                  </a:lnTo>
                  <a:lnTo>
                    <a:pt x="15428" y="44426"/>
                  </a:lnTo>
                  <a:lnTo>
                    <a:pt x="25179" y="19274"/>
                  </a:lnTo>
                  <a:lnTo>
                    <a:pt x="0" y="9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2412" y="129461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5" h="44450">
                  <a:moveTo>
                    <a:pt x="25179" y="19274"/>
                  </a:moveTo>
                  <a:lnTo>
                    <a:pt x="15428" y="44426"/>
                  </a:lnTo>
                  <a:lnTo>
                    <a:pt x="68805" y="0"/>
                  </a:lnTo>
                  <a:lnTo>
                    <a:pt x="0" y="9528"/>
                  </a:lnTo>
                  <a:lnTo>
                    <a:pt x="25179" y="19274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2916711" y="420643"/>
            <a:ext cx="2232025" cy="1224280"/>
            <a:chOff x="2916711" y="420643"/>
            <a:chExt cx="2232025" cy="1224280"/>
          </a:xfrm>
        </p:grpSpPr>
        <p:sp>
          <p:nvSpPr>
            <p:cNvPr id="39" name="object 39"/>
            <p:cNvSpPr/>
            <p:nvPr/>
          </p:nvSpPr>
          <p:spPr>
            <a:xfrm>
              <a:off x="2920838" y="424770"/>
              <a:ext cx="2223770" cy="1216025"/>
            </a:xfrm>
            <a:custGeom>
              <a:avLst/>
              <a:gdLst/>
              <a:ahLst/>
              <a:cxnLst/>
              <a:rect l="l" t="t" r="r" b="b"/>
              <a:pathLst>
                <a:path w="2223770" h="1216025">
                  <a:moveTo>
                    <a:pt x="2063778" y="1215406"/>
                  </a:moveTo>
                  <a:lnTo>
                    <a:pt x="159413" y="1215406"/>
                  </a:lnTo>
                  <a:lnTo>
                    <a:pt x="108915" y="1207592"/>
                  </a:lnTo>
                  <a:lnTo>
                    <a:pt x="65141" y="1185813"/>
                  </a:lnTo>
                  <a:lnTo>
                    <a:pt x="30674" y="1152567"/>
                  </a:lnTo>
                  <a:lnTo>
                    <a:pt x="8099" y="1110347"/>
                  </a:lnTo>
                  <a:lnTo>
                    <a:pt x="0" y="1061649"/>
                  </a:lnTo>
                  <a:lnTo>
                    <a:pt x="0" y="153756"/>
                  </a:lnTo>
                  <a:lnTo>
                    <a:pt x="8099" y="105048"/>
                  </a:lnTo>
                  <a:lnTo>
                    <a:pt x="30674" y="62827"/>
                  </a:lnTo>
                  <a:lnTo>
                    <a:pt x="65141" y="29584"/>
                  </a:lnTo>
                  <a:lnTo>
                    <a:pt x="108915" y="7811"/>
                  </a:lnTo>
                  <a:lnTo>
                    <a:pt x="159413" y="0"/>
                  </a:lnTo>
                  <a:lnTo>
                    <a:pt x="2063778" y="0"/>
                  </a:lnTo>
                  <a:lnTo>
                    <a:pt x="2114275" y="7811"/>
                  </a:lnTo>
                  <a:lnTo>
                    <a:pt x="2158054" y="29584"/>
                  </a:lnTo>
                  <a:lnTo>
                    <a:pt x="2192528" y="62827"/>
                  </a:lnTo>
                  <a:lnTo>
                    <a:pt x="2215109" y="105048"/>
                  </a:lnTo>
                  <a:lnTo>
                    <a:pt x="2223211" y="153756"/>
                  </a:lnTo>
                  <a:lnTo>
                    <a:pt x="2223211" y="1061649"/>
                  </a:lnTo>
                  <a:lnTo>
                    <a:pt x="2215109" y="1110347"/>
                  </a:lnTo>
                  <a:lnTo>
                    <a:pt x="2192528" y="1152567"/>
                  </a:lnTo>
                  <a:lnTo>
                    <a:pt x="2158054" y="1185813"/>
                  </a:lnTo>
                  <a:lnTo>
                    <a:pt x="2114275" y="1207592"/>
                  </a:lnTo>
                  <a:lnTo>
                    <a:pt x="2063778" y="1215406"/>
                  </a:lnTo>
                  <a:close/>
                </a:path>
              </a:pathLst>
            </a:custGeom>
            <a:solidFill>
              <a:srgbClr val="B3B3B3">
                <a:alpha val="332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20838" y="424770"/>
              <a:ext cx="2223770" cy="1216025"/>
            </a:xfrm>
            <a:custGeom>
              <a:avLst/>
              <a:gdLst/>
              <a:ahLst/>
              <a:cxnLst/>
              <a:rect l="l" t="t" r="r" b="b"/>
              <a:pathLst>
                <a:path w="2223770" h="1216025">
                  <a:moveTo>
                    <a:pt x="159413" y="0"/>
                  </a:moveTo>
                  <a:lnTo>
                    <a:pt x="2063778" y="0"/>
                  </a:lnTo>
                  <a:lnTo>
                    <a:pt x="2114275" y="7811"/>
                  </a:lnTo>
                  <a:lnTo>
                    <a:pt x="2158054" y="29584"/>
                  </a:lnTo>
                  <a:lnTo>
                    <a:pt x="2192527" y="62827"/>
                  </a:lnTo>
                  <a:lnTo>
                    <a:pt x="2215109" y="105048"/>
                  </a:lnTo>
                  <a:lnTo>
                    <a:pt x="2223211" y="153756"/>
                  </a:lnTo>
                  <a:lnTo>
                    <a:pt x="2223211" y="1061649"/>
                  </a:lnTo>
                  <a:lnTo>
                    <a:pt x="2215109" y="1110347"/>
                  </a:lnTo>
                  <a:lnTo>
                    <a:pt x="2192527" y="1152567"/>
                  </a:lnTo>
                  <a:lnTo>
                    <a:pt x="2158054" y="1185813"/>
                  </a:lnTo>
                  <a:lnTo>
                    <a:pt x="2114275" y="1207592"/>
                  </a:lnTo>
                  <a:lnTo>
                    <a:pt x="2063778" y="1215405"/>
                  </a:lnTo>
                  <a:lnTo>
                    <a:pt x="159413" y="1215405"/>
                  </a:lnTo>
                  <a:lnTo>
                    <a:pt x="108915" y="1207592"/>
                  </a:lnTo>
                  <a:lnTo>
                    <a:pt x="65141" y="1185813"/>
                  </a:lnTo>
                  <a:lnTo>
                    <a:pt x="30674" y="1152567"/>
                  </a:lnTo>
                  <a:lnTo>
                    <a:pt x="8099" y="1110347"/>
                  </a:lnTo>
                  <a:lnTo>
                    <a:pt x="0" y="1061649"/>
                  </a:lnTo>
                  <a:lnTo>
                    <a:pt x="0" y="153756"/>
                  </a:lnTo>
                  <a:lnTo>
                    <a:pt x="8099" y="105048"/>
                  </a:lnTo>
                  <a:lnTo>
                    <a:pt x="30674" y="62827"/>
                  </a:lnTo>
                  <a:lnTo>
                    <a:pt x="65141" y="29584"/>
                  </a:lnTo>
                  <a:lnTo>
                    <a:pt x="108915" y="7811"/>
                  </a:lnTo>
                  <a:lnTo>
                    <a:pt x="159413" y="0"/>
                  </a:lnTo>
                  <a:close/>
                </a:path>
              </a:pathLst>
            </a:custGeom>
            <a:ln w="7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462" y="708147"/>
              <a:ext cx="167668" cy="18291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487" y="1385055"/>
              <a:ext cx="167642" cy="18286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108101" y="1294617"/>
              <a:ext cx="378460" cy="167005"/>
            </a:xfrm>
            <a:custGeom>
              <a:avLst/>
              <a:gdLst/>
              <a:ahLst/>
              <a:cxnLst/>
              <a:rect l="l" t="t" r="r" b="b"/>
              <a:pathLst>
                <a:path w="378460" h="167005">
                  <a:moveTo>
                    <a:pt x="0" y="166950"/>
                  </a:moveTo>
                  <a:lnTo>
                    <a:pt x="378030" y="0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17326" y="1294618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4" h="44450">
                  <a:moveTo>
                    <a:pt x="0" y="9528"/>
                  </a:moveTo>
                  <a:lnTo>
                    <a:pt x="68805" y="0"/>
                  </a:lnTo>
                  <a:lnTo>
                    <a:pt x="15428" y="44426"/>
                  </a:lnTo>
                  <a:lnTo>
                    <a:pt x="25164" y="19274"/>
                  </a:lnTo>
                  <a:lnTo>
                    <a:pt x="0" y="9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17326" y="1294618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4" h="44450">
                  <a:moveTo>
                    <a:pt x="25173" y="19277"/>
                  </a:moveTo>
                  <a:lnTo>
                    <a:pt x="15428" y="44426"/>
                  </a:lnTo>
                  <a:lnTo>
                    <a:pt x="68805" y="0"/>
                  </a:lnTo>
                  <a:lnTo>
                    <a:pt x="0" y="9528"/>
                  </a:lnTo>
                  <a:lnTo>
                    <a:pt x="25173" y="19277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56200" y="837146"/>
              <a:ext cx="330200" cy="146050"/>
            </a:xfrm>
            <a:custGeom>
              <a:avLst/>
              <a:gdLst/>
              <a:ahLst/>
              <a:cxnLst/>
              <a:rect l="l" t="t" r="r" b="b"/>
              <a:pathLst>
                <a:path w="330200" h="146050">
                  <a:moveTo>
                    <a:pt x="0" y="0"/>
                  </a:moveTo>
                  <a:lnTo>
                    <a:pt x="329932" y="145723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17325" y="93844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4" h="44450">
                  <a:moveTo>
                    <a:pt x="15428" y="0"/>
                  </a:moveTo>
                  <a:lnTo>
                    <a:pt x="68807" y="44420"/>
                  </a:lnTo>
                  <a:lnTo>
                    <a:pt x="0" y="34898"/>
                  </a:lnTo>
                  <a:lnTo>
                    <a:pt x="25173" y="25148"/>
                  </a:lnTo>
                  <a:lnTo>
                    <a:pt x="15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17325" y="938447"/>
              <a:ext cx="69215" cy="44450"/>
            </a:xfrm>
            <a:custGeom>
              <a:avLst/>
              <a:gdLst/>
              <a:ahLst/>
              <a:cxnLst/>
              <a:rect l="l" t="t" r="r" b="b"/>
              <a:pathLst>
                <a:path w="69214" h="44450">
                  <a:moveTo>
                    <a:pt x="25173" y="25148"/>
                  </a:moveTo>
                  <a:lnTo>
                    <a:pt x="0" y="34898"/>
                  </a:lnTo>
                  <a:lnTo>
                    <a:pt x="68807" y="44420"/>
                  </a:lnTo>
                  <a:lnTo>
                    <a:pt x="15428" y="0"/>
                  </a:lnTo>
                  <a:lnTo>
                    <a:pt x="25173" y="25148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86132" y="785828"/>
            <a:ext cx="706120" cy="706120"/>
          </a:xfrm>
          <a:prstGeom prst="rect">
            <a:avLst/>
          </a:prstGeom>
          <a:solidFill>
            <a:srgbClr val="F9F9F9"/>
          </a:solidFill>
          <a:ln w="14399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37465" marR="31750" algn="ctr">
              <a:lnSpc>
                <a:spcPct val="104200"/>
              </a:lnSpc>
            </a:pPr>
            <a:r>
              <a:rPr sz="800" spc="70" dirty="0">
                <a:latin typeface="Trebuchet MS"/>
                <a:cs typeface="Trebuchet MS"/>
              </a:rPr>
              <a:t>R</a:t>
            </a:r>
            <a:r>
              <a:rPr sz="800" spc="45" dirty="0">
                <a:latin typeface="Trebuchet MS"/>
                <a:cs typeface="Trebuchet MS"/>
              </a:rPr>
              <a:t>andomized  </a:t>
            </a:r>
            <a:r>
              <a:rPr sz="800" spc="40" dirty="0">
                <a:latin typeface="Trebuchet MS"/>
                <a:cs typeface="Trebuchet MS"/>
              </a:rPr>
              <a:t>algorithm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ts val="1870"/>
              </a:lnSpc>
            </a:pPr>
            <a:r>
              <a:rPr sz="1600" spc="150" dirty="0">
                <a:latin typeface="Trebuchet MS"/>
                <a:cs typeface="Trebuchet MS"/>
              </a:rPr>
              <a:t>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0233" y="1206001"/>
            <a:ext cx="17843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Trebuchet MS"/>
                <a:cs typeface="Trebuchet MS"/>
              </a:rPr>
              <a:t>x</a:t>
            </a:r>
            <a:r>
              <a:rPr sz="750" spc="89" baseline="-16666" dirty="0">
                <a:latin typeface="Trebuchet MS"/>
                <a:cs typeface="Trebuchet MS"/>
              </a:rPr>
              <a:t>n</a:t>
            </a:r>
            <a:endParaRPr sz="750" baseline="-16666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79278" y="415465"/>
            <a:ext cx="7150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60" dirty="0">
                <a:latin typeface="Trebuchet MS"/>
                <a:cs typeface="Trebuchet MS"/>
              </a:rPr>
              <a:t>random</a:t>
            </a:r>
            <a:r>
              <a:rPr sz="800" spc="-40" dirty="0">
                <a:latin typeface="Trebuchet MS"/>
                <a:cs typeface="Trebuchet MS"/>
              </a:rPr>
              <a:t> </a:t>
            </a:r>
            <a:r>
              <a:rPr sz="800" spc="45" dirty="0">
                <a:latin typeface="Trebuchet MS"/>
                <a:cs typeface="Trebuchet MS"/>
              </a:rPr>
              <a:t>coins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816803" y="566589"/>
            <a:ext cx="44450" cy="216535"/>
            <a:chOff x="3816803" y="566589"/>
            <a:chExt cx="44450" cy="216535"/>
          </a:xfrm>
        </p:grpSpPr>
        <p:sp>
          <p:nvSpPr>
            <p:cNvPr id="53" name="object 53"/>
            <p:cNvSpPr/>
            <p:nvPr/>
          </p:nvSpPr>
          <p:spPr>
            <a:xfrm>
              <a:off x="3838238" y="569129"/>
              <a:ext cx="1905" cy="211454"/>
            </a:xfrm>
            <a:custGeom>
              <a:avLst/>
              <a:gdLst/>
              <a:ahLst/>
              <a:cxnLst/>
              <a:rect l="l" t="t" r="r" b="b"/>
              <a:pathLst>
                <a:path w="1904" h="211454">
                  <a:moveTo>
                    <a:pt x="0" y="210826"/>
                  </a:moveTo>
                  <a:lnTo>
                    <a:pt x="1631" y="0"/>
                  </a:lnTo>
                </a:path>
              </a:pathLst>
            </a:custGeom>
            <a:ln w="47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19661" y="71303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38167" y="296"/>
                  </a:moveTo>
                  <a:lnTo>
                    <a:pt x="18575" y="66920"/>
                  </a:lnTo>
                  <a:lnTo>
                    <a:pt x="0" y="0"/>
                  </a:lnTo>
                  <a:lnTo>
                    <a:pt x="18945" y="19222"/>
                  </a:lnTo>
                  <a:lnTo>
                    <a:pt x="38167" y="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9661" y="713034"/>
              <a:ext cx="38735" cy="67310"/>
            </a:xfrm>
            <a:custGeom>
              <a:avLst/>
              <a:gdLst/>
              <a:ahLst/>
              <a:cxnLst/>
              <a:rect l="l" t="t" r="r" b="b"/>
              <a:pathLst>
                <a:path w="38735" h="67309">
                  <a:moveTo>
                    <a:pt x="18945" y="19222"/>
                  </a:moveTo>
                  <a:lnTo>
                    <a:pt x="0" y="0"/>
                  </a:lnTo>
                  <a:lnTo>
                    <a:pt x="18575" y="66920"/>
                  </a:lnTo>
                  <a:lnTo>
                    <a:pt x="38167" y="296"/>
                  </a:lnTo>
                  <a:lnTo>
                    <a:pt x="18945" y="19222"/>
                  </a:lnTo>
                  <a:close/>
                </a:path>
              </a:pathLst>
            </a:custGeom>
            <a:ln w="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461105" y="755763"/>
            <a:ext cx="535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latin typeface="Trebuchet MS"/>
                <a:cs typeface="Trebuchet MS"/>
              </a:rPr>
              <a:t>A</a:t>
            </a:r>
            <a:r>
              <a:rPr sz="1600" spc="70" dirty="0">
                <a:latin typeface="Trebuchet MS"/>
                <a:cs typeface="Trebuchet MS"/>
              </a:rPr>
              <a:t>(</a:t>
            </a:r>
            <a:r>
              <a:rPr sz="1600" spc="215" dirty="0">
                <a:solidFill>
                  <a:srgbClr val="B30000"/>
                </a:solidFill>
                <a:latin typeface="Trebuchet MS"/>
                <a:cs typeface="Trebuchet MS"/>
              </a:rPr>
              <a:t>D'</a:t>
            </a:r>
            <a:r>
              <a:rPr sz="1600" spc="35" dirty="0">
                <a:latin typeface="Trebuchet MS"/>
                <a:cs typeface="Trebuchet MS"/>
              </a:rPr>
              <a:t>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482572" y="1056087"/>
            <a:ext cx="459740" cy="302260"/>
          </a:xfrm>
          <a:custGeom>
            <a:avLst/>
            <a:gdLst/>
            <a:ahLst/>
            <a:cxnLst/>
            <a:rect l="l" t="t" r="r" b="b"/>
            <a:pathLst>
              <a:path w="459739" h="302259">
                <a:moveTo>
                  <a:pt x="0" y="302254"/>
                </a:moveTo>
                <a:lnTo>
                  <a:pt x="41545" y="290666"/>
                </a:lnTo>
                <a:lnTo>
                  <a:pt x="83065" y="270703"/>
                </a:lnTo>
                <a:lnTo>
                  <a:pt x="115385" y="245698"/>
                </a:lnTo>
                <a:lnTo>
                  <a:pt x="143063" y="214026"/>
                </a:lnTo>
                <a:lnTo>
                  <a:pt x="166131" y="177319"/>
                </a:lnTo>
                <a:lnTo>
                  <a:pt x="184589" y="138821"/>
                </a:lnTo>
                <a:lnTo>
                  <a:pt x="198450" y="103232"/>
                </a:lnTo>
                <a:lnTo>
                  <a:pt x="212293" y="60569"/>
                </a:lnTo>
                <a:lnTo>
                  <a:pt x="226135" y="9473"/>
                </a:lnTo>
                <a:lnTo>
                  <a:pt x="228440" y="0"/>
                </a:lnTo>
                <a:lnTo>
                  <a:pt x="230745" y="0"/>
                </a:lnTo>
                <a:lnTo>
                  <a:pt x="244587" y="52682"/>
                </a:lnTo>
                <a:lnTo>
                  <a:pt x="258423" y="96660"/>
                </a:lnTo>
                <a:lnTo>
                  <a:pt x="272290" y="133341"/>
                </a:lnTo>
                <a:lnTo>
                  <a:pt x="290742" y="173001"/>
                </a:lnTo>
                <a:lnTo>
                  <a:pt x="313810" y="210826"/>
                </a:lnTo>
                <a:lnTo>
                  <a:pt x="341514" y="243469"/>
                </a:lnTo>
                <a:lnTo>
                  <a:pt x="376119" y="270703"/>
                </a:lnTo>
                <a:lnTo>
                  <a:pt x="410718" y="288037"/>
                </a:lnTo>
                <a:lnTo>
                  <a:pt x="447648" y="299644"/>
                </a:lnTo>
                <a:lnTo>
                  <a:pt x="456874" y="301778"/>
                </a:lnTo>
                <a:lnTo>
                  <a:pt x="459185" y="302254"/>
                </a:lnTo>
              </a:path>
            </a:pathLst>
          </a:custGeom>
          <a:ln w="8999">
            <a:solidFill>
              <a:srgbClr val="B3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340702" y="1361074"/>
            <a:ext cx="7727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20" dirty="0">
                <a:latin typeface="Trebuchet MS"/>
                <a:cs typeface="Trebuchet MS"/>
              </a:rPr>
              <a:t>distribution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10" dirty="0">
                <a:latin typeface="Trebuchet MS"/>
                <a:cs typeface="Trebuchet MS"/>
              </a:rPr>
              <a:t>of</a:t>
            </a:r>
            <a:r>
              <a:rPr sz="600" spc="-20" dirty="0">
                <a:latin typeface="Trebuchet MS"/>
                <a:cs typeface="Trebuchet MS"/>
              </a:rPr>
              <a:t> </a:t>
            </a:r>
            <a:r>
              <a:rPr sz="600" spc="50" dirty="0">
                <a:latin typeface="Trebuchet MS"/>
                <a:cs typeface="Trebuchet MS"/>
              </a:rPr>
              <a:t>A(</a:t>
            </a:r>
            <a:r>
              <a:rPr sz="600" spc="50" dirty="0">
                <a:solidFill>
                  <a:srgbClr val="B30000"/>
                </a:solidFill>
                <a:latin typeface="Trebuchet MS"/>
                <a:cs typeface="Trebuchet MS"/>
              </a:rPr>
              <a:t>D'</a:t>
            </a:r>
            <a:r>
              <a:rPr sz="600" spc="50" dirty="0">
                <a:latin typeface="Trebuchet MS"/>
                <a:cs typeface="Trebuchet MS"/>
              </a:rPr>
              <a:t>)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41488" y="1132990"/>
            <a:ext cx="660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041488" y="1196486"/>
            <a:ext cx="660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980963" y="960272"/>
            <a:ext cx="1487805" cy="195580"/>
            <a:chOff x="2980963" y="960272"/>
            <a:chExt cx="1487805" cy="195580"/>
          </a:xfrm>
        </p:grpSpPr>
        <p:sp>
          <p:nvSpPr>
            <p:cNvPr id="62" name="object 62"/>
            <p:cNvSpPr/>
            <p:nvPr/>
          </p:nvSpPr>
          <p:spPr>
            <a:xfrm>
              <a:off x="4189029" y="1138753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0" y="0"/>
                  </a:moveTo>
                  <a:lnTo>
                    <a:pt x="277122" y="0"/>
                  </a:lnTo>
                </a:path>
              </a:pathLst>
            </a:custGeom>
            <a:ln w="37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13843" y="1123800"/>
              <a:ext cx="52705" cy="30480"/>
            </a:xfrm>
            <a:custGeom>
              <a:avLst/>
              <a:gdLst/>
              <a:ahLst/>
              <a:cxnLst/>
              <a:rect l="l" t="t" r="r" b="b"/>
              <a:pathLst>
                <a:path w="52704" h="30480">
                  <a:moveTo>
                    <a:pt x="0" y="0"/>
                  </a:moveTo>
                  <a:lnTo>
                    <a:pt x="52308" y="14953"/>
                  </a:lnTo>
                  <a:lnTo>
                    <a:pt x="0" y="29887"/>
                  </a:lnTo>
                  <a:lnTo>
                    <a:pt x="14953" y="149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13843" y="1123800"/>
              <a:ext cx="52705" cy="30480"/>
            </a:xfrm>
            <a:custGeom>
              <a:avLst/>
              <a:gdLst/>
              <a:ahLst/>
              <a:cxnLst/>
              <a:rect l="l" t="t" r="r" b="b"/>
              <a:pathLst>
                <a:path w="52704" h="30480">
                  <a:moveTo>
                    <a:pt x="14953" y="14953"/>
                  </a:moveTo>
                  <a:lnTo>
                    <a:pt x="0" y="29887"/>
                  </a:lnTo>
                  <a:lnTo>
                    <a:pt x="52308" y="14953"/>
                  </a:lnTo>
                  <a:lnTo>
                    <a:pt x="0" y="0"/>
                  </a:lnTo>
                  <a:lnTo>
                    <a:pt x="14953" y="14953"/>
                  </a:lnTo>
                  <a:close/>
                </a:path>
              </a:pathLst>
            </a:custGeom>
            <a:ln w="3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80963" y="960272"/>
              <a:ext cx="167642" cy="18287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136649" y="1059910"/>
              <a:ext cx="340360" cy="38735"/>
            </a:xfrm>
            <a:custGeom>
              <a:avLst/>
              <a:gdLst/>
              <a:ahLst/>
              <a:cxnLst/>
              <a:rect l="l" t="t" r="r" b="b"/>
              <a:pathLst>
                <a:path w="340360" h="38734">
                  <a:moveTo>
                    <a:pt x="0" y="0"/>
                  </a:moveTo>
                  <a:lnTo>
                    <a:pt x="339958" y="38662"/>
                  </a:lnTo>
                </a:path>
              </a:pathLst>
            </a:custGeom>
            <a:ln w="4769">
              <a:solidFill>
                <a:srgbClr val="B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08101" y="1072084"/>
              <a:ext cx="68580" cy="38100"/>
            </a:xfrm>
            <a:custGeom>
              <a:avLst/>
              <a:gdLst/>
              <a:ahLst/>
              <a:cxnLst/>
              <a:rect l="l" t="t" r="r" b="b"/>
              <a:pathLst>
                <a:path w="68579" h="38100">
                  <a:moveTo>
                    <a:pt x="4313" y="0"/>
                  </a:moveTo>
                  <a:lnTo>
                    <a:pt x="68504" y="26491"/>
                  </a:lnTo>
                  <a:lnTo>
                    <a:pt x="0" y="37900"/>
                  </a:lnTo>
                  <a:lnTo>
                    <a:pt x="21129" y="21106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rgbClr val="B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08101" y="1072084"/>
              <a:ext cx="68580" cy="38100"/>
            </a:xfrm>
            <a:custGeom>
              <a:avLst/>
              <a:gdLst/>
              <a:ahLst/>
              <a:cxnLst/>
              <a:rect l="l" t="t" r="r" b="b"/>
              <a:pathLst>
                <a:path w="68579" h="38100">
                  <a:moveTo>
                    <a:pt x="21129" y="21106"/>
                  </a:moveTo>
                  <a:lnTo>
                    <a:pt x="0" y="37900"/>
                  </a:lnTo>
                  <a:lnTo>
                    <a:pt x="68504" y="26491"/>
                  </a:lnTo>
                  <a:lnTo>
                    <a:pt x="4313" y="0"/>
                  </a:lnTo>
                  <a:lnTo>
                    <a:pt x="21129" y="21106"/>
                  </a:lnTo>
                  <a:close/>
                </a:path>
              </a:pathLst>
            </a:custGeom>
            <a:ln w="5087">
              <a:solidFill>
                <a:srgbClr val="B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200705" y="708833"/>
            <a:ext cx="1879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9525">
              <a:lnSpc>
                <a:spcPct val="140600"/>
              </a:lnSpc>
              <a:spcBef>
                <a:spcPts val="100"/>
              </a:spcBef>
            </a:pPr>
            <a:r>
              <a:rPr sz="800" spc="70" dirty="0">
                <a:latin typeface="Trebuchet MS"/>
                <a:cs typeface="Trebuchet MS"/>
              </a:rPr>
              <a:t>x</a:t>
            </a:r>
            <a:r>
              <a:rPr sz="750" spc="67" baseline="-16666" dirty="0">
                <a:latin typeface="Trebuchet MS"/>
                <a:cs typeface="Trebuchet MS"/>
              </a:rPr>
              <a:t>1  </a:t>
            </a:r>
            <a:r>
              <a:rPr sz="800" spc="20" dirty="0">
                <a:solidFill>
                  <a:srgbClr val="B30000"/>
                </a:solidFill>
                <a:latin typeface="Trebuchet MS"/>
                <a:cs typeface="Trebuchet MS"/>
              </a:rPr>
              <a:t>x</a:t>
            </a:r>
            <a:r>
              <a:rPr sz="1200" spc="-127" baseline="6944" dirty="0">
                <a:solidFill>
                  <a:srgbClr val="B30000"/>
                </a:solidFill>
                <a:latin typeface="Trebuchet MS"/>
                <a:cs typeface="Trebuchet MS"/>
              </a:rPr>
              <a:t>'</a:t>
            </a:r>
            <a:r>
              <a:rPr sz="750" spc="97" baseline="-16666" dirty="0">
                <a:solidFill>
                  <a:srgbClr val="B30000"/>
                </a:solidFill>
                <a:latin typeface="Trebuchet MS"/>
                <a:cs typeface="Trebuchet MS"/>
              </a:rPr>
              <a:t>2</a:t>
            </a:r>
            <a:endParaRPr sz="750" baseline="-16666">
              <a:latin typeface="Trebuchet MS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28554" y="1958592"/>
            <a:ext cx="948055" cy="739140"/>
            <a:chOff x="328554" y="1958592"/>
            <a:chExt cx="948055" cy="739140"/>
          </a:xfrm>
        </p:grpSpPr>
        <p:sp>
          <p:nvSpPr>
            <p:cNvPr id="71" name="object 71"/>
            <p:cNvSpPr/>
            <p:nvPr/>
          </p:nvSpPr>
          <p:spPr>
            <a:xfrm>
              <a:off x="339098" y="2046665"/>
              <a:ext cx="923925" cy="608330"/>
            </a:xfrm>
            <a:custGeom>
              <a:avLst/>
              <a:gdLst/>
              <a:ahLst/>
              <a:cxnLst/>
              <a:rect l="l" t="t" r="r" b="b"/>
              <a:pathLst>
                <a:path w="923925" h="608330">
                  <a:moveTo>
                    <a:pt x="0" y="608030"/>
                  </a:moveTo>
                  <a:lnTo>
                    <a:pt x="37120" y="599188"/>
                  </a:lnTo>
                  <a:lnTo>
                    <a:pt x="83540" y="584703"/>
                  </a:lnTo>
                  <a:lnTo>
                    <a:pt x="125329" y="567333"/>
                  </a:lnTo>
                  <a:lnTo>
                    <a:pt x="167100" y="544548"/>
                  </a:lnTo>
                  <a:lnTo>
                    <a:pt x="204220" y="518408"/>
                  </a:lnTo>
                  <a:lnTo>
                    <a:pt x="241366" y="485153"/>
                  </a:lnTo>
                  <a:lnTo>
                    <a:pt x="269206" y="454370"/>
                  </a:lnTo>
                  <a:lnTo>
                    <a:pt x="297053" y="417478"/>
                  </a:lnTo>
                  <a:lnTo>
                    <a:pt x="324926" y="373256"/>
                  </a:lnTo>
                  <a:lnTo>
                    <a:pt x="343473" y="339026"/>
                  </a:lnTo>
                  <a:lnTo>
                    <a:pt x="362046" y="300402"/>
                  </a:lnTo>
                  <a:lnTo>
                    <a:pt x="380620" y="256813"/>
                  </a:lnTo>
                  <a:lnTo>
                    <a:pt x="399186" y="207640"/>
                  </a:lnTo>
                  <a:lnTo>
                    <a:pt x="417760" y="152176"/>
                  </a:lnTo>
                  <a:lnTo>
                    <a:pt x="436307" y="89615"/>
                  </a:lnTo>
                  <a:lnTo>
                    <a:pt x="454880" y="19004"/>
                  </a:lnTo>
                  <a:lnTo>
                    <a:pt x="459530" y="0"/>
                  </a:lnTo>
                  <a:lnTo>
                    <a:pt x="464179" y="0"/>
                  </a:lnTo>
                  <a:lnTo>
                    <a:pt x="473453" y="37473"/>
                  </a:lnTo>
                  <a:lnTo>
                    <a:pt x="492026" y="105965"/>
                  </a:lnTo>
                  <a:lnTo>
                    <a:pt x="510599" y="166688"/>
                  </a:lnTo>
                  <a:lnTo>
                    <a:pt x="529166" y="220517"/>
                  </a:lnTo>
                  <a:lnTo>
                    <a:pt x="547713" y="268212"/>
                  </a:lnTo>
                  <a:lnTo>
                    <a:pt x="566286" y="310493"/>
                  </a:lnTo>
                  <a:lnTo>
                    <a:pt x="584860" y="347966"/>
                  </a:lnTo>
                  <a:lnTo>
                    <a:pt x="612706" y="396374"/>
                  </a:lnTo>
                  <a:lnTo>
                    <a:pt x="640553" y="436738"/>
                  </a:lnTo>
                  <a:lnTo>
                    <a:pt x="668419" y="470438"/>
                  </a:lnTo>
                  <a:lnTo>
                    <a:pt x="696266" y="498560"/>
                  </a:lnTo>
                  <a:lnTo>
                    <a:pt x="733386" y="528963"/>
                  </a:lnTo>
                  <a:lnTo>
                    <a:pt x="770533" y="552847"/>
                  </a:lnTo>
                  <a:lnTo>
                    <a:pt x="812296" y="573644"/>
                  </a:lnTo>
                  <a:lnTo>
                    <a:pt x="854093" y="589509"/>
                  </a:lnTo>
                  <a:lnTo>
                    <a:pt x="900513" y="602740"/>
                  </a:lnTo>
                  <a:lnTo>
                    <a:pt x="919060" y="607030"/>
                  </a:lnTo>
                  <a:lnTo>
                    <a:pt x="923710" y="608030"/>
                  </a:lnTo>
                </a:path>
              </a:pathLst>
            </a:custGeom>
            <a:ln w="11731">
              <a:solidFill>
                <a:srgbClr val="000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9098" y="1971915"/>
              <a:ext cx="923925" cy="715645"/>
            </a:xfrm>
            <a:custGeom>
              <a:avLst/>
              <a:gdLst/>
              <a:ahLst/>
              <a:cxnLst/>
              <a:rect l="l" t="t" r="r" b="b"/>
              <a:pathLst>
                <a:path w="923925" h="715644">
                  <a:moveTo>
                    <a:pt x="0" y="0"/>
                  </a:moveTo>
                  <a:lnTo>
                    <a:pt x="0" y="715147"/>
                  </a:lnTo>
                  <a:lnTo>
                    <a:pt x="923710" y="715147"/>
                  </a:lnTo>
                </a:path>
              </a:pathLst>
            </a:custGeom>
            <a:ln w="9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9824" y="1959862"/>
              <a:ext cx="19050" cy="33020"/>
            </a:xfrm>
            <a:custGeom>
              <a:avLst/>
              <a:gdLst/>
              <a:ahLst/>
              <a:cxnLst/>
              <a:rect l="l" t="t" r="r" b="b"/>
              <a:pathLst>
                <a:path w="19050" h="33019">
                  <a:moveTo>
                    <a:pt x="0" y="32437"/>
                  </a:moveTo>
                  <a:lnTo>
                    <a:pt x="9273" y="0"/>
                  </a:lnTo>
                  <a:lnTo>
                    <a:pt x="18520" y="32437"/>
                  </a:lnTo>
                  <a:lnTo>
                    <a:pt x="9273" y="23164"/>
                  </a:lnTo>
                  <a:lnTo>
                    <a:pt x="0" y="32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9824" y="1959862"/>
              <a:ext cx="19050" cy="33020"/>
            </a:xfrm>
            <a:custGeom>
              <a:avLst/>
              <a:gdLst/>
              <a:ahLst/>
              <a:cxnLst/>
              <a:rect l="l" t="t" r="r" b="b"/>
              <a:pathLst>
                <a:path w="19050" h="33019">
                  <a:moveTo>
                    <a:pt x="9273" y="23164"/>
                  </a:moveTo>
                  <a:lnTo>
                    <a:pt x="18520" y="32437"/>
                  </a:lnTo>
                  <a:lnTo>
                    <a:pt x="9273" y="0"/>
                  </a:lnTo>
                  <a:lnTo>
                    <a:pt x="0" y="32437"/>
                  </a:lnTo>
                  <a:lnTo>
                    <a:pt x="9273" y="231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42417" y="2677788"/>
              <a:ext cx="33020" cy="19050"/>
            </a:xfrm>
            <a:custGeom>
              <a:avLst/>
              <a:gdLst/>
              <a:ahLst/>
              <a:cxnLst/>
              <a:rect l="l" t="t" r="r" b="b"/>
              <a:pathLst>
                <a:path w="33019" h="19050">
                  <a:moveTo>
                    <a:pt x="0" y="0"/>
                  </a:moveTo>
                  <a:lnTo>
                    <a:pt x="32444" y="9273"/>
                  </a:lnTo>
                  <a:lnTo>
                    <a:pt x="0" y="18520"/>
                  </a:lnTo>
                  <a:lnTo>
                    <a:pt x="9273" y="9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42417" y="2677788"/>
              <a:ext cx="33020" cy="19050"/>
            </a:xfrm>
            <a:custGeom>
              <a:avLst/>
              <a:gdLst/>
              <a:ahLst/>
              <a:cxnLst/>
              <a:rect l="l" t="t" r="r" b="b"/>
              <a:pathLst>
                <a:path w="33019" h="19050">
                  <a:moveTo>
                    <a:pt x="9273" y="9273"/>
                  </a:moveTo>
                  <a:lnTo>
                    <a:pt x="0" y="18520"/>
                  </a:lnTo>
                  <a:lnTo>
                    <a:pt x="32444" y="9273"/>
                  </a:lnTo>
                  <a:lnTo>
                    <a:pt x="0" y="0"/>
                  </a:lnTo>
                  <a:lnTo>
                    <a:pt x="9273" y="9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42196" y="2674572"/>
            <a:ext cx="71564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35" dirty="0">
                <a:latin typeface="Trebuchet MS"/>
                <a:cs typeface="Trebuchet MS"/>
              </a:rPr>
              <a:t>output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50" dirty="0">
                <a:latin typeface="Trebuchet MS"/>
                <a:cs typeface="Trebuchet MS"/>
              </a:rPr>
              <a:t>range</a:t>
            </a:r>
            <a:r>
              <a:rPr sz="600" spc="-5" dirty="0">
                <a:latin typeface="Trebuchet MS"/>
                <a:cs typeface="Trebuchet MS"/>
              </a:rPr>
              <a:t> </a:t>
            </a:r>
            <a:r>
              <a:rPr sz="600" spc="20" dirty="0">
                <a:latin typeface="Trebuchet MS"/>
                <a:cs typeface="Trebuchet MS"/>
              </a:rPr>
              <a:t>of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65" dirty="0">
                <a:latin typeface="Trebuchet MS"/>
                <a:cs typeface="Trebuchet MS"/>
              </a:rPr>
              <a:t>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085" y="2109574"/>
            <a:ext cx="116839" cy="443230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25" dirty="0">
                <a:latin typeface="Trebuchet MS"/>
                <a:cs typeface="Trebuchet MS"/>
              </a:rPr>
              <a:t>probability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21520" y="2030597"/>
            <a:ext cx="935990" cy="656590"/>
            <a:chOff x="421520" y="2030597"/>
            <a:chExt cx="935990" cy="656590"/>
          </a:xfrm>
        </p:grpSpPr>
        <p:sp>
          <p:nvSpPr>
            <p:cNvPr id="80" name="object 80"/>
            <p:cNvSpPr/>
            <p:nvPr/>
          </p:nvSpPr>
          <p:spPr>
            <a:xfrm>
              <a:off x="427386" y="2046665"/>
              <a:ext cx="923925" cy="608330"/>
            </a:xfrm>
            <a:custGeom>
              <a:avLst/>
              <a:gdLst/>
              <a:ahLst/>
              <a:cxnLst/>
              <a:rect l="l" t="t" r="r" b="b"/>
              <a:pathLst>
                <a:path w="923925" h="608330">
                  <a:moveTo>
                    <a:pt x="0" y="608030"/>
                  </a:moveTo>
                  <a:lnTo>
                    <a:pt x="37120" y="599188"/>
                  </a:lnTo>
                  <a:lnTo>
                    <a:pt x="83540" y="584703"/>
                  </a:lnTo>
                  <a:lnTo>
                    <a:pt x="125329" y="567333"/>
                  </a:lnTo>
                  <a:lnTo>
                    <a:pt x="167100" y="544548"/>
                  </a:lnTo>
                  <a:lnTo>
                    <a:pt x="204220" y="518408"/>
                  </a:lnTo>
                  <a:lnTo>
                    <a:pt x="241366" y="485153"/>
                  </a:lnTo>
                  <a:lnTo>
                    <a:pt x="269206" y="454370"/>
                  </a:lnTo>
                  <a:lnTo>
                    <a:pt x="297053" y="417478"/>
                  </a:lnTo>
                  <a:lnTo>
                    <a:pt x="324926" y="373256"/>
                  </a:lnTo>
                  <a:lnTo>
                    <a:pt x="343473" y="339026"/>
                  </a:lnTo>
                  <a:lnTo>
                    <a:pt x="362046" y="300402"/>
                  </a:lnTo>
                  <a:lnTo>
                    <a:pt x="380620" y="256813"/>
                  </a:lnTo>
                  <a:lnTo>
                    <a:pt x="399186" y="207640"/>
                  </a:lnTo>
                  <a:lnTo>
                    <a:pt x="417760" y="152176"/>
                  </a:lnTo>
                  <a:lnTo>
                    <a:pt x="436307" y="89615"/>
                  </a:lnTo>
                  <a:lnTo>
                    <a:pt x="454880" y="19004"/>
                  </a:lnTo>
                  <a:lnTo>
                    <a:pt x="459530" y="0"/>
                  </a:lnTo>
                  <a:lnTo>
                    <a:pt x="464179" y="0"/>
                  </a:lnTo>
                  <a:lnTo>
                    <a:pt x="473453" y="37473"/>
                  </a:lnTo>
                  <a:lnTo>
                    <a:pt x="492026" y="105965"/>
                  </a:lnTo>
                  <a:lnTo>
                    <a:pt x="510599" y="166688"/>
                  </a:lnTo>
                  <a:lnTo>
                    <a:pt x="529166" y="220517"/>
                  </a:lnTo>
                  <a:lnTo>
                    <a:pt x="547713" y="268212"/>
                  </a:lnTo>
                  <a:lnTo>
                    <a:pt x="566286" y="310493"/>
                  </a:lnTo>
                  <a:lnTo>
                    <a:pt x="584860" y="347966"/>
                  </a:lnTo>
                  <a:lnTo>
                    <a:pt x="612706" y="396374"/>
                  </a:lnTo>
                  <a:lnTo>
                    <a:pt x="640553" y="436738"/>
                  </a:lnTo>
                  <a:lnTo>
                    <a:pt x="668419" y="470438"/>
                  </a:lnTo>
                  <a:lnTo>
                    <a:pt x="696266" y="498560"/>
                  </a:lnTo>
                  <a:lnTo>
                    <a:pt x="733386" y="528963"/>
                  </a:lnTo>
                  <a:lnTo>
                    <a:pt x="770533" y="552847"/>
                  </a:lnTo>
                  <a:lnTo>
                    <a:pt x="812296" y="573644"/>
                  </a:lnTo>
                  <a:lnTo>
                    <a:pt x="854093" y="589509"/>
                  </a:lnTo>
                  <a:lnTo>
                    <a:pt x="900513" y="602740"/>
                  </a:lnTo>
                  <a:lnTo>
                    <a:pt x="919060" y="607030"/>
                  </a:lnTo>
                  <a:lnTo>
                    <a:pt x="923710" y="608030"/>
                  </a:lnTo>
                </a:path>
              </a:pathLst>
            </a:custGeom>
            <a:ln w="11731">
              <a:solidFill>
                <a:srgbClr val="B3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88134" y="2030597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656465"/>
                  </a:moveTo>
                  <a:lnTo>
                    <a:pt x="0" y="0"/>
                  </a:lnTo>
                </a:path>
              </a:pathLst>
            </a:custGeom>
            <a:ln w="926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2518" y="2198612"/>
              <a:ext cx="251488" cy="295864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1244049" y="2140015"/>
            <a:ext cx="427990" cy="2501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60"/>
              </a:spcBef>
            </a:pPr>
            <a:r>
              <a:rPr sz="700" spc="25" dirty="0">
                <a:latin typeface="Trebuchet MS"/>
                <a:cs typeface="Trebuchet MS"/>
              </a:rPr>
              <a:t>ratio </a:t>
            </a:r>
            <a:r>
              <a:rPr sz="700" spc="30" dirty="0">
                <a:latin typeface="Trebuchet MS"/>
                <a:cs typeface="Trebuchet MS"/>
              </a:rPr>
              <a:t> </a:t>
            </a:r>
            <a:r>
              <a:rPr sz="700" spc="60" dirty="0">
                <a:latin typeface="Trebuchet MS"/>
                <a:cs typeface="Trebuchet MS"/>
              </a:rPr>
              <a:t>bounded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33809" y="3004572"/>
            <a:ext cx="165735" cy="1327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23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91195" y="1825053"/>
            <a:ext cx="3629025" cy="190500"/>
          </a:xfrm>
          <a:prstGeom prst="rect">
            <a:avLst/>
          </a:prstGeom>
          <a:solidFill>
            <a:srgbClr val="CED2D3"/>
          </a:solidFill>
        </p:spPr>
        <p:txBody>
          <a:bodyPr vert="horz" wrap="square" lIns="0" tIns="762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60"/>
              </a:spcBef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Definition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(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Dwork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et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a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l</a:t>
            </a:r>
            <a:r>
              <a:rPr sz="900" spc="-12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.,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2006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1000" spc="-13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orm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l)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91195" y="2015096"/>
            <a:ext cx="3629025" cy="862330"/>
          </a:xfrm>
          <a:prstGeom prst="rect">
            <a:avLst/>
          </a:prstGeom>
          <a:solidFill>
            <a:srgbClr val="E4E6E6"/>
          </a:solidFill>
        </p:spPr>
        <p:txBody>
          <a:bodyPr vert="horz" wrap="square" lIns="0" tIns="2095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5"/>
              </a:spcBef>
            </a:pP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5" dirty="0">
                <a:solidFill>
                  <a:srgbClr val="EB811B"/>
                </a:solidFill>
                <a:latin typeface="Calibri"/>
                <a:cs typeface="Calibri"/>
              </a:rPr>
              <a:t>ε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-differentially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private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(DP)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if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neighboring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datasets</a:t>
            </a:r>
            <a:endParaRPr sz="1000">
              <a:latin typeface="Trebuchet MS"/>
              <a:cs typeface="Trebuchet MS"/>
            </a:endParaRPr>
          </a:p>
          <a:p>
            <a:pPr marL="41910">
              <a:lnSpc>
                <a:spcPct val="100000"/>
              </a:lnSpc>
              <a:spcBef>
                <a:spcPts val="175"/>
              </a:spcBef>
            </a:pPr>
            <a:r>
              <a:rPr sz="1000" spc="105" dirty="0">
                <a:solidFill>
                  <a:srgbClr val="000099"/>
                </a:solidFill>
                <a:latin typeface="Cambria"/>
                <a:cs typeface="Cambria"/>
              </a:rPr>
              <a:t>D</a:t>
            </a:r>
            <a:r>
              <a:rPr sz="1000" spc="80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1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15" baseline="-1190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1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000099"/>
                </a:solidFill>
                <a:latin typeface="Trebuchet MS"/>
                <a:cs typeface="Trebuchet MS"/>
              </a:rPr>
              <a:t>x</a:t>
            </a:r>
            <a:r>
              <a:rPr sz="1050" spc="-7" baseline="-11904" dirty="0">
                <a:solidFill>
                  <a:srgbClr val="000099"/>
                </a:solidFill>
                <a:latin typeface="Trebuchet MS"/>
                <a:cs typeface="Trebuchet MS"/>
              </a:rPr>
              <a:t>2</a:t>
            </a:r>
            <a:r>
              <a:rPr sz="1000" i="1" spc="-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4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60" baseline="-11904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90" dirty="0">
                <a:solidFill>
                  <a:srgbClr val="990000"/>
                </a:solidFill>
                <a:latin typeface="Cambria"/>
                <a:cs typeface="Cambria"/>
              </a:rPr>
              <a:t>D</a:t>
            </a:r>
            <a:r>
              <a:rPr sz="1050" spc="135" baseline="27777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1050" spc="254" baseline="27777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1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15" baseline="-1190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i="1" spc="1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125" dirty="0">
                <a:solidFill>
                  <a:srgbClr val="990000"/>
                </a:solidFill>
                <a:latin typeface="Trebuchet MS"/>
                <a:cs typeface="Trebuchet MS"/>
              </a:rPr>
              <a:t>x</a:t>
            </a:r>
            <a:r>
              <a:rPr sz="1050" spc="-187" baseline="-19841" dirty="0">
                <a:solidFill>
                  <a:srgbClr val="990000"/>
                </a:solidFill>
                <a:latin typeface="Trebuchet MS"/>
                <a:cs typeface="Trebuchet MS"/>
              </a:rPr>
              <a:t>2</a:t>
            </a:r>
            <a:r>
              <a:rPr sz="1050" spc="-187" baseline="27777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1050" spc="-165" baseline="27777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5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spc="-7" baseline="-11904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r>
              <a:rPr sz="1000" i="1" spc="-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4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60" baseline="-11904" dirty="0">
                <a:solidFill>
                  <a:srgbClr val="22373A"/>
                </a:solidFill>
                <a:latin typeface="Trebuchet MS"/>
                <a:cs typeface="Trebuchet MS"/>
              </a:rPr>
              <a:t>n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sets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endParaRPr sz="1000">
              <a:latin typeface="Trebuchet MS"/>
              <a:cs typeface="Trebuchet MS"/>
            </a:endParaRPr>
          </a:p>
          <a:p>
            <a:pPr marL="902335">
              <a:lnSpc>
                <a:spcPct val="100000"/>
              </a:lnSpc>
              <a:spcBef>
                <a:spcPts val="1320"/>
              </a:spcBef>
            </a:pP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Pr[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40" dirty="0">
                <a:solidFill>
                  <a:srgbClr val="000099"/>
                </a:solidFill>
                <a:latin typeface="Cambria"/>
                <a:cs typeface="Cambria"/>
              </a:rPr>
              <a:t>D</a:t>
            </a:r>
            <a:r>
              <a:rPr sz="1000" spc="4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25" dirty="0">
                <a:solidFill>
                  <a:srgbClr val="22373A"/>
                </a:solidFill>
                <a:latin typeface="Tahoma"/>
                <a:cs typeface="Tahoma"/>
              </a:rPr>
              <a:t>]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220" dirty="0">
                <a:solidFill>
                  <a:srgbClr val="22373A"/>
                </a:solidFill>
                <a:latin typeface="Cambria"/>
                <a:cs typeface="Cambria"/>
              </a:rPr>
              <a:t>≤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3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50" i="1" spc="52" baseline="31746" dirty="0">
                <a:solidFill>
                  <a:srgbClr val="22373A"/>
                </a:solidFill>
                <a:latin typeface="Times New Roman"/>
                <a:cs typeface="Times New Roman"/>
              </a:rPr>
              <a:t>ε</a:t>
            </a:r>
            <a:r>
              <a:rPr sz="1050" i="1" spc="60" baseline="31746" dirty="0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Pr[</a:t>
            </a:r>
            <a:r>
              <a:rPr sz="1000" spc="45" dirty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spc="45" dirty="0">
                <a:solidFill>
                  <a:srgbClr val="990000"/>
                </a:solidFill>
                <a:latin typeface="Cambria"/>
                <a:cs typeface="Cambria"/>
              </a:rPr>
              <a:t>D</a:t>
            </a:r>
            <a:r>
              <a:rPr sz="1050" spc="67" baseline="31746" dirty="0">
                <a:solidFill>
                  <a:srgbClr val="990000"/>
                </a:solidFill>
                <a:latin typeface="Cambria"/>
                <a:cs typeface="Cambria"/>
              </a:rPr>
              <a:t>′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spc="5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i="1" spc="-10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-10" dirty="0">
                <a:solidFill>
                  <a:srgbClr val="22373A"/>
                </a:solidFill>
                <a:latin typeface="Tahoma"/>
                <a:cs typeface="Tahoma"/>
              </a:rPr>
              <a:t>]</a:t>
            </a:r>
            <a:r>
              <a:rPr sz="1000" i="1" spc="-10" dirty="0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33375"/>
          </a:xfrm>
          <a:custGeom>
            <a:avLst/>
            <a:gdLst/>
            <a:ahLst/>
            <a:cxnLst/>
            <a:rect l="l" t="t" r="r" b="b"/>
            <a:pathLst>
              <a:path w="5760085" h="333375">
                <a:moveTo>
                  <a:pt x="5759996" y="0"/>
                </a:moveTo>
                <a:lnTo>
                  <a:pt x="0" y="0"/>
                </a:lnTo>
                <a:lnTo>
                  <a:pt x="0" y="332816"/>
                </a:lnTo>
                <a:lnTo>
                  <a:pt x="5759996" y="332816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896" y="44714"/>
            <a:ext cx="30530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25" dirty="0">
                <a:solidFill>
                  <a:srgbClr val="F9F9F9"/>
                </a:solidFill>
                <a:latin typeface="Trebuchet MS"/>
                <a:cs typeface="Trebuchet MS"/>
              </a:rPr>
              <a:t>TWO</a:t>
            </a:r>
            <a:r>
              <a:rPr sz="1200" spc="-5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9F9F9"/>
                </a:solidFill>
                <a:latin typeface="Trebuchet MS"/>
                <a:cs typeface="Trebuchet MS"/>
              </a:rPr>
              <a:t>SETTINGS:</a:t>
            </a:r>
            <a:r>
              <a:rPr sz="1200" spc="6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9F9F9"/>
                </a:solidFill>
                <a:latin typeface="Trebuchet MS"/>
                <a:cs typeface="Trebuchet MS"/>
              </a:rPr>
              <a:t>CENTRALIZED</a:t>
            </a:r>
            <a:r>
              <a:rPr sz="1200" spc="-40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F9F9F9"/>
                </a:solidFill>
                <a:latin typeface="Trebuchet MS"/>
                <a:cs typeface="Trebuchet MS"/>
              </a:rPr>
              <a:t>VS</a:t>
            </a:r>
            <a:r>
              <a:rPr sz="1200" spc="-45" dirty="0">
                <a:solidFill>
                  <a:srgbClr val="F9F9F9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9F9F9"/>
                </a:solidFill>
                <a:latin typeface="Trebuchet MS"/>
                <a:cs typeface="Trebuchet MS"/>
              </a:rPr>
              <a:t>DECENTRALIZED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214" y="766094"/>
            <a:ext cx="2192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Centralized</a:t>
            </a:r>
            <a:r>
              <a:rPr sz="1000" spc="8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setting</a:t>
            </a:r>
            <a:r>
              <a:rPr sz="1000" spc="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(also</a:t>
            </a:r>
            <a:r>
              <a:rPr sz="1000" spc="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called</a:t>
            </a:r>
            <a:r>
              <a:rPr sz="1000" spc="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global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214" y="917937"/>
            <a:ext cx="219265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setting</a:t>
            </a:r>
            <a:r>
              <a:rPr sz="1000" spc="-4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trusted</a:t>
            </a:r>
            <a:r>
              <a:rPr sz="1000" spc="-5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curator</a:t>
            </a:r>
            <a:r>
              <a:rPr sz="1000" spc="-5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setting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5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70" dirty="0">
                <a:solidFill>
                  <a:srgbClr val="22373A"/>
                </a:solidFill>
                <a:latin typeface="Cambria"/>
                <a:cs typeface="Cambria"/>
              </a:rPr>
              <a:t>A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differentially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private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wrt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3316" y="446943"/>
            <a:ext cx="714375" cy="216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600" spc="35" dirty="0">
                <a:latin typeface="Trebuchet MS"/>
                <a:cs typeface="Trebuchet MS"/>
              </a:rPr>
              <a:t>Individuals</a:t>
            </a:r>
            <a:endParaRPr sz="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600" spc="25" dirty="0">
                <a:latin typeface="Trebuchet MS"/>
                <a:cs typeface="Trebuchet MS"/>
              </a:rPr>
              <a:t>(or</a:t>
            </a:r>
            <a:r>
              <a:rPr sz="600" spc="-30" dirty="0">
                <a:latin typeface="Trebuchet MS"/>
                <a:cs typeface="Trebuchet MS"/>
              </a:rPr>
              <a:t> </a:t>
            </a:r>
            <a:r>
              <a:rPr sz="600" spc="35" dirty="0">
                <a:latin typeface="Trebuchet MS"/>
                <a:cs typeface="Trebuchet MS"/>
              </a:rPr>
              <a:t>organizations)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97397" y="734455"/>
            <a:ext cx="147320" cy="379730"/>
            <a:chOff x="3297397" y="734455"/>
            <a:chExt cx="147320" cy="3797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7397" y="734455"/>
              <a:ext cx="146746" cy="1600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7397" y="953944"/>
              <a:ext cx="146746" cy="16009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7397" y="1325816"/>
            <a:ext cx="146746" cy="16009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40451" y="1103563"/>
            <a:ext cx="609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35" dirty="0"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0451" y="1159151"/>
            <a:ext cx="6096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35" dirty="0"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88202" y="1184858"/>
            <a:ext cx="837565" cy="218440"/>
            <a:chOff x="3388202" y="1184858"/>
            <a:chExt cx="837565" cy="218440"/>
          </a:xfrm>
        </p:grpSpPr>
        <p:sp>
          <p:nvSpPr>
            <p:cNvPr id="14" name="object 14"/>
            <p:cNvSpPr/>
            <p:nvPr/>
          </p:nvSpPr>
          <p:spPr>
            <a:xfrm>
              <a:off x="3390289" y="1188841"/>
              <a:ext cx="833119" cy="212090"/>
            </a:xfrm>
            <a:custGeom>
              <a:avLst/>
              <a:gdLst/>
              <a:ahLst/>
              <a:cxnLst/>
              <a:rect l="l" t="t" r="r" b="b"/>
              <a:pathLst>
                <a:path w="833120" h="212090">
                  <a:moveTo>
                    <a:pt x="0" y="212062"/>
                  </a:moveTo>
                  <a:lnTo>
                    <a:pt x="832951" y="0"/>
                  </a:lnTo>
                </a:path>
              </a:pathLst>
            </a:custGeom>
            <a:ln w="4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2485" y="1187085"/>
              <a:ext cx="60960" cy="32384"/>
            </a:xfrm>
            <a:custGeom>
              <a:avLst/>
              <a:gdLst/>
              <a:ahLst/>
              <a:cxnLst/>
              <a:rect l="l" t="t" r="r" b="b"/>
              <a:pathLst>
                <a:path w="60960" h="32384">
                  <a:moveTo>
                    <a:pt x="0" y="0"/>
                  </a:moveTo>
                  <a:lnTo>
                    <a:pt x="60756" y="1756"/>
                  </a:lnTo>
                  <a:lnTo>
                    <a:pt x="8230" y="32353"/>
                  </a:lnTo>
                  <a:lnTo>
                    <a:pt x="20303" y="12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62485" y="1187085"/>
              <a:ext cx="60960" cy="32384"/>
            </a:xfrm>
            <a:custGeom>
              <a:avLst/>
              <a:gdLst/>
              <a:ahLst/>
              <a:cxnLst/>
              <a:rect l="l" t="t" r="r" b="b"/>
              <a:pathLst>
                <a:path w="60960" h="32384">
                  <a:moveTo>
                    <a:pt x="20303" y="12049"/>
                  </a:moveTo>
                  <a:lnTo>
                    <a:pt x="8230" y="32353"/>
                  </a:lnTo>
                  <a:lnTo>
                    <a:pt x="60756" y="1756"/>
                  </a:lnTo>
                  <a:lnTo>
                    <a:pt x="0" y="0"/>
                  </a:lnTo>
                  <a:lnTo>
                    <a:pt x="20303" y="12049"/>
                  </a:lnTo>
                  <a:close/>
                </a:path>
              </a:pathLst>
            </a:custGeom>
            <a:ln w="4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429287" y="829712"/>
            <a:ext cx="796290" cy="275590"/>
            <a:chOff x="3429287" y="829712"/>
            <a:chExt cx="796290" cy="275590"/>
          </a:xfrm>
        </p:grpSpPr>
        <p:sp>
          <p:nvSpPr>
            <p:cNvPr id="18" name="object 18"/>
            <p:cNvSpPr/>
            <p:nvPr/>
          </p:nvSpPr>
          <p:spPr>
            <a:xfrm>
              <a:off x="3431375" y="1037976"/>
              <a:ext cx="792480" cy="52069"/>
            </a:xfrm>
            <a:custGeom>
              <a:avLst/>
              <a:gdLst/>
              <a:ahLst/>
              <a:cxnLst/>
              <a:rect l="l" t="t" r="r" b="b"/>
              <a:pathLst>
                <a:path w="792479" h="52069">
                  <a:moveTo>
                    <a:pt x="0" y="0"/>
                  </a:moveTo>
                  <a:lnTo>
                    <a:pt x="791866" y="51941"/>
                  </a:lnTo>
                </a:path>
              </a:pathLst>
            </a:custGeom>
            <a:ln w="4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63828" y="1069417"/>
              <a:ext cx="59690" cy="33655"/>
            </a:xfrm>
            <a:custGeom>
              <a:avLst/>
              <a:gdLst/>
              <a:ahLst/>
              <a:cxnLst/>
              <a:rect l="l" t="t" r="r" b="b"/>
              <a:pathLst>
                <a:path w="59689" h="33655">
                  <a:moveTo>
                    <a:pt x="2175" y="0"/>
                  </a:moveTo>
                  <a:lnTo>
                    <a:pt x="59410" y="20497"/>
                  </a:lnTo>
                  <a:lnTo>
                    <a:pt x="0" y="33331"/>
                  </a:lnTo>
                  <a:lnTo>
                    <a:pt x="17764" y="17759"/>
                  </a:lnTo>
                  <a:lnTo>
                    <a:pt x="2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63828" y="1069417"/>
              <a:ext cx="59690" cy="33655"/>
            </a:xfrm>
            <a:custGeom>
              <a:avLst/>
              <a:gdLst/>
              <a:ahLst/>
              <a:cxnLst/>
              <a:rect l="l" t="t" r="r" b="b"/>
              <a:pathLst>
                <a:path w="59689" h="33655">
                  <a:moveTo>
                    <a:pt x="17764" y="17759"/>
                  </a:moveTo>
                  <a:lnTo>
                    <a:pt x="0" y="33331"/>
                  </a:lnTo>
                  <a:lnTo>
                    <a:pt x="59410" y="20497"/>
                  </a:lnTo>
                  <a:lnTo>
                    <a:pt x="2175" y="0"/>
                  </a:lnTo>
                  <a:lnTo>
                    <a:pt x="17764" y="17759"/>
                  </a:lnTo>
                  <a:close/>
                </a:path>
              </a:pathLst>
            </a:custGeom>
            <a:ln w="4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38757" y="831800"/>
              <a:ext cx="784860" cy="200025"/>
            </a:xfrm>
            <a:custGeom>
              <a:avLst/>
              <a:gdLst/>
              <a:ahLst/>
              <a:cxnLst/>
              <a:rect l="l" t="t" r="r" b="b"/>
              <a:pathLst>
                <a:path w="784860" h="200025">
                  <a:moveTo>
                    <a:pt x="0" y="0"/>
                  </a:moveTo>
                  <a:lnTo>
                    <a:pt x="784484" y="199727"/>
                  </a:lnTo>
                </a:path>
              </a:pathLst>
            </a:custGeom>
            <a:ln w="4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62485" y="1000907"/>
              <a:ext cx="60960" cy="32384"/>
            </a:xfrm>
            <a:custGeom>
              <a:avLst/>
              <a:gdLst/>
              <a:ahLst/>
              <a:cxnLst/>
              <a:rect l="l" t="t" r="r" b="b"/>
              <a:pathLst>
                <a:path w="60960" h="32384">
                  <a:moveTo>
                    <a:pt x="8230" y="0"/>
                  </a:moveTo>
                  <a:lnTo>
                    <a:pt x="60756" y="30620"/>
                  </a:lnTo>
                  <a:lnTo>
                    <a:pt x="0" y="32377"/>
                  </a:lnTo>
                  <a:lnTo>
                    <a:pt x="20303" y="20327"/>
                  </a:lnTo>
                  <a:lnTo>
                    <a:pt x="8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62485" y="1000907"/>
              <a:ext cx="60960" cy="32384"/>
            </a:xfrm>
            <a:custGeom>
              <a:avLst/>
              <a:gdLst/>
              <a:ahLst/>
              <a:cxnLst/>
              <a:rect l="l" t="t" r="r" b="b"/>
              <a:pathLst>
                <a:path w="60960" h="32384">
                  <a:moveTo>
                    <a:pt x="20303" y="20327"/>
                  </a:moveTo>
                  <a:lnTo>
                    <a:pt x="0" y="32377"/>
                  </a:lnTo>
                  <a:lnTo>
                    <a:pt x="60756" y="30620"/>
                  </a:lnTo>
                  <a:lnTo>
                    <a:pt x="8230" y="0"/>
                  </a:lnTo>
                  <a:lnTo>
                    <a:pt x="20303" y="20327"/>
                  </a:lnTo>
                  <a:close/>
                </a:path>
              </a:pathLst>
            </a:custGeom>
            <a:ln w="4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3241" y="801227"/>
            <a:ext cx="618490" cy="618490"/>
          </a:xfrm>
          <a:prstGeom prst="rect">
            <a:avLst/>
          </a:prstGeom>
          <a:solidFill>
            <a:srgbClr val="F9F9F9"/>
          </a:solidFill>
          <a:ln w="12605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875"/>
              </a:spcBef>
            </a:pPr>
            <a:r>
              <a:rPr sz="2450" spc="229" dirty="0">
                <a:latin typeface="Trebuchet MS"/>
                <a:cs typeface="Trebuchet MS"/>
              </a:rPr>
              <a:t>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4349" y="446943"/>
            <a:ext cx="356235" cy="2165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b="1" spc="55" dirty="0">
                <a:solidFill>
                  <a:srgbClr val="0000B3"/>
                </a:solidFill>
                <a:latin typeface="Trebuchet MS"/>
                <a:cs typeface="Trebuchet MS"/>
              </a:rPr>
              <a:t>Trusted</a:t>
            </a:r>
            <a:endParaRPr sz="600">
              <a:latin typeface="Trebuchet MS"/>
              <a:cs typeface="Trebuchet MS"/>
            </a:endParaRPr>
          </a:p>
          <a:p>
            <a:pPr marL="36830">
              <a:lnSpc>
                <a:spcPct val="100000"/>
              </a:lnSpc>
              <a:spcBef>
                <a:spcPts val="45"/>
              </a:spcBef>
            </a:pPr>
            <a:r>
              <a:rPr sz="600" spc="30" dirty="0">
                <a:latin typeface="Trebuchet MS"/>
                <a:cs typeface="Trebuchet MS"/>
              </a:rPr>
              <a:t>curator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44630" y="1111854"/>
            <a:ext cx="323215" cy="38100"/>
            <a:chOff x="4844630" y="1111854"/>
            <a:chExt cx="323215" cy="38100"/>
          </a:xfrm>
        </p:grpSpPr>
        <p:sp>
          <p:nvSpPr>
            <p:cNvPr id="27" name="object 27"/>
            <p:cNvSpPr/>
            <p:nvPr/>
          </p:nvSpPr>
          <p:spPr>
            <a:xfrm>
              <a:off x="4844630" y="1130780"/>
              <a:ext cx="321310" cy="0"/>
            </a:xfrm>
            <a:custGeom>
              <a:avLst/>
              <a:gdLst/>
              <a:ahLst/>
              <a:cxnLst/>
              <a:rect l="l" t="t" r="r" b="b"/>
              <a:pathLst>
                <a:path w="321310">
                  <a:moveTo>
                    <a:pt x="0" y="0"/>
                  </a:moveTo>
                  <a:lnTo>
                    <a:pt x="320692" y="0"/>
                  </a:lnTo>
                </a:path>
              </a:pathLst>
            </a:custGeom>
            <a:ln w="4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6872" y="1114081"/>
              <a:ext cx="59055" cy="33655"/>
            </a:xfrm>
            <a:custGeom>
              <a:avLst/>
              <a:gdLst/>
              <a:ahLst/>
              <a:cxnLst/>
              <a:rect l="l" t="t" r="r" b="b"/>
              <a:pathLst>
                <a:path w="59054" h="33655">
                  <a:moveTo>
                    <a:pt x="0" y="0"/>
                  </a:moveTo>
                  <a:lnTo>
                    <a:pt x="58450" y="16698"/>
                  </a:lnTo>
                  <a:lnTo>
                    <a:pt x="0" y="33397"/>
                  </a:lnTo>
                  <a:lnTo>
                    <a:pt x="16698" y="16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06872" y="1114081"/>
              <a:ext cx="59055" cy="33655"/>
            </a:xfrm>
            <a:custGeom>
              <a:avLst/>
              <a:gdLst/>
              <a:ahLst/>
              <a:cxnLst/>
              <a:rect l="l" t="t" r="r" b="b"/>
              <a:pathLst>
                <a:path w="59054" h="33655">
                  <a:moveTo>
                    <a:pt x="16698" y="16698"/>
                  </a:moveTo>
                  <a:lnTo>
                    <a:pt x="0" y="33397"/>
                  </a:lnTo>
                  <a:lnTo>
                    <a:pt x="58450" y="16698"/>
                  </a:lnTo>
                  <a:lnTo>
                    <a:pt x="0" y="0"/>
                  </a:lnTo>
                  <a:lnTo>
                    <a:pt x="16698" y="16698"/>
                  </a:lnTo>
                  <a:close/>
                </a:path>
              </a:pathLst>
            </a:custGeom>
            <a:ln w="4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05622" y="1011220"/>
            <a:ext cx="37338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spc="95" dirty="0">
                <a:latin typeface="Trebuchet MS"/>
                <a:cs typeface="Trebuchet MS"/>
              </a:rPr>
              <a:t>A(D)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20018" y="778415"/>
            <a:ext cx="154940" cy="277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0" spc="50" dirty="0">
                <a:latin typeface="Trebuchet MS"/>
                <a:cs typeface="Trebuchet MS"/>
              </a:rPr>
              <a:t>x</a:t>
            </a:r>
            <a:r>
              <a:rPr sz="600" spc="75" baseline="-13888" dirty="0">
                <a:latin typeface="Trebuchet MS"/>
                <a:cs typeface="Trebuchet MS"/>
              </a:rPr>
              <a:t>1</a:t>
            </a:r>
            <a:endParaRPr sz="600" baseline="-13888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600" spc="50" dirty="0">
                <a:latin typeface="Trebuchet MS"/>
                <a:cs typeface="Trebuchet MS"/>
              </a:rPr>
              <a:t>x</a:t>
            </a:r>
            <a:r>
              <a:rPr sz="600" spc="75" baseline="-13888" dirty="0">
                <a:latin typeface="Trebuchet MS"/>
                <a:cs typeface="Trebuchet MS"/>
              </a:rPr>
              <a:t>2</a:t>
            </a:r>
            <a:endParaRPr sz="600" baseline="-13888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45480" y="1161972"/>
            <a:ext cx="71755" cy="119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spc="60" dirty="0">
                <a:latin typeface="Trebuchet MS"/>
                <a:cs typeface="Trebuchet MS"/>
              </a:rPr>
              <a:t>x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1536" y="1204775"/>
            <a:ext cx="577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30" dirty="0">
                <a:latin typeface="Trebuchet MS"/>
                <a:cs typeface="Trebuchet MS"/>
              </a:rPr>
              <a:t>n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814" y="1909489"/>
            <a:ext cx="224345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4599"/>
              </a:lnSpc>
              <a:spcBef>
                <a:spcPts val="100"/>
              </a:spcBef>
            </a:pP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Decentralized/federated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setting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(also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called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local setting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or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untrusted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cura- </a:t>
            </a:r>
            <a:r>
              <a:rPr sz="1000" spc="-29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tor 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setting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):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 </a:t>
            </a:r>
            <a:r>
              <a:rPr sz="1000" spc="114" dirty="0">
                <a:solidFill>
                  <a:srgbClr val="22373A"/>
                </a:solidFill>
                <a:latin typeface="Cambria"/>
                <a:cs typeface="Cambria"/>
              </a:rPr>
              <a:t>R</a:t>
            </a:r>
            <a:r>
              <a:rPr sz="1050" i="1" spc="172" baseline="-15873" dirty="0">
                <a:solidFill>
                  <a:srgbClr val="22373A"/>
                </a:solidFill>
                <a:latin typeface="Trebuchet MS"/>
                <a:cs typeface="Trebuchet MS"/>
              </a:rPr>
              <a:t>k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DP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wrt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record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-3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65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(or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22373A"/>
                </a:solidFill>
                <a:latin typeface="Cambria"/>
                <a:cs typeface="Cambria"/>
              </a:rPr>
              <a:t>D</a:t>
            </a:r>
            <a:r>
              <a:rPr sz="1050" i="1" spc="52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3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3253" y="1782535"/>
            <a:ext cx="72072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600" spc="35" dirty="0">
                <a:latin typeface="Trebuchet MS"/>
                <a:cs typeface="Trebuchet MS"/>
              </a:rPr>
              <a:t>Individuals</a:t>
            </a:r>
            <a:endParaRPr sz="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600" spc="25" dirty="0">
                <a:latin typeface="Trebuchet MS"/>
                <a:cs typeface="Trebuchet MS"/>
              </a:rPr>
              <a:t>(or</a:t>
            </a:r>
            <a:r>
              <a:rPr sz="600" dirty="0">
                <a:latin typeface="Trebuchet MS"/>
                <a:cs typeface="Trebuchet MS"/>
              </a:rPr>
              <a:t> </a:t>
            </a:r>
            <a:r>
              <a:rPr sz="600" spc="35" dirty="0">
                <a:latin typeface="Trebuchet MS"/>
                <a:cs typeface="Trebuchet MS"/>
              </a:rPr>
              <a:t>organizations)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00018" y="2072765"/>
            <a:ext cx="148590" cy="383540"/>
            <a:chOff x="3300018" y="2072765"/>
            <a:chExt cx="148590" cy="38354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018" y="2072765"/>
              <a:ext cx="148198" cy="16168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018" y="2294425"/>
              <a:ext cx="148198" cy="161676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00018" y="2669976"/>
            <a:ext cx="148198" cy="16168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343624" y="2389513"/>
            <a:ext cx="61594" cy="272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135"/>
              </a:spcBef>
            </a:pPr>
            <a:r>
              <a:rPr sz="850" spc="-35" dirty="0"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ts val="950"/>
              </a:lnSpc>
            </a:pPr>
            <a:r>
              <a:rPr sz="850" spc="-35" dirty="0">
                <a:latin typeface="Trebuchet MS"/>
                <a:cs typeface="Trebuchet MS"/>
              </a:rPr>
              <a:t>.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391608" y="2527333"/>
            <a:ext cx="846455" cy="220979"/>
            <a:chOff x="3391608" y="2527333"/>
            <a:chExt cx="846455" cy="220979"/>
          </a:xfrm>
        </p:grpSpPr>
        <p:sp>
          <p:nvSpPr>
            <p:cNvPr id="42" name="object 42"/>
            <p:cNvSpPr/>
            <p:nvPr/>
          </p:nvSpPr>
          <p:spPr>
            <a:xfrm>
              <a:off x="3393830" y="2531647"/>
              <a:ext cx="841375" cy="214629"/>
            </a:xfrm>
            <a:custGeom>
              <a:avLst/>
              <a:gdLst/>
              <a:ahLst/>
              <a:cxnLst/>
              <a:rect l="l" t="t" r="r" b="b"/>
              <a:pathLst>
                <a:path w="841375" h="214630">
                  <a:moveTo>
                    <a:pt x="0" y="214160"/>
                  </a:moveTo>
                  <a:lnTo>
                    <a:pt x="841191" y="0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73665" y="2529873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5" h="33019">
                  <a:moveTo>
                    <a:pt x="0" y="0"/>
                  </a:moveTo>
                  <a:lnTo>
                    <a:pt x="61357" y="1774"/>
                  </a:lnTo>
                  <a:lnTo>
                    <a:pt x="8312" y="32673"/>
                  </a:lnTo>
                  <a:lnTo>
                    <a:pt x="20504" y="12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73665" y="2529873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5" h="33019">
                  <a:moveTo>
                    <a:pt x="20504" y="12168"/>
                  </a:moveTo>
                  <a:lnTo>
                    <a:pt x="8312" y="32673"/>
                  </a:lnTo>
                  <a:lnTo>
                    <a:pt x="61357" y="1774"/>
                  </a:lnTo>
                  <a:lnTo>
                    <a:pt x="0" y="0"/>
                  </a:lnTo>
                  <a:lnTo>
                    <a:pt x="20504" y="12168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433099" y="2168851"/>
            <a:ext cx="804545" cy="278765"/>
            <a:chOff x="3433099" y="2168851"/>
            <a:chExt cx="804545" cy="278765"/>
          </a:xfrm>
        </p:grpSpPr>
        <p:sp>
          <p:nvSpPr>
            <p:cNvPr id="46" name="object 46"/>
            <p:cNvSpPr/>
            <p:nvPr/>
          </p:nvSpPr>
          <p:spPr>
            <a:xfrm>
              <a:off x="3435321" y="2379289"/>
              <a:ext cx="800100" cy="52705"/>
            </a:xfrm>
            <a:custGeom>
              <a:avLst/>
              <a:gdLst/>
              <a:ahLst/>
              <a:cxnLst/>
              <a:rect l="l" t="t" r="r" b="b"/>
              <a:pathLst>
                <a:path w="800100" h="52705">
                  <a:moveTo>
                    <a:pt x="0" y="0"/>
                  </a:moveTo>
                  <a:lnTo>
                    <a:pt x="799699" y="52455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75021" y="2411041"/>
              <a:ext cx="60325" cy="33655"/>
            </a:xfrm>
            <a:custGeom>
              <a:avLst/>
              <a:gdLst/>
              <a:ahLst/>
              <a:cxnLst/>
              <a:rect l="l" t="t" r="r" b="b"/>
              <a:pathLst>
                <a:path w="60325" h="33655">
                  <a:moveTo>
                    <a:pt x="2196" y="0"/>
                  </a:moveTo>
                  <a:lnTo>
                    <a:pt x="59997" y="20699"/>
                  </a:lnTo>
                  <a:lnTo>
                    <a:pt x="0" y="33660"/>
                  </a:lnTo>
                  <a:lnTo>
                    <a:pt x="17939" y="17935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75021" y="2411041"/>
              <a:ext cx="60325" cy="33655"/>
            </a:xfrm>
            <a:custGeom>
              <a:avLst/>
              <a:gdLst/>
              <a:ahLst/>
              <a:cxnLst/>
              <a:rect l="l" t="t" r="r" b="b"/>
              <a:pathLst>
                <a:path w="60325" h="33655">
                  <a:moveTo>
                    <a:pt x="17939" y="17935"/>
                  </a:moveTo>
                  <a:lnTo>
                    <a:pt x="0" y="33660"/>
                  </a:lnTo>
                  <a:lnTo>
                    <a:pt x="59997" y="20699"/>
                  </a:lnTo>
                  <a:lnTo>
                    <a:pt x="2196" y="0"/>
                  </a:lnTo>
                  <a:lnTo>
                    <a:pt x="17939" y="17935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2776" y="2171074"/>
              <a:ext cx="792480" cy="201930"/>
            </a:xfrm>
            <a:custGeom>
              <a:avLst/>
              <a:gdLst/>
              <a:ahLst/>
              <a:cxnLst/>
              <a:rect l="l" t="t" r="r" b="b"/>
              <a:pathLst>
                <a:path w="792479" h="201930">
                  <a:moveTo>
                    <a:pt x="0" y="0"/>
                  </a:moveTo>
                  <a:lnTo>
                    <a:pt x="792244" y="201703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73664" y="2341853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5" h="33019">
                  <a:moveTo>
                    <a:pt x="8312" y="0"/>
                  </a:moveTo>
                  <a:lnTo>
                    <a:pt x="61357" y="30923"/>
                  </a:lnTo>
                  <a:lnTo>
                    <a:pt x="0" y="32697"/>
                  </a:lnTo>
                  <a:lnTo>
                    <a:pt x="20504" y="20528"/>
                  </a:lnTo>
                  <a:lnTo>
                    <a:pt x="8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73664" y="2341853"/>
              <a:ext cx="61594" cy="33020"/>
            </a:xfrm>
            <a:custGeom>
              <a:avLst/>
              <a:gdLst/>
              <a:ahLst/>
              <a:cxnLst/>
              <a:rect l="l" t="t" r="r" b="b"/>
              <a:pathLst>
                <a:path w="61595" h="33019">
                  <a:moveTo>
                    <a:pt x="20504" y="20528"/>
                  </a:moveTo>
                  <a:lnTo>
                    <a:pt x="0" y="32697"/>
                  </a:lnTo>
                  <a:lnTo>
                    <a:pt x="61357" y="30923"/>
                  </a:lnTo>
                  <a:lnTo>
                    <a:pt x="8312" y="0"/>
                  </a:lnTo>
                  <a:lnTo>
                    <a:pt x="20504" y="20528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235021" y="2140198"/>
            <a:ext cx="624205" cy="624205"/>
          </a:xfrm>
          <a:prstGeom prst="rect">
            <a:avLst/>
          </a:prstGeom>
          <a:solidFill>
            <a:srgbClr val="F9F9F9"/>
          </a:solidFill>
          <a:ln w="12730">
            <a:solidFill>
              <a:srgbClr val="00000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910"/>
              </a:spcBef>
            </a:pPr>
            <a:r>
              <a:rPr sz="2450" spc="245" dirty="0">
                <a:latin typeface="Trebuchet MS"/>
                <a:cs typeface="Trebuchet MS"/>
              </a:rPr>
              <a:t>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1370" y="1782535"/>
            <a:ext cx="471805" cy="218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600" b="1" spc="75" dirty="0">
                <a:solidFill>
                  <a:srgbClr val="B30000"/>
                </a:solidFill>
                <a:latin typeface="Trebuchet MS"/>
                <a:cs typeface="Trebuchet MS"/>
              </a:rPr>
              <a:t>Untrusted</a:t>
            </a:r>
            <a:endParaRPr sz="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600" spc="30" dirty="0">
                <a:latin typeface="Trebuchet MS"/>
                <a:cs typeface="Trebuchet MS"/>
              </a:rPr>
              <a:t>curator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862558" y="2453898"/>
            <a:ext cx="326390" cy="38735"/>
            <a:chOff x="4862558" y="2453898"/>
            <a:chExt cx="326390" cy="38735"/>
          </a:xfrm>
        </p:grpSpPr>
        <p:sp>
          <p:nvSpPr>
            <p:cNvPr id="55" name="object 55"/>
            <p:cNvSpPr/>
            <p:nvPr/>
          </p:nvSpPr>
          <p:spPr>
            <a:xfrm>
              <a:off x="4862558" y="2473011"/>
              <a:ext cx="324485" cy="0"/>
            </a:xfrm>
            <a:custGeom>
              <a:avLst/>
              <a:gdLst/>
              <a:ahLst/>
              <a:cxnLst/>
              <a:rect l="l" t="t" r="r" b="b"/>
              <a:pathLst>
                <a:path w="324485">
                  <a:moveTo>
                    <a:pt x="0" y="0"/>
                  </a:moveTo>
                  <a:lnTo>
                    <a:pt x="323864" y="0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27393" y="2456147"/>
              <a:ext cx="59055" cy="34290"/>
            </a:xfrm>
            <a:custGeom>
              <a:avLst/>
              <a:gdLst/>
              <a:ahLst/>
              <a:cxnLst/>
              <a:rect l="l" t="t" r="r" b="b"/>
              <a:pathLst>
                <a:path w="59054" h="34289">
                  <a:moveTo>
                    <a:pt x="0" y="0"/>
                  </a:moveTo>
                  <a:lnTo>
                    <a:pt x="59028" y="16863"/>
                  </a:lnTo>
                  <a:lnTo>
                    <a:pt x="0" y="33727"/>
                  </a:lnTo>
                  <a:lnTo>
                    <a:pt x="16863" y="1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27393" y="2456147"/>
              <a:ext cx="59055" cy="34290"/>
            </a:xfrm>
            <a:custGeom>
              <a:avLst/>
              <a:gdLst/>
              <a:ahLst/>
              <a:cxnLst/>
              <a:rect l="l" t="t" r="r" b="b"/>
              <a:pathLst>
                <a:path w="59054" h="34289">
                  <a:moveTo>
                    <a:pt x="16863" y="16863"/>
                  </a:moveTo>
                  <a:lnTo>
                    <a:pt x="0" y="33727"/>
                  </a:lnTo>
                  <a:lnTo>
                    <a:pt x="59028" y="16863"/>
                  </a:lnTo>
                  <a:lnTo>
                    <a:pt x="0" y="0"/>
                  </a:lnTo>
                  <a:lnTo>
                    <a:pt x="16863" y="16863"/>
                  </a:lnTo>
                  <a:close/>
                </a:path>
              </a:pathLst>
            </a:custGeom>
            <a:ln w="4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5227246" y="2352394"/>
            <a:ext cx="35179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65" dirty="0">
                <a:latin typeface="Trebuchet MS"/>
                <a:cs typeface="Trebuchet MS"/>
              </a:rPr>
              <a:t>A(Y)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508260" y="2083603"/>
            <a:ext cx="155575" cy="2965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00" spc="55" dirty="0">
                <a:latin typeface="Trebuchet MS"/>
                <a:cs typeface="Trebuchet MS"/>
              </a:rPr>
              <a:t>x</a:t>
            </a:r>
            <a:r>
              <a:rPr sz="600" spc="82" baseline="-13888" dirty="0">
                <a:latin typeface="Trebuchet MS"/>
                <a:cs typeface="Trebuchet MS"/>
              </a:rPr>
              <a:t>1</a:t>
            </a:r>
            <a:endParaRPr sz="600" baseline="-13888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600" spc="55" dirty="0">
                <a:latin typeface="Trebuchet MS"/>
                <a:cs typeface="Trebuchet MS"/>
              </a:rPr>
              <a:t>x</a:t>
            </a:r>
            <a:r>
              <a:rPr sz="600" spc="82" baseline="-13888" dirty="0">
                <a:latin typeface="Trebuchet MS"/>
                <a:cs typeface="Trebuchet MS"/>
              </a:rPr>
              <a:t>2</a:t>
            </a:r>
            <a:endParaRPr sz="600" baseline="-13888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508322" y="2555161"/>
            <a:ext cx="155575" cy="1200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00" spc="50" dirty="0">
                <a:latin typeface="Trebuchet MS"/>
                <a:cs typeface="Trebuchet MS"/>
              </a:rPr>
              <a:t>x</a:t>
            </a:r>
            <a:r>
              <a:rPr sz="600" spc="75" baseline="-13888" dirty="0">
                <a:latin typeface="Trebuchet MS"/>
                <a:cs typeface="Trebuchet MS"/>
              </a:rPr>
              <a:t>n</a:t>
            </a:r>
            <a:endParaRPr sz="600" baseline="-13888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724175" y="2182981"/>
            <a:ext cx="135255" cy="295275"/>
            <a:chOff x="3724175" y="2182981"/>
            <a:chExt cx="135255" cy="295275"/>
          </a:xfrm>
        </p:grpSpPr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4175" y="2182981"/>
              <a:ext cx="135250" cy="1352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4175" y="2342973"/>
              <a:ext cx="135250" cy="135258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3790918" y="2376108"/>
            <a:ext cx="72390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75" dirty="0">
                <a:latin typeface="Trebuchet MS"/>
                <a:cs typeface="Trebuchet MS"/>
              </a:rPr>
              <a:t>2</a:t>
            </a:r>
            <a:endParaRPr sz="550">
              <a:latin typeface="Trebuchet MS"/>
              <a:cs typeface="Trebuchet MS"/>
            </a:endParaRPr>
          </a:p>
        </p:txBody>
      </p:sp>
      <p:pic>
        <p:nvPicPr>
          <p:cNvPr id="65" name="object 6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4175" y="2578752"/>
            <a:ext cx="135250" cy="135258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3712907" y="2550136"/>
            <a:ext cx="10350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50" spc="114" dirty="0">
                <a:latin typeface="Trebuchet MS"/>
                <a:cs typeface="Trebuchet MS"/>
              </a:rPr>
              <a:t>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533809" y="3004572"/>
            <a:ext cx="165735" cy="1327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24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90918" y="2611887"/>
            <a:ext cx="71755" cy="113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60" dirty="0">
                <a:latin typeface="Trebuchet MS"/>
                <a:cs typeface="Trebuchet MS"/>
              </a:rPr>
              <a:t>n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674807" y="2154364"/>
            <a:ext cx="43116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930"/>
              </a:lnSpc>
              <a:spcBef>
                <a:spcPts val="135"/>
              </a:spcBef>
            </a:pPr>
            <a:r>
              <a:rPr sz="850" spc="95" dirty="0">
                <a:latin typeface="Trebuchet MS"/>
                <a:cs typeface="Trebuchet MS"/>
              </a:rPr>
              <a:t>R</a:t>
            </a:r>
            <a:r>
              <a:rPr sz="825" spc="142" baseline="-20202" dirty="0">
                <a:latin typeface="Trebuchet MS"/>
                <a:cs typeface="Trebuchet MS"/>
              </a:rPr>
              <a:t>1  </a:t>
            </a:r>
            <a:r>
              <a:rPr sz="825" spc="457" baseline="-20202" dirty="0">
                <a:latin typeface="Trebuchet MS"/>
                <a:cs typeface="Trebuchet MS"/>
              </a:rPr>
              <a:t> </a:t>
            </a:r>
            <a:r>
              <a:rPr sz="900" spc="82" baseline="4629" dirty="0">
                <a:latin typeface="Trebuchet MS"/>
                <a:cs typeface="Trebuchet MS"/>
              </a:rPr>
              <a:t>y</a:t>
            </a:r>
            <a:r>
              <a:rPr sz="600" spc="82" baseline="-13888" dirty="0">
                <a:latin typeface="Trebuchet MS"/>
                <a:cs typeface="Trebuchet MS"/>
              </a:rPr>
              <a:t>1</a:t>
            </a:r>
            <a:endParaRPr sz="600" baseline="-13888">
              <a:latin typeface="Trebuchet MS"/>
              <a:cs typeface="Trebuchet MS"/>
            </a:endParaRPr>
          </a:p>
          <a:p>
            <a:pPr marL="50800">
              <a:lnSpc>
                <a:spcPts val="930"/>
              </a:lnSpc>
              <a:tabLst>
                <a:tab pos="300355" algn="l"/>
              </a:tabLst>
            </a:pPr>
            <a:r>
              <a:rPr sz="1275" spc="172" baseline="-26143" dirty="0">
                <a:latin typeface="Trebuchet MS"/>
                <a:cs typeface="Trebuchet MS"/>
              </a:rPr>
              <a:t>R	</a:t>
            </a:r>
            <a:r>
              <a:rPr sz="600" spc="55" dirty="0">
                <a:latin typeface="Trebuchet MS"/>
                <a:cs typeface="Trebuchet MS"/>
              </a:rPr>
              <a:t>y</a:t>
            </a:r>
            <a:r>
              <a:rPr sz="600" spc="82" baseline="-13888" dirty="0">
                <a:latin typeface="Trebuchet MS"/>
                <a:cs typeface="Trebuchet MS"/>
              </a:rPr>
              <a:t>2</a:t>
            </a:r>
            <a:endParaRPr sz="600" baseline="-13888">
              <a:latin typeface="Trebuchet MS"/>
              <a:cs typeface="Trebuchet MS"/>
            </a:endParaRPr>
          </a:p>
          <a:p>
            <a:pPr marR="43180" algn="r">
              <a:lnSpc>
                <a:spcPct val="100000"/>
              </a:lnSpc>
              <a:spcBef>
                <a:spcPts val="555"/>
              </a:spcBef>
            </a:pPr>
            <a:r>
              <a:rPr sz="600" spc="50" dirty="0">
                <a:latin typeface="Trebuchet MS"/>
                <a:cs typeface="Trebuchet MS"/>
              </a:rPr>
              <a:t>y</a:t>
            </a:r>
            <a:r>
              <a:rPr sz="600" spc="75" baseline="-13888" dirty="0">
                <a:latin typeface="Trebuchet MS"/>
                <a:cs typeface="Trebuchet MS"/>
              </a:rPr>
              <a:t>n</a:t>
            </a:r>
            <a:endParaRPr sz="600" baseline="-13888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541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60" dirty="0"/>
              <a:t>KE</a:t>
            </a:r>
            <a:r>
              <a:rPr spc="-105" dirty="0"/>
              <a:t>Y</a:t>
            </a:r>
            <a:r>
              <a:rPr spc="-50" dirty="0"/>
              <a:t> </a:t>
            </a:r>
            <a:r>
              <a:rPr spc="-75" dirty="0"/>
              <a:t>FUN</a:t>
            </a:r>
            <a:r>
              <a:rPr spc="-90" dirty="0"/>
              <a:t>C</a:t>
            </a:r>
            <a:r>
              <a:rPr spc="-70" dirty="0"/>
              <a:t>TIONALIT</a:t>
            </a:r>
            <a:r>
              <a:rPr spc="-105" dirty="0"/>
              <a:t>Y</a:t>
            </a:r>
            <a:r>
              <a:rPr spc="-155" dirty="0"/>
              <a:t>:</a:t>
            </a:r>
            <a:r>
              <a:rPr spc="60" dirty="0"/>
              <a:t> </a:t>
            </a:r>
            <a:r>
              <a:rPr spc="-35" dirty="0"/>
              <a:t>DP</a:t>
            </a:r>
            <a:r>
              <a:rPr spc="-45" dirty="0"/>
              <a:t> </a:t>
            </a:r>
            <a:r>
              <a:rPr spc="-110" dirty="0"/>
              <a:t>A</a:t>
            </a:r>
            <a:r>
              <a:rPr spc="-95" dirty="0"/>
              <a:t>GGRE</a:t>
            </a:r>
            <a:r>
              <a:rPr spc="-130" dirty="0"/>
              <a:t>G</a:t>
            </a:r>
            <a:r>
              <a:rPr spc="-150" dirty="0"/>
              <a:t>A</a:t>
            </a:r>
            <a:r>
              <a:rPr spc="-60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771339"/>
            <a:ext cx="4422140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12395" algn="l"/>
              </a:tabLst>
            </a:pP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Most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(server-orchestrated)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follow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same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high-level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pattern:</a:t>
            </a:r>
            <a:endParaRPr sz="1000">
              <a:latin typeface="Trebuchet MS"/>
              <a:cs typeface="Trebuchet MS"/>
            </a:endParaRPr>
          </a:p>
          <a:p>
            <a:pPr marL="238760">
              <a:lnSpc>
                <a:spcPct val="100000"/>
              </a:lnSpc>
              <a:spcBef>
                <a:spcPts val="900"/>
              </a:spcBef>
            </a:pP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8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r>
              <a:rPr sz="1000" spc="-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9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01" y="1212461"/>
            <a:ext cx="38881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At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party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compute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6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65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22373A"/>
                </a:solidFill>
                <a:latin typeface="Cambria"/>
                <a:cs typeface="Cambria"/>
              </a:rPr>
              <a:t>←</a:t>
            </a:r>
            <a:r>
              <a:rPr sz="1000" spc="60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LOCALUPDATE</a:t>
            </a:r>
            <a:r>
              <a:rPr sz="1000" spc="-65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000" i="1" spc="-65" dirty="0">
                <a:solidFill>
                  <a:srgbClr val="22373A"/>
                </a:solidFill>
                <a:latin typeface="Calibri"/>
                <a:cs typeface="Calibri"/>
              </a:rPr>
              <a:t>θ,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5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75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5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50" i="1" spc="-6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72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server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01" y="1387060"/>
            <a:ext cx="1351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At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ser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ompu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95" dirty="0">
                <a:solidFill>
                  <a:srgbClr val="EB811B"/>
                </a:solidFill>
                <a:latin typeface="Calibri"/>
                <a:cs typeface="Calibri"/>
              </a:rPr>
              <a:t>θ</a:t>
            </a:r>
            <a:r>
              <a:rPr sz="1000" i="1" spc="75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EB811B"/>
                </a:solidFill>
                <a:latin typeface="Cambria"/>
                <a:cs typeface="Cambria"/>
              </a:rPr>
              <a:t>←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5441" y="1375196"/>
            <a:ext cx="622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EB811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42286" y="149465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272" y="0"/>
                </a:lnTo>
              </a:path>
            </a:pathLst>
          </a:custGeom>
          <a:ln w="5060">
            <a:solidFill>
              <a:srgbClr val="EB81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14130" y="1292166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EB811B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586" y="1468655"/>
            <a:ext cx="2901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sz="700" i="1" spc="-25" dirty="0">
                <a:solidFill>
                  <a:srgbClr val="EB811B"/>
                </a:solidFill>
                <a:latin typeface="Trebuchet MS"/>
                <a:cs typeface="Trebuchet MS"/>
              </a:rPr>
              <a:t>K	</a:t>
            </a:r>
            <a:r>
              <a:rPr sz="1050" i="1" spc="15" baseline="3968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1050" baseline="396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0817" y="1447332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1419" y="1387060"/>
            <a:ext cx="16643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95" dirty="0">
                <a:solidFill>
                  <a:srgbClr val="EB811B"/>
                </a:solidFill>
                <a:latin typeface="Calibri"/>
                <a:cs typeface="Calibri"/>
              </a:rPr>
              <a:t>θ </a:t>
            </a:r>
            <a:r>
              <a:rPr sz="1000" i="1" spc="-40" dirty="0">
                <a:solidFill>
                  <a:srgbClr val="EB811B"/>
                </a:solidFill>
                <a:latin typeface="Calibri"/>
                <a:cs typeface="Calibri"/>
              </a:rPr>
              <a:t> 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send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95" dirty="0">
                <a:solidFill>
                  <a:srgbClr val="22373A"/>
                </a:solidFill>
                <a:latin typeface="Calibri"/>
                <a:cs typeface="Calibri"/>
              </a:rPr>
              <a:t>θ</a:t>
            </a:r>
            <a:r>
              <a:rPr sz="10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b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ack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arties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773" y="1664138"/>
            <a:ext cx="463232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Differentially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private federated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algorithms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thus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designed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differentially private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aggregation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primitive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composition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property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DP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373" y="2161392"/>
            <a:ext cx="4570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99695">
              <a:lnSpc>
                <a:spcPct val="100000"/>
              </a:lnSpc>
              <a:spcBef>
                <a:spcPts val="95"/>
              </a:spcBef>
              <a:buChar char="•"/>
              <a:tabLst>
                <a:tab pos="1377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other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words,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given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private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value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50" i="1" spc="-30" baseline="-15873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50" i="1" spc="179" baseline="-15873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party </a:t>
            </a:r>
            <a:r>
              <a:rPr sz="1000" i="1" spc="-7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want to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accurately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354" y="2336004"/>
            <a:ext cx="889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240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estima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x</a:t>
            </a:r>
            <a:r>
              <a:rPr sz="1000" i="1" dirty="0">
                <a:solidFill>
                  <a:srgbClr val="EB811B"/>
                </a:solidFill>
                <a:latin typeface="Trebuchet MS"/>
                <a:cs typeface="Trebuchet MS"/>
              </a:rPr>
              <a:t>	</a:t>
            </a:r>
            <a:r>
              <a:rPr sz="1000" spc="45" dirty="0">
                <a:solidFill>
                  <a:srgbClr val="EB811B"/>
                </a:solidFill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2497" y="2328039"/>
            <a:ext cx="3994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700" i="1" spc="15" dirty="0">
                <a:solidFill>
                  <a:srgbClr val="EB811B"/>
                </a:solidFill>
                <a:latin typeface="Trebuchet MS"/>
                <a:cs typeface="Trebuchet MS"/>
              </a:rPr>
              <a:t>avg	</a:t>
            </a:r>
            <a:r>
              <a:rPr sz="1050" spc="-120" baseline="3968" dirty="0">
                <a:solidFill>
                  <a:srgbClr val="EB811B"/>
                </a:solidFill>
                <a:latin typeface="Trebuchet MS"/>
                <a:cs typeface="Trebuchet MS"/>
              </a:rPr>
              <a:t>1</a:t>
            </a:r>
            <a:endParaRPr sz="1050" baseline="3968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6755" y="2443594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272" y="0"/>
                </a:lnTo>
              </a:path>
            </a:pathLst>
          </a:custGeom>
          <a:ln w="5060">
            <a:solidFill>
              <a:srgbClr val="EB81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98599" y="2241097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EB811B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3809" y="3004572"/>
            <a:ext cx="165735" cy="1327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25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4055" y="2417587"/>
            <a:ext cx="2901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504" algn="l"/>
              </a:tabLst>
            </a:pPr>
            <a:r>
              <a:rPr sz="700" i="1" spc="-25" dirty="0">
                <a:solidFill>
                  <a:srgbClr val="EB811B"/>
                </a:solidFill>
                <a:latin typeface="Trebuchet MS"/>
                <a:cs typeface="Trebuchet MS"/>
              </a:rPr>
              <a:t>K	</a:t>
            </a:r>
            <a:r>
              <a:rPr sz="1050" i="1" spc="15" baseline="3968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1050" baseline="3968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712" y="2396276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5889" y="2336004"/>
            <a:ext cx="1400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x</a:t>
            </a:r>
            <a:r>
              <a:rPr sz="1000" i="1" spc="37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under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DP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constraint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1494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APP</a:t>
            </a:r>
            <a:r>
              <a:rPr spc="-70" dirty="0"/>
              <a:t>R</a:t>
            </a:r>
            <a:r>
              <a:rPr spc="-75" dirty="0"/>
              <a:t>O</a:t>
            </a:r>
            <a:r>
              <a:rPr spc="-110" dirty="0"/>
              <a:t>A</a:t>
            </a:r>
            <a:r>
              <a:rPr spc="-75" dirty="0"/>
              <a:t>CH</a:t>
            </a:r>
            <a:r>
              <a:rPr spc="-70" dirty="0"/>
              <a:t>E</a:t>
            </a:r>
            <a:r>
              <a:rPr spc="5" dirty="0"/>
              <a:t>S</a:t>
            </a:r>
            <a:r>
              <a:rPr spc="-50" dirty="0"/>
              <a:t> </a:t>
            </a:r>
            <a:r>
              <a:rPr spc="-190" dirty="0"/>
              <a:t>T</a:t>
            </a:r>
            <a:r>
              <a:rPr spc="-70" dirty="0"/>
              <a:t>O</a:t>
            </a:r>
            <a:r>
              <a:rPr spc="-50" dirty="0"/>
              <a:t> </a:t>
            </a:r>
            <a:r>
              <a:rPr spc="-35" dirty="0"/>
              <a:t>DP</a:t>
            </a:r>
            <a:r>
              <a:rPr spc="-45" dirty="0"/>
              <a:t> </a:t>
            </a:r>
            <a:r>
              <a:rPr spc="-110" dirty="0"/>
              <a:t>A</a:t>
            </a:r>
            <a:r>
              <a:rPr spc="-95" dirty="0"/>
              <a:t>GGRE</a:t>
            </a:r>
            <a:r>
              <a:rPr spc="-130" dirty="0"/>
              <a:t>G</a:t>
            </a:r>
            <a:r>
              <a:rPr spc="-150" dirty="0"/>
              <a:t>A</a:t>
            </a:r>
            <a:r>
              <a:rPr spc="-60"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20691" y="1766582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8961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4573" y="590810"/>
            <a:ext cx="4982845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58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8859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standard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approach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DP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add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Gaussian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noise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calibrated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sensitivity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private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value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(and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strength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desired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DP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guarantee)</a:t>
            </a:r>
            <a:endParaRPr sz="1000">
              <a:latin typeface="Trebuchet MS"/>
              <a:cs typeface="Trebuchet MS"/>
            </a:endParaRPr>
          </a:p>
          <a:p>
            <a:pPr marL="187960" marR="25654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885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decentralized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setting,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baseline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approach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have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each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party </a:t>
            </a:r>
            <a:r>
              <a:rPr sz="1000" i="1" spc="15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00" i="1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add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noise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di</a:t>
            </a:r>
            <a:r>
              <a:rPr sz="1000" spc="-35" dirty="0">
                <a:solidFill>
                  <a:srgbClr val="EB811B"/>
                </a:solidFill>
                <a:latin typeface="Trebuchet MS"/>
                <a:cs typeface="Trebuchet MS"/>
              </a:rPr>
              <a:t>rec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t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l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y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EB811B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EB811B"/>
                </a:solidFill>
                <a:latin typeface="Trebuchet MS"/>
                <a:cs typeface="Trebuchet MS"/>
              </a:rPr>
              <a:t>o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-50" dirty="0">
                <a:solidFill>
                  <a:srgbClr val="EB811B"/>
                </a:solidFill>
                <a:latin typeface="Trebuchet MS"/>
                <a:cs typeface="Trebuchet MS"/>
              </a:rPr>
              <a:t>x</a:t>
            </a:r>
            <a:r>
              <a:rPr sz="1050" i="1" spc="15" baseline="-15873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50" i="1" baseline="-15873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50" i="1" spc="-142" baseline="-15873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Duchi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l</a:t>
            </a:r>
            <a:r>
              <a:rPr sz="900" spc="-14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0</a:t>
            </a:r>
            <a:r>
              <a:rPr sz="900" spc="-7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1</a:t>
            </a:r>
            <a:r>
              <a:rPr sz="900" spc="-7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3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 marL="187960" marR="164465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885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Unfortunately,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resulting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average </a:t>
            </a:r>
            <a:r>
              <a:rPr sz="1000" spc="30" dirty="0">
                <a:solidFill>
                  <a:srgbClr val="EB811B"/>
                </a:solidFill>
                <a:latin typeface="Trebuchet MS"/>
                <a:cs typeface="Trebuchet MS"/>
              </a:rPr>
              <a:t>has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poor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accuracy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unless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very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large: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fixed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guarantee,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gap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with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centralized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setting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(</a:t>
            </a:r>
            <a:r>
              <a:rPr sz="1500" spc="44" baseline="47222" dirty="0">
                <a:solidFill>
                  <a:srgbClr val="22373A"/>
                </a:solidFill>
                <a:latin typeface="Cambria"/>
                <a:cs typeface="Cambria"/>
              </a:rPr>
              <a:t>√</a:t>
            </a:r>
            <a:r>
              <a:rPr sz="1000" i="1" spc="3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spc="30" dirty="0">
                <a:solidFill>
                  <a:srgbClr val="22373A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187960" marR="90170" indent="-99695">
              <a:lnSpc>
                <a:spcPct val="114599"/>
              </a:lnSpc>
              <a:spcBef>
                <a:spcPts val="985"/>
              </a:spcBef>
              <a:buChar char="•"/>
              <a:tabLst>
                <a:tab pos="1885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Cryptographic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primitives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such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as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secure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 aggregation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Bonawitz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et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2017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1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secure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shuffling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B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l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l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e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a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l</a:t>
            </a:r>
            <a:r>
              <a:rPr sz="900" spc="-14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2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0</a:t>
            </a:r>
            <a:r>
              <a:rPr sz="900" spc="-5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1</a:t>
            </a:r>
            <a:r>
              <a:rPr sz="900" spc="-6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9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used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c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ose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this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g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ap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87960" indent="-99695">
              <a:lnSpc>
                <a:spcPct val="100000"/>
              </a:lnSpc>
              <a:buChar char="•"/>
              <a:tabLst>
                <a:tab pos="1885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However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their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practical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implementation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poses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important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challenges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when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3809" y="3004572"/>
            <a:ext cx="165735" cy="1327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26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4302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SIMPLER</a:t>
            </a:r>
            <a:r>
              <a:rPr spc="-45" dirty="0"/>
              <a:t> </a:t>
            </a:r>
            <a:r>
              <a:rPr spc="-95" dirty="0"/>
              <a:t>PROTOCOL</a:t>
            </a:r>
            <a:r>
              <a:rPr spc="-45" dirty="0"/>
              <a:t> </a:t>
            </a:r>
            <a:r>
              <a:rPr spc="-75" dirty="0"/>
              <a:t>FOR</a:t>
            </a:r>
            <a:r>
              <a:rPr spc="-50" dirty="0"/>
              <a:t> </a:t>
            </a:r>
            <a:r>
              <a:rPr spc="-35" dirty="0"/>
              <a:t>DP</a:t>
            </a:r>
            <a:r>
              <a:rPr spc="-45" dirty="0"/>
              <a:t> </a:t>
            </a:r>
            <a:r>
              <a:rPr spc="-95" dirty="0"/>
              <a:t>AGGREGATION:</a:t>
            </a:r>
            <a:r>
              <a:rPr spc="65" dirty="0"/>
              <a:t> </a:t>
            </a:r>
            <a:r>
              <a:rPr spc="-100" dirty="0"/>
              <a:t>GOPA</a:t>
            </a:r>
            <a:r>
              <a:rPr spc="-50" dirty="0"/>
              <a:t> </a:t>
            </a:r>
            <a:r>
              <a:rPr sz="900" spc="-50" dirty="0">
                <a:solidFill>
                  <a:srgbClr val="009900"/>
                </a:solidFill>
              </a:rPr>
              <a:t>[</a:t>
            </a:r>
            <a:r>
              <a:rPr sz="900" spc="-50" dirty="0">
                <a:solidFill>
                  <a:srgbClr val="009900"/>
                </a:solidFill>
                <a:hlinkClick r:id="rId2" action="ppaction://hlinksldjump"/>
              </a:rPr>
              <a:t>SABATER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hlinkClick r:id="rId2" action="ppaction://hlinksldjump"/>
              </a:rPr>
              <a:t>ET</a:t>
            </a:r>
            <a:r>
              <a:rPr sz="900" spc="-35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90" dirty="0">
                <a:solidFill>
                  <a:srgbClr val="009900"/>
                </a:solidFill>
                <a:hlinkClick r:id="rId2" action="ppaction://hlinksldjump"/>
              </a:rPr>
              <a:t>AL.,</a:t>
            </a:r>
            <a:r>
              <a:rPr sz="900" spc="-30" dirty="0">
                <a:solidFill>
                  <a:srgbClr val="009900"/>
                </a:solidFill>
                <a:hlinkClick r:id="rId2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hlinkClick r:id="rId2" action="ppaction://hlinksldjump"/>
              </a:rPr>
              <a:t>2020</a:t>
            </a:r>
            <a:r>
              <a:rPr sz="900" spc="-15" dirty="0">
                <a:solidFill>
                  <a:srgbClr val="009900"/>
                </a:solidFill>
              </a:rPr>
              <a:t>]</a:t>
            </a:r>
            <a:endParaRPr sz="900"/>
          </a:p>
        </p:txBody>
      </p:sp>
      <p:sp>
        <p:nvSpPr>
          <p:cNvPr id="3" name="object 3"/>
          <p:cNvSpPr/>
          <p:nvPr/>
        </p:nvSpPr>
        <p:spPr>
          <a:xfrm>
            <a:off x="240004" y="483400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10121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304" y="473232"/>
            <a:ext cx="14382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orithm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GO</a:t>
            </a:r>
            <a:r>
              <a:rPr sz="1000" spc="-95" dirty="0">
                <a:solidFill>
                  <a:srgbClr val="22373A"/>
                </a:solidFill>
                <a:latin typeface="Trebuchet MS"/>
                <a:cs typeface="Trebuchet MS"/>
              </a:rPr>
              <a:t>PA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ol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04" y="667245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90292" y="653684"/>
            <a:ext cx="2813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425" algn="l"/>
              </a:tabLst>
            </a:pP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	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735433"/>
            <a:ext cx="2908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5425" algn="l"/>
              </a:tabLst>
            </a:pPr>
            <a:r>
              <a:rPr sz="700" spc="145" dirty="0">
                <a:solidFill>
                  <a:srgbClr val="22373A"/>
                </a:solidFill>
                <a:latin typeface="Georgia"/>
                <a:cs typeface="Georgia"/>
              </a:rPr>
              <a:t>∆	</a:t>
            </a:r>
            <a:r>
              <a:rPr sz="1050" i="1" spc="89" baseline="3968" dirty="0">
                <a:solidFill>
                  <a:srgbClr val="22373A"/>
                </a:solidFill>
                <a:latin typeface="Times New Roman"/>
                <a:cs typeface="Times New Roman"/>
              </a:rPr>
              <a:t>η</a:t>
            </a:r>
            <a:endParaRPr sz="1050" baseline="396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04" y="661636"/>
            <a:ext cx="24053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ame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s:</a:t>
            </a:r>
            <a:r>
              <a:rPr sz="10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r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aph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-16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v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arian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c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3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i="1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35" dirty="0">
                <a:solidFill>
                  <a:srgbClr val="22373A"/>
                </a:solidFill>
                <a:latin typeface="Calibri"/>
                <a:cs typeface="Calibri"/>
              </a:rPr>
              <a:t>σ</a:t>
            </a:r>
            <a:r>
              <a:rPr sz="1000" i="1" dirty="0">
                <a:solidFill>
                  <a:srgbClr val="22373A"/>
                </a:solidFill>
                <a:latin typeface="Calibri"/>
                <a:cs typeface="Calibri"/>
              </a:rPr>
              <a:t>  </a:t>
            </a:r>
            <a:r>
              <a:rPr sz="1000" i="1" spc="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Cambria"/>
                <a:cs typeface="Cambria"/>
              </a:rPr>
              <a:t>∈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6687" y="653684"/>
            <a:ext cx="990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25" dirty="0">
                <a:solidFill>
                  <a:srgbClr val="22373A"/>
                </a:solidFill>
                <a:latin typeface="Georgia"/>
                <a:cs typeface="Georgia"/>
              </a:rPr>
              <a:t>+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822" y="892154"/>
            <a:ext cx="2265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2373A"/>
                </a:solidFill>
                <a:latin typeface="Trebuchet MS"/>
                <a:cs typeface="Trebuchet MS"/>
              </a:rPr>
              <a:t>f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or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neighboring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p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arties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{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110" dirty="0">
                <a:solidFill>
                  <a:srgbClr val="22373A"/>
                </a:solidFill>
                <a:latin typeface="Cambria"/>
                <a:cs typeface="Cambria"/>
              </a:rPr>
              <a:t>}</a:t>
            </a:r>
            <a:r>
              <a:rPr sz="1000" spc="55" dirty="0">
                <a:solidFill>
                  <a:srgbClr val="22373A"/>
                </a:solidFill>
                <a:latin typeface="Cambria"/>
                <a:cs typeface="Cambria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65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i="1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267" y="1058801"/>
            <a:ext cx="679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5" dirty="0">
                <a:solidFill>
                  <a:srgbClr val="009900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733" y="1140551"/>
            <a:ext cx="10413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45" dirty="0">
                <a:solidFill>
                  <a:srgbClr val="009900"/>
                </a:solidFill>
                <a:latin typeface="Georgia"/>
                <a:cs typeface="Georgia"/>
              </a:rPr>
              <a:t>∆</a:t>
            </a:r>
            <a:endParaRPr sz="7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352" y="1066766"/>
            <a:ext cx="1487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solidFill>
                  <a:srgbClr val="009900"/>
                </a:solidFill>
                <a:latin typeface="Trebuchet MS"/>
                <a:cs typeface="Trebuchet MS"/>
              </a:rPr>
              <a:t>k</a:t>
            </a:r>
            <a:r>
              <a:rPr sz="1000" i="1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009900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i="1" spc="-40" dirty="0">
                <a:solidFill>
                  <a:srgbClr val="009900"/>
                </a:solidFill>
                <a:latin typeface="Trebuchet MS"/>
                <a:cs typeface="Trebuchet MS"/>
              </a:rPr>
              <a:t>l</a:t>
            </a:r>
            <a:r>
              <a:rPr sz="1000" i="1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009900"/>
                </a:solidFill>
                <a:latin typeface="Trebuchet MS"/>
                <a:cs typeface="Trebuchet MS"/>
              </a:rPr>
              <a:t>d</a:t>
            </a:r>
            <a:r>
              <a:rPr sz="1000" spc="-35" dirty="0">
                <a:solidFill>
                  <a:srgbClr val="009900"/>
                </a:solidFill>
                <a:latin typeface="Trebuchet MS"/>
                <a:cs typeface="Trebuchet MS"/>
              </a:rPr>
              <a:t>r</a:t>
            </a:r>
            <a:r>
              <a:rPr sz="1000" dirty="0">
                <a:solidFill>
                  <a:srgbClr val="009900"/>
                </a:solidFill>
                <a:latin typeface="Trebuchet MS"/>
                <a:cs typeface="Trebuchet MS"/>
              </a:rPr>
              <a:t>a</a:t>
            </a:r>
            <a:r>
              <a:rPr sz="1000" spc="-50" dirty="0">
                <a:solidFill>
                  <a:srgbClr val="009900"/>
                </a:solidFill>
                <a:latin typeface="Trebuchet MS"/>
                <a:cs typeface="Trebuchet MS"/>
              </a:rPr>
              <a:t>w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i="1" spc="-30" dirty="0">
                <a:solidFill>
                  <a:srgbClr val="009900"/>
                </a:solidFill>
                <a:latin typeface="Trebuchet MS"/>
                <a:cs typeface="Trebuchet MS"/>
              </a:rPr>
              <a:t>y</a:t>
            </a:r>
            <a:r>
              <a:rPr sz="1000" i="1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60" dirty="0">
                <a:solidFill>
                  <a:srgbClr val="009900"/>
                </a:solidFill>
                <a:latin typeface="Cambria"/>
                <a:cs typeface="Cambria"/>
              </a:rPr>
              <a:t>∼</a:t>
            </a:r>
            <a:r>
              <a:rPr sz="1000" spc="5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1000" spc="280" dirty="0">
                <a:solidFill>
                  <a:srgbClr val="009900"/>
                </a:solidFill>
                <a:latin typeface="Cambria"/>
                <a:cs typeface="Cambria"/>
              </a:rPr>
              <a:t>N</a:t>
            </a:r>
            <a:r>
              <a:rPr sz="1000" dirty="0">
                <a:solidFill>
                  <a:srgbClr val="009900"/>
                </a:solidFill>
                <a:latin typeface="Tahoma"/>
                <a:cs typeface="Tahoma"/>
              </a:rPr>
              <a:t>(</a:t>
            </a:r>
            <a:r>
              <a:rPr sz="1000" spc="20" dirty="0">
                <a:solidFill>
                  <a:srgbClr val="009900"/>
                </a:solidFill>
                <a:latin typeface="Trebuchet MS"/>
                <a:cs typeface="Trebuchet MS"/>
              </a:rPr>
              <a:t>0</a:t>
            </a:r>
            <a:r>
              <a:rPr sz="1000" i="1" spc="25" dirty="0">
                <a:solidFill>
                  <a:srgbClr val="009900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000" i="1" spc="35" dirty="0">
                <a:solidFill>
                  <a:srgbClr val="009900"/>
                </a:solidFill>
                <a:latin typeface="Calibri"/>
                <a:cs typeface="Calibri"/>
              </a:rPr>
              <a:t>σ</a:t>
            </a:r>
            <a:r>
              <a:rPr sz="1000" i="1" dirty="0">
                <a:solidFill>
                  <a:srgbClr val="009900"/>
                </a:solidFill>
                <a:latin typeface="Calibri"/>
                <a:cs typeface="Calibri"/>
              </a:rPr>
              <a:t>  </a:t>
            </a:r>
            <a:r>
              <a:rPr sz="1000" i="1" spc="-1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9900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952" y="1241366"/>
            <a:ext cx="1379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9900"/>
                </a:solidFill>
                <a:latin typeface="Trebuchet MS"/>
                <a:cs typeface="Trebuchet MS"/>
              </a:rPr>
              <a:t>set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210" dirty="0">
                <a:solidFill>
                  <a:srgbClr val="009900"/>
                </a:solidFill>
                <a:latin typeface="Tahoma"/>
                <a:cs typeface="Tahoma"/>
              </a:rPr>
              <a:t>∆</a:t>
            </a:r>
            <a:r>
              <a:rPr sz="1050" i="1" spc="15" baseline="-15873" dirty="0">
                <a:solidFill>
                  <a:srgbClr val="009900"/>
                </a:solidFill>
                <a:latin typeface="Trebuchet MS"/>
                <a:cs typeface="Trebuchet MS"/>
              </a:rPr>
              <a:t>k</a:t>
            </a:r>
            <a:r>
              <a:rPr sz="1050" i="1" spc="89" baseline="-15873" dirty="0">
                <a:solidFill>
                  <a:srgbClr val="009900"/>
                </a:solidFill>
                <a:latin typeface="Times New Roman"/>
                <a:cs typeface="Times New Roman"/>
              </a:rPr>
              <a:t>,</a:t>
            </a:r>
            <a:r>
              <a:rPr sz="1050" i="1" spc="-44" baseline="-15873" dirty="0">
                <a:solidFill>
                  <a:srgbClr val="009900"/>
                </a:solidFill>
                <a:latin typeface="Trebuchet MS"/>
                <a:cs typeface="Trebuchet MS"/>
              </a:rPr>
              <a:t>l</a:t>
            </a:r>
            <a:r>
              <a:rPr sz="1050" i="1" baseline="-15873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50" i="1" spc="-150" baseline="-15873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009900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1000" i="1" spc="-30" dirty="0">
                <a:solidFill>
                  <a:srgbClr val="009900"/>
                </a:solidFill>
                <a:latin typeface="Trebuchet MS"/>
                <a:cs typeface="Trebuchet MS"/>
              </a:rPr>
              <a:t>y</a:t>
            </a:r>
            <a:r>
              <a:rPr sz="1000" spc="-165" dirty="0">
                <a:solidFill>
                  <a:srgbClr val="009900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210" dirty="0">
                <a:solidFill>
                  <a:srgbClr val="009900"/>
                </a:solidFill>
                <a:latin typeface="Tahoma"/>
                <a:cs typeface="Tahoma"/>
              </a:rPr>
              <a:t>∆</a:t>
            </a:r>
            <a:r>
              <a:rPr sz="1050" i="1" spc="-52" baseline="-15873" dirty="0">
                <a:solidFill>
                  <a:srgbClr val="009900"/>
                </a:solidFill>
                <a:latin typeface="Trebuchet MS"/>
                <a:cs typeface="Trebuchet MS"/>
              </a:rPr>
              <a:t>l</a:t>
            </a:r>
            <a:r>
              <a:rPr sz="1050" i="1" spc="89" baseline="-15873" dirty="0">
                <a:solidFill>
                  <a:srgbClr val="009900"/>
                </a:solidFill>
                <a:latin typeface="Times New Roman"/>
                <a:cs typeface="Times New Roman"/>
              </a:rPr>
              <a:t>,</a:t>
            </a:r>
            <a:r>
              <a:rPr sz="1050" i="1" spc="15" baseline="-15873" dirty="0">
                <a:solidFill>
                  <a:srgbClr val="009900"/>
                </a:solidFill>
                <a:latin typeface="Trebuchet MS"/>
                <a:cs typeface="Trebuchet MS"/>
              </a:rPr>
              <a:t>k</a:t>
            </a:r>
            <a:r>
              <a:rPr sz="1050" i="1" baseline="-15873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50" i="1" spc="-150" baseline="-15873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009900"/>
                </a:solidFill>
                <a:latin typeface="Cambria"/>
                <a:cs typeface="Cambria"/>
              </a:rPr>
              <a:t>←</a:t>
            </a:r>
            <a:r>
              <a:rPr sz="1000" spc="5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1000" spc="220" dirty="0">
                <a:solidFill>
                  <a:srgbClr val="009900"/>
                </a:solidFill>
                <a:latin typeface="Cambria"/>
                <a:cs typeface="Cambria"/>
              </a:rPr>
              <a:t>−</a:t>
            </a:r>
            <a:r>
              <a:rPr sz="1000" i="1" spc="-30" dirty="0">
                <a:solidFill>
                  <a:srgbClr val="009900"/>
                </a:solidFill>
                <a:latin typeface="Trebuchet MS"/>
                <a:cs typeface="Trebuchet MS"/>
              </a:rPr>
              <a:t>y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3822" y="1415966"/>
            <a:ext cx="1106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each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party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r>
              <a:rPr sz="1000" i="1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0" dirty="0">
                <a:solidFill>
                  <a:srgbClr val="22373A"/>
                </a:solidFill>
                <a:latin typeface="Trebuchet MS"/>
                <a:cs typeface="Trebuchet MS"/>
              </a:rPr>
              <a:t>do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0945" y="1650850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000099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6613" y="1582612"/>
            <a:ext cx="679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5" dirty="0">
                <a:solidFill>
                  <a:srgbClr val="000099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2066" y="1659816"/>
            <a:ext cx="781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60" dirty="0">
                <a:solidFill>
                  <a:srgbClr val="000099"/>
                </a:solidFill>
                <a:latin typeface="Times New Roman"/>
                <a:cs typeface="Times New Roman"/>
              </a:rPr>
              <a:t>η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352" y="1590578"/>
            <a:ext cx="1257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solidFill>
                  <a:srgbClr val="000099"/>
                </a:solidFill>
                <a:latin typeface="Trebuchet MS"/>
                <a:cs typeface="Trebuchet MS"/>
              </a:rPr>
              <a:t>k</a:t>
            </a:r>
            <a:r>
              <a:rPr sz="1000" i="1" spc="-2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000099"/>
                </a:solidFill>
                <a:latin typeface="Trebuchet MS"/>
                <a:cs typeface="Trebuchet MS"/>
              </a:rPr>
              <a:t>d</a:t>
            </a:r>
            <a:r>
              <a:rPr sz="1000" spc="-35" dirty="0">
                <a:solidFill>
                  <a:srgbClr val="000099"/>
                </a:solidFill>
                <a:latin typeface="Trebuchet MS"/>
                <a:cs typeface="Trebuchet MS"/>
              </a:rPr>
              <a:t>r</a:t>
            </a:r>
            <a:r>
              <a:rPr sz="1000" dirty="0">
                <a:solidFill>
                  <a:srgbClr val="000099"/>
                </a:solidFill>
                <a:latin typeface="Trebuchet MS"/>
                <a:cs typeface="Trebuchet MS"/>
              </a:rPr>
              <a:t>aws</a:t>
            </a:r>
            <a:r>
              <a:rPr sz="1000" spc="-2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i="1" spc="-35" dirty="0">
                <a:solidFill>
                  <a:srgbClr val="000099"/>
                </a:solidFill>
                <a:latin typeface="Calibri"/>
                <a:cs typeface="Calibri"/>
              </a:rPr>
              <a:t>η</a:t>
            </a:r>
            <a:r>
              <a:rPr sz="1000" i="1" dirty="0">
                <a:solidFill>
                  <a:srgbClr val="000099"/>
                </a:solidFill>
                <a:latin typeface="Calibri"/>
                <a:cs typeface="Calibri"/>
              </a:rPr>
              <a:t>  </a:t>
            </a:r>
            <a:r>
              <a:rPr sz="1000" i="1" spc="1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000099"/>
                </a:solidFill>
                <a:latin typeface="Cambria"/>
                <a:cs typeface="Cambria"/>
              </a:rPr>
              <a:t>∼</a:t>
            </a:r>
            <a:r>
              <a:rPr sz="1000" spc="55" dirty="0">
                <a:solidFill>
                  <a:srgbClr val="000099"/>
                </a:solidFill>
                <a:latin typeface="Cambria"/>
                <a:cs typeface="Cambria"/>
              </a:rPr>
              <a:t> </a:t>
            </a:r>
            <a:r>
              <a:rPr sz="1000" spc="280" dirty="0">
                <a:solidFill>
                  <a:srgbClr val="000099"/>
                </a:solidFill>
                <a:latin typeface="Cambria"/>
                <a:cs typeface="Cambria"/>
              </a:rPr>
              <a:t>N</a:t>
            </a:r>
            <a:r>
              <a:rPr sz="1000" dirty="0">
                <a:solidFill>
                  <a:srgbClr val="000099"/>
                </a:solidFill>
                <a:latin typeface="Tahoma"/>
                <a:cs typeface="Tahoma"/>
              </a:rPr>
              <a:t>(</a:t>
            </a:r>
            <a:r>
              <a:rPr sz="1000" spc="20" dirty="0">
                <a:solidFill>
                  <a:srgbClr val="000099"/>
                </a:solidFill>
                <a:latin typeface="Trebuchet MS"/>
                <a:cs typeface="Trebuchet MS"/>
              </a:rPr>
              <a:t>0</a:t>
            </a:r>
            <a:r>
              <a:rPr sz="1000" i="1" spc="25" dirty="0">
                <a:solidFill>
                  <a:srgbClr val="000099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000" i="1" spc="35" dirty="0">
                <a:solidFill>
                  <a:srgbClr val="000099"/>
                </a:solidFill>
                <a:latin typeface="Calibri"/>
                <a:cs typeface="Calibri"/>
              </a:rPr>
              <a:t>σ</a:t>
            </a:r>
            <a:r>
              <a:rPr sz="1000" i="1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000" i="1" spc="3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000099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2870" y="1825449"/>
            <a:ext cx="3790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405" algn="l"/>
              </a:tabLst>
            </a:pPr>
            <a:r>
              <a:rPr sz="700" i="1" spc="10" dirty="0">
                <a:solidFill>
                  <a:srgbClr val="990000"/>
                </a:solidFill>
                <a:latin typeface="Trebuchet MS"/>
                <a:cs typeface="Trebuchet MS"/>
              </a:rPr>
              <a:t>k	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352" y="1765178"/>
            <a:ext cx="1104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5" dirty="0">
                <a:solidFill>
                  <a:srgbClr val="990000"/>
                </a:solidFill>
                <a:latin typeface="Trebuchet MS"/>
                <a:cs typeface="Trebuchet MS"/>
              </a:rPr>
              <a:t>k</a:t>
            </a:r>
            <a:r>
              <a:rPr sz="1000" i="1" spc="-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990000"/>
                </a:solidFill>
                <a:latin typeface="Trebuchet MS"/>
                <a:cs typeface="Trebuchet MS"/>
              </a:rPr>
              <a:t>reveals</a:t>
            </a:r>
            <a:r>
              <a:rPr sz="1000" spc="-5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500" spc="-434" baseline="5555" dirty="0">
                <a:solidFill>
                  <a:srgbClr val="990000"/>
                </a:solidFill>
                <a:latin typeface="Tahoma"/>
                <a:cs typeface="Tahoma"/>
              </a:rPr>
              <a:t>ˆ</a:t>
            </a:r>
            <a:r>
              <a:rPr sz="1000" i="1" spc="-290" dirty="0">
                <a:solidFill>
                  <a:srgbClr val="990000"/>
                </a:solidFill>
                <a:latin typeface="Trebuchet MS"/>
                <a:cs typeface="Trebuchet MS"/>
              </a:rPr>
              <a:t>x</a:t>
            </a:r>
            <a:r>
              <a:rPr sz="1000" i="1" spc="34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155" dirty="0">
                <a:solidFill>
                  <a:srgbClr val="990000"/>
                </a:solidFill>
                <a:latin typeface="Cambria"/>
                <a:cs typeface="Cambria"/>
              </a:rPr>
              <a:t>←</a:t>
            </a:r>
            <a:r>
              <a:rPr sz="1000" spc="45" dirty="0">
                <a:solidFill>
                  <a:srgbClr val="990000"/>
                </a:solidFill>
                <a:latin typeface="Cambria"/>
                <a:cs typeface="Cambria"/>
              </a:rPr>
              <a:t> </a:t>
            </a:r>
            <a:r>
              <a:rPr sz="1000" i="1" spc="-50" dirty="0">
                <a:solidFill>
                  <a:srgbClr val="990000"/>
                </a:solidFill>
                <a:latin typeface="Trebuchet MS"/>
                <a:cs typeface="Trebuchet MS"/>
              </a:rPr>
              <a:t>x</a:t>
            </a:r>
            <a:r>
              <a:rPr sz="1000" i="1" spc="31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990000"/>
                </a:solidFill>
                <a:latin typeface="Tahoma"/>
                <a:cs typeface="Tahoma"/>
              </a:rPr>
              <a:t>+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7449" y="1670283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990000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21002" y="1841096"/>
            <a:ext cx="1758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5" dirty="0">
                <a:solidFill>
                  <a:srgbClr val="990000"/>
                </a:solidFill>
                <a:latin typeface="Trebuchet MS"/>
                <a:cs typeface="Trebuchet MS"/>
              </a:rPr>
              <a:t>l</a:t>
            </a:r>
            <a:r>
              <a:rPr sz="700" spc="120" dirty="0">
                <a:solidFill>
                  <a:srgbClr val="990000"/>
                </a:solidFill>
                <a:latin typeface="Cambria"/>
                <a:cs typeface="Cambria"/>
              </a:rPr>
              <a:t>∼</a:t>
            </a:r>
            <a:r>
              <a:rPr sz="700" i="1" spc="10" dirty="0">
                <a:solidFill>
                  <a:srgbClr val="990000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3389" y="1787491"/>
            <a:ext cx="553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315" baseline="11111" dirty="0">
                <a:solidFill>
                  <a:srgbClr val="990000"/>
                </a:solidFill>
                <a:latin typeface="Tahoma"/>
                <a:cs typeface="Tahoma"/>
              </a:rPr>
              <a:t>∆</a:t>
            </a:r>
            <a:r>
              <a:rPr sz="700" i="1" spc="10" dirty="0">
                <a:solidFill>
                  <a:srgbClr val="990000"/>
                </a:solidFill>
                <a:latin typeface="Trebuchet MS"/>
                <a:cs typeface="Trebuchet MS"/>
              </a:rPr>
              <a:t>k</a:t>
            </a:r>
            <a:r>
              <a:rPr sz="700" i="1" spc="60" dirty="0">
                <a:solidFill>
                  <a:srgbClr val="990000"/>
                </a:solidFill>
                <a:latin typeface="Times New Roman"/>
                <a:cs typeface="Times New Roman"/>
              </a:rPr>
              <a:t>,</a:t>
            </a:r>
            <a:r>
              <a:rPr sz="700" i="1" spc="-30" dirty="0">
                <a:solidFill>
                  <a:srgbClr val="990000"/>
                </a:solidFill>
                <a:latin typeface="Trebuchet MS"/>
                <a:cs typeface="Trebuchet MS"/>
              </a:rPr>
              <a:t>l</a:t>
            </a:r>
            <a:r>
              <a:rPr sz="700" i="1" spc="6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500" spc="67" baseline="11111" dirty="0">
                <a:solidFill>
                  <a:srgbClr val="990000"/>
                </a:solidFill>
                <a:latin typeface="Tahoma"/>
                <a:cs typeface="Tahoma"/>
              </a:rPr>
              <a:t>+</a:t>
            </a:r>
            <a:r>
              <a:rPr sz="1500" spc="-142" baseline="11111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500" i="1" spc="-52" baseline="11111" dirty="0">
                <a:solidFill>
                  <a:srgbClr val="990000"/>
                </a:solidFill>
                <a:latin typeface="Calibri"/>
                <a:cs typeface="Calibri"/>
              </a:rPr>
              <a:t>η</a:t>
            </a:r>
            <a:r>
              <a:rPr sz="700" i="1" spc="10" dirty="0">
                <a:solidFill>
                  <a:srgbClr val="990000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0004" y="1997075"/>
            <a:ext cx="2520315" cy="0"/>
          </a:xfrm>
          <a:custGeom>
            <a:avLst/>
            <a:gdLst/>
            <a:ahLst/>
            <a:cxnLst/>
            <a:rect l="l" t="t" r="r" b="b"/>
            <a:pathLst>
              <a:path w="2520315">
                <a:moveTo>
                  <a:pt x="0" y="0"/>
                </a:moveTo>
                <a:lnTo>
                  <a:pt x="2519997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8647" y="583976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1. </a:t>
            </a:r>
            <a:r>
              <a:rPr sz="10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009900"/>
                </a:solidFill>
                <a:latin typeface="Trebuchet MS"/>
                <a:cs typeface="Trebuchet MS"/>
              </a:rPr>
              <a:t>All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009900"/>
                </a:solidFill>
                <a:latin typeface="Trebuchet MS"/>
                <a:cs typeface="Trebuchet MS"/>
              </a:rPr>
              <a:t>neighbo</a:t>
            </a:r>
            <a:r>
              <a:rPr sz="1000" spc="-15" dirty="0">
                <a:solidFill>
                  <a:srgbClr val="009900"/>
                </a:solidFill>
                <a:latin typeface="Trebuchet MS"/>
                <a:cs typeface="Trebuchet MS"/>
              </a:rPr>
              <a:t>r</a:t>
            </a:r>
            <a:r>
              <a:rPr sz="1000" spc="55" dirty="0">
                <a:solidFill>
                  <a:srgbClr val="009900"/>
                </a:solidFill>
                <a:latin typeface="Trebuchet MS"/>
                <a:cs typeface="Trebuchet MS"/>
              </a:rPr>
              <a:t>s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10" dirty="0">
                <a:solidFill>
                  <a:srgbClr val="009900"/>
                </a:solidFill>
                <a:latin typeface="Cambria"/>
                <a:cs typeface="Cambria"/>
              </a:rPr>
              <a:t>{</a:t>
            </a:r>
            <a:r>
              <a:rPr sz="1000" i="1" spc="15" dirty="0">
                <a:solidFill>
                  <a:srgbClr val="009900"/>
                </a:solidFill>
                <a:latin typeface="Trebuchet MS"/>
                <a:cs typeface="Trebuchet MS"/>
              </a:rPr>
              <a:t>k</a:t>
            </a:r>
            <a:r>
              <a:rPr sz="1000" i="1" spc="25" dirty="0">
                <a:solidFill>
                  <a:srgbClr val="009900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009900"/>
                </a:solidFill>
                <a:latin typeface="Trebuchet MS"/>
                <a:cs typeface="Trebuchet MS"/>
              </a:rPr>
              <a:t>l</a:t>
            </a:r>
            <a:r>
              <a:rPr sz="1000" spc="110" dirty="0">
                <a:solidFill>
                  <a:srgbClr val="009900"/>
                </a:solidFill>
                <a:latin typeface="Cambria"/>
                <a:cs typeface="Cambria"/>
              </a:rPr>
              <a:t>}</a:t>
            </a:r>
            <a:r>
              <a:rPr sz="1000" spc="5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1000" spc="5" dirty="0">
                <a:solidFill>
                  <a:srgbClr val="009900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i="1" spc="-65" dirty="0">
                <a:solidFill>
                  <a:srgbClr val="009900"/>
                </a:solidFill>
                <a:latin typeface="Trebuchet MS"/>
                <a:cs typeface="Trebuchet MS"/>
              </a:rPr>
              <a:t>G</a:t>
            </a:r>
            <a:r>
              <a:rPr sz="1000" i="1" spc="-25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009900"/>
                </a:solidFill>
                <a:latin typeface="Trebuchet MS"/>
                <a:cs typeface="Trebuchet MS"/>
              </a:rPr>
              <a:t>g</a:t>
            </a:r>
            <a:r>
              <a:rPr sz="1000" spc="-5" dirty="0">
                <a:solidFill>
                  <a:srgbClr val="009900"/>
                </a:solidFill>
                <a:latin typeface="Trebuchet MS"/>
                <a:cs typeface="Trebuchet MS"/>
              </a:rPr>
              <a:t>ene</a:t>
            </a:r>
            <a:r>
              <a:rPr sz="1000" spc="-40" dirty="0">
                <a:solidFill>
                  <a:srgbClr val="009900"/>
                </a:solidFill>
                <a:latin typeface="Trebuchet MS"/>
                <a:cs typeface="Trebuchet MS"/>
              </a:rPr>
              <a:t>r</a:t>
            </a:r>
            <a:r>
              <a:rPr sz="1000" spc="-30" dirty="0">
                <a:solidFill>
                  <a:srgbClr val="009900"/>
                </a:solidFill>
                <a:latin typeface="Trebuchet MS"/>
                <a:cs typeface="Trebuchet MS"/>
              </a:rPr>
              <a:t>a</a:t>
            </a:r>
            <a:r>
              <a:rPr sz="1000" spc="-40" dirty="0">
                <a:solidFill>
                  <a:srgbClr val="009900"/>
                </a:solidFill>
                <a:latin typeface="Trebuchet MS"/>
                <a:cs typeface="Trebuchet MS"/>
              </a:rPr>
              <a:t>t</a:t>
            </a:r>
            <a:r>
              <a:rPr sz="1000" spc="-15" dirty="0">
                <a:solidFill>
                  <a:srgbClr val="009900"/>
                </a:solidFill>
                <a:latin typeface="Trebuchet MS"/>
                <a:cs typeface="Trebuchet MS"/>
              </a:rPr>
              <a:t>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40354" y="758575"/>
            <a:ext cx="1967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9900"/>
                </a:solidFill>
                <a:latin typeface="Trebuchet MS"/>
                <a:cs typeface="Trebuchet MS"/>
              </a:rPr>
              <a:t>pairwise-canceling</a:t>
            </a:r>
            <a:r>
              <a:rPr sz="1000" spc="-3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009900"/>
                </a:solidFill>
                <a:latin typeface="Trebuchet MS"/>
                <a:cs typeface="Trebuchet MS"/>
              </a:rPr>
              <a:t>Gaussian</a:t>
            </a:r>
            <a:r>
              <a:rPr sz="1000" spc="-3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009900"/>
                </a:solidFill>
                <a:latin typeface="Trebuchet MS"/>
                <a:cs typeface="Trebuchet MS"/>
              </a:rPr>
              <a:t>noise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9401" y="1000753"/>
            <a:ext cx="2423160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 marR="275590" indent="-150495">
              <a:lnSpc>
                <a:spcPct val="114599"/>
              </a:lnSpc>
              <a:spcBef>
                <a:spcPts val="100"/>
              </a:spcBef>
              <a:buClr>
                <a:srgbClr val="22373A"/>
              </a:buClr>
              <a:buAutoNum type="arabicPeriod" startAt="2"/>
              <a:tabLst>
                <a:tab pos="163830" algn="l"/>
              </a:tabLst>
            </a:pPr>
            <a:r>
              <a:rPr sz="1000" spc="-10" dirty="0">
                <a:solidFill>
                  <a:srgbClr val="000099"/>
                </a:solidFill>
                <a:latin typeface="Trebuchet MS"/>
                <a:cs typeface="Trebuchet MS"/>
              </a:rPr>
              <a:t>Each</a:t>
            </a:r>
            <a:r>
              <a:rPr sz="1000" spc="-3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000099"/>
                </a:solidFill>
                <a:latin typeface="Trebuchet MS"/>
                <a:cs typeface="Trebuchet MS"/>
              </a:rPr>
              <a:t>party</a:t>
            </a:r>
            <a:r>
              <a:rPr sz="1000" spc="-3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000099"/>
                </a:solidFill>
                <a:latin typeface="Trebuchet MS"/>
                <a:cs typeface="Trebuchet MS"/>
              </a:rPr>
              <a:t>k</a:t>
            </a:r>
            <a:r>
              <a:rPr sz="1000" i="1" spc="-3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000099"/>
                </a:solidFill>
                <a:latin typeface="Trebuchet MS"/>
                <a:cs typeface="Trebuchet MS"/>
              </a:rPr>
              <a:t>generate</a:t>
            </a:r>
            <a:r>
              <a:rPr sz="1000" spc="-3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000099"/>
                </a:solidFill>
                <a:latin typeface="Trebuchet MS"/>
                <a:cs typeface="Trebuchet MS"/>
              </a:rPr>
              <a:t>independent </a:t>
            </a:r>
            <a:r>
              <a:rPr sz="1000" spc="-28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000099"/>
                </a:solidFill>
                <a:latin typeface="Trebuchet MS"/>
                <a:cs typeface="Trebuchet MS"/>
              </a:rPr>
              <a:t>Gaussian</a:t>
            </a:r>
            <a:r>
              <a:rPr sz="1000" spc="-3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000099"/>
                </a:solidFill>
                <a:latin typeface="Trebuchet MS"/>
                <a:cs typeface="Trebuchet MS"/>
              </a:rPr>
              <a:t>noise</a:t>
            </a:r>
            <a:endParaRPr sz="1000">
              <a:latin typeface="Trebuchet MS"/>
              <a:cs typeface="Trebuchet MS"/>
            </a:endParaRPr>
          </a:p>
          <a:p>
            <a:pPr marL="163195" marR="5080" indent="-151130">
              <a:lnSpc>
                <a:spcPct val="114599"/>
              </a:lnSpc>
              <a:spcBef>
                <a:spcPts val="710"/>
              </a:spcBef>
              <a:buClr>
                <a:srgbClr val="22373A"/>
              </a:buClr>
              <a:buAutoNum type="arabicPeriod" startAt="2"/>
              <a:tabLst>
                <a:tab pos="163830" algn="l"/>
              </a:tabLst>
            </a:pPr>
            <a:r>
              <a:rPr sz="1000" spc="-30" dirty="0">
                <a:solidFill>
                  <a:srgbClr val="990000"/>
                </a:solidFill>
                <a:latin typeface="Trebuchet MS"/>
                <a:cs typeface="Trebuchet MS"/>
              </a:rPr>
              <a:t>Party</a:t>
            </a:r>
            <a:r>
              <a:rPr sz="1000" spc="-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i="1" spc="15" dirty="0">
                <a:solidFill>
                  <a:srgbClr val="990000"/>
                </a:solidFill>
                <a:latin typeface="Trebuchet MS"/>
                <a:cs typeface="Trebuchet MS"/>
              </a:rPr>
              <a:t>k</a:t>
            </a:r>
            <a:r>
              <a:rPr sz="1000" i="1" spc="-3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990000"/>
                </a:solidFill>
                <a:latin typeface="Trebuchet MS"/>
                <a:cs typeface="Trebuchet MS"/>
              </a:rPr>
              <a:t>reveals</a:t>
            </a:r>
            <a:r>
              <a:rPr sz="1000" spc="-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990000"/>
                </a:solidFill>
                <a:latin typeface="Trebuchet MS"/>
                <a:cs typeface="Trebuchet MS"/>
              </a:rPr>
              <a:t>the</a:t>
            </a:r>
            <a:r>
              <a:rPr sz="1000" spc="-3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35" dirty="0">
                <a:solidFill>
                  <a:srgbClr val="990000"/>
                </a:solidFill>
                <a:latin typeface="Trebuchet MS"/>
                <a:cs typeface="Trebuchet MS"/>
              </a:rPr>
              <a:t>sum</a:t>
            </a:r>
            <a:r>
              <a:rPr sz="1000" spc="-3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990000"/>
                </a:solidFill>
                <a:latin typeface="Trebuchet MS"/>
                <a:cs typeface="Trebuchet MS"/>
              </a:rPr>
              <a:t>of</a:t>
            </a:r>
            <a:r>
              <a:rPr sz="1000" spc="-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990000"/>
                </a:solidFill>
                <a:latin typeface="Trebuchet MS"/>
                <a:cs typeface="Trebuchet MS"/>
              </a:rPr>
              <a:t>private</a:t>
            </a:r>
            <a:r>
              <a:rPr sz="1000" spc="-3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990000"/>
                </a:solidFill>
                <a:latin typeface="Trebuchet MS"/>
                <a:cs typeface="Trebuchet MS"/>
              </a:rPr>
              <a:t>value, </a:t>
            </a:r>
            <a:r>
              <a:rPr sz="1000" spc="-28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990000"/>
                </a:solidFill>
                <a:latin typeface="Trebuchet MS"/>
                <a:cs typeface="Trebuchet MS"/>
              </a:rPr>
              <a:t>pairwise</a:t>
            </a:r>
            <a:r>
              <a:rPr sz="1000" spc="-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990000"/>
                </a:solidFill>
                <a:latin typeface="Trebuchet MS"/>
                <a:cs typeface="Trebuchet MS"/>
              </a:rPr>
              <a:t>and</a:t>
            </a:r>
            <a:r>
              <a:rPr sz="1000" spc="-3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990000"/>
                </a:solidFill>
                <a:latin typeface="Trebuchet MS"/>
                <a:cs typeface="Trebuchet MS"/>
              </a:rPr>
              <a:t>independent</a:t>
            </a:r>
            <a:r>
              <a:rPr sz="1000" spc="-35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990000"/>
                </a:solidFill>
                <a:latin typeface="Trebuchet MS"/>
                <a:cs typeface="Trebuchet MS"/>
              </a:rPr>
              <a:t>noise</a:t>
            </a:r>
            <a:r>
              <a:rPr sz="1000" spc="-30" dirty="0">
                <a:solidFill>
                  <a:srgbClr val="99000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990000"/>
                </a:solidFill>
                <a:latin typeface="Trebuchet MS"/>
                <a:cs typeface="Trebuchet MS"/>
              </a:rPr>
              <a:t>terms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8177" y="2052233"/>
            <a:ext cx="1670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5" dirty="0">
                <a:solidFill>
                  <a:srgbClr val="22373A"/>
                </a:solidFill>
                <a:latin typeface="Trebuchet MS"/>
                <a:cs typeface="Trebuchet MS"/>
              </a:rPr>
              <a:t>avg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0773" y="2060186"/>
            <a:ext cx="4641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indent="-97155">
              <a:lnSpc>
                <a:spcPct val="100000"/>
              </a:lnSpc>
              <a:spcBef>
                <a:spcPts val="95"/>
              </a:spcBef>
              <a:buFont typeface="Trebuchet MS"/>
              <a:buChar char="•"/>
              <a:tabLst>
                <a:tab pos="109855" algn="l"/>
                <a:tab pos="352425" algn="l"/>
              </a:tabLst>
            </a:pPr>
            <a:r>
              <a:rPr sz="1500" spc="-794" baseline="55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000" i="1" spc="-5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i="1" dirty="0">
                <a:solidFill>
                  <a:srgbClr val="22373A"/>
                </a:solidFill>
                <a:latin typeface="Trebuchet MS"/>
                <a:cs typeface="Trebuchet MS"/>
              </a:rPr>
              <a:t>	</a:t>
            </a:r>
            <a:r>
              <a:rPr sz="1000" spc="45" dirty="0">
                <a:solidFill>
                  <a:srgbClr val="22373A"/>
                </a:solidFill>
                <a:latin typeface="Tahoma"/>
                <a:cs typeface="Tahoma"/>
              </a:rPr>
              <a:t>=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2436" y="2167788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272" y="0"/>
                </a:lnTo>
              </a:path>
            </a:pathLst>
          </a:custGeom>
          <a:ln w="5060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74280" y="1965291"/>
            <a:ext cx="159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0" dirty="0">
                <a:solidFill>
                  <a:srgbClr val="22373A"/>
                </a:solidFill>
                <a:latin typeface="Comic Sans MS"/>
                <a:cs typeface="Comic Sans MS"/>
              </a:rPr>
              <a:t>Σ</a:t>
            </a:r>
            <a:endParaRPr sz="1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33809" y="3004572"/>
            <a:ext cx="165735" cy="1327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27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39392" y="2120457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10" dirty="0">
                <a:solidFill>
                  <a:srgbClr val="22373A"/>
                </a:solidFill>
                <a:latin typeface="Trebuchet MS"/>
                <a:cs typeface="Trebuchet MS"/>
              </a:rPr>
              <a:t>k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98008" y="2052233"/>
            <a:ext cx="679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9736" y="2048334"/>
            <a:ext cx="4207510" cy="225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ts val="790"/>
              </a:lnSpc>
              <a:spcBef>
                <a:spcPts val="95"/>
              </a:spcBef>
            </a:pP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ts val="790"/>
              </a:lnSpc>
              <a:tabLst>
                <a:tab pos="230504" algn="l"/>
                <a:tab pos="4116070" algn="l"/>
              </a:tabLst>
            </a:pPr>
            <a:r>
              <a:rPr sz="700" i="1" spc="-25" dirty="0">
                <a:solidFill>
                  <a:srgbClr val="22373A"/>
                </a:solidFill>
                <a:latin typeface="Trebuchet MS"/>
                <a:cs typeface="Trebuchet MS"/>
              </a:rPr>
              <a:t>K	</a:t>
            </a:r>
            <a:r>
              <a:rPr sz="1050" i="1" spc="15" baseline="3968" dirty="0">
                <a:solidFill>
                  <a:srgbClr val="22373A"/>
                </a:solidFill>
                <a:latin typeface="Trebuchet MS"/>
                <a:cs typeface="Trebuchet MS"/>
              </a:rPr>
              <a:t>k	</a:t>
            </a:r>
            <a:r>
              <a:rPr sz="1050" spc="217" baseline="3968" dirty="0">
                <a:solidFill>
                  <a:srgbClr val="22373A"/>
                </a:solidFill>
                <a:latin typeface="Georgia"/>
                <a:cs typeface="Georgia"/>
              </a:rPr>
              <a:t>∆</a:t>
            </a:r>
            <a:endParaRPr sz="1050" baseline="3968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8839" y="2060186"/>
            <a:ext cx="3966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434" baseline="5555" dirty="0">
                <a:solidFill>
                  <a:srgbClr val="22373A"/>
                </a:solidFill>
                <a:latin typeface="Tahoma"/>
                <a:cs typeface="Tahoma"/>
              </a:rPr>
              <a:t>ˆ</a:t>
            </a:r>
            <a:r>
              <a:rPr sz="1000" i="1" spc="-29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i="1" spc="3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match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accuracy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centralized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setting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(for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sufficient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35" dirty="0">
                <a:solidFill>
                  <a:srgbClr val="22373A"/>
                </a:solidFill>
                <a:latin typeface="Calibri"/>
                <a:cs typeface="Calibri"/>
              </a:rPr>
              <a:t>σ </a:t>
            </a:r>
            <a:r>
              <a:rPr sz="1000" i="1" spc="18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0773" y="2275033"/>
            <a:ext cx="4677410" cy="6127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760" indent="-99695">
              <a:lnSpc>
                <a:spcPct val="100000"/>
              </a:lnSpc>
              <a:spcBef>
                <a:spcPts val="275"/>
              </a:spcBef>
              <a:buChar char="•"/>
              <a:tabLst>
                <a:tab pos="11239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choosing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appropriate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graph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i="1" spc="-114" dirty="0">
                <a:solidFill>
                  <a:srgbClr val="22373A"/>
                </a:solidFill>
                <a:latin typeface="Trebuchet MS"/>
                <a:cs typeface="Trebuchet MS"/>
              </a:rPr>
              <a:t>G</a:t>
            </a:r>
            <a:r>
              <a:rPr sz="1000" spc="-114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each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party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communicates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with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only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i="1" spc="-20" dirty="0">
                <a:solidFill>
                  <a:srgbClr val="EB811B"/>
                </a:solidFill>
                <a:latin typeface="Trebuchet MS"/>
                <a:cs typeface="Trebuchet MS"/>
              </a:rPr>
              <a:t>O</a:t>
            </a:r>
            <a:r>
              <a:rPr sz="1000" spc="-20" dirty="0">
                <a:solidFill>
                  <a:srgbClr val="EB811B"/>
                </a:solidFill>
                <a:latin typeface="Tahoma"/>
                <a:cs typeface="Tahoma"/>
              </a:rPr>
              <a:t>(log</a:t>
            </a:r>
            <a:r>
              <a:rPr sz="1000" spc="-130" dirty="0">
                <a:solidFill>
                  <a:srgbClr val="EB811B"/>
                </a:solidFill>
                <a:latin typeface="Tahoma"/>
                <a:cs typeface="Tahoma"/>
              </a:rPr>
              <a:t> </a:t>
            </a:r>
            <a:r>
              <a:rPr sz="1000" i="1" spc="-20" dirty="0">
                <a:solidFill>
                  <a:srgbClr val="EB811B"/>
                </a:solidFill>
                <a:latin typeface="Trebuchet MS"/>
                <a:cs typeface="Trebuchet MS"/>
              </a:rPr>
              <a:t>K</a:t>
            </a:r>
            <a:r>
              <a:rPr sz="1000" spc="-20" dirty="0">
                <a:solidFill>
                  <a:srgbClr val="EB811B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11176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other</a:t>
            </a:r>
            <a:r>
              <a:rPr sz="1000" spc="-6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parties</a:t>
            </a: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spcBef>
                <a:spcPts val="670"/>
              </a:spcBef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approach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robust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to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collusions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drop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outs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(to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extent)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5524" y="1317647"/>
            <a:ext cx="10877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WRAPPING</a:t>
            </a:r>
            <a:r>
              <a:rPr sz="1400" spc="-4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1400" spc="-35" dirty="0">
                <a:solidFill>
                  <a:srgbClr val="22373A"/>
                </a:solidFill>
                <a:latin typeface="Trebuchet MS"/>
                <a:cs typeface="Trebuchet MS"/>
                <a:hlinkClick r:id="rId2" action="ppaction://hlinksldjump"/>
              </a:rPr>
              <a:t>UP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88224" y="1673370"/>
            <a:ext cx="2783840" cy="5080"/>
            <a:chOff x="1488224" y="1673370"/>
            <a:chExt cx="2783840" cy="5080"/>
          </a:xfrm>
        </p:grpSpPr>
        <p:sp>
          <p:nvSpPr>
            <p:cNvPr id="4" name="object 4"/>
            <p:cNvSpPr/>
            <p:nvPr/>
          </p:nvSpPr>
          <p:spPr>
            <a:xfrm>
              <a:off x="1488224" y="1673370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597" y="0"/>
                  </a:lnTo>
                  <a:lnTo>
                    <a:pt x="2783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8224" y="1673370"/>
              <a:ext cx="2592070" cy="5080"/>
            </a:xfrm>
            <a:custGeom>
              <a:avLst/>
              <a:gdLst/>
              <a:ahLst/>
              <a:cxnLst/>
              <a:rect l="l" t="t" r="r" b="b"/>
              <a:pathLst>
                <a:path w="2592070" h="5080">
                  <a:moveTo>
                    <a:pt x="0" y="5060"/>
                  </a:moveTo>
                  <a:lnTo>
                    <a:pt x="0" y="0"/>
                  </a:lnTo>
                  <a:lnTo>
                    <a:pt x="2591613" y="0"/>
                  </a:lnTo>
                  <a:lnTo>
                    <a:pt x="25916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501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</a:t>
            </a:r>
            <a:r>
              <a:rPr spc="-45" dirty="0"/>
              <a:t>O</a:t>
            </a:r>
            <a:r>
              <a:rPr spc="-40" dirty="0"/>
              <a:t>ME</a:t>
            </a:r>
            <a:r>
              <a:rPr spc="-50" dirty="0"/>
              <a:t> </a:t>
            </a:r>
            <a:r>
              <a:rPr spc="-114" dirty="0"/>
              <a:t>O</a:t>
            </a:r>
            <a:r>
              <a:rPr spc="-75" dirty="0"/>
              <a:t>THER</a:t>
            </a:r>
            <a:r>
              <a:rPr spc="-50" dirty="0"/>
              <a:t> </a:t>
            </a:r>
            <a:r>
              <a:rPr spc="-55" dirty="0"/>
              <a:t>INTER</a:t>
            </a:r>
            <a:r>
              <a:rPr spc="-60" dirty="0"/>
              <a:t>E</a:t>
            </a:r>
            <a:r>
              <a:rPr spc="-20" dirty="0"/>
              <a:t>S</a:t>
            </a:r>
            <a:r>
              <a:rPr spc="-75" dirty="0"/>
              <a:t>TING</a:t>
            </a:r>
            <a:r>
              <a:rPr spc="-50" dirty="0"/>
              <a:t> </a:t>
            </a:r>
            <a:r>
              <a:rPr spc="-190" dirty="0"/>
              <a:t>T</a:t>
            </a:r>
            <a:r>
              <a:rPr spc="-50" dirty="0"/>
              <a:t>OPI</a:t>
            </a:r>
            <a:r>
              <a:rPr spc="-75" dirty="0"/>
              <a:t>C</a:t>
            </a:r>
            <a:r>
              <a:rPr spc="5" dirty="0"/>
              <a:t>S</a:t>
            </a:r>
            <a:r>
              <a:rPr spc="-50" dirty="0"/>
              <a:t>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80" dirty="0"/>
              <a:t>FL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678097"/>
            <a:ext cx="4808220" cy="192341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760" marR="350520" indent="-112395">
              <a:lnSpc>
                <a:spcPct val="100000"/>
              </a:lnSpc>
              <a:spcBef>
                <a:spcPts val="275"/>
              </a:spcBef>
              <a:buChar char="•"/>
              <a:tabLst>
                <a:tab pos="11239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Going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beyond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empirical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risk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minimization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formulations:</a:t>
            </a:r>
            <a:r>
              <a:rPr sz="10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tree-based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methods</a:t>
            </a:r>
            <a:endParaRPr sz="1000">
              <a:latin typeface="Trebuchet MS"/>
              <a:cs typeface="Trebuchet MS"/>
            </a:endParaRPr>
          </a:p>
          <a:p>
            <a:pPr marR="307340" algn="ctr">
              <a:lnSpc>
                <a:spcPct val="100000"/>
              </a:lnSpc>
              <a:spcBef>
                <a:spcPts val="175"/>
              </a:spcBef>
            </a:pPr>
            <a:r>
              <a:rPr sz="900" spc="-3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3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Li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2020a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online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Dubey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2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and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Pentland,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  <a:hlinkClick r:id="rId3" action="ppaction://hlinksldjump"/>
              </a:rPr>
              <a:t>2020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Bayesian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learning...</a:t>
            </a:r>
            <a:endParaRPr sz="1000">
              <a:latin typeface="Trebuchet MS"/>
              <a:cs typeface="Trebuchet MS"/>
            </a:endParaRPr>
          </a:p>
          <a:p>
            <a:pPr marL="111760" marR="5080" indent="-99695">
              <a:lnSpc>
                <a:spcPct val="114599"/>
              </a:lnSpc>
              <a:spcBef>
                <a:spcPts val="985"/>
              </a:spcBef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Vertical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partitioning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where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parties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have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access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different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features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about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45" dirty="0">
                <a:solidFill>
                  <a:srgbClr val="22373A"/>
                </a:solidFill>
                <a:latin typeface="Trebuchet MS"/>
                <a:cs typeface="Trebuchet MS"/>
              </a:rPr>
              <a:t>s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ame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e</a:t>
            </a:r>
            <a:r>
              <a:rPr sz="1000" spc="-60" dirty="0">
                <a:solidFill>
                  <a:srgbClr val="22373A"/>
                </a:solidFill>
                <a:latin typeface="Trebuchet MS"/>
                <a:cs typeface="Trebuchet MS"/>
              </a:rPr>
              <a:t>x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amp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P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atrini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et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a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l</a:t>
            </a:r>
            <a:r>
              <a:rPr sz="900" spc="-14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2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0</a:t>
            </a:r>
            <a:r>
              <a:rPr sz="900" spc="-5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16</a:t>
            </a:r>
            <a:r>
              <a:rPr sz="900" spc="-5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Compressing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updates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reduce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communication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Koloskova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5" action="ppaction://hlinksldjump"/>
              </a:rPr>
              <a:t>2020a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Fairness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Mohri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  <a:hlinkClick r:id="rId4" action="ppaction://hlinksldjump"/>
              </a:rPr>
              <a:t>2020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Li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2020c</a:t>
            </a:r>
            <a:r>
              <a:rPr sz="900" spc="-40" dirty="0">
                <a:solidFill>
                  <a:srgbClr val="009900"/>
                </a:solidFill>
                <a:latin typeface="Trebuchet MS"/>
                <a:cs typeface="Trebuchet MS"/>
              </a:rPr>
              <a:t>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Laguel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 marL="111760" marR="90805" indent="-99695">
              <a:lnSpc>
                <a:spcPct val="114599"/>
              </a:lnSpc>
              <a:spcBef>
                <a:spcPts val="985"/>
              </a:spcBef>
              <a:buClr>
                <a:srgbClr val="22373A"/>
              </a:buClr>
              <a:buChar char="•"/>
              <a:tabLst>
                <a:tab pos="112395" algn="l"/>
              </a:tabLst>
            </a:pP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Security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in </a:t>
            </a:r>
            <a:r>
              <a:rPr sz="1000" spc="-80" dirty="0">
                <a:solidFill>
                  <a:srgbClr val="EB811B"/>
                </a:solidFill>
                <a:latin typeface="Trebuchet MS"/>
                <a:cs typeface="Trebuchet MS"/>
              </a:rPr>
              <a:t>FL</a:t>
            </a:r>
            <a:r>
              <a:rPr sz="1000" spc="-80" dirty="0">
                <a:solidFill>
                  <a:srgbClr val="22373A"/>
                </a:solidFill>
                <a:latin typeface="Trebuchet MS"/>
                <a:cs typeface="Trebuchet MS"/>
              </a:rPr>
              <a:t>:</a:t>
            </a:r>
            <a:r>
              <a:rPr sz="1000" spc="1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how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mitigate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poisoning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attacks 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Bagdasaryan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et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al.,</a:t>
            </a:r>
            <a:r>
              <a:rPr sz="900" spc="110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 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Blanchard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et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900" spc="-75" dirty="0">
                <a:solidFill>
                  <a:srgbClr val="009900"/>
                </a:solidFill>
                <a:latin typeface="Trebuchet MS"/>
                <a:cs typeface="Trebuchet MS"/>
                <a:hlinkClick r:id="rId6" action="ppaction://hlinksldjump"/>
              </a:rPr>
              <a:t>2017</a:t>
            </a:r>
            <a:r>
              <a:rPr sz="900" spc="-7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r>
              <a:rPr sz="1000" spc="-75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how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make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local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computation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verifiable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1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Sabater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et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al.,</a:t>
            </a:r>
            <a:r>
              <a:rPr sz="900" spc="-1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 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7" action="ppaction://hlinksldjump"/>
              </a:rPr>
              <a:t>2020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42430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55" dirty="0"/>
              <a:t>SHIFT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0" dirty="0"/>
              <a:t> </a:t>
            </a:r>
            <a:r>
              <a:rPr spc="-75" dirty="0"/>
              <a:t>PARADIGM:</a:t>
            </a:r>
            <a:r>
              <a:rPr spc="65" dirty="0"/>
              <a:t> </a:t>
            </a:r>
            <a:r>
              <a:rPr spc="-60" dirty="0"/>
              <a:t>FROM</a:t>
            </a:r>
            <a:r>
              <a:rPr spc="-50" dirty="0"/>
              <a:t> </a:t>
            </a:r>
            <a:r>
              <a:rPr spc="-70" dirty="0"/>
              <a:t>CENTRALIZED</a:t>
            </a:r>
            <a:r>
              <a:rPr spc="-45" dirty="0"/>
              <a:t> </a:t>
            </a:r>
            <a:r>
              <a:rPr spc="-130" dirty="0"/>
              <a:t>TO</a:t>
            </a:r>
            <a:r>
              <a:rPr spc="-45" dirty="0"/>
              <a:t> </a:t>
            </a:r>
            <a:r>
              <a:rPr spc="-65" dirty="0"/>
              <a:t>DECENTRALIZED</a:t>
            </a:r>
            <a:r>
              <a:rPr spc="-50" dirty="0"/>
              <a:t> </a:t>
            </a:r>
            <a:r>
              <a:rPr spc="-1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658742"/>
            <a:ext cx="4521835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The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standard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setting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Machine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(ML)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considers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centralized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dataset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processed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tightly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integrated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system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111760" indent="-99695">
              <a:lnSpc>
                <a:spcPct val="100000"/>
              </a:lnSpc>
              <a:buChar char="•"/>
              <a:tabLst>
                <a:tab pos="112395" algn="l"/>
              </a:tabLst>
            </a:pP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But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real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world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is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often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decentralized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across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many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parties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473" y="1680026"/>
            <a:ext cx="464184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b="1" spc="75" dirty="0">
                <a:latin typeface="Trebuchet MS"/>
                <a:cs typeface="Trebuchet MS"/>
              </a:rPr>
              <a:t>data</a:t>
            </a:r>
            <a:r>
              <a:rPr sz="500" b="1" spc="-5" dirty="0">
                <a:latin typeface="Trebuchet MS"/>
                <a:cs typeface="Trebuchet MS"/>
              </a:rPr>
              <a:t> </a:t>
            </a:r>
            <a:r>
              <a:rPr sz="500" b="1" spc="55" dirty="0">
                <a:latin typeface="Trebuchet MS"/>
                <a:cs typeface="Trebuchet MS"/>
              </a:rPr>
              <a:t>center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599" y="1678344"/>
            <a:ext cx="1253491" cy="8670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3324" y="1866311"/>
            <a:ext cx="309880" cy="4324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645" dirty="0">
                <a:latin typeface="Courier New"/>
                <a:cs typeface="Courier New"/>
              </a:rPr>
              <a:t>≠</a:t>
            </a:r>
            <a:endParaRPr sz="265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5920" y="2222845"/>
            <a:ext cx="171616" cy="2288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8721" y="2213991"/>
            <a:ext cx="139605" cy="246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8190" y="1754794"/>
            <a:ext cx="205251" cy="2622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5920" y="1771579"/>
            <a:ext cx="171616" cy="22881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207216" y="1760652"/>
            <a:ext cx="513715" cy="250825"/>
            <a:chOff x="4207216" y="1760652"/>
            <a:chExt cx="513715" cy="25082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3094" y="1760652"/>
              <a:ext cx="233427" cy="2011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11049" y="1849386"/>
              <a:ext cx="297815" cy="158115"/>
            </a:xfrm>
            <a:custGeom>
              <a:avLst/>
              <a:gdLst/>
              <a:ahLst/>
              <a:cxnLst/>
              <a:rect l="l" t="t" r="r" b="b"/>
              <a:pathLst>
                <a:path w="297814" h="158114">
                  <a:moveTo>
                    <a:pt x="16715" y="108891"/>
                  </a:moveTo>
                  <a:lnTo>
                    <a:pt x="280839" y="108891"/>
                  </a:lnTo>
                  <a:lnTo>
                    <a:pt x="280839" y="133346"/>
                  </a:lnTo>
                  <a:lnTo>
                    <a:pt x="16715" y="133346"/>
                  </a:lnTo>
                  <a:lnTo>
                    <a:pt x="16715" y="108891"/>
                  </a:lnTo>
                  <a:close/>
                </a:path>
                <a:path w="297814" h="158114">
                  <a:moveTo>
                    <a:pt x="0" y="133654"/>
                  </a:moveTo>
                  <a:lnTo>
                    <a:pt x="297476" y="133654"/>
                  </a:lnTo>
                  <a:lnTo>
                    <a:pt x="297476" y="158103"/>
                  </a:lnTo>
                  <a:lnTo>
                    <a:pt x="0" y="158103"/>
                  </a:lnTo>
                  <a:lnTo>
                    <a:pt x="0" y="133654"/>
                  </a:lnTo>
                  <a:close/>
                </a:path>
                <a:path w="297814" h="158114">
                  <a:moveTo>
                    <a:pt x="82409" y="0"/>
                  </a:moveTo>
                  <a:lnTo>
                    <a:pt x="215146" y="0"/>
                  </a:lnTo>
                  <a:lnTo>
                    <a:pt x="215146" y="20314"/>
                  </a:lnTo>
                  <a:lnTo>
                    <a:pt x="82409" y="20314"/>
                  </a:lnTo>
                  <a:lnTo>
                    <a:pt x="82409" y="0"/>
                  </a:lnTo>
                  <a:close/>
                </a:path>
              </a:pathLst>
            </a:custGeom>
            <a:ln w="7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9073" y="1771579"/>
              <a:ext cx="171616" cy="22881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02224" y="1734669"/>
            <a:ext cx="244571" cy="30263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12493" y="1771579"/>
            <a:ext cx="171616" cy="22881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29138" y="2254559"/>
            <a:ext cx="248091" cy="16539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49073" y="2222845"/>
            <a:ext cx="171616" cy="22881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12493" y="2222845"/>
            <a:ext cx="171616" cy="228819"/>
          </a:xfrm>
          <a:prstGeom prst="rect">
            <a:avLst/>
          </a:prstGeom>
        </p:spPr>
      </p:pic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890063" y="1678355"/>
          <a:ext cx="1868169" cy="861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593109" y="2196515"/>
            <a:ext cx="256540" cy="280670"/>
          </a:xfrm>
          <a:custGeom>
            <a:avLst/>
            <a:gdLst/>
            <a:ahLst/>
            <a:cxnLst/>
            <a:rect l="l" t="t" r="r" b="b"/>
            <a:pathLst>
              <a:path w="256539" h="280669">
                <a:moveTo>
                  <a:pt x="48831" y="226199"/>
                </a:moveTo>
                <a:lnTo>
                  <a:pt x="36626" y="226199"/>
                </a:lnTo>
                <a:lnTo>
                  <a:pt x="36626" y="256717"/>
                </a:lnTo>
                <a:lnTo>
                  <a:pt x="48831" y="256717"/>
                </a:lnTo>
                <a:lnTo>
                  <a:pt x="48831" y="226199"/>
                </a:lnTo>
                <a:close/>
              </a:path>
              <a:path w="256539" h="280669">
                <a:moveTo>
                  <a:pt x="48831" y="189585"/>
                </a:moveTo>
                <a:lnTo>
                  <a:pt x="36626" y="189585"/>
                </a:lnTo>
                <a:lnTo>
                  <a:pt x="36626" y="213995"/>
                </a:lnTo>
                <a:lnTo>
                  <a:pt x="48831" y="213995"/>
                </a:lnTo>
                <a:lnTo>
                  <a:pt x="48831" y="189585"/>
                </a:lnTo>
                <a:close/>
              </a:path>
              <a:path w="256539" h="280669">
                <a:moveTo>
                  <a:pt x="48831" y="152958"/>
                </a:moveTo>
                <a:lnTo>
                  <a:pt x="36626" y="152958"/>
                </a:lnTo>
                <a:lnTo>
                  <a:pt x="36626" y="177368"/>
                </a:lnTo>
                <a:lnTo>
                  <a:pt x="48831" y="177368"/>
                </a:lnTo>
                <a:lnTo>
                  <a:pt x="48831" y="152958"/>
                </a:lnTo>
                <a:close/>
              </a:path>
              <a:path w="256539" h="280669">
                <a:moveTo>
                  <a:pt x="48831" y="116332"/>
                </a:moveTo>
                <a:lnTo>
                  <a:pt x="36626" y="116332"/>
                </a:lnTo>
                <a:lnTo>
                  <a:pt x="36626" y="140741"/>
                </a:lnTo>
                <a:lnTo>
                  <a:pt x="48831" y="140741"/>
                </a:lnTo>
                <a:lnTo>
                  <a:pt x="48831" y="116332"/>
                </a:lnTo>
                <a:close/>
              </a:path>
              <a:path w="256539" h="280669">
                <a:moveTo>
                  <a:pt x="48831" y="79705"/>
                </a:moveTo>
                <a:lnTo>
                  <a:pt x="36626" y="79705"/>
                </a:lnTo>
                <a:lnTo>
                  <a:pt x="36626" y="104114"/>
                </a:lnTo>
                <a:lnTo>
                  <a:pt x="48831" y="104114"/>
                </a:lnTo>
                <a:lnTo>
                  <a:pt x="48831" y="79705"/>
                </a:lnTo>
                <a:close/>
              </a:path>
              <a:path w="256539" h="280669">
                <a:moveTo>
                  <a:pt x="48831" y="49187"/>
                </a:moveTo>
                <a:lnTo>
                  <a:pt x="36626" y="49187"/>
                </a:lnTo>
                <a:lnTo>
                  <a:pt x="36626" y="61391"/>
                </a:lnTo>
                <a:lnTo>
                  <a:pt x="48831" y="61391"/>
                </a:lnTo>
                <a:lnTo>
                  <a:pt x="48831" y="49187"/>
                </a:lnTo>
                <a:close/>
              </a:path>
              <a:path w="256539" h="280669">
                <a:moveTo>
                  <a:pt x="73240" y="189585"/>
                </a:moveTo>
                <a:lnTo>
                  <a:pt x="61036" y="189585"/>
                </a:lnTo>
                <a:lnTo>
                  <a:pt x="61036" y="213995"/>
                </a:lnTo>
                <a:lnTo>
                  <a:pt x="73240" y="213995"/>
                </a:lnTo>
                <a:lnTo>
                  <a:pt x="73240" y="189585"/>
                </a:lnTo>
                <a:close/>
              </a:path>
              <a:path w="256539" h="280669">
                <a:moveTo>
                  <a:pt x="73240" y="152958"/>
                </a:moveTo>
                <a:lnTo>
                  <a:pt x="61036" y="152958"/>
                </a:lnTo>
                <a:lnTo>
                  <a:pt x="61036" y="177368"/>
                </a:lnTo>
                <a:lnTo>
                  <a:pt x="73240" y="177368"/>
                </a:lnTo>
                <a:lnTo>
                  <a:pt x="73240" y="152958"/>
                </a:lnTo>
                <a:close/>
              </a:path>
              <a:path w="256539" h="280669">
                <a:moveTo>
                  <a:pt x="73240" y="116332"/>
                </a:moveTo>
                <a:lnTo>
                  <a:pt x="61036" y="116332"/>
                </a:lnTo>
                <a:lnTo>
                  <a:pt x="61036" y="140741"/>
                </a:lnTo>
                <a:lnTo>
                  <a:pt x="73240" y="140741"/>
                </a:lnTo>
                <a:lnTo>
                  <a:pt x="73240" y="116332"/>
                </a:lnTo>
                <a:close/>
              </a:path>
              <a:path w="256539" h="280669">
                <a:moveTo>
                  <a:pt x="73240" y="79705"/>
                </a:moveTo>
                <a:lnTo>
                  <a:pt x="61036" y="79705"/>
                </a:lnTo>
                <a:lnTo>
                  <a:pt x="61036" y="104114"/>
                </a:lnTo>
                <a:lnTo>
                  <a:pt x="73240" y="104114"/>
                </a:lnTo>
                <a:lnTo>
                  <a:pt x="73240" y="79705"/>
                </a:lnTo>
                <a:close/>
              </a:path>
              <a:path w="256539" h="280669">
                <a:moveTo>
                  <a:pt x="73240" y="49187"/>
                </a:moveTo>
                <a:lnTo>
                  <a:pt x="61036" y="49187"/>
                </a:lnTo>
                <a:lnTo>
                  <a:pt x="61036" y="61391"/>
                </a:lnTo>
                <a:lnTo>
                  <a:pt x="73240" y="61391"/>
                </a:lnTo>
                <a:lnTo>
                  <a:pt x="73240" y="49187"/>
                </a:lnTo>
                <a:close/>
              </a:path>
              <a:path w="256539" h="280669">
                <a:moveTo>
                  <a:pt x="91554" y="226199"/>
                </a:moveTo>
                <a:lnTo>
                  <a:pt x="67144" y="226199"/>
                </a:lnTo>
                <a:lnTo>
                  <a:pt x="67144" y="268935"/>
                </a:lnTo>
                <a:lnTo>
                  <a:pt x="91554" y="268935"/>
                </a:lnTo>
                <a:lnTo>
                  <a:pt x="91554" y="226199"/>
                </a:lnTo>
                <a:close/>
              </a:path>
              <a:path w="256539" h="280669">
                <a:moveTo>
                  <a:pt x="97663" y="189585"/>
                </a:moveTo>
                <a:lnTo>
                  <a:pt x="85458" y="189585"/>
                </a:lnTo>
                <a:lnTo>
                  <a:pt x="85458" y="213995"/>
                </a:lnTo>
                <a:lnTo>
                  <a:pt x="97663" y="213995"/>
                </a:lnTo>
                <a:lnTo>
                  <a:pt x="97663" y="189585"/>
                </a:lnTo>
                <a:close/>
              </a:path>
              <a:path w="256539" h="280669">
                <a:moveTo>
                  <a:pt x="97663" y="152958"/>
                </a:moveTo>
                <a:lnTo>
                  <a:pt x="85458" y="152958"/>
                </a:lnTo>
                <a:lnTo>
                  <a:pt x="85458" y="177368"/>
                </a:lnTo>
                <a:lnTo>
                  <a:pt x="97663" y="177368"/>
                </a:lnTo>
                <a:lnTo>
                  <a:pt x="97663" y="152958"/>
                </a:lnTo>
                <a:close/>
              </a:path>
              <a:path w="256539" h="280669">
                <a:moveTo>
                  <a:pt x="97663" y="116332"/>
                </a:moveTo>
                <a:lnTo>
                  <a:pt x="85458" y="116332"/>
                </a:lnTo>
                <a:lnTo>
                  <a:pt x="85458" y="140741"/>
                </a:lnTo>
                <a:lnTo>
                  <a:pt x="97663" y="140741"/>
                </a:lnTo>
                <a:lnTo>
                  <a:pt x="97663" y="116332"/>
                </a:lnTo>
                <a:close/>
              </a:path>
              <a:path w="256539" h="280669">
                <a:moveTo>
                  <a:pt x="97663" y="79705"/>
                </a:moveTo>
                <a:lnTo>
                  <a:pt x="85458" y="79705"/>
                </a:lnTo>
                <a:lnTo>
                  <a:pt x="85458" y="104114"/>
                </a:lnTo>
                <a:lnTo>
                  <a:pt x="97663" y="104114"/>
                </a:lnTo>
                <a:lnTo>
                  <a:pt x="97663" y="79705"/>
                </a:lnTo>
                <a:close/>
              </a:path>
              <a:path w="256539" h="280669">
                <a:moveTo>
                  <a:pt x="97663" y="49187"/>
                </a:moveTo>
                <a:lnTo>
                  <a:pt x="85458" y="49187"/>
                </a:lnTo>
                <a:lnTo>
                  <a:pt x="85458" y="61391"/>
                </a:lnTo>
                <a:lnTo>
                  <a:pt x="97663" y="61391"/>
                </a:lnTo>
                <a:lnTo>
                  <a:pt x="97663" y="49187"/>
                </a:lnTo>
                <a:close/>
              </a:path>
              <a:path w="256539" h="280669">
                <a:moveTo>
                  <a:pt x="122072" y="226199"/>
                </a:moveTo>
                <a:lnTo>
                  <a:pt x="109867" y="226199"/>
                </a:lnTo>
                <a:lnTo>
                  <a:pt x="109867" y="256717"/>
                </a:lnTo>
                <a:lnTo>
                  <a:pt x="122072" y="256717"/>
                </a:lnTo>
                <a:lnTo>
                  <a:pt x="122072" y="226199"/>
                </a:lnTo>
                <a:close/>
              </a:path>
              <a:path w="256539" h="280669">
                <a:moveTo>
                  <a:pt x="122072" y="189585"/>
                </a:moveTo>
                <a:lnTo>
                  <a:pt x="109867" y="189585"/>
                </a:lnTo>
                <a:lnTo>
                  <a:pt x="109867" y="213995"/>
                </a:lnTo>
                <a:lnTo>
                  <a:pt x="122072" y="213995"/>
                </a:lnTo>
                <a:lnTo>
                  <a:pt x="122072" y="189585"/>
                </a:lnTo>
                <a:close/>
              </a:path>
              <a:path w="256539" h="280669">
                <a:moveTo>
                  <a:pt x="122072" y="152958"/>
                </a:moveTo>
                <a:lnTo>
                  <a:pt x="109867" y="152958"/>
                </a:lnTo>
                <a:lnTo>
                  <a:pt x="109867" y="177368"/>
                </a:lnTo>
                <a:lnTo>
                  <a:pt x="122072" y="177368"/>
                </a:lnTo>
                <a:lnTo>
                  <a:pt x="122072" y="152958"/>
                </a:lnTo>
                <a:close/>
              </a:path>
              <a:path w="256539" h="280669">
                <a:moveTo>
                  <a:pt x="122072" y="116332"/>
                </a:moveTo>
                <a:lnTo>
                  <a:pt x="109867" y="116332"/>
                </a:lnTo>
                <a:lnTo>
                  <a:pt x="109867" y="140741"/>
                </a:lnTo>
                <a:lnTo>
                  <a:pt x="122072" y="140741"/>
                </a:lnTo>
                <a:lnTo>
                  <a:pt x="122072" y="116332"/>
                </a:lnTo>
                <a:close/>
              </a:path>
              <a:path w="256539" h="280669">
                <a:moveTo>
                  <a:pt x="122072" y="79705"/>
                </a:moveTo>
                <a:lnTo>
                  <a:pt x="109867" y="79705"/>
                </a:lnTo>
                <a:lnTo>
                  <a:pt x="109867" y="104114"/>
                </a:lnTo>
                <a:lnTo>
                  <a:pt x="122072" y="104114"/>
                </a:lnTo>
                <a:lnTo>
                  <a:pt x="122072" y="79705"/>
                </a:lnTo>
                <a:close/>
              </a:path>
              <a:path w="256539" h="280669">
                <a:moveTo>
                  <a:pt x="122072" y="49187"/>
                </a:moveTo>
                <a:lnTo>
                  <a:pt x="109867" y="49187"/>
                </a:lnTo>
                <a:lnTo>
                  <a:pt x="109867" y="61391"/>
                </a:lnTo>
                <a:lnTo>
                  <a:pt x="122072" y="61391"/>
                </a:lnTo>
                <a:lnTo>
                  <a:pt x="122072" y="49187"/>
                </a:lnTo>
                <a:close/>
              </a:path>
              <a:path w="256539" h="280669">
                <a:moveTo>
                  <a:pt x="183121" y="244513"/>
                </a:moveTo>
                <a:lnTo>
                  <a:pt x="170916" y="244513"/>
                </a:lnTo>
                <a:lnTo>
                  <a:pt x="170916" y="256717"/>
                </a:lnTo>
                <a:lnTo>
                  <a:pt x="183121" y="256717"/>
                </a:lnTo>
                <a:lnTo>
                  <a:pt x="183121" y="244513"/>
                </a:lnTo>
                <a:close/>
              </a:path>
              <a:path w="256539" h="280669">
                <a:moveTo>
                  <a:pt x="183121" y="220091"/>
                </a:moveTo>
                <a:lnTo>
                  <a:pt x="170916" y="220091"/>
                </a:lnTo>
                <a:lnTo>
                  <a:pt x="170916" y="232308"/>
                </a:lnTo>
                <a:lnTo>
                  <a:pt x="183121" y="232308"/>
                </a:lnTo>
                <a:lnTo>
                  <a:pt x="183121" y="220091"/>
                </a:lnTo>
                <a:close/>
              </a:path>
              <a:path w="256539" h="280669">
                <a:moveTo>
                  <a:pt x="183121" y="195681"/>
                </a:moveTo>
                <a:lnTo>
                  <a:pt x="170916" y="195681"/>
                </a:lnTo>
                <a:lnTo>
                  <a:pt x="170916" y="207886"/>
                </a:lnTo>
                <a:lnTo>
                  <a:pt x="183121" y="207886"/>
                </a:lnTo>
                <a:lnTo>
                  <a:pt x="183121" y="195681"/>
                </a:lnTo>
                <a:close/>
              </a:path>
              <a:path w="256539" h="280669">
                <a:moveTo>
                  <a:pt x="183121" y="171272"/>
                </a:moveTo>
                <a:lnTo>
                  <a:pt x="170916" y="171272"/>
                </a:lnTo>
                <a:lnTo>
                  <a:pt x="170916" y="183476"/>
                </a:lnTo>
                <a:lnTo>
                  <a:pt x="183121" y="183476"/>
                </a:lnTo>
                <a:lnTo>
                  <a:pt x="183121" y="171272"/>
                </a:lnTo>
                <a:close/>
              </a:path>
              <a:path w="256539" h="280669">
                <a:moveTo>
                  <a:pt x="183121" y="146850"/>
                </a:moveTo>
                <a:lnTo>
                  <a:pt x="170916" y="146850"/>
                </a:lnTo>
                <a:lnTo>
                  <a:pt x="170916" y="159054"/>
                </a:lnTo>
                <a:lnTo>
                  <a:pt x="183121" y="159054"/>
                </a:lnTo>
                <a:lnTo>
                  <a:pt x="183121" y="146850"/>
                </a:lnTo>
                <a:close/>
              </a:path>
              <a:path w="256539" h="280669">
                <a:moveTo>
                  <a:pt x="183121" y="122428"/>
                </a:moveTo>
                <a:lnTo>
                  <a:pt x="170916" y="122428"/>
                </a:lnTo>
                <a:lnTo>
                  <a:pt x="170916" y="134645"/>
                </a:lnTo>
                <a:lnTo>
                  <a:pt x="183121" y="134645"/>
                </a:lnTo>
                <a:lnTo>
                  <a:pt x="183121" y="122428"/>
                </a:lnTo>
                <a:close/>
              </a:path>
              <a:path w="256539" h="280669">
                <a:moveTo>
                  <a:pt x="183121" y="98018"/>
                </a:moveTo>
                <a:lnTo>
                  <a:pt x="170916" y="98018"/>
                </a:lnTo>
                <a:lnTo>
                  <a:pt x="170916" y="110223"/>
                </a:lnTo>
                <a:lnTo>
                  <a:pt x="183121" y="110223"/>
                </a:lnTo>
                <a:lnTo>
                  <a:pt x="183121" y="98018"/>
                </a:lnTo>
                <a:close/>
              </a:path>
              <a:path w="256539" h="280669">
                <a:moveTo>
                  <a:pt x="207530" y="244513"/>
                </a:moveTo>
                <a:lnTo>
                  <a:pt x="195326" y="244513"/>
                </a:lnTo>
                <a:lnTo>
                  <a:pt x="195326" y="256717"/>
                </a:lnTo>
                <a:lnTo>
                  <a:pt x="207530" y="256717"/>
                </a:lnTo>
                <a:lnTo>
                  <a:pt x="207530" y="244513"/>
                </a:lnTo>
                <a:close/>
              </a:path>
              <a:path w="256539" h="280669">
                <a:moveTo>
                  <a:pt x="207530" y="220091"/>
                </a:moveTo>
                <a:lnTo>
                  <a:pt x="195326" y="220091"/>
                </a:lnTo>
                <a:lnTo>
                  <a:pt x="195326" y="232308"/>
                </a:lnTo>
                <a:lnTo>
                  <a:pt x="207530" y="232308"/>
                </a:lnTo>
                <a:lnTo>
                  <a:pt x="207530" y="220091"/>
                </a:lnTo>
                <a:close/>
              </a:path>
              <a:path w="256539" h="280669">
                <a:moveTo>
                  <a:pt x="207530" y="195681"/>
                </a:moveTo>
                <a:lnTo>
                  <a:pt x="195326" y="195681"/>
                </a:lnTo>
                <a:lnTo>
                  <a:pt x="195326" y="207886"/>
                </a:lnTo>
                <a:lnTo>
                  <a:pt x="207530" y="207886"/>
                </a:lnTo>
                <a:lnTo>
                  <a:pt x="207530" y="195681"/>
                </a:lnTo>
                <a:close/>
              </a:path>
              <a:path w="256539" h="280669">
                <a:moveTo>
                  <a:pt x="207530" y="171272"/>
                </a:moveTo>
                <a:lnTo>
                  <a:pt x="195326" y="171272"/>
                </a:lnTo>
                <a:lnTo>
                  <a:pt x="195326" y="183476"/>
                </a:lnTo>
                <a:lnTo>
                  <a:pt x="207530" y="183476"/>
                </a:lnTo>
                <a:lnTo>
                  <a:pt x="207530" y="171272"/>
                </a:lnTo>
                <a:close/>
              </a:path>
              <a:path w="256539" h="280669">
                <a:moveTo>
                  <a:pt x="207530" y="146850"/>
                </a:moveTo>
                <a:lnTo>
                  <a:pt x="195326" y="146850"/>
                </a:lnTo>
                <a:lnTo>
                  <a:pt x="195326" y="159054"/>
                </a:lnTo>
                <a:lnTo>
                  <a:pt x="207530" y="159054"/>
                </a:lnTo>
                <a:lnTo>
                  <a:pt x="207530" y="146850"/>
                </a:lnTo>
                <a:close/>
              </a:path>
              <a:path w="256539" h="280669">
                <a:moveTo>
                  <a:pt x="207530" y="122428"/>
                </a:moveTo>
                <a:lnTo>
                  <a:pt x="195326" y="122428"/>
                </a:lnTo>
                <a:lnTo>
                  <a:pt x="195326" y="134645"/>
                </a:lnTo>
                <a:lnTo>
                  <a:pt x="207530" y="134645"/>
                </a:lnTo>
                <a:lnTo>
                  <a:pt x="207530" y="122428"/>
                </a:lnTo>
                <a:close/>
              </a:path>
              <a:path w="256539" h="280669">
                <a:moveTo>
                  <a:pt x="207530" y="98018"/>
                </a:moveTo>
                <a:lnTo>
                  <a:pt x="195326" y="98018"/>
                </a:lnTo>
                <a:lnTo>
                  <a:pt x="195326" y="110223"/>
                </a:lnTo>
                <a:lnTo>
                  <a:pt x="207530" y="110223"/>
                </a:lnTo>
                <a:lnTo>
                  <a:pt x="207530" y="98018"/>
                </a:lnTo>
                <a:close/>
              </a:path>
              <a:path w="256539" h="280669">
                <a:moveTo>
                  <a:pt x="231952" y="244513"/>
                </a:moveTo>
                <a:lnTo>
                  <a:pt x="219735" y="244513"/>
                </a:lnTo>
                <a:lnTo>
                  <a:pt x="219735" y="256717"/>
                </a:lnTo>
                <a:lnTo>
                  <a:pt x="231952" y="256717"/>
                </a:lnTo>
                <a:lnTo>
                  <a:pt x="231952" y="244513"/>
                </a:lnTo>
                <a:close/>
              </a:path>
              <a:path w="256539" h="280669">
                <a:moveTo>
                  <a:pt x="231952" y="220091"/>
                </a:moveTo>
                <a:lnTo>
                  <a:pt x="219735" y="220091"/>
                </a:lnTo>
                <a:lnTo>
                  <a:pt x="219735" y="232308"/>
                </a:lnTo>
                <a:lnTo>
                  <a:pt x="231952" y="232308"/>
                </a:lnTo>
                <a:lnTo>
                  <a:pt x="231952" y="220091"/>
                </a:lnTo>
                <a:close/>
              </a:path>
              <a:path w="256539" h="280669">
                <a:moveTo>
                  <a:pt x="231952" y="195681"/>
                </a:moveTo>
                <a:lnTo>
                  <a:pt x="219735" y="195681"/>
                </a:lnTo>
                <a:lnTo>
                  <a:pt x="219735" y="207886"/>
                </a:lnTo>
                <a:lnTo>
                  <a:pt x="231952" y="207886"/>
                </a:lnTo>
                <a:lnTo>
                  <a:pt x="231952" y="195681"/>
                </a:lnTo>
                <a:close/>
              </a:path>
              <a:path w="256539" h="280669">
                <a:moveTo>
                  <a:pt x="231952" y="171272"/>
                </a:moveTo>
                <a:lnTo>
                  <a:pt x="219735" y="171272"/>
                </a:lnTo>
                <a:lnTo>
                  <a:pt x="219735" y="183476"/>
                </a:lnTo>
                <a:lnTo>
                  <a:pt x="231952" y="183476"/>
                </a:lnTo>
                <a:lnTo>
                  <a:pt x="231952" y="171272"/>
                </a:lnTo>
                <a:close/>
              </a:path>
              <a:path w="256539" h="280669">
                <a:moveTo>
                  <a:pt x="231952" y="146850"/>
                </a:moveTo>
                <a:lnTo>
                  <a:pt x="219735" y="146850"/>
                </a:lnTo>
                <a:lnTo>
                  <a:pt x="219735" y="159054"/>
                </a:lnTo>
                <a:lnTo>
                  <a:pt x="231952" y="159054"/>
                </a:lnTo>
                <a:lnTo>
                  <a:pt x="231952" y="146850"/>
                </a:lnTo>
                <a:close/>
              </a:path>
              <a:path w="256539" h="280669">
                <a:moveTo>
                  <a:pt x="231952" y="122428"/>
                </a:moveTo>
                <a:lnTo>
                  <a:pt x="219735" y="122428"/>
                </a:lnTo>
                <a:lnTo>
                  <a:pt x="219735" y="134645"/>
                </a:lnTo>
                <a:lnTo>
                  <a:pt x="231952" y="134645"/>
                </a:lnTo>
                <a:lnTo>
                  <a:pt x="231952" y="122428"/>
                </a:lnTo>
                <a:close/>
              </a:path>
              <a:path w="256539" h="280669">
                <a:moveTo>
                  <a:pt x="231952" y="98018"/>
                </a:moveTo>
                <a:lnTo>
                  <a:pt x="219735" y="98018"/>
                </a:lnTo>
                <a:lnTo>
                  <a:pt x="219735" y="110223"/>
                </a:lnTo>
                <a:lnTo>
                  <a:pt x="231952" y="110223"/>
                </a:lnTo>
                <a:lnTo>
                  <a:pt x="231952" y="98018"/>
                </a:lnTo>
                <a:close/>
              </a:path>
              <a:path w="256539" h="280669">
                <a:moveTo>
                  <a:pt x="256362" y="73660"/>
                </a:moveTo>
                <a:lnTo>
                  <a:pt x="158699" y="73660"/>
                </a:lnTo>
                <a:lnTo>
                  <a:pt x="158699" y="36830"/>
                </a:lnTo>
                <a:lnTo>
                  <a:pt x="158699" y="25400"/>
                </a:lnTo>
                <a:lnTo>
                  <a:pt x="146494" y="25400"/>
                </a:lnTo>
                <a:lnTo>
                  <a:pt x="146494" y="36830"/>
                </a:lnTo>
                <a:lnTo>
                  <a:pt x="146494" y="73660"/>
                </a:lnTo>
                <a:lnTo>
                  <a:pt x="146494" y="86360"/>
                </a:lnTo>
                <a:lnTo>
                  <a:pt x="146494" y="269240"/>
                </a:lnTo>
                <a:lnTo>
                  <a:pt x="12204" y="269240"/>
                </a:lnTo>
                <a:lnTo>
                  <a:pt x="12204" y="36830"/>
                </a:lnTo>
                <a:lnTo>
                  <a:pt x="36626" y="36830"/>
                </a:lnTo>
                <a:lnTo>
                  <a:pt x="36626" y="25400"/>
                </a:lnTo>
                <a:lnTo>
                  <a:pt x="36626" y="12700"/>
                </a:lnTo>
                <a:lnTo>
                  <a:pt x="122072" y="12700"/>
                </a:lnTo>
                <a:lnTo>
                  <a:pt x="122072" y="25400"/>
                </a:lnTo>
                <a:lnTo>
                  <a:pt x="122072" y="36830"/>
                </a:lnTo>
                <a:lnTo>
                  <a:pt x="146494" y="36830"/>
                </a:lnTo>
                <a:lnTo>
                  <a:pt x="146494" y="25400"/>
                </a:lnTo>
                <a:lnTo>
                  <a:pt x="134289" y="25400"/>
                </a:lnTo>
                <a:lnTo>
                  <a:pt x="134289" y="12700"/>
                </a:lnTo>
                <a:lnTo>
                  <a:pt x="134289" y="0"/>
                </a:lnTo>
                <a:lnTo>
                  <a:pt x="24409" y="0"/>
                </a:lnTo>
                <a:lnTo>
                  <a:pt x="24409" y="12700"/>
                </a:lnTo>
                <a:lnTo>
                  <a:pt x="24409" y="25400"/>
                </a:lnTo>
                <a:lnTo>
                  <a:pt x="0" y="25400"/>
                </a:lnTo>
                <a:lnTo>
                  <a:pt x="0" y="36830"/>
                </a:lnTo>
                <a:lnTo>
                  <a:pt x="0" y="269240"/>
                </a:lnTo>
                <a:lnTo>
                  <a:pt x="0" y="280670"/>
                </a:lnTo>
                <a:lnTo>
                  <a:pt x="256362" y="280670"/>
                </a:lnTo>
                <a:lnTo>
                  <a:pt x="256362" y="269240"/>
                </a:lnTo>
                <a:lnTo>
                  <a:pt x="158699" y="269240"/>
                </a:lnTo>
                <a:lnTo>
                  <a:pt x="158699" y="86360"/>
                </a:lnTo>
                <a:lnTo>
                  <a:pt x="244157" y="86360"/>
                </a:lnTo>
                <a:lnTo>
                  <a:pt x="244157" y="268935"/>
                </a:lnTo>
                <a:lnTo>
                  <a:pt x="256362" y="268935"/>
                </a:lnTo>
                <a:lnTo>
                  <a:pt x="256362" y="86360"/>
                </a:lnTo>
                <a:lnTo>
                  <a:pt x="256362" y="85801"/>
                </a:lnTo>
                <a:lnTo>
                  <a:pt x="256362" y="73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576760" y="3004572"/>
            <a:ext cx="122555" cy="132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3877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KEEPING UP</a:t>
            </a:r>
            <a:r>
              <a:rPr spc="-40" dirty="0"/>
              <a:t> </a:t>
            </a:r>
            <a:r>
              <a:rPr spc="-85" dirty="0"/>
              <a:t>WITH</a:t>
            </a:r>
            <a:r>
              <a:rPr spc="-45" dirty="0"/>
              <a:t> </a:t>
            </a:r>
            <a:r>
              <a:rPr spc="-75" dirty="0"/>
              <a:t>ADVANCES</a:t>
            </a:r>
            <a:r>
              <a:rPr spc="-45" dirty="0"/>
              <a:t> </a:t>
            </a:r>
            <a:r>
              <a:rPr spc="-5" dirty="0"/>
              <a:t>IN</a:t>
            </a:r>
            <a:r>
              <a:rPr spc="-45" dirty="0"/>
              <a:t> </a:t>
            </a:r>
            <a:r>
              <a:rPr spc="-75" dirty="0"/>
              <a:t>FEDERATED</a:t>
            </a:r>
            <a:r>
              <a:rPr spc="-45" dirty="0"/>
              <a:t> </a:t>
            </a:r>
            <a:r>
              <a:rPr spc="-55" dirty="0"/>
              <a:t>LEARNING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8700"/>
            <a:ext cx="4467860" cy="218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Survey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paper:</a:t>
            </a:r>
            <a:r>
              <a:rPr sz="1000" spc="7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Advances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EB811B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EB811B"/>
                </a:solidFill>
                <a:latin typeface="Trebuchet MS"/>
                <a:cs typeface="Trebuchet MS"/>
              </a:rPr>
              <a:t>Open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Problems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in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EB811B"/>
                </a:solidFill>
                <a:latin typeface="Trebuchet MS"/>
                <a:cs typeface="Trebuchet MS"/>
              </a:rPr>
              <a:t>FL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</a:rPr>
              <a:t>[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Kairouz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3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et</a:t>
            </a:r>
            <a:r>
              <a:rPr sz="900" spc="-2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80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al.,</a:t>
            </a:r>
            <a:r>
              <a:rPr sz="900" spc="-2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  <a:hlinkClick r:id="rId2" action="ppaction://hlinksldjump"/>
              </a:rPr>
              <a:t>2019</a:t>
            </a:r>
            <a:r>
              <a:rPr sz="900" spc="-45" dirty="0">
                <a:solidFill>
                  <a:srgbClr val="009900"/>
                </a:solidFill>
                <a:latin typeface="Trebuchet MS"/>
                <a:cs typeface="Trebuchet MS"/>
              </a:rPr>
              <a:t>]</a:t>
            </a:r>
            <a:endParaRPr sz="9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spcBef>
                <a:spcPts val="969"/>
              </a:spcBef>
              <a:buChar char="•"/>
              <a:tabLst>
                <a:tab pos="266065" algn="l"/>
              </a:tabLst>
            </a:pP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large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collaborative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effort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(50+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authors!)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buChar char="•"/>
              <a:tabLst>
                <a:tab pos="266065" algn="l"/>
              </a:tabLst>
            </a:pPr>
            <a:r>
              <a:rPr sz="1000" spc="25" dirty="0">
                <a:solidFill>
                  <a:srgbClr val="22373A"/>
                </a:solidFill>
                <a:latin typeface="Trebuchet MS"/>
                <a:cs typeface="Trebuchet MS"/>
              </a:rPr>
              <a:t>Should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updated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by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end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year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373A"/>
              </a:buClr>
              <a:buFont typeface="Trebuchet MS"/>
              <a:buChar char="•"/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Online</a:t>
            </a:r>
            <a:r>
              <a:rPr sz="1000" spc="-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seminar:</a:t>
            </a:r>
            <a:r>
              <a:rPr sz="1000" spc="6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Federated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Learning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One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World</a:t>
            </a:r>
            <a:r>
              <a:rPr sz="1000" spc="-2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45" dirty="0">
                <a:solidFill>
                  <a:srgbClr val="EB811B"/>
                </a:solidFill>
                <a:latin typeface="Trebuchet MS"/>
                <a:cs typeface="Trebuchet MS"/>
              </a:rPr>
              <a:t>(FLOW)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800" dirty="0">
                <a:solidFill>
                  <a:srgbClr val="22373A"/>
                </a:solidFill>
                <a:latin typeface="Courier New"/>
                <a:cs typeface="Courier New"/>
                <a:hlinkClick r:id="rId3"/>
              </a:rPr>
              <a:t>https://sites.google.com/view/one-world-seminar-series-flow/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Courier New"/>
              <a:cs typeface="Courier New"/>
            </a:endParaRPr>
          </a:p>
          <a:p>
            <a:pPr marL="265430" indent="-100330">
              <a:lnSpc>
                <a:spcPct val="100000"/>
              </a:lnSpc>
              <a:spcBef>
                <a:spcPts val="5"/>
              </a:spcBef>
              <a:buChar char="•"/>
              <a:tabLst>
                <a:tab pos="266065" algn="l"/>
              </a:tabLst>
            </a:pP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Co-organized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85" dirty="0">
                <a:solidFill>
                  <a:srgbClr val="22373A"/>
                </a:solidFill>
                <a:latin typeface="Trebuchet MS"/>
                <a:cs typeface="Trebuchet MS"/>
              </a:rPr>
              <a:t>D.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Alistarh,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30" dirty="0">
                <a:solidFill>
                  <a:srgbClr val="22373A"/>
                </a:solidFill>
                <a:latin typeface="Trebuchet MS"/>
                <a:cs typeface="Trebuchet MS"/>
              </a:rPr>
              <a:t>V.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Smith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40" dirty="0">
                <a:solidFill>
                  <a:srgbClr val="22373A"/>
                </a:solidFill>
                <a:latin typeface="Trebuchet MS"/>
                <a:cs typeface="Trebuchet MS"/>
              </a:rPr>
              <a:t>P.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Richtárik,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started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2020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2373A"/>
              </a:buClr>
              <a:buFont typeface="Trebuchet MS"/>
              <a:buChar char="•"/>
            </a:pPr>
            <a:endParaRPr sz="95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buChar char="•"/>
              <a:tabLst>
                <a:tab pos="26606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Weekly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talks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(usually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Wednesdays,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1pm </a:t>
            </a:r>
            <a:r>
              <a:rPr sz="1000" spc="-55" dirty="0">
                <a:solidFill>
                  <a:srgbClr val="22373A"/>
                </a:solidFill>
                <a:latin typeface="Trebuchet MS"/>
                <a:cs typeface="Trebuchet MS"/>
              </a:rPr>
              <a:t>UTC)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covering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aspects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40" dirty="0">
                <a:solidFill>
                  <a:srgbClr val="22373A"/>
                </a:solidFill>
                <a:latin typeface="Trebuchet MS"/>
                <a:cs typeface="Trebuchet MS"/>
              </a:rPr>
              <a:t>FL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000">
              <a:latin typeface="Trebuchet MS"/>
              <a:cs typeface="Trebuchet MS"/>
            </a:endParaRPr>
          </a:p>
          <a:p>
            <a:pPr marL="265430" indent="-100330">
              <a:lnSpc>
                <a:spcPct val="100000"/>
              </a:lnSpc>
              <a:buChar char="•"/>
              <a:tabLst>
                <a:tab pos="26606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videos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slides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all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previous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talks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are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available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rebuchet MS"/>
                <a:cs typeface="Trebuchet MS"/>
              </a:rPr>
              <a:t>online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9283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0" dirty="0"/>
              <a:t> </a:t>
            </a:r>
            <a:r>
              <a:rPr spc="15" dirty="0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70595"/>
            <a:ext cx="5050155" cy="20085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[Bagdasaryan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Bagdasaryan,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E.,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Veit,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Hua,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Y.,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Estrin,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D.,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Shmatikov,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V.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How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Backdoor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dirty="0">
                <a:solidFill>
                  <a:srgbClr val="6E7B7D"/>
                </a:solidFill>
                <a:latin typeface="Trebuchet MS"/>
                <a:cs typeface="Trebuchet MS"/>
              </a:rPr>
              <a:t>AI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i="1" spc="-10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-75" dirty="0">
                <a:solidFill>
                  <a:srgbClr val="6E7B7D"/>
                </a:solidFill>
                <a:latin typeface="Trebuchet MS"/>
                <a:cs typeface="Trebuchet MS"/>
              </a:rPr>
              <a:t>A</a:t>
            </a:r>
            <a:r>
              <a:rPr sz="700" i="1" spc="-8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[Balle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2019]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Balle,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Gascón,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Nissim,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K.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(2019).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Blanket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Shuffle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Model.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-40" dirty="0">
                <a:solidFill>
                  <a:srgbClr val="6E7B7D"/>
                </a:solidFill>
                <a:latin typeface="Trebuchet MS"/>
                <a:cs typeface="Trebuchet MS"/>
              </a:rPr>
              <a:t>R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Y</a:t>
            </a:r>
            <a:r>
              <a:rPr sz="700" i="1" spc="-35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-9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dirty="0">
                <a:solidFill>
                  <a:srgbClr val="6E7B7D"/>
                </a:solidFill>
                <a:latin typeface="Trebuchet MS"/>
                <a:cs typeface="Trebuchet MS"/>
              </a:rPr>
              <a:t>O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[Blanchard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Blanchard,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P.,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Mhamdi,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E.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M.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E.,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Guerraoui,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Stainer,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5" dirty="0">
                <a:solidFill>
                  <a:srgbClr val="22373A"/>
                </a:solidFill>
                <a:latin typeface="Trebuchet MS"/>
                <a:cs typeface="Trebuchet MS"/>
              </a:rPr>
              <a:t>J.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Machine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adversaries:</a:t>
            </a:r>
            <a:r>
              <a:rPr sz="700" spc="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Byzantine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tolerant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gradient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descent.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10" dirty="0">
                <a:solidFill>
                  <a:srgbClr val="6E7B7D"/>
                </a:solidFill>
                <a:latin typeface="Trebuchet MS"/>
                <a:cs typeface="Trebuchet MS"/>
              </a:rPr>
              <a:t>NI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32080" marR="5080" indent="-120014">
              <a:lnSpc>
                <a:spcPct val="109100"/>
              </a:lnSpc>
              <a:spcBef>
                <a:spcPts val="24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[Bonawitz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1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Bonawitz,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K.,</a:t>
            </a:r>
            <a:r>
              <a:rPr sz="7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Ivanov, 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V.,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Kreuter,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Marcedone,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McMahan,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H.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Patel,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Ramage,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D.,</a:t>
            </a:r>
            <a:r>
              <a:rPr sz="700" spc="5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Segal,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Seth,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K.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Practical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Secure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Aggregation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Privacy-Preserving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Machine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5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-50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R="2468245" algn="ctr">
              <a:lnSpc>
                <a:spcPct val="100000"/>
              </a:lnSpc>
              <a:spcBef>
                <a:spcPts val="315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[Dinh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2020]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Dinh,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C.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Tran,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N.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H.,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Nguyen,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T.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D.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R="2498725" algn="ctr">
              <a:lnSpc>
                <a:spcPct val="100000"/>
              </a:lnSpc>
              <a:spcBef>
                <a:spcPts val="75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Personalized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Moreau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Envelopes.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" dirty="0">
                <a:solidFill>
                  <a:srgbClr val="6E7B7D"/>
                </a:solidFill>
                <a:latin typeface="Trebuchet MS"/>
                <a:cs typeface="Trebuchet MS"/>
              </a:rPr>
              <a:t>NeurI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97281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0" dirty="0"/>
              <a:t> </a:t>
            </a:r>
            <a:r>
              <a:rPr spc="15" dirty="0"/>
              <a:t>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6432"/>
            <a:ext cx="4375785" cy="1909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[Dubey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Pentland,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Dubey,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Pentland,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Differentially-Private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Linear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Bandits.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" dirty="0">
                <a:solidFill>
                  <a:srgbClr val="6E7B7D"/>
                </a:solidFill>
                <a:latin typeface="Trebuchet MS"/>
                <a:cs typeface="Trebuchet MS"/>
              </a:rPr>
              <a:t>NeurI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[Duchi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2013]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Duchi, </a:t>
            </a:r>
            <a:r>
              <a:rPr sz="700" spc="-125" dirty="0">
                <a:solidFill>
                  <a:srgbClr val="22373A"/>
                </a:solidFill>
                <a:latin typeface="Trebuchet MS"/>
                <a:cs typeface="Trebuchet MS"/>
              </a:rPr>
              <a:t>J.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Jordan,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M.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I.,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Wainwright,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M.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5" dirty="0">
                <a:solidFill>
                  <a:srgbClr val="22373A"/>
                </a:solidFill>
                <a:latin typeface="Trebuchet MS"/>
                <a:cs typeface="Trebuchet MS"/>
              </a:rPr>
              <a:t>J.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Trebuchet MS"/>
                <a:cs typeface="Trebuchet MS"/>
              </a:rPr>
              <a:t>(2013).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statistical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minimax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rates.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0" dirty="0">
                <a:solidFill>
                  <a:srgbClr val="6E7B7D"/>
                </a:solidFill>
                <a:latin typeface="Trebuchet MS"/>
                <a:cs typeface="Trebuchet MS"/>
              </a:rPr>
              <a:t>F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O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[Dwork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2006]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Dwork,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McSherry,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F.,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Nissim,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K.,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Smith,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(2006).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Calibrating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noise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sensitivity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private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analysis.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Theory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of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Cryptography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65" dirty="0">
                <a:solidFill>
                  <a:srgbClr val="6E7B7D"/>
                </a:solidFill>
                <a:latin typeface="Trebuchet MS"/>
                <a:cs typeface="Trebuchet MS"/>
              </a:rPr>
              <a:t>(TCC)</a:t>
            </a:r>
            <a:r>
              <a:rPr sz="700" spc="-65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[Fallah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Fallah,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Mokhtari,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Ozdaglar,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Personalized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Theoretical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Guarantees:</a:t>
            </a:r>
            <a:r>
              <a:rPr sz="7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Model-Agnostic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Meta-Learning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Approach.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" dirty="0">
                <a:solidFill>
                  <a:srgbClr val="6E7B7D"/>
                </a:solidFill>
                <a:latin typeface="Trebuchet MS"/>
                <a:cs typeface="Trebuchet MS"/>
              </a:rPr>
              <a:t>NeurI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32080" marR="1203325" indent="-120014" algn="just">
              <a:lnSpc>
                <a:spcPct val="109100"/>
              </a:lnSpc>
              <a:spcBef>
                <a:spcPts val="235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[Hanzely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Hanzely,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F.,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Hanzely,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Horváth,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Richtarik, 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P.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Lower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5" dirty="0">
                <a:solidFill>
                  <a:srgbClr val="22373A"/>
                </a:solidFill>
                <a:latin typeface="Trebuchet MS"/>
                <a:cs typeface="Trebuchet MS"/>
              </a:rPr>
              <a:t>Bounds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Optimal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Algorithms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Personalized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 </a:t>
            </a:r>
            <a:r>
              <a:rPr sz="700" spc="-1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NeurIPS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01726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0" dirty="0"/>
              <a:t> </a:t>
            </a:r>
            <a:r>
              <a:rPr spc="15" dirty="0"/>
              <a:t>III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6432"/>
            <a:ext cx="5013325" cy="211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-120014">
              <a:lnSpc>
                <a:spcPct val="109100"/>
              </a:lnSpc>
              <a:spcBef>
                <a:spcPts val="100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[Kairouz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2019]</a:t>
            </a:r>
            <a:r>
              <a:rPr sz="700" spc="1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Kairouz,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P.,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McMahan,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H.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Avent,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Bellet,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Bennis,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Bhagoji,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N.,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Bonawitz,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K.,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Charles,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Cormode,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G.,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Cummings,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D’Oliveira,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R.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G.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L.,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Rouayheb,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E.,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Evans,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D.,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Gardner,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Garrett,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Gascón,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Ghazi,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Gibbons,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P.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Gruteser,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Harchaoui,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He,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He,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L.,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Huo,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Hutchinson,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Hsu,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Jaggi,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Javidi,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Joshi,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G.,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Khodak,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Konečný,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Korolova,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Koushanfar,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F.,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Koyejo,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Lepoint,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Liu,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Y.,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Mittal,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P.,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Mohri,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Nock,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Özgür,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Pagh,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Raykova,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Qi,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H.,</a:t>
            </a:r>
            <a:endParaRPr sz="700">
              <a:latin typeface="Trebuchet MS"/>
              <a:cs typeface="Trebuchet MS"/>
            </a:endParaRPr>
          </a:p>
          <a:p>
            <a:pPr marL="132080" marR="54610">
              <a:lnSpc>
                <a:spcPct val="109100"/>
              </a:lnSpc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Ramage,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D.,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Raskar,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Song,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D.,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Song, </a:t>
            </a:r>
            <a:r>
              <a:rPr sz="700" spc="-95" dirty="0">
                <a:solidFill>
                  <a:srgbClr val="22373A"/>
                </a:solidFill>
                <a:latin typeface="Trebuchet MS"/>
                <a:cs typeface="Trebuchet MS"/>
              </a:rPr>
              <a:t>W.,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Stich,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U.,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Sun,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Suresh,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Tramèr,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F.,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Vepakomma,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P.,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Wang,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Xiong,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L.,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Xu,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Yang,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Q.,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Yu,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F.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X.,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Yu,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H.,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Zhao,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(2019).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Advances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Open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Problems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5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spc="-5" dirty="0">
                <a:solidFill>
                  <a:srgbClr val="6E7B7D"/>
                </a:solidFill>
                <a:latin typeface="Trebuchet MS"/>
                <a:cs typeface="Trebuchet MS"/>
              </a:rPr>
              <a:t>echni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spc="-5" dirty="0">
                <a:solidFill>
                  <a:srgbClr val="6E7B7D"/>
                </a:solidFill>
                <a:latin typeface="Trebuchet MS"/>
                <a:cs typeface="Trebuchet MS"/>
              </a:rPr>
              <a:t>a</a:t>
            </a:r>
            <a:r>
              <a:rPr sz="700" spc="-10" dirty="0">
                <a:solidFill>
                  <a:srgbClr val="6E7B7D"/>
                </a:solidFill>
                <a:latin typeface="Trebuchet MS"/>
                <a:cs typeface="Trebuchet MS"/>
              </a:rPr>
              <a:t>l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6E7B7D"/>
                </a:solidFill>
                <a:latin typeface="Trebuchet MS"/>
                <a:cs typeface="Trebuchet MS"/>
              </a:rPr>
              <a:t>r</a:t>
            </a:r>
            <a:r>
              <a:rPr sz="700" spc="-5" dirty="0">
                <a:solidFill>
                  <a:srgbClr val="6E7B7D"/>
                </a:solidFill>
                <a:latin typeface="Trebuchet MS"/>
                <a:cs typeface="Trebuchet MS"/>
              </a:rPr>
              <a:t>eport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,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arXiv</a:t>
            </a:r>
            <a:r>
              <a:rPr sz="700" spc="-150" dirty="0">
                <a:solidFill>
                  <a:srgbClr val="6E7B7D"/>
                </a:solidFill>
                <a:latin typeface="Trebuchet MS"/>
                <a:cs typeface="Trebuchet MS"/>
              </a:rPr>
              <a:t>:</a:t>
            </a:r>
            <a:r>
              <a:rPr sz="700" spc="-45" dirty="0">
                <a:solidFill>
                  <a:srgbClr val="6E7B7D"/>
                </a:solidFill>
                <a:latin typeface="Trebuchet MS"/>
                <a:cs typeface="Trebuchet MS"/>
              </a:rPr>
              <a:t>1</a:t>
            </a:r>
            <a:r>
              <a:rPr sz="700" spc="-60" dirty="0">
                <a:solidFill>
                  <a:srgbClr val="6E7B7D"/>
                </a:solidFill>
                <a:latin typeface="Trebuchet MS"/>
                <a:cs typeface="Trebuchet MS"/>
              </a:rPr>
              <a:t>9</a:t>
            </a:r>
            <a:r>
              <a:rPr sz="700" spc="-85" dirty="0">
                <a:solidFill>
                  <a:srgbClr val="6E7B7D"/>
                </a:solidFill>
                <a:latin typeface="Trebuchet MS"/>
                <a:cs typeface="Trebuchet MS"/>
              </a:rPr>
              <a:t>12</a:t>
            </a:r>
            <a:r>
              <a:rPr sz="700" spc="-70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r>
              <a:rPr sz="700" spc="5" dirty="0">
                <a:solidFill>
                  <a:srgbClr val="6E7B7D"/>
                </a:solidFill>
                <a:latin typeface="Trebuchet MS"/>
                <a:cs typeface="Trebuchet MS"/>
              </a:rPr>
              <a:t>0</a:t>
            </a:r>
            <a:r>
              <a:rPr sz="700" spc="-10" dirty="0">
                <a:solidFill>
                  <a:srgbClr val="6E7B7D"/>
                </a:solidFill>
                <a:latin typeface="Trebuchet MS"/>
                <a:cs typeface="Trebuchet MS"/>
              </a:rPr>
              <a:t>4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9</a:t>
            </a:r>
            <a:r>
              <a:rPr sz="700" spc="-80" dirty="0">
                <a:solidFill>
                  <a:srgbClr val="6E7B7D"/>
                </a:solidFill>
                <a:latin typeface="Trebuchet MS"/>
                <a:cs typeface="Trebuchet MS"/>
              </a:rPr>
              <a:t>77.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[Karimireddy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Karimireddy,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P.,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Kale,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Mohri,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Reddi,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Stich,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U.,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Suresh,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T.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SCAFFOLD: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Stochastic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Controlled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Averaging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On-Device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</a:t>
            </a:r>
            <a:r>
              <a:rPr sz="700" i="1" spc="-30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ML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32080" marR="1911350" indent="-120014">
              <a:lnSpc>
                <a:spcPct val="109100"/>
              </a:lnSpc>
              <a:spcBef>
                <a:spcPts val="240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[Koloskova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2020a]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Koloskova,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Lin,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Stich,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U.,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Jaggi,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M.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(2020a). </a:t>
            </a:r>
            <a:r>
              <a:rPr sz="700" spc="-20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Deep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Learning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with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Arbitrary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Communication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Compression.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35" dirty="0">
                <a:solidFill>
                  <a:srgbClr val="6E7B7D"/>
                </a:solidFill>
                <a:latin typeface="Trebuchet MS"/>
                <a:cs typeface="Trebuchet MS"/>
              </a:rPr>
              <a:t>ICLR</a:t>
            </a:r>
            <a:r>
              <a:rPr sz="700" spc="-35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[Koloskova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2020b]</a:t>
            </a:r>
            <a:r>
              <a:rPr sz="7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Koloskova,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Loizou,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N.,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Boreiri,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Jaggi,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Stich,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U.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(2020b).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Unified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Theory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Changing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Topology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Updates.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</a:t>
            </a:r>
            <a:r>
              <a:rPr sz="700" i="1" spc="-30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ML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003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4" dirty="0"/>
              <a:t> </a:t>
            </a:r>
            <a:r>
              <a:rPr spc="-55" dirty="0"/>
              <a:t>IV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6432"/>
            <a:ext cx="4791710" cy="204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1778000" indent="-120014">
              <a:lnSpc>
                <a:spcPct val="109100"/>
              </a:lnSpc>
              <a:spcBef>
                <a:spcPts val="100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[Laguel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Laguel,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Y.,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Pillutla,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K.,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Malick,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Harchaoui,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Z.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Device Heterogeneity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in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 Learning:A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Superquantile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Approach.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Technical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 report,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6E7B7D"/>
                </a:solidFill>
                <a:latin typeface="Trebuchet MS"/>
                <a:cs typeface="Trebuchet MS"/>
              </a:rPr>
              <a:t>arXiv:2002.11223.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[Li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20a]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Trebuchet MS"/>
                <a:cs typeface="Trebuchet MS"/>
              </a:rPr>
              <a:t>Li,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Q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W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en,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H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e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Trebuchet MS"/>
                <a:cs typeface="Trebuchet MS"/>
              </a:rPr>
              <a:t>B.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(2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20a).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Practical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Gradient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Boosting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Decision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Trees.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30" dirty="0">
                <a:solidFill>
                  <a:srgbClr val="6E7B7D"/>
                </a:solidFill>
                <a:latin typeface="Trebuchet MS"/>
                <a:cs typeface="Trebuchet MS"/>
              </a:rPr>
              <a:t>AAAI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[Li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2020b]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Trebuchet MS"/>
                <a:cs typeface="Trebuchet MS"/>
              </a:rPr>
              <a:t>Li,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Sahu,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K.,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Zaheer,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Sanjabi,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Talwalkar,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Smith,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V.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(2020b).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Optimization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Heterogeneous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Networks.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M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L</a:t>
            </a:r>
            <a:r>
              <a:rPr sz="700" i="1" spc="25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i="1" spc="-30" dirty="0">
                <a:solidFill>
                  <a:srgbClr val="6E7B7D"/>
                </a:solidFill>
                <a:latin typeface="Trebuchet MS"/>
                <a:cs typeface="Trebuchet MS"/>
              </a:rPr>
              <a:t>y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[Li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2020c]</a:t>
            </a:r>
            <a:r>
              <a:rPr sz="7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Trebuchet MS"/>
                <a:cs typeface="Trebuchet MS"/>
              </a:rPr>
              <a:t>Li,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T.,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Sanjabi,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Beirami,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Smith,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V.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(2020c).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Fair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Resource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Allocation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ICLR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[Lian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Lian,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X.,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Zhang,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Zhang,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H.,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Hsieh,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C.-J.,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Zhang,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5" dirty="0">
                <a:solidFill>
                  <a:srgbClr val="22373A"/>
                </a:solidFill>
                <a:latin typeface="Trebuchet MS"/>
                <a:cs typeface="Trebuchet MS"/>
              </a:rPr>
              <a:t>W.,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Liu,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5" dirty="0">
                <a:solidFill>
                  <a:srgbClr val="22373A"/>
                </a:solidFill>
                <a:latin typeface="Trebuchet MS"/>
                <a:cs typeface="Trebuchet MS"/>
              </a:rPr>
              <a:t>J.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L="132080" marR="5080">
              <a:lnSpc>
                <a:spcPct val="109100"/>
              </a:lnSpc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Algorithms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Outperform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Centralized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Algorithms?</a:t>
            </a:r>
            <a:r>
              <a:rPr sz="700" spc="4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Case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Study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for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Parallel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Stochastic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Gradient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Descent.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10" dirty="0">
                <a:solidFill>
                  <a:srgbClr val="6E7B7D"/>
                </a:solidFill>
                <a:latin typeface="Trebuchet MS"/>
                <a:cs typeface="Trebuchet MS"/>
              </a:rPr>
              <a:t>NI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9588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0" dirty="0"/>
              <a:t> </a:t>
            </a:r>
            <a:r>
              <a:rPr spc="-120" dirty="0"/>
              <a:t>V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6432"/>
            <a:ext cx="5021580" cy="20434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[McMahan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McMahan,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H.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Moore,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E.,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Ramage,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D.,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Hampson,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Agüera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y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Arcas,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0" dirty="0">
                <a:solidFill>
                  <a:srgbClr val="22373A"/>
                </a:solidFill>
                <a:latin typeface="Trebuchet MS"/>
                <a:cs typeface="Trebuchet MS"/>
              </a:rPr>
              <a:t>B.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Communication-efficient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deep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networks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data.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dirty="0">
                <a:solidFill>
                  <a:srgbClr val="6E7B7D"/>
                </a:solidFill>
                <a:latin typeface="Trebuchet MS"/>
                <a:cs typeface="Trebuchet MS"/>
              </a:rPr>
              <a:t>AI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i="1" spc="-10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-75" dirty="0">
                <a:solidFill>
                  <a:srgbClr val="6E7B7D"/>
                </a:solidFill>
                <a:latin typeface="Trebuchet MS"/>
                <a:cs typeface="Trebuchet MS"/>
              </a:rPr>
              <a:t>A</a:t>
            </a:r>
            <a:r>
              <a:rPr sz="700" i="1" spc="-8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[Mohri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2020]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Mohri,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Sivek,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G.,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Suresh,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T.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Agnostic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</a:t>
            </a:r>
            <a:r>
              <a:rPr sz="700" i="1" spc="-30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ML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[Nasr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2019]</a:t>
            </a:r>
            <a:r>
              <a:rPr sz="700" spc="29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Nasr,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Shokri,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Houmansadr,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(2019).</a:t>
            </a:r>
            <a:endParaRPr sz="700">
              <a:latin typeface="Trebuchet MS"/>
              <a:cs typeface="Trebuchet MS"/>
            </a:endParaRPr>
          </a:p>
          <a:p>
            <a:pPr marL="132080" marR="5080">
              <a:lnSpc>
                <a:spcPct val="109100"/>
              </a:lnSpc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Comprehensive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Analysis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Deep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Learning:</a:t>
            </a:r>
            <a:r>
              <a:rPr sz="700" spc="4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Passive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Active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White-box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Inference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Attacks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against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Centralized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 </a:t>
            </a:r>
            <a:r>
              <a:rPr sz="700" spc="-1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IEEE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5" dirty="0">
                <a:solidFill>
                  <a:srgbClr val="6E7B7D"/>
                </a:solidFill>
                <a:latin typeface="Trebuchet MS"/>
                <a:cs typeface="Trebuchet MS"/>
              </a:rPr>
              <a:t>Symposium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20" dirty="0">
                <a:solidFill>
                  <a:srgbClr val="6E7B7D"/>
                </a:solidFill>
                <a:latin typeface="Trebuchet MS"/>
                <a:cs typeface="Trebuchet MS"/>
              </a:rPr>
              <a:t>on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Security </a:t>
            </a:r>
            <a:r>
              <a:rPr sz="700" i="1" spc="15" dirty="0">
                <a:solidFill>
                  <a:srgbClr val="6E7B7D"/>
                </a:solidFill>
                <a:latin typeface="Trebuchet MS"/>
                <a:cs typeface="Trebuchet MS"/>
              </a:rPr>
              <a:t>and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Privacy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[Paige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Paige,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0" dirty="0">
                <a:solidFill>
                  <a:srgbClr val="22373A"/>
                </a:solidFill>
                <a:latin typeface="Trebuchet MS"/>
                <a:cs typeface="Trebuchet MS"/>
              </a:rPr>
              <a:t>J.,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Bellet,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Gascón,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Ezer,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D.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Reconstructing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Genotypes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Private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Genomic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Databases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Genetic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Risk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Scores.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International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Conference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20" dirty="0">
                <a:solidFill>
                  <a:srgbClr val="6E7B7D"/>
                </a:solidFill>
                <a:latin typeface="Trebuchet MS"/>
                <a:cs typeface="Trebuchet MS"/>
              </a:rPr>
              <a:t>on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" dirty="0">
                <a:solidFill>
                  <a:srgbClr val="6E7B7D"/>
                </a:solidFill>
                <a:latin typeface="Trebuchet MS"/>
                <a:cs typeface="Trebuchet MS"/>
              </a:rPr>
              <a:t>Research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5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 Computational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Molecular </a:t>
            </a:r>
            <a:r>
              <a:rPr sz="700" i="1" dirty="0">
                <a:solidFill>
                  <a:srgbClr val="6E7B7D"/>
                </a:solidFill>
                <a:latin typeface="Trebuchet MS"/>
                <a:cs typeface="Trebuchet MS"/>
              </a:rPr>
              <a:t>Biology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5" dirty="0">
                <a:solidFill>
                  <a:srgbClr val="6E7B7D"/>
                </a:solidFill>
                <a:latin typeface="Trebuchet MS"/>
                <a:cs typeface="Trebuchet MS"/>
              </a:rPr>
              <a:t>RECOMB</a:t>
            </a:r>
            <a:r>
              <a:rPr sz="700" spc="-25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[Patrini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2016]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Patrini,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G.,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Nock,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Hardy,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S.,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Caetano,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10" dirty="0">
                <a:solidFill>
                  <a:srgbClr val="22373A"/>
                </a:solidFill>
                <a:latin typeface="Trebuchet MS"/>
                <a:cs typeface="Trebuchet MS"/>
              </a:rPr>
              <a:t>T.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(2016).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Fast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from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Distributed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Datasets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without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Entity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Matching.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45" dirty="0">
                <a:solidFill>
                  <a:srgbClr val="6E7B7D"/>
                </a:solidFill>
                <a:latin typeface="Trebuchet MS"/>
                <a:cs typeface="Trebuchet MS"/>
              </a:rPr>
              <a:t>IJCAI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003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4" dirty="0"/>
              <a:t> </a:t>
            </a:r>
            <a:r>
              <a:rPr spc="-55" dirty="0"/>
              <a:t>VI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6432"/>
            <a:ext cx="4211320" cy="192658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[Sabater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Sabater,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Bellet,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Ramon,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25" dirty="0">
                <a:solidFill>
                  <a:srgbClr val="22373A"/>
                </a:solidFill>
                <a:latin typeface="Trebuchet MS"/>
                <a:cs typeface="Trebuchet MS"/>
              </a:rPr>
              <a:t>J.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Distributed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Differentially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Private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Averaging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with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Improved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Utility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Robustness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to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Malicious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Parties.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-105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spc="-5" dirty="0">
                <a:solidFill>
                  <a:srgbClr val="6E7B7D"/>
                </a:solidFill>
                <a:latin typeface="Trebuchet MS"/>
                <a:cs typeface="Trebuchet MS"/>
              </a:rPr>
              <a:t>echni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spc="-5" dirty="0">
                <a:solidFill>
                  <a:srgbClr val="6E7B7D"/>
                </a:solidFill>
                <a:latin typeface="Trebuchet MS"/>
                <a:cs typeface="Trebuchet MS"/>
              </a:rPr>
              <a:t>a</a:t>
            </a:r>
            <a:r>
              <a:rPr sz="700" spc="-10" dirty="0">
                <a:solidFill>
                  <a:srgbClr val="6E7B7D"/>
                </a:solidFill>
                <a:latin typeface="Trebuchet MS"/>
                <a:cs typeface="Trebuchet MS"/>
              </a:rPr>
              <a:t>l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6E7B7D"/>
                </a:solidFill>
                <a:latin typeface="Trebuchet MS"/>
                <a:cs typeface="Trebuchet MS"/>
              </a:rPr>
              <a:t>r</a:t>
            </a:r>
            <a:r>
              <a:rPr sz="700" spc="-5" dirty="0">
                <a:solidFill>
                  <a:srgbClr val="6E7B7D"/>
                </a:solidFill>
                <a:latin typeface="Trebuchet MS"/>
                <a:cs typeface="Trebuchet MS"/>
              </a:rPr>
              <a:t>eport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,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6E7B7D"/>
                </a:solidFill>
                <a:latin typeface="Trebuchet MS"/>
                <a:cs typeface="Trebuchet MS"/>
              </a:rPr>
              <a:t>arXiv</a:t>
            </a:r>
            <a:r>
              <a:rPr sz="700" spc="-40" dirty="0">
                <a:solidFill>
                  <a:srgbClr val="6E7B7D"/>
                </a:solidFill>
                <a:latin typeface="Trebuchet MS"/>
                <a:cs typeface="Trebuchet MS"/>
              </a:rPr>
              <a:t>:2006.</a:t>
            </a:r>
            <a:r>
              <a:rPr sz="700" dirty="0">
                <a:solidFill>
                  <a:srgbClr val="6E7B7D"/>
                </a:solidFill>
                <a:latin typeface="Trebuchet MS"/>
                <a:cs typeface="Trebuchet MS"/>
              </a:rPr>
              <a:t>0</a:t>
            </a:r>
            <a:r>
              <a:rPr sz="700" spc="-80" dirty="0">
                <a:solidFill>
                  <a:srgbClr val="6E7B7D"/>
                </a:solidFill>
                <a:latin typeface="Trebuchet MS"/>
                <a:cs typeface="Trebuchet MS"/>
              </a:rPr>
              <a:t>7</a:t>
            </a:r>
            <a:r>
              <a:rPr sz="700" spc="-55" dirty="0">
                <a:solidFill>
                  <a:srgbClr val="6E7B7D"/>
                </a:solidFill>
                <a:latin typeface="Trebuchet MS"/>
                <a:cs typeface="Trebuchet MS"/>
              </a:rPr>
              <a:t>2</a:t>
            </a:r>
            <a:r>
              <a:rPr sz="700" spc="-65" dirty="0">
                <a:solidFill>
                  <a:srgbClr val="6E7B7D"/>
                </a:solidFill>
                <a:latin typeface="Trebuchet MS"/>
                <a:cs typeface="Trebuchet MS"/>
              </a:rPr>
              <a:t>18.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[Shokri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Shokri,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5" dirty="0">
                <a:solidFill>
                  <a:srgbClr val="22373A"/>
                </a:solidFill>
                <a:latin typeface="Trebuchet MS"/>
                <a:cs typeface="Trebuchet MS"/>
              </a:rPr>
              <a:t>R.,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Stronati,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Song,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C.,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Shmatikov, </a:t>
            </a:r>
            <a:r>
              <a:rPr sz="700" spc="-90" dirty="0">
                <a:solidFill>
                  <a:srgbClr val="22373A"/>
                </a:solidFill>
                <a:latin typeface="Trebuchet MS"/>
                <a:cs typeface="Trebuchet MS"/>
              </a:rPr>
              <a:t>V.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Membership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Inference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Attacks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Against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Machine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Models.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IEEE </a:t>
            </a:r>
            <a:r>
              <a:rPr sz="700" i="1" spc="5" dirty="0">
                <a:solidFill>
                  <a:srgbClr val="6E7B7D"/>
                </a:solidFill>
                <a:latin typeface="Trebuchet MS"/>
                <a:cs typeface="Trebuchet MS"/>
              </a:rPr>
              <a:t>Symposium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20" dirty="0">
                <a:solidFill>
                  <a:srgbClr val="6E7B7D"/>
                </a:solidFill>
                <a:latin typeface="Trebuchet MS"/>
                <a:cs typeface="Trebuchet MS"/>
              </a:rPr>
              <a:t>on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Security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15" dirty="0">
                <a:solidFill>
                  <a:srgbClr val="6E7B7D"/>
                </a:solidFill>
                <a:latin typeface="Trebuchet MS"/>
                <a:cs typeface="Trebuchet MS"/>
              </a:rPr>
              <a:t>and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 Privacy 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(S&amp;P)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[Smith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3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Smith, 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V.,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Chiang,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C.-K.,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Sanjabi, </a:t>
            </a:r>
            <a:r>
              <a:rPr sz="700" spc="-65" dirty="0">
                <a:solidFill>
                  <a:srgbClr val="22373A"/>
                </a:solidFill>
                <a:latin typeface="Trebuchet MS"/>
                <a:cs typeface="Trebuchet MS"/>
              </a:rPr>
              <a:t>M.,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Talwalkar,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A.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Multi-Task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Learning.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10" dirty="0">
                <a:solidFill>
                  <a:srgbClr val="6E7B7D"/>
                </a:solidFill>
                <a:latin typeface="Trebuchet MS"/>
                <a:cs typeface="Trebuchet MS"/>
              </a:rPr>
              <a:t>NI</a:t>
            </a:r>
            <a:r>
              <a:rPr sz="700" i="1" spc="-10" dirty="0">
                <a:solidFill>
                  <a:srgbClr val="6E7B7D"/>
                </a:solidFill>
                <a:latin typeface="Trebuchet MS"/>
                <a:cs typeface="Trebuchet MS"/>
              </a:rPr>
              <a:t>P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[Stich,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2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19]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7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Stich,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U</a:t>
            </a:r>
            <a:r>
              <a:rPr sz="700" spc="-114" dirty="0">
                <a:solidFill>
                  <a:srgbClr val="22373A"/>
                </a:solidFill>
                <a:latin typeface="Trebuchet MS"/>
                <a:cs typeface="Trebuchet MS"/>
              </a:rPr>
              <a:t>.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(2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0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19).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Converges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Fast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Communicates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Little.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ICLR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R="889000" algn="ctr">
              <a:lnSpc>
                <a:spcPct val="100000"/>
              </a:lnSpc>
              <a:spcBef>
                <a:spcPts val="31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[Vanhaesebrouck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2017]</a:t>
            </a:r>
            <a:r>
              <a:rPr sz="700" spc="30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Vanhaesebrouck, </a:t>
            </a:r>
            <a:r>
              <a:rPr sz="700" spc="-105" dirty="0">
                <a:solidFill>
                  <a:srgbClr val="22373A"/>
                </a:solidFill>
                <a:latin typeface="Trebuchet MS"/>
                <a:cs typeface="Trebuchet MS"/>
              </a:rPr>
              <a:t>P.,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Bellet,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Tommasi,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M.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(2017).</a:t>
            </a:r>
            <a:endParaRPr sz="700">
              <a:latin typeface="Trebuchet MS"/>
              <a:cs typeface="Trebuchet MS"/>
            </a:endParaRPr>
          </a:p>
          <a:p>
            <a:pPr marR="914400" algn="ctr">
              <a:lnSpc>
                <a:spcPct val="100000"/>
              </a:lnSpc>
              <a:spcBef>
                <a:spcPts val="7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collaborative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personalized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over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networks.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dirty="0">
                <a:solidFill>
                  <a:srgbClr val="6E7B7D"/>
                </a:solidFill>
                <a:latin typeface="Trebuchet MS"/>
                <a:cs typeface="Trebuchet MS"/>
              </a:rPr>
              <a:t>AI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i="1" spc="-10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-75" dirty="0">
                <a:solidFill>
                  <a:srgbClr val="6E7B7D"/>
                </a:solidFill>
                <a:latin typeface="Trebuchet MS"/>
                <a:cs typeface="Trebuchet MS"/>
              </a:rPr>
              <a:t>A</a:t>
            </a:r>
            <a:r>
              <a:rPr sz="700" i="1" spc="-8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10471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REFERENCES</a:t>
            </a:r>
            <a:r>
              <a:rPr spc="200" dirty="0"/>
              <a:t> </a:t>
            </a:r>
            <a:r>
              <a:rPr spc="-30" dirty="0"/>
              <a:t>VII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6432"/>
            <a:ext cx="4864100" cy="87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 marR="5080" indent="-120014">
              <a:lnSpc>
                <a:spcPct val="109100"/>
              </a:lnSpc>
              <a:spcBef>
                <a:spcPts val="10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[Woodworth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114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Woodworth,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Patel,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K.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K.,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Stich,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S.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U.,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Dai,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Z.,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Bullins,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McMahan,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5" dirty="0">
                <a:solidFill>
                  <a:srgbClr val="22373A"/>
                </a:solidFill>
                <a:latin typeface="Trebuchet MS"/>
                <a:cs typeface="Trebuchet MS"/>
              </a:rPr>
              <a:t>H.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70" dirty="0">
                <a:solidFill>
                  <a:srgbClr val="22373A"/>
                </a:solidFill>
                <a:latin typeface="Trebuchet MS"/>
                <a:cs typeface="Trebuchet MS"/>
              </a:rPr>
              <a:t>B.,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Shamir,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0" dirty="0">
                <a:solidFill>
                  <a:srgbClr val="22373A"/>
                </a:solidFill>
                <a:latin typeface="Trebuchet MS"/>
                <a:cs typeface="Trebuchet MS"/>
              </a:rPr>
              <a:t>O.,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Srebro,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5" dirty="0">
                <a:solidFill>
                  <a:srgbClr val="22373A"/>
                </a:solidFill>
                <a:latin typeface="Trebuchet MS"/>
                <a:cs typeface="Trebuchet MS"/>
              </a:rPr>
              <a:t>N. </a:t>
            </a:r>
            <a:r>
              <a:rPr sz="700" spc="-20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25" dirty="0">
                <a:solidFill>
                  <a:srgbClr val="22373A"/>
                </a:solidFill>
                <a:latin typeface="Trebuchet MS"/>
                <a:cs typeface="Trebuchet MS"/>
              </a:rPr>
              <a:t>Is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373A"/>
                </a:solidFill>
                <a:latin typeface="Trebuchet MS"/>
                <a:cs typeface="Trebuchet MS"/>
              </a:rPr>
              <a:t>SGD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Better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than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Minibatch</a:t>
            </a: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SGD?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I</a:t>
            </a:r>
            <a:r>
              <a:rPr sz="700" i="1" spc="-30" dirty="0">
                <a:solidFill>
                  <a:srgbClr val="6E7B7D"/>
                </a:solidFill>
                <a:latin typeface="Trebuchet MS"/>
                <a:cs typeface="Trebuchet MS"/>
              </a:rPr>
              <a:t>C</a:t>
            </a:r>
            <a:r>
              <a:rPr sz="700" i="1" spc="-15" dirty="0">
                <a:solidFill>
                  <a:srgbClr val="6E7B7D"/>
                </a:solidFill>
                <a:latin typeface="Trebuchet MS"/>
                <a:cs typeface="Trebuchet MS"/>
              </a:rPr>
              <a:t>ML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[Zantedeschi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et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60" dirty="0">
                <a:solidFill>
                  <a:srgbClr val="22373A"/>
                </a:solidFill>
                <a:latin typeface="Trebuchet MS"/>
                <a:cs typeface="Trebuchet MS"/>
              </a:rPr>
              <a:t>al.,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2020]</a:t>
            </a:r>
            <a:r>
              <a:rPr sz="700" spc="29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Zantedeschi, </a:t>
            </a:r>
            <a:r>
              <a:rPr sz="700" spc="-100" dirty="0">
                <a:solidFill>
                  <a:srgbClr val="22373A"/>
                </a:solidFill>
                <a:latin typeface="Trebuchet MS"/>
                <a:cs typeface="Trebuchet MS"/>
              </a:rPr>
              <a:t>V.,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Bellet,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85" dirty="0">
                <a:solidFill>
                  <a:srgbClr val="22373A"/>
                </a:solidFill>
                <a:latin typeface="Trebuchet MS"/>
                <a:cs typeface="Trebuchet MS"/>
              </a:rPr>
              <a:t>A.,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Tommasi,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40" dirty="0">
                <a:solidFill>
                  <a:srgbClr val="22373A"/>
                </a:solidFill>
                <a:latin typeface="Trebuchet MS"/>
                <a:cs typeface="Trebuchet MS"/>
              </a:rPr>
              <a:t>M.</a:t>
            </a:r>
            <a:r>
              <a:rPr sz="7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22373A"/>
                </a:solidFill>
                <a:latin typeface="Trebuchet MS"/>
                <a:cs typeface="Trebuchet MS"/>
              </a:rPr>
              <a:t>(2020).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75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Fully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5" dirty="0">
                <a:solidFill>
                  <a:srgbClr val="22373A"/>
                </a:solidFill>
                <a:latin typeface="Trebuchet MS"/>
                <a:cs typeface="Trebuchet MS"/>
              </a:rPr>
              <a:t>Decentralized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Joint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22373A"/>
                </a:solidFill>
                <a:latin typeface="Trebuchet MS"/>
                <a:cs typeface="Trebuchet MS"/>
              </a:rPr>
              <a:t>Personalized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Models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7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22373A"/>
                </a:solidFill>
                <a:latin typeface="Trebuchet MS"/>
                <a:cs typeface="Trebuchet MS"/>
              </a:rPr>
              <a:t>Collaboration</a:t>
            </a:r>
            <a:r>
              <a:rPr sz="7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Graphs.</a:t>
            </a:r>
            <a:endParaRPr sz="700">
              <a:latin typeface="Trebuchet MS"/>
              <a:cs typeface="Trebuchet MS"/>
            </a:endParaRPr>
          </a:p>
          <a:p>
            <a:pPr marL="132080">
              <a:lnSpc>
                <a:spcPct val="100000"/>
              </a:lnSpc>
              <a:spcBef>
                <a:spcPts val="80"/>
              </a:spcBef>
            </a:pPr>
            <a:r>
              <a:rPr sz="700" spc="10" dirty="0">
                <a:solidFill>
                  <a:srgbClr val="6E7B7D"/>
                </a:solidFill>
                <a:latin typeface="Trebuchet MS"/>
                <a:cs typeface="Trebuchet MS"/>
              </a:rPr>
              <a:t>In</a:t>
            </a:r>
            <a:r>
              <a:rPr sz="700" spc="-20" dirty="0">
                <a:solidFill>
                  <a:srgbClr val="6E7B7D"/>
                </a:solidFill>
                <a:latin typeface="Trebuchet MS"/>
                <a:cs typeface="Trebuchet MS"/>
              </a:rPr>
              <a:t> </a:t>
            </a:r>
            <a:r>
              <a:rPr sz="700" i="1" dirty="0">
                <a:solidFill>
                  <a:srgbClr val="6E7B7D"/>
                </a:solidFill>
                <a:latin typeface="Trebuchet MS"/>
                <a:cs typeface="Trebuchet MS"/>
              </a:rPr>
              <a:t>AI</a:t>
            </a:r>
            <a:r>
              <a:rPr sz="700" i="1" spc="-2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i="1" spc="-10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-75" dirty="0">
                <a:solidFill>
                  <a:srgbClr val="6E7B7D"/>
                </a:solidFill>
                <a:latin typeface="Trebuchet MS"/>
                <a:cs typeface="Trebuchet MS"/>
              </a:rPr>
              <a:t>A</a:t>
            </a:r>
            <a:r>
              <a:rPr sz="700" i="1" spc="-80" dirty="0">
                <a:solidFill>
                  <a:srgbClr val="6E7B7D"/>
                </a:solidFill>
                <a:latin typeface="Trebuchet MS"/>
                <a:cs typeface="Trebuchet MS"/>
              </a:rPr>
              <a:t>T</a:t>
            </a:r>
            <a:r>
              <a:rPr sz="700" i="1" spc="30" dirty="0">
                <a:solidFill>
                  <a:srgbClr val="6E7B7D"/>
                </a:solidFill>
                <a:latin typeface="Trebuchet MS"/>
                <a:cs typeface="Trebuchet MS"/>
              </a:rPr>
              <a:t>S</a:t>
            </a:r>
            <a:r>
              <a:rPr sz="700" spc="-114" dirty="0">
                <a:solidFill>
                  <a:srgbClr val="6E7B7D"/>
                </a:solidFill>
                <a:latin typeface="Trebuchet MS"/>
                <a:cs typeface="Trebuchet MS"/>
              </a:rPr>
              <a:t>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6974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WHY</a:t>
            </a:r>
            <a:r>
              <a:rPr spc="-50" dirty="0"/>
              <a:t> </a:t>
            </a:r>
            <a:r>
              <a:rPr spc="-114" dirty="0"/>
              <a:t>CAN</a:t>
            </a:r>
            <a:r>
              <a:rPr spc="-60" dirty="0"/>
              <a:t>’</a:t>
            </a:r>
            <a:r>
              <a:rPr spc="-155" dirty="0"/>
              <a:t>T</a:t>
            </a:r>
            <a:r>
              <a:rPr spc="-45" dirty="0"/>
              <a:t> </a:t>
            </a:r>
            <a:r>
              <a:rPr spc="-105" dirty="0"/>
              <a:t>WE</a:t>
            </a:r>
            <a:r>
              <a:rPr spc="-45" dirty="0"/>
              <a:t> </a:t>
            </a:r>
            <a:r>
              <a:rPr spc="-125" dirty="0"/>
              <a:t>J</a:t>
            </a:r>
            <a:r>
              <a:rPr spc="-170" dirty="0"/>
              <a:t>U</a:t>
            </a:r>
            <a:r>
              <a:rPr spc="-20" dirty="0"/>
              <a:t>S</a:t>
            </a:r>
            <a:r>
              <a:rPr spc="-155" dirty="0"/>
              <a:t>T</a:t>
            </a:r>
            <a:r>
              <a:rPr spc="-50" dirty="0"/>
              <a:t> </a:t>
            </a:r>
            <a:r>
              <a:rPr spc="-70" dirty="0"/>
              <a:t>CENTRALIZE</a:t>
            </a:r>
            <a:r>
              <a:rPr spc="-45" dirty="0"/>
              <a:t> </a:t>
            </a:r>
            <a:r>
              <a:rPr spc="-85" dirty="0"/>
              <a:t>THE</a:t>
            </a:r>
            <a:r>
              <a:rPr spc="-45" dirty="0"/>
              <a:t> </a:t>
            </a:r>
            <a:r>
              <a:rPr spc="-40" dirty="0"/>
              <a:t>D</a:t>
            </a:r>
            <a:r>
              <a:rPr spc="-145" dirty="0"/>
              <a:t>A</a:t>
            </a:r>
            <a:r>
              <a:rPr spc="-195" dirty="0"/>
              <a:t>T</a:t>
            </a:r>
            <a:r>
              <a:rPr spc="-155" dirty="0"/>
              <a:t>A</a:t>
            </a:r>
            <a:r>
              <a:rPr spc="10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1127" y="1085191"/>
            <a:ext cx="168944" cy="2153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9225" y="1337169"/>
            <a:ext cx="122331" cy="2160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1913" y="1902286"/>
            <a:ext cx="174532" cy="2159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0291" y="882045"/>
            <a:ext cx="4631690" cy="152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indent="-14224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63195" algn="l"/>
              </a:tabLst>
            </a:pP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Sending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too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costly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AutoNum type="arabicPeriod"/>
            </a:pPr>
            <a:endParaRPr sz="95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buChar char="•"/>
              <a:tabLst>
                <a:tab pos="415925" algn="l"/>
              </a:tabLst>
            </a:pP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Self-driving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cars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are expected to generate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several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TBs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day</a:t>
            </a:r>
            <a:endParaRPr sz="90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spcBef>
                <a:spcPts val="905"/>
              </a:spcBef>
              <a:buChar char="•"/>
              <a:tabLst>
                <a:tab pos="415925" algn="l"/>
              </a:tabLst>
            </a:pP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Some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wireless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devices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have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limited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bandwidth/power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22373A"/>
              </a:buClr>
              <a:buFont typeface="Trebuchet MS"/>
              <a:buChar char="•"/>
            </a:pPr>
            <a:endParaRPr sz="900">
              <a:latin typeface="Trebuchet MS"/>
              <a:cs typeface="Trebuchet MS"/>
            </a:endParaRPr>
          </a:p>
          <a:p>
            <a:pPr marL="162560" indent="-150495">
              <a:lnSpc>
                <a:spcPct val="100000"/>
              </a:lnSpc>
              <a:buAutoNum type="arabicPeriod"/>
              <a:tabLst>
                <a:tab pos="163195" algn="l"/>
              </a:tabLst>
            </a:pP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22373A"/>
                </a:solidFill>
                <a:latin typeface="Trebuchet MS"/>
                <a:cs typeface="Trebuchet MS"/>
              </a:rPr>
              <a:t>considered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too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EB811B"/>
                </a:solidFill>
                <a:latin typeface="Trebuchet MS"/>
                <a:cs typeface="Trebuchet MS"/>
              </a:rPr>
              <a:t>sensitive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2373A"/>
              </a:buClr>
              <a:buFont typeface="Trebuchet MS"/>
              <a:buAutoNum type="arabicPeriod"/>
            </a:pPr>
            <a:endParaRPr sz="95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buChar char="•"/>
              <a:tabLst>
                <a:tab pos="415925" algn="l"/>
              </a:tabLst>
            </a:pPr>
            <a:r>
              <a:rPr sz="900" spc="-35" dirty="0">
                <a:solidFill>
                  <a:srgbClr val="22373A"/>
                </a:solidFill>
                <a:latin typeface="Trebuchet MS"/>
                <a:cs typeface="Trebuchet MS"/>
              </a:rPr>
              <a:t>We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see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growing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public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awareness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regulations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rebuchet MS"/>
                <a:cs typeface="Trebuchet MS"/>
              </a:rPr>
              <a:t>on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privacy</a:t>
            </a:r>
            <a:endParaRPr sz="90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spcBef>
                <a:spcPts val="905"/>
              </a:spcBef>
              <a:buChar char="•"/>
              <a:tabLst>
                <a:tab pos="415925" algn="l"/>
              </a:tabLst>
            </a:pP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Keeping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control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data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can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give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a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competitive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advantage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rebuchet MS"/>
                <a:cs typeface="Trebuchet MS"/>
              </a:rPr>
              <a:t>in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business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rebuchet MS"/>
                <a:cs typeface="Trebuchet MS"/>
              </a:rPr>
              <a:t>and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research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36694" y="2154256"/>
            <a:ext cx="197216" cy="2159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6760" y="3004572"/>
            <a:ext cx="122555" cy="132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3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3086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HOW</a:t>
            </a:r>
            <a:r>
              <a:rPr spc="-50" dirty="0"/>
              <a:t> </a:t>
            </a:r>
            <a:r>
              <a:rPr spc="-80" dirty="0"/>
              <a:t>ABOUT</a:t>
            </a:r>
            <a:r>
              <a:rPr spc="-45" dirty="0"/>
              <a:t> </a:t>
            </a:r>
            <a:r>
              <a:rPr spc="-80" dirty="0"/>
              <a:t>E</a:t>
            </a:r>
            <a:r>
              <a:rPr spc="-90" dirty="0"/>
              <a:t>A</a:t>
            </a:r>
            <a:r>
              <a:rPr spc="-80" dirty="0"/>
              <a:t>CH</a:t>
            </a:r>
            <a:r>
              <a:rPr spc="-50" dirty="0"/>
              <a:t> </a:t>
            </a:r>
            <a:r>
              <a:rPr spc="-95" dirty="0"/>
              <a:t>P</a:t>
            </a:r>
            <a:r>
              <a:rPr spc="-75" dirty="0"/>
              <a:t>A</a:t>
            </a:r>
            <a:r>
              <a:rPr spc="-95" dirty="0"/>
              <a:t>R</a:t>
            </a:r>
            <a:r>
              <a:rPr spc="-130" dirty="0"/>
              <a:t>TY</a:t>
            </a:r>
            <a:r>
              <a:rPr spc="-50" dirty="0"/>
              <a:t> </a:t>
            </a:r>
            <a:r>
              <a:rPr spc="-55" dirty="0"/>
              <a:t>LEARNING</a:t>
            </a:r>
            <a:r>
              <a:rPr spc="-45" dirty="0"/>
              <a:t> ON I</a:t>
            </a:r>
            <a:r>
              <a:rPr spc="-125" dirty="0"/>
              <a:t>T</a:t>
            </a:r>
            <a:r>
              <a:rPr spc="5" dirty="0"/>
              <a:t>S</a:t>
            </a:r>
            <a:r>
              <a:rPr spc="-50" dirty="0"/>
              <a:t> </a:t>
            </a:r>
            <a:r>
              <a:rPr spc="-35" dirty="0"/>
              <a:t>OWN?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88" y="988189"/>
            <a:ext cx="3307715" cy="12477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62560" indent="-14224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631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too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small</a:t>
            </a:r>
            <a:endParaRPr sz="100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spcBef>
                <a:spcPts val="359"/>
              </a:spcBef>
              <a:buChar char="•"/>
              <a:tabLst>
                <a:tab pos="415925" algn="l"/>
              </a:tabLst>
            </a:pPr>
            <a:r>
              <a:rPr sz="900" spc="15" dirty="0">
                <a:solidFill>
                  <a:srgbClr val="22373A"/>
                </a:solidFill>
                <a:latin typeface="Trebuchet MS"/>
                <a:cs typeface="Trebuchet MS"/>
              </a:rPr>
              <a:t>Sub-par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predictive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performance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Trebuchet MS"/>
                <a:cs typeface="Trebuchet MS"/>
              </a:rPr>
              <a:t>(e.g.,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rebuchet MS"/>
                <a:cs typeface="Trebuchet MS"/>
              </a:rPr>
              <a:t>due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to overfitting)</a:t>
            </a:r>
            <a:endParaRPr sz="90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spcBef>
                <a:spcPts val="180"/>
              </a:spcBef>
              <a:buChar char="•"/>
              <a:tabLst>
                <a:tab pos="415925" algn="l"/>
              </a:tabLst>
            </a:pP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Non-statistically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significant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results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Trebuchet MS"/>
                <a:cs typeface="Trebuchet MS"/>
              </a:rPr>
              <a:t>(e.g.,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rebuchet MS"/>
                <a:cs typeface="Trebuchet MS"/>
              </a:rPr>
              <a:t>medical</a:t>
            </a:r>
            <a:r>
              <a:rPr sz="9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studies)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22373A"/>
              </a:buClr>
              <a:buFont typeface="Trebuchet MS"/>
              <a:buChar char="•"/>
            </a:pPr>
            <a:endParaRPr sz="11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22373A"/>
              </a:buClr>
              <a:buFont typeface="Trebuchet MS"/>
              <a:buChar char="•"/>
            </a:pPr>
            <a:endParaRPr sz="1200">
              <a:latin typeface="Trebuchet MS"/>
              <a:cs typeface="Trebuchet MS"/>
            </a:endParaRPr>
          </a:p>
          <a:p>
            <a:pPr marL="162560" indent="-150495">
              <a:lnSpc>
                <a:spcPct val="100000"/>
              </a:lnSpc>
              <a:buAutoNum type="arabicPeriod"/>
              <a:tabLst>
                <a:tab pos="163195" algn="l"/>
              </a:tabLst>
            </a:pPr>
            <a:r>
              <a:rPr sz="1000" spc="-25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local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dataset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22373A"/>
                </a:solidFill>
                <a:latin typeface="Trebuchet MS"/>
                <a:cs typeface="Trebuchet MS"/>
              </a:rPr>
              <a:t>may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be</a:t>
            </a:r>
            <a:r>
              <a:rPr sz="10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biased</a:t>
            </a:r>
            <a:endParaRPr sz="1000">
              <a:latin typeface="Trebuchet MS"/>
              <a:cs typeface="Trebuchet MS"/>
            </a:endParaRPr>
          </a:p>
          <a:p>
            <a:pPr marL="415290" lvl="1" indent="-96520">
              <a:lnSpc>
                <a:spcPct val="100000"/>
              </a:lnSpc>
              <a:spcBef>
                <a:spcPts val="360"/>
              </a:spcBef>
              <a:buChar char="•"/>
              <a:tabLst>
                <a:tab pos="415925" algn="l"/>
              </a:tabLst>
            </a:pP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Not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rebuchet MS"/>
                <a:cs typeface="Trebuchet MS"/>
              </a:rPr>
              <a:t>representative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of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rebuchet MS"/>
                <a:cs typeface="Trebuchet MS"/>
              </a:rPr>
              <a:t>the</a:t>
            </a:r>
            <a:r>
              <a:rPr sz="900" spc="-30" dirty="0">
                <a:solidFill>
                  <a:srgbClr val="22373A"/>
                </a:solidFill>
                <a:latin typeface="Trebuchet MS"/>
                <a:cs typeface="Trebuchet MS"/>
              </a:rPr>
              <a:t> target</a:t>
            </a:r>
            <a:r>
              <a:rPr sz="900" spc="-2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22373A"/>
                </a:solidFill>
                <a:latin typeface="Trebuchet MS"/>
                <a:cs typeface="Trebuchet MS"/>
              </a:rPr>
              <a:t>distribution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9999" y="1018657"/>
            <a:ext cx="630001" cy="5727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260115" y="1856147"/>
            <a:ext cx="629920" cy="629920"/>
            <a:chOff x="4260115" y="1856147"/>
            <a:chExt cx="629920" cy="629920"/>
          </a:xfrm>
        </p:grpSpPr>
        <p:sp>
          <p:nvSpPr>
            <p:cNvPr id="6" name="object 6"/>
            <p:cNvSpPr/>
            <p:nvPr/>
          </p:nvSpPr>
          <p:spPr>
            <a:xfrm>
              <a:off x="4266293" y="1862325"/>
              <a:ext cx="617855" cy="617855"/>
            </a:xfrm>
            <a:custGeom>
              <a:avLst/>
              <a:gdLst/>
              <a:ahLst/>
              <a:cxnLst/>
              <a:rect l="l" t="t" r="r" b="b"/>
              <a:pathLst>
                <a:path w="617854" h="617855">
                  <a:moveTo>
                    <a:pt x="617569" y="308784"/>
                  </a:moveTo>
                  <a:lnTo>
                    <a:pt x="614224" y="354452"/>
                  </a:lnTo>
                  <a:lnTo>
                    <a:pt x="604509" y="398027"/>
                  </a:lnTo>
                  <a:lnTo>
                    <a:pt x="588897" y="439033"/>
                  </a:lnTo>
                  <a:lnTo>
                    <a:pt x="567864" y="476995"/>
                  </a:lnTo>
                  <a:lnTo>
                    <a:pt x="541886" y="511438"/>
                  </a:lnTo>
                  <a:lnTo>
                    <a:pt x="511438" y="541886"/>
                  </a:lnTo>
                  <a:lnTo>
                    <a:pt x="476995" y="567864"/>
                  </a:lnTo>
                  <a:lnTo>
                    <a:pt x="439033" y="588897"/>
                  </a:lnTo>
                  <a:lnTo>
                    <a:pt x="398027" y="604509"/>
                  </a:lnTo>
                  <a:lnTo>
                    <a:pt x="354452" y="614224"/>
                  </a:lnTo>
                  <a:lnTo>
                    <a:pt x="308784" y="617569"/>
                  </a:lnTo>
                  <a:lnTo>
                    <a:pt x="263116" y="614224"/>
                  </a:lnTo>
                  <a:lnTo>
                    <a:pt x="219541" y="604509"/>
                  </a:lnTo>
                  <a:lnTo>
                    <a:pt x="178535" y="588897"/>
                  </a:lnTo>
                  <a:lnTo>
                    <a:pt x="140573" y="567864"/>
                  </a:lnTo>
                  <a:lnTo>
                    <a:pt x="106130" y="541886"/>
                  </a:lnTo>
                  <a:lnTo>
                    <a:pt x="75682" y="511438"/>
                  </a:lnTo>
                  <a:lnTo>
                    <a:pt x="49704" y="476995"/>
                  </a:lnTo>
                  <a:lnTo>
                    <a:pt x="28671" y="439033"/>
                  </a:lnTo>
                  <a:lnTo>
                    <a:pt x="13059" y="398027"/>
                  </a:lnTo>
                  <a:lnTo>
                    <a:pt x="3344" y="354452"/>
                  </a:lnTo>
                  <a:lnTo>
                    <a:pt x="0" y="308784"/>
                  </a:lnTo>
                  <a:lnTo>
                    <a:pt x="3344" y="263116"/>
                  </a:lnTo>
                  <a:lnTo>
                    <a:pt x="13059" y="219541"/>
                  </a:lnTo>
                  <a:lnTo>
                    <a:pt x="28671" y="178535"/>
                  </a:lnTo>
                  <a:lnTo>
                    <a:pt x="49704" y="140573"/>
                  </a:lnTo>
                  <a:lnTo>
                    <a:pt x="75682" y="106130"/>
                  </a:lnTo>
                  <a:lnTo>
                    <a:pt x="106130" y="75682"/>
                  </a:lnTo>
                  <a:lnTo>
                    <a:pt x="140573" y="49704"/>
                  </a:lnTo>
                  <a:lnTo>
                    <a:pt x="178535" y="28671"/>
                  </a:lnTo>
                  <a:lnTo>
                    <a:pt x="219541" y="13059"/>
                  </a:lnTo>
                  <a:lnTo>
                    <a:pt x="263116" y="3344"/>
                  </a:lnTo>
                  <a:lnTo>
                    <a:pt x="308784" y="0"/>
                  </a:lnTo>
                  <a:lnTo>
                    <a:pt x="354452" y="3344"/>
                  </a:lnTo>
                  <a:lnTo>
                    <a:pt x="398027" y="13059"/>
                  </a:lnTo>
                  <a:lnTo>
                    <a:pt x="439033" y="28671"/>
                  </a:lnTo>
                  <a:lnTo>
                    <a:pt x="476995" y="49704"/>
                  </a:lnTo>
                  <a:lnTo>
                    <a:pt x="511438" y="75682"/>
                  </a:lnTo>
                  <a:lnTo>
                    <a:pt x="541886" y="106130"/>
                  </a:lnTo>
                  <a:lnTo>
                    <a:pt x="567864" y="140573"/>
                  </a:lnTo>
                  <a:lnTo>
                    <a:pt x="588897" y="178535"/>
                  </a:lnTo>
                  <a:lnTo>
                    <a:pt x="604509" y="219541"/>
                  </a:lnTo>
                  <a:lnTo>
                    <a:pt x="614224" y="263116"/>
                  </a:lnTo>
                  <a:lnTo>
                    <a:pt x="617569" y="308784"/>
                  </a:lnTo>
                  <a:close/>
                </a:path>
              </a:pathLst>
            </a:custGeom>
            <a:ln w="12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48413" y="195860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15" y="43481"/>
                  </a:moveTo>
                  <a:lnTo>
                    <a:pt x="13410" y="41751"/>
                  </a:lnTo>
                  <a:lnTo>
                    <a:pt x="6441" y="37040"/>
                  </a:lnTo>
                  <a:lnTo>
                    <a:pt x="1730" y="30071"/>
                  </a:lnTo>
                  <a:lnTo>
                    <a:pt x="0" y="21565"/>
                  </a:lnTo>
                  <a:lnTo>
                    <a:pt x="1730" y="13145"/>
                  </a:lnTo>
                  <a:lnTo>
                    <a:pt x="6441" y="6292"/>
                  </a:lnTo>
                  <a:lnTo>
                    <a:pt x="13410" y="1685"/>
                  </a:lnTo>
                  <a:lnTo>
                    <a:pt x="21915" y="0"/>
                  </a:lnTo>
                  <a:lnTo>
                    <a:pt x="30366" y="1685"/>
                  </a:lnTo>
                  <a:lnTo>
                    <a:pt x="37215" y="6292"/>
                  </a:lnTo>
                  <a:lnTo>
                    <a:pt x="41805" y="13145"/>
                  </a:lnTo>
                  <a:lnTo>
                    <a:pt x="43481" y="21565"/>
                  </a:lnTo>
                  <a:lnTo>
                    <a:pt x="41805" y="30071"/>
                  </a:lnTo>
                  <a:lnTo>
                    <a:pt x="37215" y="37040"/>
                  </a:lnTo>
                  <a:lnTo>
                    <a:pt x="30366" y="41751"/>
                  </a:lnTo>
                  <a:lnTo>
                    <a:pt x="21915" y="43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48413" y="195860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81" y="21565"/>
                  </a:moveTo>
                  <a:lnTo>
                    <a:pt x="41805" y="30071"/>
                  </a:lnTo>
                  <a:lnTo>
                    <a:pt x="37215" y="37040"/>
                  </a:lnTo>
                  <a:lnTo>
                    <a:pt x="30366" y="41751"/>
                  </a:lnTo>
                  <a:lnTo>
                    <a:pt x="21915" y="43481"/>
                  </a:lnTo>
                  <a:lnTo>
                    <a:pt x="13410" y="41751"/>
                  </a:lnTo>
                  <a:lnTo>
                    <a:pt x="6441" y="37040"/>
                  </a:lnTo>
                  <a:lnTo>
                    <a:pt x="1730" y="30071"/>
                  </a:lnTo>
                  <a:lnTo>
                    <a:pt x="0" y="21565"/>
                  </a:lnTo>
                  <a:lnTo>
                    <a:pt x="1730" y="13145"/>
                  </a:lnTo>
                  <a:lnTo>
                    <a:pt x="6441" y="6292"/>
                  </a:lnTo>
                  <a:lnTo>
                    <a:pt x="13410" y="1685"/>
                  </a:lnTo>
                  <a:lnTo>
                    <a:pt x="21915" y="0"/>
                  </a:lnTo>
                  <a:lnTo>
                    <a:pt x="30366" y="1685"/>
                  </a:lnTo>
                  <a:lnTo>
                    <a:pt x="37215" y="6292"/>
                  </a:lnTo>
                  <a:lnTo>
                    <a:pt x="41805" y="13145"/>
                  </a:lnTo>
                  <a:lnTo>
                    <a:pt x="43481" y="2156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66325" y="194494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635" y="43761"/>
                  </a:moveTo>
                  <a:lnTo>
                    <a:pt x="13174" y="42031"/>
                  </a:lnTo>
                  <a:lnTo>
                    <a:pt x="6301" y="37320"/>
                  </a:lnTo>
                  <a:lnTo>
                    <a:pt x="1687" y="30351"/>
                  </a:lnTo>
                  <a:lnTo>
                    <a:pt x="0" y="21845"/>
                  </a:lnTo>
                  <a:lnTo>
                    <a:pt x="1687" y="13351"/>
                  </a:lnTo>
                  <a:lnTo>
                    <a:pt x="6301" y="6406"/>
                  </a:lnTo>
                  <a:lnTo>
                    <a:pt x="13174" y="1719"/>
                  </a:lnTo>
                  <a:lnTo>
                    <a:pt x="21635" y="0"/>
                  </a:lnTo>
                  <a:lnTo>
                    <a:pt x="30100" y="1719"/>
                  </a:lnTo>
                  <a:lnTo>
                    <a:pt x="37048" y="6406"/>
                  </a:lnTo>
                  <a:lnTo>
                    <a:pt x="41752" y="13351"/>
                  </a:lnTo>
                  <a:lnTo>
                    <a:pt x="43481" y="21845"/>
                  </a:lnTo>
                  <a:lnTo>
                    <a:pt x="41752" y="30351"/>
                  </a:lnTo>
                  <a:lnTo>
                    <a:pt x="37048" y="37320"/>
                  </a:lnTo>
                  <a:lnTo>
                    <a:pt x="30100" y="42031"/>
                  </a:lnTo>
                  <a:lnTo>
                    <a:pt x="21635" y="4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66325" y="194494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81" y="21845"/>
                  </a:moveTo>
                  <a:lnTo>
                    <a:pt x="41752" y="30351"/>
                  </a:lnTo>
                  <a:lnTo>
                    <a:pt x="37048" y="37320"/>
                  </a:lnTo>
                  <a:lnTo>
                    <a:pt x="30100" y="42031"/>
                  </a:lnTo>
                  <a:lnTo>
                    <a:pt x="21635" y="43761"/>
                  </a:lnTo>
                  <a:lnTo>
                    <a:pt x="13174" y="42031"/>
                  </a:lnTo>
                  <a:lnTo>
                    <a:pt x="6301" y="37320"/>
                  </a:lnTo>
                  <a:lnTo>
                    <a:pt x="1687" y="30351"/>
                  </a:lnTo>
                  <a:lnTo>
                    <a:pt x="0" y="21845"/>
                  </a:lnTo>
                  <a:lnTo>
                    <a:pt x="1687" y="13351"/>
                  </a:lnTo>
                  <a:lnTo>
                    <a:pt x="6301" y="6406"/>
                  </a:lnTo>
                  <a:lnTo>
                    <a:pt x="13174" y="1719"/>
                  </a:lnTo>
                  <a:lnTo>
                    <a:pt x="21635" y="0"/>
                  </a:lnTo>
                  <a:lnTo>
                    <a:pt x="30100" y="1719"/>
                  </a:lnTo>
                  <a:lnTo>
                    <a:pt x="37048" y="6406"/>
                  </a:lnTo>
                  <a:lnTo>
                    <a:pt x="41752" y="13351"/>
                  </a:lnTo>
                  <a:lnTo>
                    <a:pt x="43481" y="2184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6325" y="204969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635" y="43481"/>
                  </a:moveTo>
                  <a:lnTo>
                    <a:pt x="13174" y="41751"/>
                  </a:lnTo>
                  <a:lnTo>
                    <a:pt x="6301" y="37040"/>
                  </a:lnTo>
                  <a:lnTo>
                    <a:pt x="1687" y="30071"/>
                  </a:lnTo>
                  <a:lnTo>
                    <a:pt x="0" y="21565"/>
                  </a:lnTo>
                  <a:lnTo>
                    <a:pt x="1687" y="13115"/>
                  </a:lnTo>
                  <a:lnTo>
                    <a:pt x="6301" y="6266"/>
                  </a:lnTo>
                  <a:lnTo>
                    <a:pt x="13174" y="1676"/>
                  </a:lnTo>
                  <a:lnTo>
                    <a:pt x="21635" y="0"/>
                  </a:lnTo>
                  <a:lnTo>
                    <a:pt x="30100" y="1676"/>
                  </a:lnTo>
                  <a:lnTo>
                    <a:pt x="37048" y="6266"/>
                  </a:lnTo>
                  <a:lnTo>
                    <a:pt x="41752" y="13115"/>
                  </a:lnTo>
                  <a:lnTo>
                    <a:pt x="43481" y="21565"/>
                  </a:lnTo>
                  <a:lnTo>
                    <a:pt x="41752" y="30071"/>
                  </a:lnTo>
                  <a:lnTo>
                    <a:pt x="37048" y="37040"/>
                  </a:lnTo>
                  <a:lnTo>
                    <a:pt x="30100" y="41751"/>
                  </a:lnTo>
                  <a:lnTo>
                    <a:pt x="21635" y="43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66325" y="204969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81" y="21565"/>
                  </a:moveTo>
                  <a:lnTo>
                    <a:pt x="41752" y="30071"/>
                  </a:lnTo>
                  <a:lnTo>
                    <a:pt x="37048" y="37040"/>
                  </a:lnTo>
                  <a:lnTo>
                    <a:pt x="30100" y="41751"/>
                  </a:lnTo>
                  <a:lnTo>
                    <a:pt x="21635" y="43481"/>
                  </a:lnTo>
                  <a:lnTo>
                    <a:pt x="13174" y="41751"/>
                  </a:lnTo>
                  <a:lnTo>
                    <a:pt x="6301" y="37040"/>
                  </a:lnTo>
                  <a:lnTo>
                    <a:pt x="1687" y="30071"/>
                  </a:lnTo>
                  <a:lnTo>
                    <a:pt x="0" y="21565"/>
                  </a:lnTo>
                  <a:lnTo>
                    <a:pt x="1687" y="13115"/>
                  </a:lnTo>
                  <a:lnTo>
                    <a:pt x="6301" y="6266"/>
                  </a:lnTo>
                  <a:lnTo>
                    <a:pt x="13174" y="1676"/>
                  </a:lnTo>
                  <a:lnTo>
                    <a:pt x="21635" y="0"/>
                  </a:lnTo>
                  <a:lnTo>
                    <a:pt x="30100" y="1676"/>
                  </a:lnTo>
                  <a:lnTo>
                    <a:pt x="37048" y="6266"/>
                  </a:lnTo>
                  <a:lnTo>
                    <a:pt x="41752" y="13115"/>
                  </a:lnTo>
                  <a:lnTo>
                    <a:pt x="43481" y="2156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33862" y="21016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291" y="304373"/>
                  </a:moveTo>
                  <a:lnTo>
                    <a:pt x="104215" y="296621"/>
                  </a:lnTo>
                  <a:lnTo>
                    <a:pt x="62417" y="275025"/>
                  </a:lnTo>
                  <a:lnTo>
                    <a:pt x="29428" y="242076"/>
                  </a:lnTo>
                  <a:lnTo>
                    <a:pt x="7778" y="200265"/>
                  </a:lnTo>
                  <a:lnTo>
                    <a:pt x="0" y="152081"/>
                  </a:lnTo>
                  <a:lnTo>
                    <a:pt x="7778" y="104000"/>
                  </a:lnTo>
                  <a:lnTo>
                    <a:pt x="29428" y="62250"/>
                  </a:lnTo>
                  <a:lnTo>
                    <a:pt x="62417" y="29334"/>
                  </a:lnTo>
                  <a:lnTo>
                    <a:pt x="104215" y="7750"/>
                  </a:lnTo>
                  <a:lnTo>
                    <a:pt x="152291" y="0"/>
                  </a:lnTo>
                  <a:lnTo>
                    <a:pt x="200509" y="7750"/>
                  </a:lnTo>
                  <a:lnTo>
                    <a:pt x="242341" y="29334"/>
                  </a:lnTo>
                  <a:lnTo>
                    <a:pt x="275301" y="62250"/>
                  </a:lnTo>
                  <a:lnTo>
                    <a:pt x="296900" y="104000"/>
                  </a:lnTo>
                  <a:lnTo>
                    <a:pt x="304653" y="152081"/>
                  </a:lnTo>
                  <a:lnTo>
                    <a:pt x="296900" y="200265"/>
                  </a:lnTo>
                  <a:lnTo>
                    <a:pt x="275301" y="242076"/>
                  </a:lnTo>
                  <a:lnTo>
                    <a:pt x="242341" y="275025"/>
                  </a:lnTo>
                  <a:lnTo>
                    <a:pt x="200509" y="296621"/>
                  </a:lnTo>
                  <a:lnTo>
                    <a:pt x="152291" y="304373"/>
                  </a:lnTo>
                  <a:close/>
                </a:path>
              </a:pathLst>
            </a:custGeom>
            <a:solidFill>
              <a:srgbClr val="000087">
                <a:alpha val="276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3862" y="210165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653" y="152081"/>
                  </a:moveTo>
                  <a:lnTo>
                    <a:pt x="296900" y="200265"/>
                  </a:lnTo>
                  <a:lnTo>
                    <a:pt x="275301" y="242076"/>
                  </a:lnTo>
                  <a:lnTo>
                    <a:pt x="242341" y="275025"/>
                  </a:lnTo>
                  <a:lnTo>
                    <a:pt x="200509" y="296621"/>
                  </a:lnTo>
                  <a:lnTo>
                    <a:pt x="152291" y="304373"/>
                  </a:lnTo>
                  <a:lnTo>
                    <a:pt x="104215" y="296621"/>
                  </a:lnTo>
                  <a:lnTo>
                    <a:pt x="62417" y="275025"/>
                  </a:lnTo>
                  <a:lnTo>
                    <a:pt x="29428" y="242076"/>
                  </a:lnTo>
                  <a:lnTo>
                    <a:pt x="7778" y="200265"/>
                  </a:lnTo>
                  <a:lnTo>
                    <a:pt x="0" y="152081"/>
                  </a:lnTo>
                  <a:lnTo>
                    <a:pt x="7778" y="104000"/>
                  </a:lnTo>
                  <a:lnTo>
                    <a:pt x="29428" y="62250"/>
                  </a:lnTo>
                  <a:lnTo>
                    <a:pt x="62417" y="29334"/>
                  </a:lnTo>
                  <a:lnTo>
                    <a:pt x="104215" y="7750"/>
                  </a:lnTo>
                  <a:lnTo>
                    <a:pt x="152291" y="0"/>
                  </a:lnTo>
                  <a:lnTo>
                    <a:pt x="200509" y="7750"/>
                  </a:lnTo>
                  <a:lnTo>
                    <a:pt x="242341" y="29334"/>
                  </a:lnTo>
                  <a:lnTo>
                    <a:pt x="275301" y="62250"/>
                  </a:lnTo>
                  <a:lnTo>
                    <a:pt x="296900" y="104000"/>
                  </a:lnTo>
                  <a:lnTo>
                    <a:pt x="304653" y="152081"/>
                  </a:lnTo>
                  <a:close/>
                </a:path>
              </a:pathLst>
            </a:custGeom>
            <a:ln w="10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4008" y="220752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635" y="43481"/>
                  </a:moveTo>
                  <a:lnTo>
                    <a:pt x="13174" y="41794"/>
                  </a:lnTo>
                  <a:lnTo>
                    <a:pt x="6301" y="37180"/>
                  </a:lnTo>
                  <a:lnTo>
                    <a:pt x="1687" y="30307"/>
                  </a:lnTo>
                  <a:lnTo>
                    <a:pt x="0" y="21845"/>
                  </a:lnTo>
                  <a:lnTo>
                    <a:pt x="1687" y="13351"/>
                  </a:lnTo>
                  <a:lnTo>
                    <a:pt x="6301" y="6406"/>
                  </a:lnTo>
                  <a:lnTo>
                    <a:pt x="13174" y="1719"/>
                  </a:lnTo>
                  <a:lnTo>
                    <a:pt x="21635" y="0"/>
                  </a:lnTo>
                  <a:lnTo>
                    <a:pt x="30130" y="1719"/>
                  </a:lnTo>
                  <a:lnTo>
                    <a:pt x="37075" y="6406"/>
                  </a:lnTo>
                  <a:lnTo>
                    <a:pt x="41762" y="13351"/>
                  </a:lnTo>
                  <a:lnTo>
                    <a:pt x="43481" y="21845"/>
                  </a:lnTo>
                  <a:lnTo>
                    <a:pt x="41762" y="30307"/>
                  </a:lnTo>
                  <a:lnTo>
                    <a:pt x="37075" y="37180"/>
                  </a:lnTo>
                  <a:lnTo>
                    <a:pt x="30130" y="41794"/>
                  </a:lnTo>
                  <a:lnTo>
                    <a:pt x="21635" y="43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4008" y="220752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81" y="21845"/>
                  </a:moveTo>
                  <a:lnTo>
                    <a:pt x="41762" y="30307"/>
                  </a:lnTo>
                  <a:lnTo>
                    <a:pt x="37075" y="37180"/>
                  </a:lnTo>
                  <a:lnTo>
                    <a:pt x="30130" y="41794"/>
                  </a:lnTo>
                  <a:lnTo>
                    <a:pt x="21635" y="43481"/>
                  </a:lnTo>
                  <a:lnTo>
                    <a:pt x="13174" y="41794"/>
                  </a:lnTo>
                  <a:lnTo>
                    <a:pt x="6301" y="37180"/>
                  </a:lnTo>
                  <a:lnTo>
                    <a:pt x="1687" y="30307"/>
                  </a:lnTo>
                  <a:lnTo>
                    <a:pt x="0" y="21845"/>
                  </a:lnTo>
                  <a:lnTo>
                    <a:pt x="1687" y="13351"/>
                  </a:lnTo>
                  <a:lnTo>
                    <a:pt x="6301" y="6406"/>
                  </a:lnTo>
                  <a:lnTo>
                    <a:pt x="13174" y="1719"/>
                  </a:lnTo>
                  <a:lnTo>
                    <a:pt x="21635" y="0"/>
                  </a:lnTo>
                  <a:lnTo>
                    <a:pt x="30130" y="1719"/>
                  </a:lnTo>
                  <a:lnTo>
                    <a:pt x="37075" y="6406"/>
                  </a:lnTo>
                  <a:lnTo>
                    <a:pt x="41762" y="13351"/>
                  </a:lnTo>
                  <a:lnTo>
                    <a:pt x="43481" y="2184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1895" y="2181473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15" y="43551"/>
                  </a:moveTo>
                  <a:lnTo>
                    <a:pt x="13410" y="41864"/>
                  </a:lnTo>
                  <a:lnTo>
                    <a:pt x="6441" y="37250"/>
                  </a:lnTo>
                  <a:lnTo>
                    <a:pt x="1730" y="30377"/>
                  </a:lnTo>
                  <a:lnTo>
                    <a:pt x="0" y="21915"/>
                  </a:lnTo>
                  <a:lnTo>
                    <a:pt x="1730" y="13410"/>
                  </a:lnTo>
                  <a:lnTo>
                    <a:pt x="6441" y="6441"/>
                  </a:lnTo>
                  <a:lnTo>
                    <a:pt x="13410" y="1730"/>
                  </a:lnTo>
                  <a:lnTo>
                    <a:pt x="21915" y="0"/>
                  </a:lnTo>
                  <a:lnTo>
                    <a:pt x="30377" y="1730"/>
                  </a:lnTo>
                  <a:lnTo>
                    <a:pt x="37250" y="6441"/>
                  </a:lnTo>
                  <a:lnTo>
                    <a:pt x="41864" y="13410"/>
                  </a:lnTo>
                  <a:lnTo>
                    <a:pt x="43551" y="21915"/>
                  </a:lnTo>
                  <a:lnTo>
                    <a:pt x="41864" y="30377"/>
                  </a:lnTo>
                  <a:lnTo>
                    <a:pt x="37250" y="37250"/>
                  </a:lnTo>
                  <a:lnTo>
                    <a:pt x="30377" y="41864"/>
                  </a:lnTo>
                  <a:lnTo>
                    <a:pt x="21915" y="435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91895" y="2181473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551" y="21915"/>
                  </a:moveTo>
                  <a:lnTo>
                    <a:pt x="41864" y="30377"/>
                  </a:lnTo>
                  <a:lnTo>
                    <a:pt x="37250" y="37250"/>
                  </a:lnTo>
                  <a:lnTo>
                    <a:pt x="30377" y="41864"/>
                  </a:lnTo>
                  <a:lnTo>
                    <a:pt x="21915" y="43551"/>
                  </a:lnTo>
                  <a:lnTo>
                    <a:pt x="13410" y="41864"/>
                  </a:lnTo>
                  <a:lnTo>
                    <a:pt x="6441" y="37250"/>
                  </a:lnTo>
                  <a:lnTo>
                    <a:pt x="1730" y="30377"/>
                  </a:lnTo>
                  <a:lnTo>
                    <a:pt x="0" y="21915"/>
                  </a:lnTo>
                  <a:lnTo>
                    <a:pt x="1730" y="13410"/>
                  </a:lnTo>
                  <a:lnTo>
                    <a:pt x="6441" y="6441"/>
                  </a:lnTo>
                  <a:lnTo>
                    <a:pt x="13410" y="1730"/>
                  </a:lnTo>
                  <a:lnTo>
                    <a:pt x="21915" y="0"/>
                  </a:lnTo>
                  <a:lnTo>
                    <a:pt x="30377" y="1730"/>
                  </a:lnTo>
                  <a:lnTo>
                    <a:pt x="37250" y="6441"/>
                  </a:lnTo>
                  <a:lnTo>
                    <a:pt x="41864" y="13410"/>
                  </a:lnTo>
                  <a:lnTo>
                    <a:pt x="43551" y="2191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38610" y="227585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565" y="43481"/>
                  </a:moveTo>
                  <a:lnTo>
                    <a:pt x="13145" y="41795"/>
                  </a:lnTo>
                  <a:lnTo>
                    <a:pt x="6292" y="37188"/>
                  </a:lnTo>
                  <a:lnTo>
                    <a:pt x="1685" y="30336"/>
                  </a:lnTo>
                  <a:lnTo>
                    <a:pt x="0" y="21915"/>
                  </a:lnTo>
                  <a:lnTo>
                    <a:pt x="1685" y="13410"/>
                  </a:lnTo>
                  <a:lnTo>
                    <a:pt x="6292" y="6441"/>
                  </a:lnTo>
                  <a:lnTo>
                    <a:pt x="13145" y="1730"/>
                  </a:lnTo>
                  <a:lnTo>
                    <a:pt x="21565" y="0"/>
                  </a:lnTo>
                  <a:lnTo>
                    <a:pt x="30071" y="1730"/>
                  </a:lnTo>
                  <a:lnTo>
                    <a:pt x="37040" y="6441"/>
                  </a:lnTo>
                  <a:lnTo>
                    <a:pt x="41751" y="13410"/>
                  </a:lnTo>
                  <a:lnTo>
                    <a:pt x="43481" y="21915"/>
                  </a:lnTo>
                  <a:lnTo>
                    <a:pt x="41751" y="30336"/>
                  </a:lnTo>
                  <a:lnTo>
                    <a:pt x="37040" y="37188"/>
                  </a:lnTo>
                  <a:lnTo>
                    <a:pt x="30071" y="41795"/>
                  </a:lnTo>
                  <a:lnTo>
                    <a:pt x="21565" y="43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8610" y="2275858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81" y="21915"/>
                  </a:moveTo>
                  <a:lnTo>
                    <a:pt x="41751" y="30336"/>
                  </a:lnTo>
                  <a:lnTo>
                    <a:pt x="37040" y="37188"/>
                  </a:lnTo>
                  <a:lnTo>
                    <a:pt x="30071" y="41795"/>
                  </a:lnTo>
                  <a:lnTo>
                    <a:pt x="21565" y="43481"/>
                  </a:lnTo>
                  <a:lnTo>
                    <a:pt x="13145" y="41795"/>
                  </a:lnTo>
                  <a:lnTo>
                    <a:pt x="6292" y="37188"/>
                  </a:lnTo>
                  <a:lnTo>
                    <a:pt x="1685" y="30336"/>
                  </a:lnTo>
                  <a:lnTo>
                    <a:pt x="0" y="21915"/>
                  </a:lnTo>
                  <a:lnTo>
                    <a:pt x="1685" y="13410"/>
                  </a:lnTo>
                  <a:lnTo>
                    <a:pt x="6292" y="6441"/>
                  </a:lnTo>
                  <a:lnTo>
                    <a:pt x="13145" y="1730"/>
                  </a:lnTo>
                  <a:lnTo>
                    <a:pt x="21565" y="0"/>
                  </a:lnTo>
                  <a:lnTo>
                    <a:pt x="30071" y="1730"/>
                  </a:lnTo>
                  <a:lnTo>
                    <a:pt x="37040" y="6441"/>
                  </a:lnTo>
                  <a:lnTo>
                    <a:pt x="41751" y="13410"/>
                  </a:lnTo>
                  <a:lnTo>
                    <a:pt x="43481" y="2191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21723" y="22638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635" y="43481"/>
                  </a:moveTo>
                  <a:lnTo>
                    <a:pt x="13174" y="41762"/>
                  </a:lnTo>
                  <a:lnTo>
                    <a:pt x="6301" y="37075"/>
                  </a:lnTo>
                  <a:lnTo>
                    <a:pt x="1687" y="30130"/>
                  </a:lnTo>
                  <a:lnTo>
                    <a:pt x="0" y="21635"/>
                  </a:lnTo>
                  <a:lnTo>
                    <a:pt x="1687" y="13174"/>
                  </a:lnTo>
                  <a:lnTo>
                    <a:pt x="6301" y="6301"/>
                  </a:lnTo>
                  <a:lnTo>
                    <a:pt x="13174" y="1687"/>
                  </a:lnTo>
                  <a:lnTo>
                    <a:pt x="21635" y="0"/>
                  </a:lnTo>
                  <a:lnTo>
                    <a:pt x="30130" y="1687"/>
                  </a:lnTo>
                  <a:lnTo>
                    <a:pt x="37075" y="6301"/>
                  </a:lnTo>
                  <a:lnTo>
                    <a:pt x="41762" y="13174"/>
                  </a:lnTo>
                  <a:lnTo>
                    <a:pt x="43481" y="21635"/>
                  </a:lnTo>
                  <a:lnTo>
                    <a:pt x="41762" y="30130"/>
                  </a:lnTo>
                  <a:lnTo>
                    <a:pt x="37075" y="37075"/>
                  </a:lnTo>
                  <a:lnTo>
                    <a:pt x="30130" y="41762"/>
                  </a:lnTo>
                  <a:lnTo>
                    <a:pt x="21635" y="43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21723" y="22638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43481" y="21635"/>
                  </a:moveTo>
                  <a:lnTo>
                    <a:pt x="41762" y="30130"/>
                  </a:lnTo>
                  <a:lnTo>
                    <a:pt x="37075" y="37075"/>
                  </a:lnTo>
                  <a:lnTo>
                    <a:pt x="30130" y="41762"/>
                  </a:lnTo>
                  <a:lnTo>
                    <a:pt x="21635" y="43481"/>
                  </a:lnTo>
                  <a:lnTo>
                    <a:pt x="13174" y="41762"/>
                  </a:lnTo>
                  <a:lnTo>
                    <a:pt x="6301" y="37075"/>
                  </a:lnTo>
                  <a:lnTo>
                    <a:pt x="1687" y="30130"/>
                  </a:lnTo>
                  <a:lnTo>
                    <a:pt x="0" y="21635"/>
                  </a:lnTo>
                  <a:lnTo>
                    <a:pt x="1687" y="13174"/>
                  </a:lnTo>
                  <a:lnTo>
                    <a:pt x="6301" y="6301"/>
                  </a:lnTo>
                  <a:lnTo>
                    <a:pt x="13174" y="1687"/>
                  </a:lnTo>
                  <a:lnTo>
                    <a:pt x="21635" y="0"/>
                  </a:lnTo>
                  <a:lnTo>
                    <a:pt x="30130" y="1687"/>
                  </a:lnTo>
                  <a:lnTo>
                    <a:pt x="37075" y="6301"/>
                  </a:lnTo>
                  <a:lnTo>
                    <a:pt x="41762" y="13174"/>
                  </a:lnTo>
                  <a:lnTo>
                    <a:pt x="43481" y="21635"/>
                  </a:lnTo>
                  <a:close/>
                </a:path>
              </a:pathLst>
            </a:custGeom>
            <a:ln w="8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76760" y="3004572"/>
            <a:ext cx="122555" cy="1327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700" spc="-10" dirty="0">
                <a:solidFill>
                  <a:srgbClr val="22373A"/>
                </a:solidFill>
                <a:latin typeface="Trebuchet MS"/>
                <a:cs typeface="Trebuchet MS"/>
              </a:rPr>
              <a:t>4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B</a:t>
            </a:r>
            <a:r>
              <a:rPr spc="-40" dirty="0"/>
              <a:t>R</a:t>
            </a:r>
            <a:r>
              <a:rPr spc="-75" dirty="0"/>
              <a:t>O</a:t>
            </a:r>
            <a:r>
              <a:rPr spc="-70" dirty="0"/>
              <a:t>AD</a:t>
            </a:r>
            <a:r>
              <a:rPr spc="-50" dirty="0"/>
              <a:t> </a:t>
            </a:r>
            <a:r>
              <a:rPr spc="-40" dirty="0"/>
              <a:t>DEFINITION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773" y="383406"/>
            <a:ext cx="479742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(FL)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aims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collaboratively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train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keeping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7654" y="847879"/>
            <a:ext cx="746760" cy="471170"/>
            <a:chOff x="2627654" y="847879"/>
            <a:chExt cx="746760" cy="471170"/>
          </a:xfrm>
        </p:grpSpPr>
        <p:sp>
          <p:nvSpPr>
            <p:cNvPr id="5" name="object 5"/>
            <p:cNvSpPr/>
            <p:nvPr/>
          </p:nvSpPr>
          <p:spPr>
            <a:xfrm>
              <a:off x="2714515" y="905710"/>
              <a:ext cx="330835" cy="355600"/>
            </a:xfrm>
            <a:custGeom>
              <a:avLst/>
              <a:gdLst/>
              <a:ahLst/>
              <a:cxnLst/>
              <a:rect l="l" t="t" r="r" b="b"/>
              <a:pathLst>
                <a:path w="330835" h="355600">
                  <a:moveTo>
                    <a:pt x="308453" y="326234"/>
                  </a:moveTo>
                  <a:lnTo>
                    <a:pt x="21847" y="326234"/>
                  </a:lnTo>
                  <a:lnTo>
                    <a:pt x="21847" y="354002"/>
                  </a:lnTo>
                  <a:lnTo>
                    <a:pt x="23326" y="355119"/>
                  </a:lnTo>
                  <a:lnTo>
                    <a:pt x="307343" y="355119"/>
                  </a:lnTo>
                  <a:lnTo>
                    <a:pt x="308453" y="353641"/>
                  </a:lnTo>
                  <a:lnTo>
                    <a:pt x="308453" y="349192"/>
                  </a:lnTo>
                  <a:lnTo>
                    <a:pt x="28142" y="349192"/>
                  </a:lnTo>
                  <a:lnTo>
                    <a:pt x="28142" y="326603"/>
                  </a:lnTo>
                  <a:lnTo>
                    <a:pt x="308453" y="326603"/>
                  </a:lnTo>
                  <a:lnTo>
                    <a:pt x="308453" y="326234"/>
                  </a:lnTo>
                  <a:close/>
                </a:path>
                <a:path w="330835" h="355600">
                  <a:moveTo>
                    <a:pt x="308453" y="326603"/>
                  </a:moveTo>
                  <a:lnTo>
                    <a:pt x="302532" y="326603"/>
                  </a:lnTo>
                  <a:lnTo>
                    <a:pt x="302532" y="349192"/>
                  </a:lnTo>
                  <a:lnTo>
                    <a:pt x="308453" y="349192"/>
                  </a:lnTo>
                  <a:lnTo>
                    <a:pt x="308453" y="326603"/>
                  </a:lnTo>
                  <a:close/>
                </a:path>
                <a:path w="330835" h="355600">
                  <a:moveTo>
                    <a:pt x="325860" y="114055"/>
                  </a:moveTo>
                  <a:lnTo>
                    <a:pt x="4068" y="114055"/>
                  </a:lnTo>
                  <a:lnTo>
                    <a:pt x="0" y="118498"/>
                  </a:lnTo>
                  <a:lnTo>
                    <a:pt x="0" y="208110"/>
                  </a:lnTo>
                  <a:lnTo>
                    <a:pt x="4441" y="212184"/>
                  </a:lnTo>
                  <a:lnTo>
                    <a:pt x="302532" y="212184"/>
                  </a:lnTo>
                  <a:lnTo>
                    <a:pt x="302532" y="228105"/>
                  </a:lnTo>
                  <a:lnTo>
                    <a:pt x="4068" y="228105"/>
                  </a:lnTo>
                  <a:lnTo>
                    <a:pt x="0" y="232548"/>
                  </a:lnTo>
                  <a:lnTo>
                    <a:pt x="0" y="322160"/>
                  </a:lnTo>
                  <a:lnTo>
                    <a:pt x="4441" y="326234"/>
                  </a:lnTo>
                  <a:lnTo>
                    <a:pt x="326227" y="326234"/>
                  </a:lnTo>
                  <a:lnTo>
                    <a:pt x="330307" y="321793"/>
                  </a:lnTo>
                  <a:lnTo>
                    <a:pt x="330307" y="320681"/>
                  </a:lnTo>
                  <a:lnTo>
                    <a:pt x="7773" y="320681"/>
                  </a:lnTo>
                  <a:lnTo>
                    <a:pt x="5920" y="319202"/>
                  </a:lnTo>
                  <a:lnTo>
                    <a:pt x="5920" y="305496"/>
                  </a:lnTo>
                  <a:lnTo>
                    <a:pt x="231805" y="305496"/>
                  </a:lnTo>
                  <a:lnTo>
                    <a:pt x="232915" y="304018"/>
                  </a:lnTo>
                  <a:lnTo>
                    <a:pt x="232915" y="301055"/>
                  </a:lnTo>
                  <a:lnTo>
                    <a:pt x="231436" y="299576"/>
                  </a:lnTo>
                  <a:lnTo>
                    <a:pt x="6294" y="299576"/>
                  </a:lnTo>
                  <a:lnTo>
                    <a:pt x="6294" y="284760"/>
                  </a:lnTo>
                  <a:lnTo>
                    <a:pt x="31842" y="284760"/>
                  </a:lnTo>
                  <a:lnTo>
                    <a:pt x="32952" y="283281"/>
                  </a:lnTo>
                  <a:lnTo>
                    <a:pt x="32952" y="279944"/>
                  </a:lnTo>
                  <a:lnTo>
                    <a:pt x="31473" y="278832"/>
                  </a:lnTo>
                  <a:lnTo>
                    <a:pt x="6294" y="278832"/>
                  </a:lnTo>
                  <a:lnTo>
                    <a:pt x="6294" y="236254"/>
                  </a:lnTo>
                  <a:lnTo>
                    <a:pt x="7773" y="234401"/>
                  </a:lnTo>
                  <a:lnTo>
                    <a:pt x="330307" y="234401"/>
                  </a:lnTo>
                  <a:lnTo>
                    <a:pt x="330307" y="232548"/>
                  </a:lnTo>
                  <a:lnTo>
                    <a:pt x="325860" y="228473"/>
                  </a:lnTo>
                  <a:lnTo>
                    <a:pt x="308453" y="228473"/>
                  </a:lnTo>
                  <a:lnTo>
                    <a:pt x="308453" y="212553"/>
                  </a:lnTo>
                  <a:lnTo>
                    <a:pt x="326227" y="212553"/>
                  </a:lnTo>
                  <a:lnTo>
                    <a:pt x="330307" y="208110"/>
                  </a:lnTo>
                  <a:lnTo>
                    <a:pt x="330307" y="206257"/>
                  </a:lnTo>
                  <a:lnTo>
                    <a:pt x="7773" y="206257"/>
                  </a:lnTo>
                  <a:lnTo>
                    <a:pt x="5920" y="204773"/>
                  </a:lnTo>
                  <a:lnTo>
                    <a:pt x="5920" y="148493"/>
                  </a:lnTo>
                  <a:lnTo>
                    <a:pt x="91091" y="148493"/>
                  </a:lnTo>
                  <a:lnTo>
                    <a:pt x="92201" y="147009"/>
                  </a:lnTo>
                  <a:lnTo>
                    <a:pt x="92201" y="143678"/>
                  </a:lnTo>
                  <a:lnTo>
                    <a:pt x="90723" y="142566"/>
                  </a:lnTo>
                  <a:lnTo>
                    <a:pt x="6294" y="142566"/>
                  </a:lnTo>
                  <a:lnTo>
                    <a:pt x="6294" y="121830"/>
                  </a:lnTo>
                  <a:lnTo>
                    <a:pt x="7773" y="119977"/>
                  </a:lnTo>
                  <a:lnTo>
                    <a:pt x="330307" y="119977"/>
                  </a:lnTo>
                  <a:lnTo>
                    <a:pt x="330307" y="118124"/>
                  </a:lnTo>
                  <a:lnTo>
                    <a:pt x="325860" y="114055"/>
                  </a:lnTo>
                  <a:close/>
                </a:path>
                <a:path w="330835" h="355600">
                  <a:moveTo>
                    <a:pt x="330307" y="234401"/>
                  </a:moveTo>
                  <a:lnTo>
                    <a:pt x="322895" y="234401"/>
                  </a:lnTo>
                  <a:lnTo>
                    <a:pt x="324748" y="235885"/>
                  </a:lnTo>
                  <a:lnTo>
                    <a:pt x="324748" y="318828"/>
                  </a:lnTo>
                  <a:lnTo>
                    <a:pt x="323270" y="320681"/>
                  </a:lnTo>
                  <a:lnTo>
                    <a:pt x="330307" y="320681"/>
                  </a:lnTo>
                  <a:lnTo>
                    <a:pt x="330307" y="234401"/>
                  </a:lnTo>
                  <a:close/>
                </a:path>
                <a:path w="330835" h="355600">
                  <a:moveTo>
                    <a:pt x="28142" y="212184"/>
                  </a:moveTo>
                  <a:lnTo>
                    <a:pt x="21847" y="212184"/>
                  </a:lnTo>
                  <a:lnTo>
                    <a:pt x="21847" y="228105"/>
                  </a:lnTo>
                  <a:lnTo>
                    <a:pt x="28142" y="228105"/>
                  </a:lnTo>
                  <a:lnTo>
                    <a:pt x="28142" y="212184"/>
                  </a:lnTo>
                  <a:close/>
                </a:path>
                <a:path w="330835" h="355600">
                  <a:moveTo>
                    <a:pt x="330307" y="119977"/>
                  </a:moveTo>
                  <a:lnTo>
                    <a:pt x="322895" y="119977"/>
                  </a:lnTo>
                  <a:lnTo>
                    <a:pt x="324748" y="121830"/>
                  </a:lnTo>
                  <a:lnTo>
                    <a:pt x="324748" y="204405"/>
                  </a:lnTo>
                  <a:lnTo>
                    <a:pt x="323270" y="206257"/>
                  </a:lnTo>
                  <a:lnTo>
                    <a:pt x="330307" y="206257"/>
                  </a:lnTo>
                  <a:lnTo>
                    <a:pt x="330307" y="119977"/>
                  </a:lnTo>
                  <a:close/>
                </a:path>
                <a:path w="330835" h="355600">
                  <a:moveTo>
                    <a:pt x="28142" y="98134"/>
                  </a:moveTo>
                  <a:lnTo>
                    <a:pt x="21847" y="98134"/>
                  </a:lnTo>
                  <a:lnTo>
                    <a:pt x="21847" y="114055"/>
                  </a:lnTo>
                  <a:lnTo>
                    <a:pt x="28142" y="114055"/>
                  </a:lnTo>
                  <a:lnTo>
                    <a:pt x="28142" y="98134"/>
                  </a:lnTo>
                  <a:close/>
                </a:path>
                <a:path w="330835" h="355600">
                  <a:moveTo>
                    <a:pt x="308453" y="98134"/>
                  </a:moveTo>
                  <a:lnTo>
                    <a:pt x="302532" y="98134"/>
                  </a:lnTo>
                  <a:lnTo>
                    <a:pt x="302532" y="114055"/>
                  </a:lnTo>
                  <a:lnTo>
                    <a:pt x="308453" y="114055"/>
                  </a:lnTo>
                  <a:lnTo>
                    <a:pt x="308453" y="98134"/>
                  </a:lnTo>
                  <a:close/>
                </a:path>
                <a:path w="330835" h="355600">
                  <a:moveTo>
                    <a:pt x="326227" y="0"/>
                  </a:moveTo>
                  <a:lnTo>
                    <a:pt x="4068" y="0"/>
                  </a:lnTo>
                  <a:lnTo>
                    <a:pt x="0" y="4448"/>
                  </a:lnTo>
                  <a:lnTo>
                    <a:pt x="0" y="94054"/>
                  </a:lnTo>
                  <a:lnTo>
                    <a:pt x="4441" y="98134"/>
                  </a:lnTo>
                  <a:lnTo>
                    <a:pt x="326601" y="98134"/>
                  </a:lnTo>
                  <a:lnTo>
                    <a:pt x="330676" y="93687"/>
                  </a:lnTo>
                  <a:lnTo>
                    <a:pt x="330676" y="92207"/>
                  </a:lnTo>
                  <a:lnTo>
                    <a:pt x="9626" y="92207"/>
                  </a:lnTo>
                  <a:lnTo>
                    <a:pt x="7773" y="91834"/>
                  </a:lnTo>
                  <a:lnTo>
                    <a:pt x="6294" y="90356"/>
                  </a:lnTo>
                  <a:lnTo>
                    <a:pt x="6294" y="70359"/>
                  </a:lnTo>
                  <a:lnTo>
                    <a:pt x="91091" y="70359"/>
                  </a:lnTo>
                  <a:lnTo>
                    <a:pt x="92201" y="68875"/>
                  </a:lnTo>
                  <a:lnTo>
                    <a:pt x="92201" y="65912"/>
                  </a:lnTo>
                  <a:lnTo>
                    <a:pt x="90723" y="64433"/>
                  </a:lnTo>
                  <a:lnTo>
                    <a:pt x="6294" y="64433"/>
                  </a:lnTo>
                  <a:lnTo>
                    <a:pt x="6294" y="36291"/>
                  </a:lnTo>
                  <a:lnTo>
                    <a:pt x="205147" y="36291"/>
                  </a:lnTo>
                  <a:lnTo>
                    <a:pt x="206257" y="34806"/>
                  </a:lnTo>
                  <a:lnTo>
                    <a:pt x="206257" y="31475"/>
                  </a:lnTo>
                  <a:lnTo>
                    <a:pt x="204773" y="30363"/>
                  </a:lnTo>
                  <a:lnTo>
                    <a:pt x="6294" y="30363"/>
                  </a:lnTo>
                  <a:lnTo>
                    <a:pt x="6294" y="7780"/>
                  </a:lnTo>
                  <a:lnTo>
                    <a:pt x="7773" y="5927"/>
                  </a:lnTo>
                  <a:lnTo>
                    <a:pt x="330676" y="5927"/>
                  </a:lnTo>
                  <a:lnTo>
                    <a:pt x="330676" y="4074"/>
                  </a:lnTo>
                  <a:lnTo>
                    <a:pt x="326227" y="0"/>
                  </a:lnTo>
                  <a:close/>
                </a:path>
                <a:path w="330835" h="355600">
                  <a:moveTo>
                    <a:pt x="330676" y="5927"/>
                  </a:moveTo>
                  <a:lnTo>
                    <a:pt x="323270" y="5927"/>
                  </a:lnTo>
                  <a:lnTo>
                    <a:pt x="325117" y="7405"/>
                  </a:lnTo>
                  <a:lnTo>
                    <a:pt x="325117" y="90356"/>
                  </a:lnTo>
                  <a:lnTo>
                    <a:pt x="323638" y="92207"/>
                  </a:lnTo>
                  <a:lnTo>
                    <a:pt x="330676" y="92207"/>
                  </a:lnTo>
                  <a:lnTo>
                    <a:pt x="330676" y="5927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14515" y="905710"/>
              <a:ext cx="330835" cy="355600"/>
            </a:xfrm>
            <a:custGeom>
              <a:avLst/>
              <a:gdLst/>
              <a:ahLst/>
              <a:cxnLst/>
              <a:rect l="l" t="t" r="r" b="b"/>
              <a:pathLst>
                <a:path w="330835" h="355600">
                  <a:moveTo>
                    <a:pt x="321048" y="98134"/>
                  </a:moveTo>
                  <a:lnTo>
                    <a:pt x="326601" y="98134"/>
                  </a:lnTo>
                  <a:lnTo>
                    <a:pt x="330676" y="93687"/>
                  </a:lnTo>
                  <a:lnTo>
                    <a:pt x="330676" y="88503"/>
                  </a:lnTo>
                  <a:lnTo>
                    <a:pt x="330676" y="9627"/>
                  </a:lnTo>
                  <a:lnTo>
                    <a:pt x="330676" y="4074"/>
                  </a:lnTo>
                  <a:lnTo>
                    <a:pt x="326227" y="0"/>
                  </a:lnTo>
                  <a:lnTo>
                    <a:pt x="321048" y="0"/>
                  </a:lnTo>
                  <a:lnTo>
                    <a:pt x="9626" y="0"/>
                  </a:lnTo>
                  <a:lnTo>
                    <a:pt x="4068" y="0"/>
                  </a:lnTo>
                  <a:lnTo>
                    <a:pt x="0" y="4448"/>
                  </a:lnTo>
                  <a:lnTo>
                    <a:pt x="0" y="9627"/>
                  </a:lnTo>
                  <a:lnTo>
                    <a:pt x="0" y="88503"/>
                  </a:lnTo>
                  <a:lnTo>
                    <a:pt x="0" y="94054"/>
                  </a:lnTo>
                  <a:lnTo>
                    <a:pt x="4441" y="98134"/>
                  </a:lnTo>
                  <a:lnTo>
                    <a:pt x="9626" y="98134"/>
                  </a:lnTo>
                  <a:lnTo>
                    <a:pt x="21847" y="98134"/>
                  </a:lnTo>
                  <a:lnTo>
                    <a:pt x="21847" y="114055"/>
                  </a:lnTo>
                  <a:lnTo>
                    <a:pt x="9626" y="114055"/>
                  </a:lnTo>
                  <a:lnTo>
                    <a:pt x="4068" y="114055"/>
                  </a:lnTo>
                  <a:lnTo>
                    <a:pt x="0" y="118498"/>
                  </a:lnTo>
                  <a:lnTo>
                    <a:pt x="0" y="123683"/>
                  </a:lnTo>
                  <a:lnTo>
                    <a:pt x="0" y="202553"/>
                  </a:lnTo>
                  <a:lnTo>
                    <a:pt x="0" y="208110"/>
                  </a:lnTo>
                  <a:lnTo>
                    <a:pt x="4441" y="212184"/>
                  </a:lnTo>
                  <a:lnTo>
                    <a:pt x="9626" y="212184"/>
                  </a:lnTo>
                  <a:lnTo>
                    <a:pt x="21847" y="212184"/>
                  </a:lnTo>
                  <a:lnTo>
                    <a:pt x="21847" y="228105"/>
                  </a:lnTo>
                  <a:lnTo>
                    <a:pt x="9626" y="228105"/>
                  </a:lnTo>
                  <a:lnTo>
                    <a:pt x="4068" y="228105"/>
                  </a:lnTo>
                  <a:lnTo>
                    <a:pt x="0" y="232548"/>
                  </a:lnTo>
                  <a:lnTo>
                    <a:pt x="0" y="237732"/>
                  </a:lnTo>
                  <a:lnTo>
                    <a:pt x="0" y="316608"/>
                  </a:lnTo>
                  <a:lnTo>
                    <a:pt x="0" y="322160"/>
                  </a:lnTo>
                  <a:lnTo>
                    <a:pt x="4441" y="326234"/>
                  </a:lnTo>
                  <a:lnTo>
                    <a:pt x="9626" y="326234"/>
                  </a:lnTo>
                  <a:lnTo>
                    <a:pt x="21847" y="326234"/>
                  </a:lnTo>
                  <a:lnTo>
                    <a:pt x="21847" y="352155"/>
                  </a:lnTo>
                  <a:lnTo>
                    <a:pt x="21847" y="354002"/>
                  </a:lnTo>
                  <a:lnTo>
                    <a:pt x="23326" y="355119"/>
                  </a:lnTo>
                  <a:lnTo>
                    <a:pt x="24810" y="355119"/>
                  </a:lnTo>
                  <a:lnTo>
                    <a:pt x="305496" y="355119"/>
                  </a:lnTo>
                  <a:lnTo>
                    <a:pt x="307343" y="355119"/>
                  </a:lnTo>
                  <a:lnTo>
                    <a:pt x="308453" y="353641"/>
                  </a:lnTo>
                  <a:lnTo>
                    <a:pt x="308453" y="352155"/>
                  </a:lnTo>
                  <a:lnTo>
                    <a:pt x="308453" y="326234"/>
                  </a:lnTo>
                  <a:lnTo>
                    <a:pt x="320675" y="326234"/>
                  </a:lnTo>
                  <a:lnTo>
                    <a:pt x="326227" y="326234"/>
                  </a:lnTo>
                  <a:lnTo>
                    <a:pt x="330307" y="321793"/>
                  </a:lnTo>
                  <a:lnTo>
                    <a:pt x="330307" y="316608"/>
                  </a:lnTo>
                  <a:lnTo>
                    <a:pt x="330307" y="238105"/>
                  </a:lnTo>
                  <a:lnTo>
                    <a:pt x="330307" y="232548"/>
                  </a:lnTo>
                  <a:lnTo>
                    <a:pt x="325860" y="228473"/>
                  </a:lnTo>
                  <a:lnTo>
                    <a:pt x="320675" y="228473"/>
                  </a:lnTo>
                  <a:lnTo>
                    <a:pt x="308453" y="228473"/>
                  </a:lnTo>
                  <a:lnTo>
                    <a:pt x="308453" y="212553"/>
                  </a:lnTo>
                  <a:lnTo>
                    <a:pt x="320675" y="212553"/>
                  </a:lnTo>
                  <a:lnTo>
                    <a:pt x="326227" y="212553"/>
                  </a:lnTo>
                  <a:lnTo>
                    <a:pt x="330307" y="208110"/>
                  </a:lnTo>
                  <a:lnTo>
                    <a:pt x="330307" y="202925"/>
                  </a:lnTo>
                  <a:lnTo>
                    <a:pt x="330307" y="123683"/>
                  </a:lnTo>
                  <a:lnTo>
                    <a:pt x="330307" y="118124"/>
                  </a:lnTo>
                  <a:lnTo>
                    <a:pt x="325860" y="114055"/>
                  </a:lnTo>
                  <a:lnTo>
                    <a:pt x="320675" y="114055"/>
                  </a:lnTo>
                  <a:lnTo>
                    <a:pt x="308453" y="114055"/>
                  </a:lnTo>
                  <a:lnTo>
                    <a:pt x="308453" y="98134"/>
                  </a:lnTo>
                  <a:lnTo>
                    <a:pt x="321048" y="98134"/>
                  </a:lnTo>
                  <a:close/>
                </a:path>
                <a:path w="330835" h="355600">
                  <a:moveTo>
                    <a:pt x="6294" y="88503"/>
                  </a:moveTo>
                  <a:lnTo>
                    <a:pt x="6294" y="70359"/>
                  </a:lnTo>
                  <a:lnTo>
                    <a:pt x="89238" y="70359"/>
                  </a:lnTo>
                  <a:lnTo>
                    <a:pt x="91091" y="70359"/>
                  </a:lnTo>
                  <a:lnTo>
                    <a:pt x="92201" y="68875"/>
                  </a:lnTo>
                  <a:lnTo>
                    <a:pt x="92201" y="67396"/>
                  </a:lnTo>
                  <a:lnTo>
                    <a:pt x="92201" y="65912"/>
                  </a:lnTo>
                  <a:lnTo>
                    <a:pt x="90723" y="64433"/>
                  </a:lnTo>
                  <a:lnTo>
                    <a:pt x="89238" y="64433"/>
                  </a:lnTo>
                  <a:lnTo>
                    <a:pt x="6294" y="64433"/>
                  </a:lnTo>
                  <a:lnTo>
                    <a:pt x="6294" y="36291"/>
                  </a:lnTo>
                  <a:lnTo>
                    <a:pt x="203288" y="36291"/>
                  </a:lnTo>
                  <a:lnTo>
                    <a:pt x="205147" y="36291"/>
                  </a:lnTo>
                  <a:lnTo>
                    <a:pt x="206257" y="34806"/>
                  </a:lnTo>
                  <a:lnTo>
                    <a:pt x="206257" y="33328"/>
                  </a:lnTo>
                  <a:lnTo>
                    <a:pt x="206257" y="31475"/>
                  </a:lnTo>
                  <a:lnTo>
                    <a:pt x="204773" y="30363"/>
                  </a:lnTo>
                  <a:lnTo>
                    <a:pt x="203288" y="30363"/>
                  </a:lnTo>
                  <a:lnTo>
                    <a:pt x="6294" y="30363"/>
                  </a:lnTo>
                  <a:lnTo>
                    <a:pt x="6294" y="9627"/>
                  </a:lnTo>
                  <a:lnTo>
                    <a:pt x="6294" y="7780"/>
                  </a:lnTo>
                  <a:lnTo>
                    <a:pt x="7773" y="5927"/>
                  </a:lnTo>
                  <a:lnTo>
                    <a:pt x="9994" y="5927"/>
                  </a:lnTo>
                  <a:lnTo>
                    <a:pt x="321417" y="5927"/>
                  </a:lnTo>
                  <a:lnTo>
                    <a:pt x="323270" y="5927"/>
                  </a:lnTo>
                  <a:lnTo>
                    <a:pt x="325117" y="7405"/>
                  </a:lnTo>
                  <a:lnTo>
                    <a:pt x="325117" y="9627"/>
                  </a:lnTo>
                  <a:lnTo>
                    <a:pt x="325117" y="88503"/>
                  </a:lnTo>
                  <a:lnTo>
                    <a:pt x="325117" y="90356"/>
                  </a:lnTo>
                  <a:lnTo>
                    <a:pt x="323638" y="92207"/>
                  </a:lnTo>
                  <a:lnTo>
                    <a:pt x="321417" y="92207"/>
                  </a:lnTo>
                  <a:lnTo>
                    <a:pt x="9626" y="92207"/>
                  </a:lnTo>
                  <a:lnTo>
                    <a:pt x="7773" y="91834"/>
                  </a:lnTo>
                  <a:lnTo>
                    <a:pt x="6294" y="90356"/>
                  </a:lnTo>
                  <a:lnTo>
                    <a:pt x="6294" y="88503"/>
                  </a:lnTo>
                  <a:close/>
                </a:path>
                <a:path w="330835" h="355600">
                  <a:moveTo>
                    <a:pt x="302532" y="349192"/>
                  </a:moveTo>
                  <a:lnTo>
                    <a:pt x="28142" y="349192"/>
                  </a:lnTo>
                  <a:lnTo>
                    <a:pt x="28142" y="326603"/>
                  </a:lnTo>
                  <a:lnTo>
                    <a:pt x="302532" y="326603"/>
                  </a:lnTo>
                  <a:lnTo>
                    <a:pt x="302532" y="349192"/>
                  </a:lnTo>
                  <a:close/>
                </a:path>
                <a:path w="330835" h="355600">
                  <a:moveTo>
                    <a:pt x="324748" y="238105"/>
                  </a:moveTo>
                  <a:lnTo>
                    <a:pt x="324748" y="316975"/>
                  </a:lnTo>
                  <a:lnTo>
                    <a:pt x="324748" y="318828"/>
                  </a:lnTo>
                  <a:lnTo>
                    <a:pt x="323270" y="320681"/>
                  </a:lnTo>
                  <a:lnTo>
                    <a:pt x="321048" y="320681"/>
                  </a:lnTo>
                  <a:lnTo>
                    <a:pt x="9626" y="320681"/>
                  </a:lnTo>
                  <a:lnTo>
                    <a:pt x="7773" y="320681"/>
                  </a:lnTo>
                  <a:lnTo>
                    <a:pt x="5920" y="319202"/>
                  </a:lnTo>
                  <a:lnTo>
                    <a:pt x="5920" y="316975"/>
                  </a:lnTo>
                  <a:lnTo>
                    <a:pt x="5920" y="305496"/>
                  </a:lnTo>
                  <a:lnTo>
                    <a:pt x="229952" y="305496"/>
                  </a:lnTo>
                  <a:lnTo>
                    <a:pt x="231805" y="305496"/>
                  </a:lnTo>
                  <a:lnTo>
                    <a:pt x="232915" y="304018"/>
                  </a:lnTo>
                  <a:lnTo>
                    <a:pt x="232915" y="302533"/>
                  </a:lnTo>
                  <a:lnTo>
                    <a:pt x="232915" y="301055"/>
                  </a:lnTo>
                  <a:lnTo>
                    <a:pt x="231436" y="299576"/>
                  </a:lnTo>
                  <a:lnTo>
                    <a:pt x="229952" y="299576"/>
                  </a:lnTo>
                  <a:lnTo>
                    <a:pt x="6294" y="299576"/>
                  </a:lnTo>
                  <a:lnTo>
                    <a:pt x="6294" y="284760"/>
                  </a:lnTo>
                  <a:lnTo>
                    <a:pt x="29989" y="284760"/>
                  </a:lnTo>
                  <a:lnTo>
                    <a:pt x="31842" y="284760"/>
                  </a:lnTo>
                  <a:lnTo>
                    <a:pt x="32952" y="283281"/>
                  </a:lnTo>
                  <a:lnTo>
                    <a:pt x="32952" y="281795"/>
                  </a:lnTo>
                  <a:lnTo>
                    <a:pt x="32952" y="279944"/>
                  </a:lnTo>
                  <a:lnTo>
                    <a:pt x="31473" y="278832"/>
                  </a:lnTo>
                  <a:lnTo>
                    <a:pt x="29989" y="278832"/>
                  </a:lnTo>
                  <a:lnTo>
                    <a:pt x="6294" y="278832"/>
                  </a:lnTo>
                  <a:lnTo>
                    <a:pt x="6294" y="238105"/>
                  </a:lnTo>
                  <a:lnTo>
                    <a:pt x="6294" y="236254"/>
                  </a:lnTo>
                  <a:lnTo>
                    <a:pt x="7773" y="234401"/>
                  </a:lnTo>
                  <a:lnTo>
                    <a:pt x="9994" y="234401"/>
                  </a:lnTo>
                  <a:lnTo>
                    <a:pt x="321417" y="234401"/>
                  </a:lnTo>
                  <a:lnTo>
                    <a:pt x="322895" y="234401"/>
                  </a:lnTo>
                  <a:lnTo>
                    <a:pt x="324748" y="235885"/>
                  </a:lnTo>
                  <a:lnTo>
                    <a:pt x="324748" y="238105"/>
                  </a:lnTo>
                  <a:close/>
                </a:path>
                <a:path w="330835" h="355600">
                  <a:moveTo>
                    <a:pt x="302532" y="228105"/>
                  </a:moveTo>
                  <a:lnTo>
                    <a:pt x="28142" y="228105"/>
                  </a:lnTo>
                  <a:lnTo>
                    <a:pt x="28142" y="212184"/>
                  </a:lnTo>
                  <a:lnTo>
                    <a:pt x="302532" y="212184"/>
                  </a:lnTo>
                  <a:lnTo>
                    <a:pt x="302532" y="228105"/>
                  </a:lnTo>
                  <a:close/>
                </a:path>
                <a:path w="330835" h="355600">
                  <a:moveTo>
                    <a:pt x="324748" y="123683"/>
                  </a:moveTo>
                  <a:lnTo>
                    <a:pt x="324748" y="202553"/>
                  </a:lnTo>
                  <a:lnTo>
                    <a:pt x="324748" y="204405"/>
                  </a:lnTo>
                  <a:lnTo>
                    <a:pt x="323270" y="206257"/>
                  </a:lnTo>
                  <a:lnTo>
                    <a:pt x="321048" y="206257"/>
                  </a:lnTo>
                  <a:lnTo>
                    <a:pt x="9626" y="206257"/>
                  </a:lnTo>
                  <a:lnTo>
                    <a:pt x="7773" y="206257"/>
                  </a:lnTo>
                  <a:lnTo>
                    <a:pt x="5920" y="204773"/>
                  </a:lnTo>
                  <a:lnTo>
                    <a:pt x="5920" y="202553"/>
                  </a:lnTo>
                  <a:lnTo>
                    <a:pt x="5920" y="148493"/>
                  </a:lnTo>
                  <a:lnTo>
                    <a:pt x="89238" y="148493"/>
                  </a:lnTo>
                  <a:lnTo>
                    <a:pt x="91091" y="148493"/>
                  </a:lnTo>
                  <a:lnTo>
                    <a:pt x="92201" y="147009"/>
                  </a:lnTo>
                  <a:lnTo>
                    <a:pt x="92201" y="145530"/>
                  </a:lnTo>
                  <a:lnTo>
                    <a:pt x="92201" y="143678"/>
                  </a:lnTo>
                  <a:lnTo>
                    <a:pt x="90723" y="142566"/>
                  </a:lnTo>
                  <a:lnTo>
                    <a:pt x="89238" y="142566"/>
                  </a:lnTo>
                  <a:lnTo>
                    <a:pt x="6294" y="142566"/>
                  </a:lnTo>
                  <a:lnTo>
                    <a:pt x="6294" y="123683"/>
                  </a:lnTo>
                  <a:lnTo>
                    <a:pt x="6294" y="121830"/>
                  </a:lnTo>
                  <a:lnTo>
                    <a:pt x="7773" y="119977"/>
                  </a:lnTo>
                  <a:lnTo>
                    <a:pt x="9994" y="119977"/>
                  </a:lnTo>
                  <a:lnTo>
                    <a:pt x="321417" y="119977"/>
                  </a:lnTo>
                  <a:lnTo>
                    <a:pt x="322895" y="119977"/>
                  </a:lnTo>
                  <a:lnTo>
                    <a:pt x="324748" y="121830"/>
                  </a:lnTo>
                  <a:lnTo>
                    <a:pt x="324748" y="123683"/>
                  </a:lnTo>
                  <a:close/>
                </a:path>
                <a:path w="330835" h="355600">
                  <a:moveTo>
                    <a:pt x="302532" y="114055"/>
                  </a:moveTo>
                  <a:lnTo>
                    <a:pt x="28142" y="114055"/>
                  </a:lnTo>
                  <a:lnTo>
                    <a:pt x="28142" y="98134"/>
                  </a:lnTo>
                  <a:lnTo>
                    <a:pt x="302532" y="98134"/>
                  </a:lnTo>
                  <a:lnTo>
                    <a:pt x="302532" y="114055"/>
                  </a:lnTo>
                  <a:close/>
                </a:path>
              </a:pathLst>
            </a:custGeom>
            <a:ln w="3702">
              <a:solidFill>
                <a:srgbClr val="008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6311" y="9364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147" y="0"/>
                  </a:moveTo>
                  <a:lnTo>
                    <a:pt x="11093" y="1429"/>
                  </a:lnTo>
                  <a:lnTo>
                    <a:pt x="5323" y="5323"/>
                  </a:lnTo>
                  <a:lnTo>
                    <a:pt x="1429" y="11090"/>
                  </a:lnTo>
                  <a:lnTo>
                    <a:pt x="0" y="18142"/>
                  </a:lnTo>
                  <a:lnTo>
                    <a:pt x="1429" y="25195"/>
                  </a:lnTo>
                  <a:lnTo>
                    <a:pt x="5323" y="30963"/>
                  </a:lnTo>
                  <a:lnTo>
                    <a:pt x="11093" y="34856"/>
                  </a:lnTo>
                  <a:lnTo>
                    <a:pt x="18147" y="36285"/>
                  </a:lnTo>
                  <a:lnTo>
                    <a:pt x="25198" y="34856"/>
                  </a:lnTo>
                  <a:lnTo>
                    <a:pt x="30966" y="30963"/>
                  </a:lnTo>
                  <a:lnTo>
                    <a:pt x="31624" y="29989"/>
                  </a:lnTo>
                  <a:lnTo>
                    <a:pt x="11478" y="29989"/>
                  </a:lnTo>
                  <a:lnTo>
                    <a:pt x="6300" y="24805"/>
                  </a:lnTo>
                  <a:lnTo>
                    <a:pt x="6300" y="11478"/>
                  </a:lnTo>
                  <a:lnTo>
                    <a:pt x="11853" y="6288"/>
                  </a:lnTo>
                  <a:lnTo>
                    <a:pt x="31618" y="6288"/>
                  </a:lnTo>
                  <a:lnTo>
                    <a:pt x="30966" y="5323"/>
                  </a:lnTo>
                  <a:lnTo>
                    <a:pt x="25198" y="1429"/>
                  </a:lnTo>
                  <a:lnTo>
                    <a:pt x="18147" y="0"/>
                  </a:lnTo>
                  <a:close/>
                </a:path>
                <a:path w="36830" h="36830">
                  <a:moveTo>
                    <a:pt x="31618" y="6288"/>
                  </a:moveTo>
                  <a:lnTo>
                    <a:pt x="24810" y="6288"/>
                  </a:lnTo>
                  <a:lnTo>
                    <a:pt x="29995" y="11478"/>
                  </a:lnTo>
                  <a:lnTo>
                    <a:pt x="29995" y="24805"/>
                  </a:lnTo>
                  <a:lnTo>
                    <a:pt x="24810" y="29989"/>
                  </a:lnTo>
                  <a:lnTo>
                    <a:pt x="31624" y="29989"/>
                  </a:lnTo>
                  <a:lnTo>
                    <a:pt x="34860" y="25195"/>
                  </a:lnTo>
                  <a:lnTo>
                    <a:pt x="36289" y="18142"/>
                  </a:lnTo>
                  <a:lnTo>
                    <a:pt x="34860" y="11090"/>
                  </a:lnTo>
                  <a:lnTo>
                    <a:pt x="31618" y="6288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6311" y="9364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147" y="36285"/>
                  </a:moveTo>
                  <a:lnTo>
                    <a:pt x="25198" y="34856"/>
                  </a:lnTo>
                  <a:lnTo>
                    <a:pt x="30966" y="30963"/>
                  </a:lnTo>
                  <a:lnTo>
                    <a:pt x="34860" y="25195"/>
                  </a:lnTo>
                  <a:lnTo>
                    <a:pt x="36289" y="18142"/>
                  </a:lnTo>
                  <a:lnTo>
                    <a:pt x="34860" y="11090"/>
                  </a:lnTo>
                  <a:lnTo>
                    <a:pt x="30966" y="5323"/>
                  </a:lnTo>
                  <a:lnTo>
                    <a:pt x="25198" y="1429"/>
                  </a:lnTo>
                  <a:lnTo>
                    <a:pt x="18147" y="0"/>
                  </a:lnTo>
                  <a:lnTo>
                    <a:pt x="11093" y="1429"/>
                  </a:lnTo>
                  <a:lnTo>
                    <a:pt x="5323" y="5323"/>
                  </a:lnTo>
                  <a:lnTo>
                    <a:pt x="1429" y="11090"/>
                  </a:lnTo>
                  <a:lnTo>
                    <a:pt x="0" y="18142"/>
                  </a:lnTo>
                  <a:lnTo>
                    <a:pt x="1429" y="25195"/>
                  </a:lnTo>
                  <a:lnTo>
                    <a:pt x="5323" y="30963"/>
                  </a:lnTo>
                  <a:lnTo>
                    <a:pt x="11093" y="34856"/>
                  </a:lnTo>
                  <a:lnTo>
                    <a:pt x="18147" y="36285"/>
                  </a:lnTo>
                  <a:close/>
                </a:path>
                <a:path w="36830" h="36830">
                  <a:moveTo>
                    <a:pt x="18147" y="6288"/>
                  </a:moveTo>
                  <a:lnTo>
                    <a:pt x="24810" y="6288"/>
                  </a:lnTo>
                  <a:lnTo>
                    <a:pt x="29995" y="11478"/>
                  </a:lnTo>
                  <a:lnTo>
                    <a:pt x="29995" y="18142"/>
                  </a:lnTo>
                  <a:lnTo>
                    <a:pt x="29995" y="24805"/>
                  </a:lnTo>
                  <a:lnTo>
                    <a:pt x="24810" y="29989"/>
                  </a:lnTo>
                  <a:lnTo>
                    <a:pt x="18147" y="29989"/>
                  </a:lnTo>
                  <a:lnTo>
                    <a:pt x="11478" y="29989"/>
                  </a:lnTo>
                  <a:lnTo>
                    <a:pt x="6300" y="24805"/>
                  </a:lnTo>
                  <a:lnTo>
                    <a:pt x="6300" y="18142"/>
                  </a:lnTo>
                  <a:lnTo>
                    <a:pt x="6300" y="11478"/>
                  </a:lnTo>
                  <a:lnTo>
                    <a:pt x="11853" y="6288"/>
                  </a:lnTo>
                  <a:lnTo>
                    <a:pt x="18147" y="6288"/>
                  </a:lnTo>
                  <a:close/>
                </a:path>
              </a:pathLst>
            </a:custGeom>
            <a:ln w="3702">
              <a:solidFill>
                <a:srgbClr val="008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6311" y="116491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147" y="0"/>
                  </a:moveTo>
                  <a:lnTo>
                    <a:pt x="11093" y="1429"/>
                  </a:lnTo>
                  <a:lnTo>
                    <a:pt x="5323" y="5323"/>
                  </a:lnTo>
                  <a:lnTo>
                    <a:pt x="1429" y="11093"/>
                  </a:lnTo>
                  <a:lnTo>
                    <a:pt x="0" y="18147"/>
                  </a:lnTo>
                  <a:lnTo>
                    <a:pt x="1429" y="25202"/>
                  </a:lnTo>
                  <a:lnTo>
                    <a:pt x="5323" y="30971"/>
                  </a:lnTo>
                  <a:lnTo>
                    <a:pt x="11093" y="34866"/>
                  </a:lnTo>
                  <a:lnTo>
                    <a:pt x="18147" y="36295"/>
                  </a:lnTo>
                  <a:lnTo>
                    <a:pt x="25198" y="34866"/>
                  </a:lnTo>
                  <a:lnTo>
                    <a:pt x="30966" y="30971"/>
                  </a:lnTo>
                  <a:lnTo>
                    <a:pt x="31625" y="29995"/>
                  </a:lnTo>
                  <a:lnTo>
                    <a:pt x="11478" y="29995"/>
                  </a:lnTo>
                  <a:lnTo>
                    <a:pt x="6300" y="24816"/>
                  </a:lnTo>
                  <a:lnTo>
                    <a:pt x="6300" y="11478"/>
                  </a:lnTo>
                  <a:lnTo>
                    <a:pt x="11853" y="6300"/>
                  </a:lnTo>
                  <a:lnTo>
                    <a:pt x="31625" y="6300"/>
                  </a:lnTo>
                  <a:lnTo>
                    <a:pt x="30966" y="5323"/>
                  </a:lnTo>
                  <a:lnTo>
                    <a:pt x="25198" y="1429"/>
                  </a:lnTo>
                  <a:lnTo>
                    <a:pt x="18147" y="0"/>
                  </a:lnTo>
                  <a:close/>
                </a:path>
                <a:path w="36830" h="36830">
                  <a:moveTo>
                    <a:pt x="31625" y="6300"/>
                  </a:moveTo>
                  <a:lnTo>
                    <a:pt x="24810" y="6300"/>
                  </a:lnTo>
                  <a:lnTo>
                    <a:pt x="29995" y="11478"/>
                  </a:lnTo>
                  <a:lnTo>
                    <a:pt x="29995" y="24816"/>
                  </a:lnTo>
                  <a:lnTo>
                    <a:pt x="24810" y="29995"/>
                  </a:lnTo>
                  <a:lnTo>
                    <a:pt x="31625" y="29995"/>
                  </a:lnTo>
                  <a:lnTo>
                    <a:pt x="34860" y="25202"/>
                  </a:lnTo>
                  <a:lnTo>
                    <a:pt x="36289" y="18147"/>
                  </a:lnTo>
                  <a:lnTo>
                    <a:pt x="34860" y="11093"/>
                  </a:lnTo>
                  <a:lnTo>
                    <a:pt x="31625" y="630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6311" y="116491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147" y="36295"/>
                  </a:moveTo>
                  <a:lnTo>
                    <a:pt x="25198" y="34866"/>
                  </a:lnTo>
                  <a:lnTo>
                    <a:pt x="30966" y="30971"/>
                  </a:lnTo>
                  <a:lnTo>
                    <a:pt x="34860" y="25202"/>
                  </a:lnTo>
                  <a:lnTo>
                    <a:pt x="36289" y="18147"/>
                  </a:lnTo>
                  <a:lnTo>
                    <a:pt x="34860" y="11093"/>
                  </a:lnTo>
                  <a:lnTo>
                    <a:pt x="30966" y="5323"/>
                  </a:lnTo>
                  <a:lnTo>
                    <a:pt x="25198" y="1429"/>
                  </a:lnTo>
                  <a:lnTo>
                    <a:pt x="18147" y="0"/>
                  </a:lnTo>
                  <a:lnTo>
                    <a:pt x="11093" y="1429"/>
                  </a:lnTo>
                  <a:lnTo>
                    <a:pt x="5323" y="5323"/>
                  </a:lnTo>
                  <a:lnTo>
                    <a:pt x="1429" y="11093"/>
                  </a:lnTo>
                  <a:lnTo>
                    <a:pt x="0" y="18147"/>
                  </a:lnTo>
                  <a:lnTo>
                    <a:pt x="1429" y="25202"/>
                  </a:lnTo>
                  <a:lnTo>
                    <a:pt x="5323" y="30971"/>
                  </a:lnTo>
                  <a:lnTo>
                    <a:pt x="11093" y="34866"/>
                  </a:lnTo>
                  <a:lnTo>
                    <a:pt x="18147" y="36295"/>
                  </a:lnTo>
                  <a:close/>
                </a:path>
                <a:path w="36830" h="36830">
                  <a:moveTo>
                    <a:pt x="18147" y="6300"/>
                  </a:moveTo>
                  <a:lnTo>
                    <a:pt x="24810" y="6300"/>
                  </a:lnTo>
                  <a:lnTo>
                    <a:pt x="29995" y="11478"/>
                  </a:lnTo>
                  <a:lnTo>
                    <a:pt x="29995" y="18147"/>
                  </a:lnTo>
                  <a:lnTo>
                    <a:pt x="29995" y="24816"/>
                  </a:lnTo>
                  <a:lnTo>
                    <a:pt x="24810" y="29995"/>
                  </a:lnTo>
                  <a:lnTo>
                    <a:pt x="18147" y="29995"/>
                  </a:lnTo>
                  <a:lnTo>
                    <a:pt x="11478" y="29995"/>
                  </a:lnTo>
                  <a:lnTo>
                    <a:pt x="6300" y="24816"/>
                  </a:lnTo>
                  <a:lnTo>
                    <a:pt x="6300" y="18147"/>
                  </a:lnTo>
                  <a:lnTo>
                    <a:pt x="6300" y="11478"/>
                  </a:lnTo>
                  <a:lnTo>
                    <a:pt x="11853" y="6300"/>
                  </a:lnTo>
                  <a:lnTo>
                    <a:pt x="18147" y="6300"/>
                  </a:lnTo>
                  <a:close/>
                </a:path>
              </a:pathLst>
            </a:custGeom>
            <a:ln w="3702">
              <a:solidFill>
                <a:srgbClr val="008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6311" y="105086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147" y="0"/>
                  </a:moveTo>
                  <a:lnTo>
                    <a:pt x="11093" y="1429"/>
                  </a:lnTo>
                  <a:lnTo>
                    <a:pt x="5323" y="5323"/>
                  </a:lnTo>
                  <a:lnTo>
                    <a:pt x="1429" y="11093"/>
                  </a:lnTo>
                  <a:lnTo>
                    <a:pt x="0" y="18147"/>
                  </a:lnTo>
                  <a:lnTo>
                    <a:pt x="1429" y="25202"/>
                  </a:lnTo>
                  <a:lnTo>
                    <a:pt x="5323" y="30971"/>
                  </a:lnTo>
                  <a:lnTo>
                    <a:pt x="11093" y="34866"/>
                  </a:lnTo>
                  <a:lnTo>
                    <a:pt x="18147" y="36295"/>
                  </a:lnTo>
                  <a:lnTo>
                    <a:pt x="25198" y="34866"/>
                  </a:lnTo>
                  <a:lnTo>
                    <a:pt x="30966" y="30971"/>
                  </a:lnTo>
                  <a:lnTo>
                    <a:pt x="31874" y="29626"/>
                  </a:lnTo>
                  <a:lnTo>
                    <a:pt x="11478" y="29626"/>
                  </a:lnTo>
                  <a:lnTo>
                    <a:pt x="6300" y="24442"/>
                  </a:lnTo>
                  <a:lnTo>
                    <a:pt x="6300" y="11478"/>
                  </a:lnTo>
                  <a:lnTo>
                    <a:pt x="11853" y="5925"/>
                  </a:lnTo>
                  <a:lnTo>
                    <a:pt x="31373" y="5925"/>
                  </a:lnTo>
                  <a:lnTo>
                    <a:pt x="30966" y="5323"/>
                  </a:lnTo>
                  <a:lnTo>
                    <a:pt x="25198" y="1429"/>
                  </a:lnTo>
                  <a:lnTo>
                    <a:pt x="18147" y="0"/>
                  </a:lnTo>
                  <a:close/>
                </a:path>
                <a:path w="36830" h="36830">
                  <a:moveTo>
                    <a:pt x="31373" y="5925"/>
                  </a:moveTo>
                  <a:lnTo>
                    <a:pt x="24810" y="5925"/>
                  </a:lnTo>
                  <a:lnTo>
                    <a:pt x="29978" y="11093"/>
                  </a:lnTo>
                  <a:lnTo>
                    <a:pt x="29995" y="24442"/>
                  </a:lnTo>
                  <a:lnTo>
                    <a:pt x="24810" y="29626"/>
                  </a:lnTo>
                  <a:lnTo>
                    <a:pt x="31874" y="29626"/>
                  </a:lnTo>
                  <a:lnTo>
                    <a:pt x="34860" y="25202"/>
                  </a:lnTo>
                  <a:lnTo>
                    <a:pt x="36289" y="18147"/>
                  </a:lnTo>
                  <a:lnTo>
                    <a:pt x="34860" y="11093"/>
                  </a:lnTo>
                  <a:lnTo>
                    <a:pt x="31373" y="5925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6311" y="1050867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30">
                  <a:moveTo>
                    <a:pt x="18147" y="36295"/>
                  </a:moveTo>
                  <a:lnTo>
                    <a:pt x="25198" y="34866"/>
                  </a:lnTo>
                  <a:lnTo>
                    <a:pt x="30966" y="30971"/>
                  </a:lnTo>
                  <a:lnTo>
                    <a:pt x="34860" y="25202"/>
                  </a:lnTo>
                  <a:lnTo>
                    <a:pt x="36289" y="18147"/>
                  </a:lnTo>
                  <a:lnTo>
                    <a:pt x="34860" y="11093"/>
                  </a:lnTo>
                  <a:lnTo>
                    <a:pt x="30966" y="5323"/>
                  </a:lnTo>
                  <a:lnTo>
                    <a:pt x="25198" y="1429"/>
                  </a:lnTo>
                  <a:lnTo>
                    <a:pt x="18147" y="0"/>
                  </a:lnTo>
                  <a:lnTo>
                    <a:pt x="11093" y="1429"/>
                  </a:lnTo>
                  <a:lnTo>
                    <a:pt x="5323" y="5323"/>
                  </a:lnTo>
                  <a:lnTo>
                    <a:pt x="1429" y="11093"/>
                  </a:lnTo>
                  <a:lnTo>
                    <a:pt x="0" y="18147"/>
                  </a:lnTo>
                  <a:lnTo>
                    <a:pt x="1429" y="25202"/>
                  </a:lnTo>
                  <a:lnTo>
                    <a:pt x="5323" y="30971"/>
                  </a:lnTo>
                  <a:lnTo>
                    <a:pt x="11093" y="34866"/>
                  </a:lnTo>
                  <a:lnTo>
                    <a:pt x="18147" y="36295"/>
                  </a:lnTo>
                  <a:close/>
                </a:path>
                <a:path w="36830" h="36830">
                  <a:moveTo>
                    <a:pt x="18147" y="5925"/>
                  </a:moveTo>
                  <a:lnTo>
                    <a:pt x="24810" y="5925"/>
                  </a:lnTo>
                  <a:lnTo>
                    <a:pt x="29995" y="11110"/>
                  </a:lnTo>
                  <a:lnTo>
                    <a:pt x="29995" y="17779"/>
                  </a:lnTo>
                  <a:lnTo>
                    <a:pt x="29995" y="24442"/>
                  </a:lnTo>
                  <a:lnTo>
                    <a:pt x="24810" y="29626"/>
                  </a:lnTo>
                  <a:lnTo>
                    <a:pt x="18147" y="29626"/>
                  </a:lnTo>
                  <a:lnTo>
                    <a:pt x="11478" y="29626"/>
                  </a:lnTo>
                  <a:lnTo>
                    <a:pt x="6300" y="24442"/>
                  </a:lnTo>
                  <a:lnTo>
                    <a:pt x="6300" y="17779"/>
                  </a:lnTo>
                  <a:lnTo>
                    <a:pt x="6300" y="11478"/>
                  </a:lnTo>
                  <a:lnTo>
                    <a:pt x="11853" y="5925"/>
                  </a:lnTo>
                  <a:lnTo>
                    <a:pt x="18147" y="5925"/>
                  </a:lnTo>
                  <a:close/>
                </a:path>
              </a:pathLst>
            </a:custGeom>
            <a:ln w="3702">
              <a:solidFill>
                <a:srgbClr val="008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7081" y="969775"/>
              <a:ext cx="57150" cy="6350"/>
            </a:xfrm>
            <a:custGeom>
              <a:avLst/>
              <a:gdLst/>
              <a:ahLst/>
              <a:cxnLst/>
              <a:rect l="l" t="t" r="r" b="b"/>
              <a:pathLst>
                <a:path w="57150" h="6350">
                  <a:moveTo>
                    <a:pt x="55543" y="0"/>
                  </a:moveTo>
                  <a:lnTo>
                    <a:pt x="1110" y="0"/>
                  </a:lnTo>
                  <a:lnTo>
                    <a:pt x="0" y="1478"/>
                  </a:lnTo>
                  <a:lnTo>
                    <a:pt x="0" y="4443"/>
                  </a:lnTo>
                  <a:lnTo>
                    <a:pt x="1110" y="5921"/>
                  </a:lnTo>
                  <a:lnTo>
                    <a:pt x="55916" y="5921"/>
                  </a:lnTo>
                  <a:lnTo>
                    <a:pt x="57027" y="4443"/>
                  </a:lnTo>
                  <a:lnTo>
                    <a:pt x="57027" y="1478"/>
                  </a:lnTo>
                  <a:lnTo>
                    <a:pt x="55543" y="0"/>
                  </a:lnTo>
                  <a:close/>
                </a:path>
              </a:pathLst>
            </a:custGeom>
            <a:solidFill>
              <a:srgbClr val="008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37081" y="969775"/>
              <a:ext cx="57150" cy="6350"/>
            </a:xfrm>
            <a:custGeom>
              <a:avLst/>
              <a:gdLst/>
              <a:ahLst/>
              <a:cxnLst/>
              <a:rect l="l" t="t" r="r" b="b"/>
              <a:pathLst>
                <a:path w="57150" h="6350">
                  <a:moveTo>
                    <a:pt x="2962" y="5921"/>
                  </a:moveTo>
                  <a:lnTo>
                    <a:pt x="54064" y="5921"/>
                  </a:lnTo>
                  <a:lnTo>
                    <a:pt x="55916" y="5921"/>
                  </a:lnTo>
                  <a:lnTo>
                    <a:pt x="57027" y="4443"/>
                  </a:lnTo>
                  <a:lnTo>
                    <a:pt x="57027" y="2958"/>
                  </a:lnTo>
                  <a:lnTo>
                    <a:pt x="57027" y="1478"/>
                  </a:lnTo>
                  <a:lnTo>
                    <a:pt x="55543" y="0"/>
                  </a:lnTo>
                  <a:lnTo>
                    <a:pt x="54064" y="0"/>
                  </a:lnTo>
                  <a:lnTo>
                    <a:pt x="2962" y="0"/>
                  </a:lnTo>
                  <a:lnTo>
                    <a:pt x="1110" y="0"/>
                  </a:lnTo>
                  <a:lnTo>
                    <a:pt x="0" y="1478"/>
                  </a:lnTo>
                  <a:lnTo>
                    <a:pt x="0" y="2958"/>
                  </a:lnTo>
                  <a:lnTo>
                    <a:pt x="0" y="4443"/>
                  </a:lnTo>
                  <a:lnTo>
                    <a:pt x="1110" y="5921"/>
                  </a:lnTo>
                  <a:lnTo>
                    <a:pt x="2962" y="5921"/>
                  </a:lnTo>
                  <a:close/>
                </a:path>
              </a:pathLst>
            </a:custGeom>
            <a:ln w="3702">
              <a:solidFill>
                <a:srgbClr val="0080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30868" y="851094"/>
              <a:ext cx="740410" cy="464820"/>
            </a:xfrm>
            <a:custGeom>
              <a:avLst/>
              <a:gdLst/>
              <a:ahLst/>
              <a:cxnLst/>
              <a:rect l="l" t="t" r="r" b="b"/>
              <a:pathLst>
                <a:path w="740410" h="464819">
                  <a:moveTo>
                    <a:pt x="0" y="0"/>
                  </a:moveTo>
                  <a:lnTo>
                    <a:pt x="739926" y="0"/>
                  </a:lnTo>
                  <a:lnTo>
                    <a:pt x="739926" y="464352"/>
                  </a:lnTo>
                  <a:lnTo>
                    <a:pt x="0" y="464352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93986" y="2109973"/>
            <a:ext cx="504825" cy="472440"/>
            <a:chOff x="1493986" y="2109973"/>
            <a:chExt cx="504825" cy="47244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4231" y="2161230"/>
              <a:ext cx="124345" cy="16579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2312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30" y="334923"/>
                  </a:moveTo>
                  <a:lnTo>
                    <a:pt x="24316" y="334923"/>
                  </a:lnTo>
                  <a:lnTo>
                    <a:pt x="14817" y="333005"/>
                  </a:lnTo>
                  <a:lnTo>
                    <a:pt x="7070" y="327778"/>
                  </a:lnTo>
                  <a:lnTo>
                    <a:pt x="1852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2" y="14905"/>
                  </a:lnTo>
                  <a:lnTo>
                    <a:pt x="7070" y="7149"/>
                  </a:lnTo>
                  <a:lnTo>
                    <a:pt x="14817" y="1918"/>
                  </a:lnTo>
                  <a:lnTo>
                    <a:pt x="24316" y="0"/>
                  </a:lnTo>
                  <a:lnTo>
                    <a:pt x="165230" y="0"/>
                  </a:lnTo>
                  <a:lnTo>
                    <a:pt x="174717" y="1918"/>
                  </a:lnTo>
                  <a:lnTo>
                    <a:pt x="182463" y="7149"/>
                  </a:lnTo>
                  <a:lnTo>
                    <a:pt x="187626" y="14816"/>
                  </a:lnTo>
                  <a:lnTo>
                    <a:pt x="58235" y="14816"/>
                  </a:lnTo>
                  <a:lnTo>
                    <a:pt x="56828" y="17439"/>
                  </a:lnTo>
                  <a:lnTo>
                    <a:pt x="56828" y="23935"/>
                  </a:lnTo>
                  <a:lnTo>
                    <a:pt x="58235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11" y="41168"/>
                  </a:lnTo>
                  <a:lnTo>
                    <a:pt x="18211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204" y="279720"/>
                  </a:lnTo>
                  <a:lnTo>
                    <a:pt x="79223" y="286673"/>
                  </a:lnTo>
                  <a:lnTo>
                    <a:pt x="79223" y="303862"/>
                  </a:lnTo>
                  <a:lnTo>
                    <a:pt x="86204" y="310842"/>
                  </a:lnTo>
                  <a:lnTo>
                    <a:pt x="189541" y="310842"/>
                  </a:lnTo>
                  <a:lnTo>
                    <a:pt x="187686" y="320029"/>
                  </a:lnTo>
                  <a:lnTo>
                    <a:pt x="182463" y="327778"/>
                  </a:lnTo>
                  <a:lnTo>
                    <a:pt x="174717" y="333005"/>
                  </a:lnTo>
                  <a:lnTo>
                    <a:pt x="165230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52" y="23935"/>
                  </a:lnTo>
                  <a:lnTo>
                    <a:pt x="132752" y="17439"/>
                  </a:lnTo>
                  <a:lnTo>
                    <a:pt x="131323" y="14816"/>
                  </a:lnTo>
                  <a:lnTo>
                    <a:pt x="187626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7" y="257520"/>
                  </a:lnTo>
                  <a:lnTo>
                    <a:pt x="171347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42" y="310842"/>
                  </a:lnTo>
                  <a:lnTo>
                    <a:pt x="110324" y="303862"/>
                  </a:lnTo>
                  <a:lnTo>
                    <a:pt x="110324" y="286673"/>
                  </a:lnTo>
                  <a:lnTo>
                    <a:pt x="103342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7200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36" y="0"/>
                  </a:lnTo>
                  <a:lnTo>
                    <a:pt x="497836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49806" y="2109973"/>
            <a:ext cx="504825" cy="472440"/>
            <a:chOff x="2249806" y="2109973"/>
            <a:chExt cx="504825" cy="47244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052" y="2161230"/>
              <a:ext cx="124345" cy="1657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08137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24" y="334923"/>
                  </a:moveTo>
                  <a:lnTo>
                    <a:pt x="24309" y="334923"/>
                  </a:lnTo>
                  <a:lnTo>
                    <a:pt x="14814" y="333005"/>
                  </a:lnTo>
                  <a:lnTo>
                    <a:pt x="7069" y="327778"/>
                  </a:lnTo>
                  <a:lnTo>
                    <a:pt x="1852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2" y="14905"/>
                  </a:lnTo>
                  <a:lnTo>
                    <a:pt x="7069" y="7149"/>
                  </a:lnTo>
                  <a:lnTo>
                    <a:pt x="14814" y="1918"/>
                  </a:lnTo>
                  <a:lnTo>
                    <a:pt x="24309" y="0"/>
                  </a:lnTo>
                  <a:lnTo>
                    <a:pt x="165224" y="0"/>
                  </a:lnTo>
                  <a:lnTo>
                    <a:pt x="174714" y="1918"/>
                  </a:lnTo>
                  <a:lnTo>
                    <a:pt x="182463" y="7149"/>
                  </a:lnTo>
                  <a:lnTo>
                    <a:pt x="187626" y="14816"/>
                  </a:lnTo>
                  <a:lnTo>
                    <a:pt x="58229" y="14816"/>
                  </a:lnTo>
                  <a:lnTo>
                    <a:pt x="56822" y="17439"/>
                  </a:lnTo>
                  <a:lnTo>
                    <a:pt x="56822" y="23935"/>
                  </a:lnTo>
                  <a:lnTo>
                    <a:pt x="58229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11" y="41168"/>
                  </a:lnTo>
                  <a:lnTo>
                    <a:pt x="18211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199" y="279720"/>
                  </a:lnTo>
                  <a:lnTo>
                    <a:pt x="79223" y="286673"/>
                  </a:lnTo>
                  <a:lnTo>
                    <a:pt x="79223" y="303862"/>
                  </a:lnTo>
                  <a:lnTo>
                    <a:pt x="86199" y="310842"/>
                  </a:lnTo>
                  <a:lnTo>
                    <a:pt x="189541" y="310842"/>
                  </a:lnTo>
                  <a:lnTo>
                    <a:pt x="187686" y="320029"/>
                  </a:lnTo>
                  <a:lnTo>
                    <a:pt x="182463" y="327778"/>
                  </a:lnTo>
                  <a:lnTo>
                    <a:pt x="174714" y="333005"/>
                  </a:lnTo>
                  <a:lnTo>
                    <a:pt x="165224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52" y="23935"/>
                  </a:lnTo>
                  <a:lnTo>
                    <a:pt x="132752" y="17439"/>
                  </a:lnTo>
                  <a:lnTo>
                    <a:pt x="131323" y="14816"/>
                  </a:lnTo>
                  <a:lnTo>
                    <a:pt x="187626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0" y="257520"/>
                  </a:lnTo>
                  <a:lnTo>
                    <a:pt x="171340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36" y="310842"/>
                  </a:lnTo>
                  <a:lnTo>
                    <a:pt x="110317" y="303862"/>
                  </a:lnTo>
                  <a:lnTo>
                    <a:pt x="110317" y="286673"/>
                  </a:lnTo>
                  <a:lnTo>
                    <a:pt x="103336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53020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42" y="0"/>
                  </a:lnTo>
                  <a:lnTo>
                    <a:pt x="497842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005630" y="2109973"/>
            <a:ext cx="504825" cy="472440"/>
            <a:chOff x="3005630" y="2109973"/>
            <a:chExt cx="504825" cy="47244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5876" y="2161230"/>
              <a:ext cx="124345" cy="16579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063956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32" y="334923"/>
                  </a:moveTo>
                  <a:lnTo>
                    <a:pt x="24316" y="334923"/>
                  </a:lnTo>
                  <a:lnTo>
                    <a:pt x="14818" y="333005"/>
                  </a:lnTo>
                  <a:lnTo>
                    <a:pt x="7070" y="327778"/>
                  </a:lnTo>
                  <a:lnTo>
                    <a:pt x="1852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2" y="14905"/>
                  </a:lnTo>
                  <a:lnTo>
                    <a:pt x="7070" y="7149"/>
                  </a:lnTo>
                  <a:lnTo>
                    <a:pt x="14818" y="1918"/>
                  </a:lnTo>
                  <a:lnTo>
                    <a:pt x="24316" y="0"/>
                  </a:lnTo>
                  <a:lnTo>
                    <a:pt x="165232" y="0"/>
                  </a:lnTo>
                  <a:lnTo>
                    <a:pt x="174718" y="1918"/>
                  </a:lnTo>
                  <a:lnTo>
                    <a:pt x="182464" y="7149"/>
                  </a:lnTo>
                  <a:lnTo>
                    <a:pt x="187626" y="14816"/>
                  </a:lnTo>
                  <a:lnTo>
                    <a:pt x="58229" y="14816"/>
                  </a:lnTo>
                  <a:lnTo>
                    <a:pt x="56829" y="17439"/>
                  </a:lnTo>
                  <a:lnTo>
                    <a:pt x="56829" y="23935"/>
                  </a:lnTo>
                  <a:lnTo>
                    <a:pt x="58229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12" y="41168"/>
                  </a:lnTo>
                  <a:lnTo>
                    <a:pt x="18212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204" y="279720"/>
                  </a:lnTo>
                  <a:lnTo>
                    <a:pt x="79224" y="286673"/>
                  </a:lnTo>
                  <a:lnTo>
                    <a:pt x="79224" y="303862"/>
                  </a:lnTo>
                  <a:lnTo>
                    <a:pt x="86204" y="310842"/>
                  </a:lnTo>
                  <a:lnTo>
                    <a:pt x="189541" y="310842"/>
                  </a:lnTo>
                  <a:lnTo>
                    <a:pt x="187686" y="320029"/>
                  </a:lnTo>
                  <a:lnTo>
                    <a:pt x="182464" y="327778"/>
                  </a:lnTo>
                  <a:lnTo>
                    <a:pt x="174718" y="333005"/>
                  </a:lnTo>
                  <a:lnTo>
                    <a:pt x="165232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52" y="23935"/>
                  </a:lnTo>
                  <a:lnTo>
                    <a:pt x="132752" y="17439"/>
                  </a:lnTo>
                  <a:lnTo>
                    <a:pt x="131323" y="14816"/>
                  </a:lnTo>
                  <a:lnTo>
                    <a:pt x="187626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2" y="257520"/>
                  </a:lnTo>
                  <a:lnTo>
                    <a:pt x="171342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36" y="310842"/>
                  </a:lnTo>
                  <a:lnTo>
                    <a:pt x="110318" y="303862"/>
                  </a:lnTo>
                  <a:lnTo>
                    <a:pt x="110318" y="286673"/>
                  </a:lnTo>
                  <a:lnTo>
                    <a:pt x="103336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8845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36" y="0"/>
                  </a:lnTo>
                  <a:lnTo>
                    <a:pt x="497836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761451" y="2109973"/>
            <a:ext cx="504825" cy="472440"/>
            <a:chOff x="3761451" y="2109973"/>
            <a:chExt cx="504825" cy="47244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1696" y="2161230"/>
              <a:ext cx="124345" cy="1657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19782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24" y="334923"/>
                  </a:moveTo>
                  <a:lnTo>
                    <a:pt x="24311" y="334923"/>
                  </a:lnTo>
                  <a:lnTo>
                    <a:pt x="14812" y="333005"/>
                  </a:lnTo>
                  <a:lnTo>
                    <a:pt x="7067" y="327778"/>
                  </a:lnTo>
                  <a:lnTo>
                    <a:pt x="1851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1" y="14905"/>
                  </a:lnTo>
                  <a:lnTo>
                    <a:pt x="7067" y="7149"/>
                  </a:lnTo>
                  <a:lnTo>
                    <a:pt x="14812" y="1918"/>
                  </a:lnTo>
                  <a:lnTo>
                    <a:pt x="24311" y="0"/>
                  </a:lnTo>
                  <a:lnTo>
                    <a:pt x="165224" y="0"/>
                  </a:lnTo>
                  <a:lnTo>
                    <a:pt x="174712" y="1918"/>
                  </a:lnTo>
                  <a:lnTo>
                    <a:pt x="182460" y="7149"/>
                  </a:lnTo>
                  <a:lnTo>
                    <a:pt x="187625" y="14816"/>
                  </a:lnTo>
                  <a:lnTo>
                    <a:pt x="58229" y="14816"/>
                  </a:lnTo>
                  <a:lnTo>
                    <a:pt x="56822" y="17439"/>
                  </a:lnTo>
                  <a:lnTo>
                    <a:pt x="56822" y="23935"/>
                  </a:lnTo>
                  <a:lnTo>
                    <a:pt x="58229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05" y="41168"/>
                  </a:lnTo>
                  <a:lnTo>
                    <a:pt x="18205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199" y="279720"/>
                  </a:lnTo>
                  <a:lnTo>
                    <a:pt x="79217" y="286673"/>
                  </a:lnTo>
                  <a:lnTo>
                    <a:pt x="79217" y="303862"/>
                  </a:lnTo>
                  <a:lnTo>
                    <a:pt x="86199" y="310842"/>
                  </a:lnTo>
                  <a:lnTo>
                    <a:pt x="189541" y="310842"/>
                  </a:lnTo>
                  <a:lnTo>
                    <a:pt x="187685" y="320029"/>
                  </a:lnTo>
                  <a:lnTo>
                    <a:pt x="182460" y="327778"/>
                  </a:lnTo>
                  <a:lnTo>
                    <a:pt x="174712" y="333005"/>
                  </a:lnTo>
                  <a:lnTo>
                    <a:pt x="165224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46" y="23935"/>
                  </a:lnTo>
                  <a:lnTo>
                    <a:pt x="132746" y="17439"/>
                  </a:lnTo>
                  <a:lnTo>
                    <a:pt x="131323" y="14816"/>
                  </a:lnTo>
                  <a:lnTo>
                    <a:pt x="187625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2" y="257520"/>
                  </a:lnTo>
                  <a:lnTo>
                    <a:pt x="171342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36" y="310842"/>
                  </a:lnTo>
                  <a:lnTo>
                    <a:pt x="110318" y="303862"/>
                  </a:lnTo>
                  <a:lnTo>
                    <a:pt x="110318" y="286673"/>
                  </a:lnTo>
                  <a:lnTo>
                    <a:pt x="103336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64665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36" y="0"/>
                  </a:lnTo>
                  <a:lnTo>
                    <a:pt x="497836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604903" y="3004572"/>
            <a:ext cx="68580" cy="132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B</a:t>
            </a:r>
            <a:r>
              <a:rPr spc="-40" dirty="0"/>
              <a:t>R</a:t>
            </a:r>
            <a:r>
              <a:rPr spc="-75" dirty="0"/>
              <a:t>O</a:t>
            </a:r>
            <a:r>
              <a:rPr spc="-70" dirty="0"/>
              <a:t>AD</a:t>
            </a:r>
            <a:r>
              <a:rPr spc="-50" dirty="0"/>
              <a:t> </a:t>
            </a:r>
            <a:r>
              <a:rPr spc="-40" dirty="0"/>
              <a:t>DEFINITION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654" y="847879"/>
            <a:ext cx="746355" cy="4707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93986" y="2109973"/>
            <a:ext cx="504825" cy="472440"/>
            <a:chOff x="1493986" y="2109973"/>
            <a:chExt cx="504825" cy="472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8209" y="2161230"/>
              <a:ext cx="196391" cy="3761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52312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30" y="334923"/>
                  </a:moveTo>
                  <a:lnTo>
                    <a:pt x="24316" y="334923"/>
                  </a:lnTo>
                  <a:lnTo>
                    <a:pt x="14817" y="333005"/>
                  </a:lnTo>
                  <a:lnTo>
                    <a:pt x="7070" y="327778"/>
                  </a:lnTo>
                  <a:lnTo>
                    <a:pt x="1852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2" y="14905"/>
                  </a:lnTo>
                  <a:lnTo>
                    <a:pt x="7070" y="7149"/>
                  </a:lnTo>
                  <a:lnTo>
                    <a:pt x="14817" y="1918"/>
                  </a:lnTo>
                  <a:lnTo>
                    <a:pt x="24316" y="0"/>
                  </a:lnTo>
                  <a:lnTo>
                    <a:pt x="165230" y="0"/>
                  </a:lnTo>
                  <a:lnTo>
                    <a:pt x="174717" y="1918"/>
                  </a:lnTo>
                  <a:lnTo>
                    <a:pt x="182463" y="7149"/>
                  </a:lnTo>
                  <a:lnTo>
                    <a:pt x="187626" y="14816"/>
                  </a:lnTo>
                  <a:lnTo>
                    <a:pt x="58235" y="14816"/>
                  </a:lnTo>
                  <a:lnTo>
                    <a:pt x="56828" y="17439"/>
                  </a:lnTo>
                  <a:lnTo>
                    <a:pt x="56828" y="23935"/>
                  </a:lnTo>
                  <a:lnTo>
                    <a:pt x="58235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11" y="41168"/>
                  </a:lnTo>
                  <a:lnTo>
                    <a:pt x="18211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204" y="279720"/>
                  </a:lnTo>
                  <a:lnTo>
                    <a:pt x="79223" y="286673"/>
                  </a:lnTo>
                  <a:lnTo>
                    <a:pt x="79223" y="303862"/>
                  </a:lnTo>
                  <a:lnTo>
                    <a:pt x="86204" y="310842"/>
                  </a:lnTo>
                  <a:lnTo>
                    <a:pt x="189541" y="310842"/>
                  </a:lnTo>
                  <a:lnTo>
                    <a:pt x="187686" y="320029"/>
                  </a:lnTo>
                  <a:lnTo>
                    <a:pt x="182463" y="327778"/>
                  </a:lnTo>
                  <a:lnTo>
                    <a:pt x="174717" y="333005"/>
                  </a:lnTo>
                  <a:lnTo>
                    <a:pt x="165230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52" y="23935"/>
                  </a:lnTo>
                  <a:lnTo>
                    <a:pt x="132752" y="17439"/>
                  </a:lnTo>
                  <a:lnTo>
                    <a:pt x="131323" y="14816"/>
                  </a:lnTo>
                  <a:lnTo>
                    <a:pt x="187626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7" y="257520"/>
                  </a:lnTo>
                  <a:lnTo>
                    <a:pt x="171347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42" y="310842"/>
                  </a:lnTo>
                  <a:lnTo>
                    <a:pt x="110324" y="303862"/>
                  </a:lnTo>
                  <a:lnTo>
                    <a:pt x="110324" y="286673"/>
                  </a:lnTo>
                  <a:lnTo>
                    <a:pt x="103342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7200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36" y="0"/>
                  </a:lnTo>
                  <a:lnTo>
                    <a:pt x="497836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49806" y="2109973"/>
            <a:ext cx="504825" cy="472440"/>
            <a:chOff x="2249806" y="2109973"/>
            <a:chExt cx="504825" cy="4724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0052" y="2161230"/>
              <a:ext cx="124345" cy="1657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08137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24" y="334923"/>
                  </a:moveTo>
                  <a:lnTo>
                    <a:pt x="24309" y="334923"/>
                  </a:lnTo>
                  <a:lnTo>
                    <a:pt x="14814" y="333005"/>
                  </a:lnTo>
                  <a:lnTo>
                    <a:pt x="7069" y="327778"/>
                  </a:lnTo>
                  <a:lnTo>
                    <a:pt x="1852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2" y="14905"/>
                  </a:lnTo>
                  <a:lnTo>
                    <a:pt x="7069" y="7149"/>
                  </a:lnTo>
                  <a:lnTo>
                    <a:pt x="14814" y="1918"/>
                  </a:lnTo>
                  <a:lnTo>
                    <a:pt x="24309" y="0"/>
                  </a:lnTo>
                  <a:lnTo>
                    <a:pt x="165224" y="0"/>
                  </a:lnTo>
                  <a:lnTo>
                    <a:pt x="174714" y="1918"/>
                  </a:lnTo>
                  <a:lnTo>
                    <a:pt x="182463" y="7149"/>
                  </a:lnTo>
                  <a:lnTo>
                    <a:pt x="187626" y="14816"/>
                  </a:lnTo>
                  <a:lnTo>
                    <a:pt x="58229" y="14816"/>
                  </a:lnTo>
                  <a:lnTo>
                    <a:pt x="56822" y="17439"/>
                  </a:lnTo>
                  <a:lnTo>
                    <a:pt x="56822" y="23935"/>
                  </a:lnTo>
                  <a:lnTo>
                    <a:pt x="58229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11" y="41168"/>
                  </a:lnTo>
                  <a:lnTo>
                    <a:pt x="18211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199" y="279720"/>
                  </a:lnTo>
                  <a:lnTo>
                    <a:pt x="79223" y="286673"/>
                  </a:lnTo>
                  <a:lnTo>
                    <a:pt x="79223" y="303862"/>
                  </a:lnTo>
                  <a:lnTo>
                    <a:pt x="86199" y="310842"/>
                  </a:lnTo>
                  <a:lnTo>
                    <a:pt x="189541" y="310842"/>
                  </a:lnTo>
                  <a:lnTo>
                    <a:pt x="187686" y="320029"/>
                  </a:lnTo>
                  <a:lnTo>
                    <a:pt x="182463" y="327778"/>
                  </a:lnTo>
                  <a:lnTo>
                    <a:pt x="174714" y="333005"/>
                  </a:lnTo>
                  <a:lnTo>
                    <a:pt x="165224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52" y="23935"/>
                  </a:lnTo>
                  <a:lnTo>
                    <a:pt x="132752" y="17439"/>
                  </a:lnTo>
                  <a:lnTo>
                    <a:pt x="131323" y="14816"/>
                  </a:lnTo>
                  <a:lnTo>
                    <a:pt x="187626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0" y="257520"/>
                  </a:lnTo>
                  <a:lnTo>
                    <a:pt x="171340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36" y="310842"/>
                  </a:lnTo>
                  <a:lnTo>
                    <a:pt x="110317" y="303862"/>
                  </a:lnTo>
                  <a:lnTo>
                    <a:pt x="110317" y="286673"/>
                  </a:lnTo>
                  <a:lnTo>
                    <a:pt x="103336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3020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42" y="0"/>
                  </a:lnTo>
                  <a:lnTo>
                    <a:pt x="497842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4029" y="2341839"/>
              <a:ext cx="196391" cy="1955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005630" y="2109973"/>
            <a:ext cx="504825" cy="472440"/>
            <a:chOff x="3005630" y="2109973"/>
            <a:chExt cx="504825" cy="47244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5870" y="2161230"/>
              <a:ext cx="124351" cy="16579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3956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32" y="334923"/>
                  </a:moveTo>
                  <a:lnTo>
                    <a:pt x="24316" y="334923"/>
                  </a:lnTo>
                  <a:lnTo>
                    <a:pt x="14818" y="333005"/>
                  </a:lnTo>
                  <a:lnTo>
                    <a:pt x="7070" y="327778"/>
                  </a:lnTo>
                  <a:lnTo>
                    <a:pt x="1852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2" y="14905"/>
                  </a:lnTo>
                  <a:lnTo>
                    <a:pt x="7070" y="7149"/>
                  </a:lnTo>
                  <a:lnTo>
                    <a:pt x="14818" y="1918"/>
                  </a:lnTo>
                  <a:lnTo>
                    <a:pt x="24316" y="0"/>
                  </a:lnTo>
                  <a:lnTo>
                    <a:pt x="165232" y="0"/>
                  </a:lnTo>
                  <a:lnTo>
                    <a:pt x="174718" y="1918"/>
                  </a:lnTo>
                  <a:lnTo>
                    <a:pt x="182464" y="7149"/>
                  </a:lnTo>
                  <a:lnTo>
                    <a:pt x="187626" y="14816"/>
                  </a:lnTo>
                  <a:lnTo>
                    <a:pt x="58229" y="14816"/>
                  </a:lnTo>
                  <a:lnTo>
                    <a:pt x="56829" y="17439"/>
                  </a:lnTo>
                  <a:lnTo>
                    <a:pt x="56829" y="23935"/>
                  </a:lnTo>
                  <a:lnTo>
                    <a:pt x="58229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12" y="41168"/>
                  </a:lnTo>
                  <a:lnTo>
                    <a:pt x="18212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204" y="279720"/>
                  </a:lnTo>
                  <a:lnTo>
                    <a:pt x="79224" y="286673"/>
                  </a:lnTo>
                  <a:lnTo>
                    <a:pt x="79224" y="303862"/>
                  </a:lnTo>
                  <a:lnTo>
                    <a:pt x="86204" y="310842"/>
                  </a:lnTo>
                  <a:lnTo>
                    <a:pt x="189541" y="310842"/>
                  </a:lnTo>
                  <a:lnTo>
                    <a:pt x="187686" y="320029"/>
                  </a:lnTo>
                  <a:lnTo>
                    <a:pt x="182464" y="327778"/>
                  </a:lnTo>
                  <a:lnTo>
                    <a:pt x="174718" y="333005"/>
                  </a:lnTo>
                  <a:lnTo>
                    <a:pt x="165232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52" y="23935"/>
                  </a:lnTo>
                  <a:lnTo>
                    <a:pt x="132752" y="17439"/>
                  </a:lnTo>
                  <a:lnTo>
                    <a:pt x="131323" y="14816"/>
                  </a:lnTo>
                  <a:lnTo>
                    <a:pt x="187626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2" y="257520"/>
                  </a:lnTo>
                  <a:lnTo>
                    <a:pt x="171342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36" y="310842"/>
                  </a:lnTo>
                  <a:lnTo>
                    <a:pt x="110318" y="303862"/>
                  </a:lnTo>
                  <a:lnTo>
                    <a:pt x="110318" y="286673"/>
                  </a:lnTo>
                  <a:lnTo>
                    <a:pt x="103336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8845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36" y="0"/>
                  </a:lnTo>
                  <a:lnTo>
                    <a:pt x="497836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9853" y="2341839"/>
              <a:ext cx="196391" cy="19557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761451" y="2109973"/>
            <a:ext cx="504825" cy="472440"/>
            <a:chOff x="3761451" y="2109973"/>
            <a:chExt cx="504825" cy="47244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1696" y="2161230"/>
              <a:ext cx="124345" cy="16579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19782" y="2148740"/>
              <a:ext cx="189865" cy="335280"/>
            </a:xfrm>
            <a:custGeom>
              <a:avLst/>
              <a:gdLst/>
              <a:ahLst/>
              <a:cxnLst/>
              <a:rect l="l" t="t" r="r" b="b"/>
              <a:pathLst>
                <a:path w="189864" h="335280">
                  <a:moveTo>
                    <a:pt x="165224" y="334923"/>
                  </a:moveTo>
                  <a:lnTo>
                    <a:pt x="24311" y="334923"/>
                  </a:lnTo>
                  <a:lnTo>
                    <a:pt x="14812" y="333005"/>
                  </a:lnTo>
                  <a:lnTo>
                    <a:pt x="7067" y="327778"/>
                  </a:lnTo>
                  <a:lnTo>
                    <a:pt x="1851" y="320029"/>
                  </a:lnTo>
                  <a:lnTo>
                    <a:pt x="0" y="310842"/>
                  </a:lnTo>
                  <a:lnTo>
                    <a:pt x="33" y="23935"/>
                  </a:lnTo>
                  <a:lnTo>
                    <a:pt x="1851" y="14905"/>
                  </a:lnTo>
                  <a:lnTo>
                    <a:pt x="7067" y="7149"/>
                  </a:lnTo>
                  <a:lnTo>
                    <a:pt x="14812" y="1918"/>
                  </a:lnTo>
                  <a:lnTo>
                    <a:pt x="24311" y="0"/>
                  </a:lnTo>
                  <a:lnTo>
                    <a:pt x="165224" y="0"/>
                  </a:lnTo>
                  <a:lnTo>
                    <a:pt x="174712" y="1918"/>
                  </a:lnTo>
                  <a:lnTo>
                    <a:pt x="182460" y="7149"/>
                  </a:lnTo>
                  <a:lnTo>
                    <a:pt x="187625" y="14816"/>
                  </a:lnTo>
                  <a:lnTo>
                    <a:pt x="58229" y="14816"/>
                  </a:lnTo>
                  <a:lnTo>
                    <a:pt x="56822" y="17439"/>
                  </a:lnTo>
                  <a:lnTo>
                    <a:pt x="56822" y="23935"/>
                  </a:lnTo>
                  <a:lnTo>
                    <a:pt x="58229" y="26569"/>
                  </a:lnTo>
                  <a:lnTo>
                    <a:pt x="189601" y="26569"/>
                  </a:lnTo>
                  <a:lnTo>
                    <a:pt x="189601" y="41168"/>
                  </a:lnTo>
                  <a:lnTo>
                    <a:pt x="18205" y="41168"/>
                  </a:lnTo>
                  <a:lnTo>
                    <a:pt x="18205" y="257520"/>
                  </a:lnTo>
                  <a:lnTo>
                    <a:pt x="189601" y="257520"/>
                  </a:lnTo>
                  <a:lnTo>
                    <a:pt x="189601" y="279720"/>
                  </a:lnTo>
                  <a:lnTo>
                    <a:pt x="86199" y="279720"/>
                  </a:lnTo>
                  <a:lnTo>
                    <a:pt x="79217" y="286673"/>
                  </a:lnTo>
                  <a:lnTo>
                    <a:pt x="79217" y="303862"/>
                  </a:lnTo>
                  <a:lnTo>
                    <a:pt x="86199" y="310842"/>
                  </a:lnTo>
                  <a:lnTo>
                    <a:pt x="189541" y="310842"/>
                  </a:lnTo>
                  <a:lnTo>
                    <a:pt x="187685" y="320029"/>
                  </a:lnTo>
                  <a:lnTo>
                    <a:pt x="182460" y="327778"/>
                  </a:lnTo>
                  <a:lnTo>
                    <a:pt x="174712" y="333005"/>
                  </a:lnTo>
                  <a:lnTo>
                    <a:pt x="165224" y="334923"/>
                  </a:lnTo>
                  <a:close/>
                </a:path>
                <a:path w="189864" h="335280">
                  <a:moveTo>
                    <a:pt x="189601" y="26569"/>
                  </a:moveTo>
                  <a:lnTo>
                    <a:pt x="131323" y="26569"/>
                  </a:lnTo>
                  <a:lnTo>
                    <a:pt x="132746" y="23935"/>
                  </a:lnTo>
                  <a:lnTo>
                    <a:pt x="132746" y="17439"/>
                  </a:lnTo>
                  <a:lnTo>
                    <a:pt x="131323" y="14816"/>
                  </a:lnTo>
                  <a:lnTo>
                    <a:pt x="187625" y="14816"/>
                  </a:lnTo>
                  <a:lnTo>
                    <a:pt x="189508" y="23935"/>
                  </a:lnTo>
                  <a:lnTo>
                    <a:pt x="189601" y="26569"/>
                  </a:lnTo>
                  <a:close/>
                </a:path>
                <a:path w="189864" h="335280">
                  <a:moveTo>
                    <a:pt x="189601" y="257520"/>
                  </a:moveTo>
                  <a:lnTo>
                    <a:pt x="171342" y="257520"/>
                  </a:lnTo>
                  <a:lnTo>
                    <a:pt x="171342" y="41168"/>
                  </a:lnTo>
                  <a:lnTo>
                    <a:pt x="189601" y="41168"/>
                  </a:lnTo>
                  <a:lnTo>
                    <a:pt x="189601" y="257520"/>
                  </a:lnTo>
                  <a:close/>
                </a:path>
                <a:path w="189864" h="335280">
                  <a:moveTo>
                    <a:pt x="189541" y="310842"/>
                  </a:moveTo>
                  <a:lnTo>
                    <a:pt x="103336" y="310842"/>
                  </a:lnTo>
                  <a:lnTo>
                    <a:pt x="110318" y="303862"/>
                  </a:lnTo>
                  <a:lnTo>
                    <a:pt x="110318" y="286673"/>
                  </a:lnTo>
                  <a:lnTo>
                    <a:pt x="103336" y="279720"/>
                  </a:lnTo>
                  <a:lnTo>
                    <a:pt x="189601" y="279720"/>
                  </a:lnTo>
                  <a:lnTo>
                    <a:pt x="189541" y="310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64665" y="2113188"/>
              <a:ext cx="497840" cy="466090"/>
            </a:xfrm>
            <a:custGeom>
              <a:avLst/>
              <a:gdLst/>
              <a:ahLst/>
              <a:cxnLst/>
              <a:rect l="l" t="t" r="r" b="b"/>
              <a:pathLst>
                <a:path w="497839" h="466089">
                  <a:moveTo>
                    <a:pt x="0" y="0"/>
                  </a:moveTo>
                  <a:lnTo>
                    <a:pt x="497836" y="0"/>
                  </a:lnTo>
                  <a:lnTo>
                    <a:pt x="497836" y="465491"/>
                  </a:lnTo>
                  <a:lnTo>
                    <a:pt x="0" y="465491"/>
                  </a:lnTo>
                  <a:lnTo>
                    <a:pt x="0" y="0"/>
                  </a:lnTo>
                  <a:close/>
                </a:path>
              </a:pathLst>
            </a:custGeom>
            <a:ln w="6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45674" y="2341839"/>
              <a:ext cx="196391" cy="19557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00773" y="383406"/>
            <a:ext cx="4797425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(FL)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aims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collaboratively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train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keeping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endParaRPr sz="1000">
              <a:latin typeface="Trebuchet MS"/>
              <a:cs typeface="Trebuchet MS"/>
            </a:endParaRPr>
          </a:p>
          <a:p>
            <a:pPr marL="986155">
              <a:lnSpc>
                <a:spcPct val="100000"/>
              </a:lnSpc>
              <a:spcBef>
                <a:spcPts val="700"/>
              </a:spcBef>
            </a:pPr>
            <a:r>
              <a:rPr sz="550" spc="20" dirty="0">
                <a:latin typeface="Trebuchet MS"/>
                <a:cs typeface="Trebuchet MS"/>
              </a:rPr>
              <a:t>initialize</a:t>
            </a:r>
            <a:r>
              <a:rPr sz="550" spc="-20" dirty="0">
                <a:latin typeface="Trebuchet MS"/>
                <a:cs typeface="Trebuchet MS"/>
              </a:rPr>
              <a:t> </a:t>
            </a:r>
            <a:r>
              <a:rPr sz="550" spc="55" dirty="0">
                <a:latin typeface="Trebuchet MS"/>
                <a:cs typeface="Trebuchet MS"/>
              </a:rPr>
              <a:t>model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4903" y="3004572"/>
            <a:ext cx="68580" cy="132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" y="44714"/>
            <a:ext cx="29279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50" dirty="0"/>
              <a:t> </a:t>
            </a:r>
            <a:r>
              <a:rPr spc="-30" dirty="0"/>
              <a:t>B</a:t>
            </a:r>
            <a:r>
              <a:rPr spc="-40" dirty="0"/>
              <a:t>R</a:t>
            </a:r>
            <a:r>
              <a:rPr spc="-75" dirty="0"/>
              <a:t>O</a:t>
            </a:r>
            <a:r>
              <a:rPr spc="-70" dirty="0"/>
              <a:t>AD</a:t>
            </a:r>
            <a:r>
              <a:rPr spc="-50" dirty="0"/>
              <a:t> </a:t>
            </a:r>
            <a:r>
              <a:rPr spc="-40" dirty="0"/>
              <a:t>DEFINITION</a:t>
            </a:r>
            <a:r>
              <a:rPr spc="-45" dirty="0"/>
              <a:t> </a:t>
            </a:r>
            <a:r>
              <a:rPr spc="-85" dirty="0"/>
              <a:t>OF</a:t>
            </a:r>
            <a:r>
              <a:rPr spc="-45" dirty="0"/>
              <a:t> </a:t>
            </a:r>
            <a:r>
              <a:rPr spc="-65" dirty="0"/>
              <a:t>FEDER</a:t>
            </a:r>
            <a:r>
              <a:rPr spc="-110" dirty="0"/>
              <a:t>A</a:t>
            </a:r>
            <a:r>
              <a:rPr spc="-85" dirty="0"/>
              <a:t>TED</a:t>
            </a:r>
            <a:r>
              <a:rPr spc="-50" dirty="0"/>
              <a:t> </a:t>
            </a:r>
            <a:r>
              <a:rPr spc="-55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7654" y="847879"/>
            <a:ext cx="746355" cy="470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986" y="2109973"/>
            <a:ext cx="504265" cy="4719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5630" y="2109973"/>
            <a:ext cx="504265" cy="4719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9806" y="2109973"/>
            <a:ext cx="504271" cy="4719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1451" y="2109973"/>
            <a:ext cx="504265" cy="4719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0773" y="383406"/>
            <a:ext cx="4797425" cy="64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  <a:buChar char="•"/>
              <a:tabLst>
                <a:tab pos="112395" algn="l"/>
              </a:tabLst>
            </a:pPr>
            <a:r>
              <a:rPr sz="1000" spc="-10" dirty="0">
                <a:solidFill>
                  <a:srgbClr val="22373A"/>
                </a:solidFill>
                <a:latin typeface="Trebuchet MS"/>
                <a:cs typeface="Trebuchet MS"/>
              </a:rPr>
              <a:t>Federated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22373A"/>
                </a:solidFill>
                <a:latin typeface="Trebuchet MS"/>
                <a:cs typeface="Trebuchet MS"/>
              </a:rPr>
              <a:t>Learning</a:t>
            </a:r>
            <a:r>
              <a:rPr sz="1000" spc="-35" dirty="0">
                <a:solidFill>
                  <a:srgbClr val="22373A"/>
                </a:solidFill>
                <a:latin typeface="Trebuchet MS"/>
                <a:cs typeface="Trebuchet MS"/>
              </a:rPr>
              <a:t> (FL)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15" dirty="0">
                <a:solidFill>
                  <a:srgbClr val="22373A"/>
                </a:solidFill>
                <a:latin typeface="Trebuchet MS"/>
                <a:cs typeface="Trebuchet MS"/>
              </a:rPr>
              <a:t>aims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to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collaboratively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train </a:t>
            </a:r>
            <a:r>
              <a:rPr sz="1000" spc="5" dirty="0">
                <a:solidFill>
                  <a:srgbClr val="EB811B"/>
                </a:solidFill>
                <a:latin typeface="Trebuchet MS"/>
                <a:cs typeface="Trebuchet MS"/>
              </a:rPr>
              <a:t>a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ML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EB811B"/>
                </a:solidFill>
                <a:latin typeface="Trebuchet MS"/>
                <a:cs typeface="Trebuchet MS"/>
              </a:rPr>
              <a:t>model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22373A"/>
                </a:solidFill>
                <a:latin typeface="Trebuchet MS"/>
                <a:cs typeface="Trebuchet MS"/>
              </a:rPr>
              <a:t>while</a:t>
            </a:r>
            <a:r>
              <a:rPr sz="1000" spc="-20" dirty="0">
                <a:solidFill>
                  <a:srgbClr val="22373A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EB811B"/>
                </a:solidFill>
                <a:latin typeface="Trebuchet MS"/>
                <a:cs typeface="Trebuchet MS"/>
              </a:rPr>
              <a:t>keeping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EB811B"/>
                </a:solidFill>
                <a:latin typeface="Trebuchet MS"/>
                <a:cs typeface="Trebuchet MS"/>
              </a:rPr>
              <a:t>the </a:t>
            </a:r>
            <a:r>
              <a:rPr sz="1000" spc="-285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EB811B"/>
                </a:solidFill>
                <a:latin typeface="Trebuchet MS"/>
                <a:cs typeface="Trebuchet MS"/>
              </a:rPr>
              <a:t>data</a:t>
            </a:r>
            <a:r>
              <a:rPr sz="1000" spc="-30" dirty="0">
                <a:solidFill>
                  <a:srgbClr val="EB811B"/>
                </a:solidFill>
                <a:latin typeface="Trebuchet MS"/>
                <a:cs typeface="Trebuchet MS"/>
              </a:rPr>
              <a:t> </a:t>
            </a:r>
            <a:r>
              <a:rPr sz="1000" spc="-20" dirty="0">
                <a:solidFill>
                  <a:srgbClr val="EB811B"/>
                </a:solidFill>
                <a:latin typeface="Trebuchet MS"/>
                <a:cs typeface="Trebuchet MS"/>
              </a:rPr>
              <a:t>decentralized</a:t>
            </a:r>
            <a:endParaRPr sz="1000">
              <a:latin typeface="Trebuchet MS"/>
              <a:cs typeface="Trebuchet MS"/>
            </a:endParaRPr>
          </a:p>
          <a:p>
            <a:pPr marL="988694" marR="2734310">
              <a:lnSpc>
                <a:spcPct val="110800"/>
              </a:lnSpc>
              <a:spcBef>
                <a:spcPts val="630"/>
              </a:spcBef>
            </a:pPr>
            <a:r>
              <a:rPr sz="550" spc="55" dirty="0">
                <a:latin typeface="Trebuchet MS"/>
                <a:cs typeface="Trebuchet MS"/>
              </a:rPr>
              <a:t>each</a:t>
            </a:r>
            <a:r>
              <a:rPr sz="550" dirty="0">
                <a:latin typeface="Trebuchet MS"/>
                <a:cs typeface="Trebuchet MS"/>
              </a:rPr>
              <a:t> </a:t>
            </a:r>
            <a:r>
              <a:rPr sz="550" spc="45" dirty="0">
                <a:latin typeface="Trebuchet MS"/>
                <a:cs typeface="Trebuchet MS"/>
              </a:rPr>
              <a:t>party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65" dirty="0">
                <a:latin typeface="Trebuchet MS"/>
                <a:cs typeface="Trebuchet MS"/>
              </a:rPr>
              <a:t>makes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65" dirty="0">
                <a:latin typeface="Trebuchet MS"/>
                <a:cs typeface="Trebuchet MS"/>
              </a:rPr>
              <a:t>an</a:t>
            </a:r>
            <a:r>
              <a:rPr sz="550" spc="5" dirty="0">
                <a:latin typeface="Trebuchet MS"/>
                <a:cs typeface="Trebuchet MS"/>
              </a:rPr>
              <a:t> </a:t>
            </a:r>
            <a:r>
              <a:rPr sz="550" spc="50" dirty="0">
                <a:latin typeface="Trebuchet MS"/>
                <a:cs typeface="Trebuchet MS"/>
              </a:rPr>
              <a:t>update </a:t>
            </a:r>
            <a:r>
              <a:rPr sz="550" spc="-150" dirty="0">
                <a:latin typeface="Trebuchet MS"/>
                <a:cs typeface="Trebuchet MS"/>
              </a:rPr>
              <a:t> </a:t>
            </a:r>
            <a:r>
              <a:rPr sz="550" spc="60" dirty="0">
                <a:latin typeface="Trebuchet MS"/>
                <a:cs typeface="Trebuchet MS"/>
              </a:rPr>
              <a:t>using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its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30" dirty="0">
                <a:latin typeface="Trebuchet MS"/>
                <a:cs typeface="Trebuchet MS"/>
              </a:rPr>
              <a:t>local</a:t>
            </a:r>
            <a:r>
              <a:rPr sz="550" spc="10" dirty="0">
                <a:latin typeface="Trebuchet MS"/>
                <a:cs typeface="Trebuchet MS"/>
              </a:rPr>
              <a:t> </a:t>
            </a:r>
            <a:r>
              <a:rPr sz="550" spc="45" dirty="0">
                <a:latin typeface="Trebuchet MS"/>
                <a:cs typeface="Trebuchet MS"/>
              </a:rPr>
              <a:t>dataset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4903" y="3004572"/>
            <a:ext cx="68580" cy="132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00" spc="-30" dirty="0">
                <a:solidFill>
                  <a:srgbClr val="22373A"/>
                </a:solidFill>
                <a:latin typeface="Trebuchet MS"/>
                <a:cs typeface="Trebuchet MS"/>
              </a:rPr>
              <a:t>5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5149</Words>
  <Application>Microsoft Office PowerPoint</Application>
  <PresentationFormat>Custom</PresentationFormat>
  <Paragraphs>604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Calibri</vt:lpstr>
      <vt:lpstr>Cambria</vt:lpstr>
      <vt:lpstr>Comic Sans MS</vt:lpstr>
      <vt:lpstr>Courier New</vt:lpstr>
      <vt:lpstr>Georgia</vt:lpstr>
      <vt:lpstr>Microsoft Sans Serif</vt:lpstr>
      <vt:lpstr>Tahoma</vt:lpstr>
      <vt:lpstr>Times New Roman</vt:lpstr>
      <vt:lpstr>Trebuchet MS</vt:lpstr>
      <vt:lpstr>Office Theme</vt:lpstr>
      <vt:lpstr>PowerPoint Presentation</vt:lpstr>
      <vt:lpstr>OUTLINE OF THE TALK</vt:lpstr>
      <vt:lpstr>PowerPoint Presentation</vt:lpstr>
      <vt:lpstr>A SHIFT OF PARADIGM: FROM CENTRALIZED TO DECENTRALIZED DATA</vt:lpstr>
      <vt:lpstr>WHY CAN’T WE JUST CENTRALIZE THE DATA?</vt:lpstr>
      <vt:lpstr>HOW ABOUT EACH PARTY LEARNING ON ITS OWN?</vt:lpstr>
      <vt:lpstr>A BROAD DEFINITION OF FEDERATED LEARNING</vt:lpstr>
      <vt:lpstr>A BROAD DEFINITION OF FEDERATED LEARNING</vt:lpstr>
      <vt:lpstr>A BROAD DEFINITION OF FEDERATED LEARNING</vt:lpstr>
      <vt:lpstr>A BROAD DEFINITION OF FEDERATED LEARNING</vt:lpstr>
      <vt:lpstr>A BROAD DEFINITION OF FEDERATED LEARNING</vt:lpstr>
      <vt:lpstr>A BROAD DEFINITION OF FEDERATED LEARNING</vt:lpstr>
      <vt:lpstr>KEY DIFFERENCES WITH DISTRIBUTED LEARNING</vt:lpstr>
      <vt:lpstr>CROSS-DEVICE VS. CROSS-SILO FL</vt:lpstr>
      <vt:lpstr>SERVER ORCHESTRATED VS. FULLY DECENTRALIZED FL</vt:lpstr>
      <vt:lpstr>FEDERATED LEARNING IS A BOOMING TOPIC</vt:lpstr>
      <vt:lpstr>PowerPoint Presentation</vt:lpstr>
      <vt:lpstr>BASIC NOTATIONS</vt:lpstr>
      <vt:lpstr>FEDAVG (AKA LOCAL SGD) [MCMAHAN ET AL., 2017]</vt:lpstr>
      <vt:lpstr>FEDAVG (AKA LOCAL SGD) [MCMAHAN ET AL., 2017]</vt:lpstr>
      <vt:lpstr>FULLY DECENTRALIZED SETTING</vt:lpstr>
      <vt:lpstr>FULLY DECENTRALIZED (LOCAL) SGD [LIAN ET AL., 2017, KOLOSKOVA ET AL., 2020B]</vt:lpstr>
      <vt:lpstr>SOME CHALLENGES  IN FEDERATED LEARNING</vt:lpstr>
      <vt:lpstr>CLIENT DRIFT IN FEDAVG</vt:lpstr>
      <vt:lpstr>THEORETICAL CONVERGENCE RATES FOR FEDAVG</vt:lpstr>
      <vt:lpstr>SCAFFOLD: CORRECTING LOCAL UPDATES [KARIMIREDDY ET AL., 2020]</vt:lpstr>
      <vt:lpstr>SCAFFOLD: CORRECTING LOCAL UPDATES [KARIMIREDDY ET AL., 2020]</vt:lpstr>
      <vt:lpstr>FEDERATED LEARNING OF PERSONALIZED MODELS</vt:lpstr>
      <vt:lpstr>PERSONALIZED MODELS FROM A “META” MODEL</vt:lpstr>
      <vt:lpstr>PERSONALIZED MODELS VIA TASK RELATIONSHIPS</vt:lpstr>
      <vt:lpstr>SOME CHALLENGES  IN FEDERATED LEARNING</vt:lpstr>
      <vt:lpstr>PRIVACY ISSUES IN (FEDERATED) ML</vt:lpstr>
      <vt:lpstr>DIFFERENTIAL PRIVACY IN A NUTSHELL</vt:lpstr>
      <vt:lpstr>PowerPoint Presentation</vt:lpstr>
      <vt:lpstr>A KEY FUNCTIONALITY: DP AGGREGATION</vt:lpstr>
      <vt:lpstr>APPROACHES TO DP AGGREGATION</vt:lpstr>
      <vt:lpstr>A SIMPLER PROTOCOL FOR DP AGGREGATION: GOPA [SABATER ET AL., 2020]</vt:lpstr>
      <vt:lpstr>PowerPoint Presentation</vt:lpstr>
      <vt:lpstr>SOME OTHER INTERESTING TOPICS IN FL</vt:lpstr>
      <vt:lpstr>KEEPING UP WITH ADVANCES IN FEDERATED LEARNING</vt:lpstr>
      <vt:lpstr>REFERENCES I</vt:lpstr>
      <vt:lpstr>REFERENCES II</vt:lpstr>
      <vt:lpstr>REFERENCES III</vt:lpstr>
      <vt:lpstr>REFERENCES IV</vt:lpstr>
      <vt:lpstr>REFERENCES V</vt:lpstr>
      <vt:lpstr>REFERENCES VI</vt:lpstr>
      <vt:lpstr>REFERENCES VII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Federated Learning</dc:title>
  <dc:creator>Aurélien Bellet (Inria)</dc:creator>
  <cp:lastModifiedBy>Manjula Perkinian</cp:lastModifiedBy>
  <cp:revision>1</cp:revision>
  <dcterms:created xsi:type="dcterms:W3CDTF">2022-12-15T10:50:31Z</dcterms:created>
  <dcterms:modified xsi:type="dcterms:W3CDTF">2022-12-16T03:37:36Z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2020-12-02T00:00:00Z</vt:filetime>
  </property>
</Properties>
</file>