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5765800" cy="4324350"/>
  <p:notesSz cx="5765800" cy="4324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51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340548"/>
            <a:ext cx="4900930" cy="9081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421636"/>
            <a:ext cx="4036060" cy="1081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A66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A66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994600"/>
            <a:ext cx="2508123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994600"/>
            <a:ext cx="2508123" cy="2854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A66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11150"/>
          </a:xfrm>
          <a:custGeom>
            <a:avLst/>
            <a:gdLst/>
            <a:ahLst/>
            <a:cxnLst/>
            <a:rect l="l" t="t" r="r" b="b"/>
            <a:pathLst>
              <a:path w="5760085" h="311150">
                <a:moveTo>
                  <a:pt x="5759996" y="0"/>
                </a:moveTo>
                <a:lnTo>
                  <a:pt x="0" y="0"/>
                </a:lnTo>
                <a:lnTo>
                  <a:pt x="0" y="310553"/>
                </a:lnTo>
                <a:lnTo>
                  <a:pt x="5759996" y="310553"/>
                </a:lnTo>
                <a:lnTo>
                  <a:pt x="575999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74"/>
            <a:ext cx="55685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A66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944" y="964991"/>
            <a:ext cx="4420235" cy="137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4021645"/>
            <a:ext cx="1845056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4021645"/>
            <a:ext cx="1326134" cy="216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7342" y="4185902"/>
            <a:ext cx="262889" cy="9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spc="20" dirty="0"/>
              <a:t>‹#›</a:t>
            </a:fld>
            <a:r>
              <a:rPr spc="20" dirty="0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5.xml"/><Relationship Id="rId5" Type="http://schemas.openxmlformats.org/officeDocument/2006/relationships/slide" Target="slide38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1" y="807769"/>
            <a:ext cx="47244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400" spc="-25" dirty="0"/>
              <a:t>Machine</a:t>
            </a:r>
            <a:r>
              <a:rPr sz="2400" spc="55" dirty="0"/>
              <a:t> </a:t>
            </a:r>
            <a:r>
              <a:rPr sz="2400" spc="-50" dirty="0"/>
              <a:t>learning</a:t>
            </a:r>
            <a:r>
              <a:rPr sz="2400" spc="55" dirty="0"/>
              <a:t> </a:t>
            </a:r>
            <a:r>
              <a:rPr sz="2400" spc="-40" dirty="0"/>
              <a:t>theory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77801" y="1400175"/>
            <a:ext cx="510540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400" b="1" spc="-20" dirty="0">
                <a:solidFill>
                  <a:srgbClr val="3A66B2"/>
                </a:solidFill>
                <a:latin typeface="Arial"/>
                <a:cs typeface="Arial"/>
              </a:rPr>
              <a:t>On</a:t>
            </a:r>
            <a:r>
              <a:rPr sz="2400" b="1" spc="5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A66B2"/>
                </a:solidFill>
                <a:latin typeface="Arial"/>
                <a:cs typeface="Arial"/>
              </a:rPr>
              <a:t>line</a:t>
            </a:r>
            <a:r>
              <a:rPr sz="2400" b="1" spc="6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3A66B2"/>
                </a:solidFill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746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Random</a:t>
            </a:r>
            <a:r>
              <a:rPr spc="55" dirty="0"/>
              <a:t> </a:t>
            </a:r>
            <a:r>
              <a:rPr spc="-45" dirty="0"/>
              <a:t>Consistent</a:t>
            </a:r>
            <a:r>
              <a:rPr spc="6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840105" cy="12700"/>
            </a:xfrm>
            <a:custGeom>
              <a:avLst/>
              <a:gdLst/>
              <a:ahLst/>
              <a:cxnLst/>
              <a:rect l="l" t="t" r="r" b="b"/>
              <a:pathLst>
                <a:path w="840105" h="12700">
                  <a:moveTo>
                    <a:pt x="0" y="12652"/>
                  </a:moveTo>
                  <a:lnTo>
                    <a:pt x="0" y="0"/>
                  </a:lnTo>
                  <a:lnTo>
                    <a:pt x="839981" y="0"/>
                  </a:lnTo>
                  <a:lnTo>
                    <a:pt x="83998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6"/>
            <a:ext cx="5045710" cy="807720"/>
            <a:chOff x="360003" y="588526"/>
            <a:chExt cx="5045710" cy="807720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597535"/>
            </a:xfrm>
            <a:custGeom>
              <a:avLst/>
              <a:gdLst/>
              <a:ahLst/>
              <a:cxnLst/>
              <a:rect l="l" t="t" r="r" b="b"/>
              <a:pathLst>
                <a:path w="5040630" h="597535">
                  <a:moveTo>
                    <a:pt x="5040064" y="0"/>
                  </a:moveTo>
                  <a:lnTo>
                    <a:pt x="0" y="0"/>
                  </a:lnTo>
                  <a:lnTo>
                    <a:pt x="0" y="571710"/>
                  </a:lnTo>
                  <a:lnTo>
                    <a:pt x="1988" y="581561"/>
                  </a:lnTo>
                  <a:lnTo>
                    <a:pt x="7411" y="589604"/>
                  </a:lnTo>
                  <a:lnTo>
                    <a:pt x="15455" y="595027"/>
                  </a:lnTo>
                  <a:lnTo>
                    <a:pt x="25305" y="597016"/>
                  </a:lnTo>
                  <a:lnTo>
                    <a:pt x="5014759" y="597016"/>
                  </a:lnTo>
                  <a:lnTo>
                    <a:pt x="5024609" y="595027"/>
                  </a:lnTo>
                  <a:lnTo>
                    <a:pt x="5032653" y="589604"/>
                  </a:lnTo>
                  <a:lnTo>
                    <a:pt x="5038076" y="581561"/>
                  </a:lnTo>
                  <a:lnTo>
                    <a:pt x="5040064" y="57171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597535"/>
            </a:xfrm>
            <a:custGeom>
              <a:avLst/>
              <a:gdLst/>
              <a:ahLst/>
              <a:cxnLst/>
              <a:rect l="l" t="t" r="r" b="b"/>
              <a:pathLst>
                <a:path w="5040630" h="597535">
                  <a:moveTo>
                    <a:pt x="5040064" y="0"/>
                  </a:moveTo>
                  <a:lnTo>
                    <a:pt x="5040064" y="571710"/>
                  </a:lnTo>
                  <a:lnTo>
                    <a:pt x="5038076" y="581561"/>
                  </a:lnTo>
                  <a:lnTo>
                    <a:pt x="5032653" y="589604"/>
                  </a:lnTo>
                  <a:lnTo>
                    <a:pt x="5024609" y="595027"/>
                  </a:lnTo>
                  <a:lnTo>
                    <a:pt x="5014759" y="597016"/>
                  </a:lnTo>
                  <a:lnTo>
                    <a:pt x="25305" y="597016"/>
                  </a:lnTo>
                  <a:lnTo>
                    <a:pt x="15455" y="595027"/>
                  </a:lnTo>
                  <a:lnTo>
                    <a:pt x="7411" y="589604"/>
                  </a:lnTo>
                  <a:lnTo>
                    <a:pt x="1988" y="581561"/>
                  </a:lnTo>
                  <a:lnTo>
                    <a:pt x="0" y="57171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9994" y="1484757"/>
            <a:ext cx="5045710" cy="2745740"/>
            <a:chOff x="359994" y="1484757"/>
            <a:chExt cx="5045710" cy="2745740"/>
          </a:xfrm>
        </p:grpSpPr>
        <p:sp>
          <p:nvSpPr>
            <p:cNvPr id="13" name="object 13"/>
            <p:cNvSpPr/>
            <p:nvPr/>
          </p:nvSpPr>
          <p:spPr>
            <a:xfrm>
              <a:off x="362534" y="1487297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1686577"/>
              <a:ext cx="5040630" cy="2541270"/>
            </a:xfrm>
            <a:custGeom>
              <a:avLst/>
              <a:gdLst/>
              <a:ahLst/>
              <a:cxnLst/>
              <a:rect l="l" t="t" r="r" b="b"/>
              <a:pathLst>
                <a:path w="5040630" h="2541270">
                  <a:moveTo>
                    <a:pt x="5040064" y="0"/>
                  </a:moveTo>
                  <a:lnTo>
                    <a:pt x="0" y="0"/>
                  </a:lnTo>
                  <a:lnTo>
                    <a:pt x="0" y="2515453"/>
                  </a:lnTo>
                  <a:lnTo>
                    <a:pt x="1988" y="2525303"/>
                  </a:lnTo>
                  <a:lnTo>
                    <a:pt x="7411" y="2533347"/>
                  </a:lnTo>
                  <a:lnTo>
                    <a:pt x="15455" y="2538770"/>
                  </a:lnTo>
                  <a:lnTo>
                    <a:pt x="25305" y="2540758"/>
                  </a:lnTo>
                  <a:lnTo>
                    <a:pt x="5014759" y="2540758"/>
                  </a:lnTo>
                  <a:lnTo>
                    <a:pt x="5024609" y="2538770"/>
                  </a:lnTo>
                  <a:lnTo>
                    <a:pt x="5032653" y="2533347"/>
                  </a:lnTo>
                  <a:lnTo>
                    <a:pt x="5038076" y="2525303"/>
                  </a:lnTo>
                  <a:lnTo>
                    <a:pt x="5040064" y="2515453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1686577"/>
              <a:ext cx="5040630" cy="2541270"/>
            </a:xfrm>
            <a:custGeom>
              <a:avLst/>
              <a:gdLst/>
              <a:ahLst/>
              <a:cxnLst/>
              <a:rect l="l" t="t" r="r" b="b"/>
              <a:pathLst>
                <a:path w="5040630" h="2541270">
                  <a:moveTo>
                    <a:pt x="5040064" y="0"/>
                  </a:moveTo>
                  <a:lnTo>
                    <a:pt x="5040064" y="2515453"/>
                  </a:lnTo>
                  <a:lnTo>
                    <a:pt x="5038076" y="2525303"/>
                  </a:lnTo>
                  <a:lnTo>
                    <a:pt x="5032653" y="2533347"/>
                  </a:lnTo>
                  <a:lnTo>
                    <a:pt x="5024609" y="2538770"/>
                  </a:lnTo>
                  <a:lnTo>
                    <a:pt x="5014759" y="2540758"/>
                  </a:lnTo>
                  <a:lnTo>
                    <a:pt x="25305" y="2540758"/>
                  </a:lnTo>
                  <a:lnTo>
                    <a:pt x="15455" y="2538770"/>
                  </a:lnTo>
                  <a:lnTo>
                    <a:pt x="7411" y="2533347"/>
                  </a:lnTo>
                  <a:lnTo>
                    <a:pt x="1988" y="2525303"/>
                  </a:lnTo>
                  <a:lnTo>
                    <a:pt x="0" y="2515453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9644" y="556850"/>
            <a:ext cx="5074285" cy="11023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(Mistakebound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RandConsistent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algorithm)</a:t>
            </a:r>
            <a:endParaRPr sz="900">
              <a:latin typeface="Arial"/>
              <a:cs typeface="Arial"/>
            </a:endParaRPr>
          </a:p>
          <a:p>
            <a:pPr marL="63500" marR="68580">
              <a:lnSpc>
                <a:spcPct val="116199"/>
              </a:lnSpc>
              <a:spcBef>
                <a:spcPts val="215"/>
              </a:spcBef>
            </a:pPr>
            <a:r>
              <a:rPr sz="900" i="1" spc="-5" dirty="0">
                <a:latin typeface="Arial"/>
                <a:cs typeface="Arial"/>
              </a:rPr>
              <a:t>Let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 </a:t>
            </a:r>
            <a:r>
              <a:rPr sz="900" spc="80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i="1" spc="80" dirty="0">
                <a:latin typeface="Arial"/>
                <a:cs typeface="Arial"/>
              </a:rPr>
              <a:t>,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7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sz="900" i="1" spc="-40" dirty="0">
                <a:latin typeface="Arial"/>
                <a:cs typeface="Arial"/>
              </a:rPr>
              <a:t>and </a:t>
            </a:r>
            <a:r>
              <a:rPr sz="900" i="1" spc="-9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((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2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))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 . . ,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1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))) </a:t>
            </a:r>
            <a:r>
              <a:rPr sz="900" i="1" spc="-50" dirty="0">
                <a:latin typeface="Arial"/>
                <a:cs typeface="Arial"/>
              </a:rPr>
              <a:t>be </a:t>
            </a:r>
            <a:r>
              <a:rPr sz="900" i="1" spc="-45" dirty="0">
                <a:latin typeface="Arial"/>
                <a:cs typeface="Arial"/>
              </a:rPr>
              <a:t>an </a:t>
            </a:r>
            <a:r>
              <a:rPr sz="900" i="1" spc="-10" dirty="0">
                <a:latin typeface="Arial"/>
                <a:cs typeface="Arial"/>
              </a:rPr>
              <a:t>arbitrary </a:t>
            </a:r>
            <a:r>
              <a:rPr sz="900" i="1" spc="-65" dirty="0">
                <a:latin typeface="Arial"/>
                <a:cs typeface="Arial"/>
              </a:rPr>
              <a:t>sequence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45" dirty="0">
                <a:latin typeface="Arial"/>
                <a:cs typeface="Arial"/>
              </a:rPr>
              <a:t>examples.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Then, the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expected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mistakes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RandConsistent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 </a:t>
            </a:r>
            <a:r>
              <a:rPr sz="900" i="1" spc="-60" dirty="0">
                <a:latin typeface="Arial"/>
                <a:cs typeface="Arial"/>
              </a:rPr>
              <a:t>makes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on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this </a:t>
            </a:r>
            <a:r>
              <a:rPr sz="900" i="1" spc="-65" dirty="0">
                <a:latin typeface="Arial"/>
                <a:cs typeface="Arial"/>
              </a:rPr>
              <a:t>sequence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is</a:t>
            </a:r>
            <a:r>
              <a:rPr sz="900" i="1" spc="17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at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most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ln(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where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expectation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is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with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respect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to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algorithm’s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own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randomization.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9327" y="1807766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963" y="1757159"/>
            <a:ext cx="1474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1.</a:t>
            </a:r>
            <a:r>
              <a:rPr sz="900" spc="16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900" i="1" spc="2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1379" y="1683397"/>
            <a:ext cx="3130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9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</a:rPr>
              <a:t>|</a:t>
            </a:r>
            <a:r>
              <a:rPr sz="900" i="1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</a:rPr>
              <a:t>|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2097" y="1734004"/>
            <a:ext cx="169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</a:t>
            </a:r>
            <a:r>
              <a:rPr sz="600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+</a:t>
            </a:r>
            <a:r>
              <a:rPr sz="6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7515" y="1847049"/>
            <a:ext cx="2603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endParaRPr sz="1350" baseline="6172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3689" y="1757159"/>
            <a:ext cx="16497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14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After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rounds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7981" y="1808616"/>
            <a:ext cx="1936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7566" y="1671751"/>
            <a:ext cx="1358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0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8094" y="174098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8094" y="1829914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6511" y="1807766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2555" y="1757159"/>
            <a:ext cx="8128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1510" algn="l"/>
              </a:tabLst>
            </a:pP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	</a:t>
            </a:r>
            <a:r>
              <a:rPr sz="900" i="1" spc="25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563" y="2018779"/>
            <a:ext cx="35159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2.</a:t>
            </a:r>
            <a:r>
              <a:rPr sz="900" spc="18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Using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inequality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900" spc="-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-7" baseline="37037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i="1" spc="-7" baseline="37037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-7" baseline="37037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holds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-1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91017" y="2371065"/>
            <a:ext cx="501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2036" y="2345763"/>
            <a:ext cx="370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latin typeface="Lucida Sans Unicode"/>
                <a:cs typeface="Lucida Sans Unicode"/>
              </a:rPr>
              <a:t>−</a:t>
            </a:r>
            <a:r>
              <a:rPr sz="600" spc="20" dirty="0">
                <a:latin typeface="Tahoma"/>
                <a:cs typeface="Tahoma"/>
              </a:rPr>
              <a:t>(1</a:t>
            </a:r>
            <a:r>
              <a:rPr sz="600" spc="20" dirty="0">
                <a:latin typeface="Lucida Sans Unicode"/>
                <a:cs typeface="Lucida Sans Unicode"/>
              </a:rPr>
              <a:t>−</a:t>
            </a:r>
            <a:r>
              <a:rPr sz="600" i="1" spc="20" dirty="0">
                <a:latin typeface="Calibri"/>
                <a:cs typeface="Calibri"/>
              </a:rPr>
              <a:t>α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spc="15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2048" y="2362504"/>
            <a:ext cx="13620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135" algn="l"/>
                <a:tab pos="1016635" algn="l"/>
              </a:tabLst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i="1" spc="-95" dirty="0">
                <a:latin typeface="Arial"/>
                <a:cs typeface="Arial"/>
              </a:rPr>
              <a:t>e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95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25979" y="2288829"/>
            <a:ext cx="11683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60" dirty="0">
                <a:latin typeface="Lucida Sans Unicode"/>
                <a:cs typeface="Lucida Sans Unicode"/>
              </a:rPr>
              <a:t>Σ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7102" y="2326564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7102" y="2383727"/>
            <a:ext cx="1403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85" dirty="0">
                <a:latin typeface="Arial"/>
                <a:cs typeface="Arial"/>
              </a:rPr>
              <a:t>t</a:t>
            </a:r>
            <a:r>
              <a:rPr sz="500" spc="15" dirty="0">
                <a:latin typeface="Tahoma"/>
                <a:cs typeface="Tahoma"/>
              </a:rPr>
              <a:t>=1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36711" y="2345763"/>
            <a:ext cx="3987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690" algn="l"/>
              </a:tabLst>
            </a:pPr>
            <a:r>
              <a:rPr sz="600" spc="-25" dirty="0">
                <a:latin typeface="Lucida Sans Unicode"/>
                <a:cs typeface="Lucida Sans Unicode"/>
              </a:rPr>
              <a:t>—	</a:t>
            </a:r>
            <a:r>
              <a:rPr sz="600" dirty="0">
                <a:latin typeface="Tahoma"/>
                <a:cs typeface="Tahoma"/>
              </a:rPr>
              <a:t>(1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43949" y="2371065"/>
            <a:ext cx="501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9774" y="2345763"/>
            <a:ext cx="2260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Lucida Sans Unicode"/>
                <a:cs typeface="Lucida Sans Unicode"/>
              </a:rPr>
              <a:t>−</a:t>
            </a:r>
            <a:r>
              <a:rPr sz="600" i="1" spc="60" dirty="0">
                <a:latin typeface="Calibri"/>
                <a:cs typeface="Calibri"/>
              </a:rPr>
              <a:t>α</a:t>
            </a:r>
            <a:r>
              <a:rPr sz="600" i="1" spc="80" dirty="0">
                <a:latin typeface="Calibri"/>
                <a:cs typeface="Calibri"/>
              </a:rPr>
              <a:t> </a:t>
            </a:r>
            <a:r>
              <a:rPr sz="600" spc="15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5257" y="2258120"/>
            <a:ext cx="1877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9114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83068" y="2254325"/>
            <a:ext cx="19818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9589" algn="l"/>
              </a:tabLst>
            </a:pPr>
            <a:r>
              <a:rPr sz="900" spc="660" dirty="0">
                <a:latin typeface="Trebuchet MS"/>
                <a:cs typeface="Trebuchet MS"/>
              </a:rPr>
              <a:t>Y	</a:t>
            </a: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1435" y="2413111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49245" y="2362504"/>
            <a:ext cx="12579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590" algn="l"/>
              </a:tabLst>
            </a:pPr>
            <a:r>
              <a:rPr sz="900" spc="-95" dirty="0">
                <a:latin typeface="Tahoma"/>
                <a:cs typeface="Tahoma"/>
              </a:rPr>
              <a:t>=</a:t>
            </a:r>
            <a:r>
              <a:rPr sz="900" spc="140" dirty="0">
                <a:latin typeface="Cambria"/>
                <a:cs typeface="Cambria"/>
              </a:rPr>
              <a:t>⇒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Verdana"/>
                <a:cs typeface="Verdana"/>
              </a:rPr>
              <a:t>α</a:t>
            </a:r>
            <a:r>
              <a:rPr sz="900" i="1" spc="5" dirty="0">
                <a:latin typeface="Verdana"/>
                <a:cs typeface="Verdan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ln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863" y="2531983"/>
            <a:ext cx="4956175" cy="34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4455">
              <a:lnSpc>
                <a:spcPct val="100000"/>
              </a:lnSpc>
              <a:spcBef>
                <a:spcPts val="95"/>
              </a:spcBef>
              <a:tabLst>
                <a:tab pos="3151505" algn="l"/>
              </a:tabLst>
            </a:pPr>
            <a:r>
              <a:rPr sz="600" i="1" spc="45" dirty="0">
                <a:latin typeface="Arial"/>
                <a:cs typeface="Arial"/>
              </a:rPr>
              <a:t>t</a:t>
            </a:r>
            <a:r>
              <a:rPr sz="600" spc="45" dirty="0">
                <a:latin typeface="Tahoma"/>
                <a:cs typeface="Tahoma"/>
              </a:rPr>
              <a:t>=1	</a:t>
            </a:r>
            <a:r>
              <a:rPr sz="600" i="1" spc="45" dirty="0">
                <a:latin typeface="Arial"/>
                <a:cs typeface="Arial"/>
              </a:rPr>
              <a:t>t</a:t>
            </a:r>
            <a:r>
              <a:rPr sz="600" spc="45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350" spc="-37" baseline="6172" dirty="0">
                <a:solidFill>
                  <a:srgbClr val="3A66B2"/>
                </a:solidFill>
                <a:latin typeface="Tahoma"/>
                <a:cs typeface="Tahoma"/>
              </a:rPr>
              <a:t>3.</a:t>
            </a:r>
            <a:r>
              <a:rPr sz="1350" spc="270" baseline="6172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Since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predict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by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choosing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7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165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uniformly,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probability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 </a:t>
            </a:r>
            <a:r>
              <a:rPr sz="1350" spc="-60" baseline="6172" dirty="0">
                <a:latin typeface="Tahoma"/>
                <a:cs typeface="Tahoma"/>
              </a:rPr>
              <a:t>make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mistake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on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round</a:t>
            </a:r>
            <a:r>
              <a:rPr sz="1350" spc="22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4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91489" y="2994812"/>
            <a:ext cx="254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ambria"/>
                <a:cs typeface="Cambria"/>
              </a:rPr>
              <a:t>/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15708" y="3007461"/>
            <a:ext cx="702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Georgia"/>
                <a:cs typeface="Georgia"/>
              </a:rPr>
              <a:t>P</a:t>
            </a:r>
            <a:r>
              <a:rPr sz="900" spc="-65" dirty="0">
                <a:latin typeface="Georgia"/>
                <a:cs typeface="Georgia"/>
              </a:rPr>
              <a:t> </a:t>
            </a:r>
            <a:r>
              <a:rPr sz="1350" spc="-120" baseline="6172" dirty="0">
                <a:latin typeface="Tahoma"/>
                <a:cs typeface="Tahoma"/>
              </a:rPr>
              <a:t>[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120" baseline="6172" dirty="0">
                <a:latin typeface="Tahoma"/>
                <a:cs typeface="Tahoma"/>
              </a:rPr>
              <a:t>]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15046" y="2921050"/>
            <a:ext cx="5391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|{</a:t>
            </a:r>
            <a:r>
              <a:rPr sz="9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∈</a:t>
            </a:r>
            <a:r>
              <a:rPr sz="900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900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89823" y="2971657"/>
            <a:ext cx="6661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" algn="l"/>
                <a:tab pos="612140" algn="l"/>
              </a:tabLst>
            </a:pP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	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	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50771" y="3084702"/>
            <a:ext cx="2603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i="1" spc="15" baseline="6172" dirty="0">
                <a:latin typeface="Arial"/>
                <a:cs typeface="Arial"/>
              </a:rPr>
              <a:t>V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endParaRPr sz="1350" baseline="6172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69032" y="2994812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18460" y="2971657"/>
            <a:ext cx="4197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9725" algn="l"/>
              </a:tabLst>
            </a:pP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	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28190" y="2921050"/>
            <a:ext cx="15176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845" algn="l"/>
              </a:tabLst>
            </a:pPr>
            <a:r>
              <a:rPr sz="900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/</a:t>
            </a:r>
            <a:r>
              <a:rPr sz="900" u="sng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u="sng" spc="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}|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9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900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900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9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u="sng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46679" y="3084702"/>
            <a:ext cx="2603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i="1" spc="15" baseline="6172" dirty="0">
                <a:latin typeface="Arial"/>
                <a:cs typeface="Arial"/>
              </a:rPr>
              <a:t>V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endParaRPr sz="1350" baseline="6172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13771" y="3045419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68154" y="2994812"/>
            <a:ext cx="5899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Verdana"/>
                <a:cs typeface="Verdana"/>
              </a:rPr>
              <a:t>α</a:t>
            </a:r>
            <a:r>
              <a:rPr sz="900" i="1" spc="5" dirty="0">
                <a:latin typeface="Verdana"/>
                <a:cs typeface="Verdan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4963" y="3293465"/>
            <a:ext cx="2443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4.</a:t>
            </a:r>
            <a:r>
              <a:rPr sz="900" spc="17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Therefore,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expected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7846" y="3649840"/>
            <a:ext cx="3359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latin typeface="Georgia"/>
                <a:cs typeface="Georgia"/>
              </a:rPr>
              <a:t>E</a:t>
            </a:r>
            <a:r>
              <a:rPr sz="900" spc="170" dirty="0">
                <a:latin typeface="Georgia"/>
                <a:cs typeface="Georgia"/>
              </a:rPr>
              <a:t> </a:t>
            </a:r>
            <a:r>
              <a:rPr sz="900" spc="-5" dirty="0">
                <a:latin typeface="Georgia"/>
                <a:cs typeface="Georgia"/>
              </a:rPr>
              <a:t>I</a:t>
            </a:r>
            <a:r>
              <a:rPr sz="900" spc="570" dirty="0">
                <a:latin typeface="Georgia"/>
                <a:cs typeface="Georgia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03261" y="3637190"/>
            <a:ext cx="462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0" dirty="0">
                <a:latin typeface="Tahoma"/>
                <a:cs typeface="Tahoma"/>
              </a:rPr>
              <a:t>[</a:t>
            </a:r>
            <a:r>
              <a:rPr sz="900" spc="185" dirty="0">
                <a:latin typeface="Tahoma"/>
                <a:cs typeface="Tahoma"/>
              </a:rPr>
              <a:t> </a:t>
            </a:r>
            <a:r>
              <a:rPr sz="900" spc="-165" dirty="0">
                <a:latin typeface="Tahoma"/>
                <a:cs typeface="Tahoma"/>
              </a:rPr>
              <a:t>[</a:t>
            </a:r>
            <a:r>
              <a:rPr sz="900" i="1" spc="-165" dirty="0">
                <a:latin typeface="Arial"/>
                <a:cs typeface="Arial"/>
              </a:rPr>
              <a:t>y</a:t>
            </a:r>
            <a:r>
              <a:rPr sz="900" spc="-165" dirty="0">
                <a:latin typeface="Tahoma"/>
                <a:cs typeface="Tahoma"/>
              </a:rPr>
              <a:t>ˆ</a:t>
            </a:r>
            <a:r>
              <a:rPr sz="900" spc="16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39836" y="3687797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71219" y="3532807"/>
            <a:ext cx="1066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19289" y="3529012"/>
            <a:ext cx="11798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900" spc="840" dirty="0">
                <a:latin typeface="Trebuchet MS"/>
                <a:cs typeface="Trebuchet MS"/>
              </a:rPr>
              <a:t>Σ	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35024" y="3806669"/>
            <a:ext cx="11487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62354" y="3637190"/>
            <a:ext cx="10845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  <a:tab pos="732155" algn="l"/>
              </a:tabLst>
            </a:pPr>
            <a:r>
              <a:rPr sz="900" spc="-5" dirty="0">
                <a:latin typeface="Cambria"/>
                <a:cs typeface="Cambria"/>
              </a:rPr>
              <a:t>/	</a:t>
            </a:r>
            <a:r>
              <a:rPr sz="900" spc="-80" dirty="0">
                <a:latin typeface="Tahoma"/>
                <a:cs typeface="Tahoma"/>
              </a:rPr>
              <a:t>]]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	</a:t>
            </a:r>
            <a:r>
              <a:rPr sz="900" spc="-165" dirty="0">
                <a:latin typeface="Tahoma"/>
                <a:cs typeface="Tahoma"/>
              </a:rPr>
              <a:t>[</a:t>
            </a:r>
            <a:r>
              <a:rPr sz="900" i="1" spc="-165" dirty="0">
                <a:latin typeface="Arial"/>
                <a:cs typeface="Arial"/>
              </a:rPr>
              <a:t>y</a:t>
            </a:r>
            <a:r>
              <a:rPr sz="900" spc="-165" dirty="0">
                <a:latin typeface="Tahoma"/>
                <a:cs typeface="Tahoma"/>
              </a:rPr>
              <a:t>ˆ</a:t>
            </a:r>
            <a:r>
              <a:rPr sz="900" spc="14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93277" y="3649840"/>
            <a:ext cx="482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055" algn="l"/>
              </a:tabLst>
            </a:pPr>
            <a:r>
              <a:rPr sz="900" spc="-5" dirty="0">
                <a:latin typeface="Georgia"/>
                <a:cs typeface="Georgia"/>
              </a:rPr>
              <a:t>P   </a:t>
            </a:r>
            <a:r>
              <a:rPr sz="900" spc="-25" dirty="0">
                <a:latin typeface="Georgia"/>
                <a:cs typeface="Georgia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03982" y="353280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52039" y="352901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67774" y="380666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43173" y="3687797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43670" y="3637190"/>
            <a:ext cx="1536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  <a:tab pos="589915" algn="l"/>
              </a:tabLst>
            </a:pPr>
            <a:r>
              <a:rPr sz="900" spc="-5" dirty="0">
                <a:latin typeface="Cambria"/>
                <a:cs typeface="Cambria"/>
              </a:rPr>
              <a:t>/	</a:t>
            </a:r>
            <a:r>
              <a:rPr sz="900" spc="-80" dirty="0">
                <a:latin typeface="Tahoma"/>
                <a:cs typeface="Tahoma"/>
              </a:rPr>
              <a:t>]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Verdana"/>
                <a:cs typeface="Verdana"/>
              </a:rPr>
              <a:t>α</a:t>
            </a:r>
            <a:r>
              <a:rPr sz="900" i="1" spc="5" dirty="0">
                <a:latin typeface="Verdana"/>
                <a:cs typeface="Verdan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ln(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266233" y="4021815"/>
            <a:ext cx="80645" cy="79375"/>
            <a:chOff x="5266233" y="4021815"/>
            <a:chExt cx="80645" cy="79375"/>
          </a:xfrm>
        </p:grpSpPr>
        <p:sp>
          <p:nvSpPr>
            <p:cNvPr id="70" name="object 70"/>
            <p:cNvSpPr/>
            <p:nvPr/>
          </p:nvSpPr>
          <p:spPr>
            <a:xfrm>
              <a:off x="5268761" y="402181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71301" y="402434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71301" y="409828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44046" y="402181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7/48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746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Random</a:t>
            </a:r>
            <a:r>
              <a:rPr sz="1000" b="1" spc="5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Consistent</a:t>
            </a:r>
            <a:r>
              <a:rPr sz="1000" b="1" spc="6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4036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960119" cy="12700"/>
            </a:xfrm>
            <a:custGeom>
              <a:avLst/>
              <a:gdLst/>
              <a:ahLst/>
              <a:cxnLst/>
              <a:rect l="l" t="t" r="r" b="b"/>
              <a:pathLst>
                <a:path w="960119" h="12700">
                  <a:moveTo>
                    <a:pt x="0" y="12652"/>
                  </a:moveTo>
                  <a:lnTo>
                    <a:pt x="0" y="0"/>
                  </a:lnTo>
                  <a:lnTo>
                    <a:pt x="960041" y="0"/>
                  </a:lnTo>
                  <a:lnTo>
                    <a:pt x="96004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666" y="611495"/>
            <a:ext cx="5008880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marR="30480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interesting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compare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RandConsistent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generalization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900" spc="-2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PAC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model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PAC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model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equals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size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training</a:t>
            </a:r>
            <a:r>
              <a:rPr sz="900" spc="1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set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3830" marR="73660" indent="-126364">
              <a:lnSpc>
                <a:spcPct val="116199"/>
              </a:lnSpc>
              <a:spcBef>
                <a:spcPts val="10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35" dirty="0">
                <a:latin typeface="Tahoma"/>
                <a:cs typeface="Tahoma"/>
              </a:rPr>
              <a:t>PAC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model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implies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probability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least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δ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4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average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error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on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8E00"/>
                </a:solidFill>
                <a:latin typeface="Tahoma"/>
                <a:cs typeface="Tahoma"/>
              </a:rPr>
              <a:t>new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examples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is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guaranteed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be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at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most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ln(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/δ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3830" marR="65405" indent="-126364">
              <a:lnSpc>
                <a:spcPct val="116199"/>
              </a:lnSpc>
              <a:spcBef>
                <a:spcPts val="11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contrast,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RandConsistent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tells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us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much</a:t>
            </a:r>
            <a:r>
              <a:rPr sz="9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stronger</a:t>
            </a:r>
            <a:r>
              <a:rPr sz="9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guarantee</a:t>
            </a:r>
            <a:r>
              <a:rPr sz="900" spc="-35" dirty="0">
                <a:latin typeface="Tahoma"/>
                <a:cs typeface="Tahoma"/>
              </a:rPr>
              <a:t>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not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need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first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train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model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examples,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order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error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rate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ln(</a:t>
            </a:r>
            <a:r>
              <a:rPr sz="900" spc="1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15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error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rate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immediately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first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examples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Tahoma"/>
                <a:cs typeface="Tahoma"/>
              </a:rPr>
              <a:t>we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observe</a:t>
            </a:r>
            <a:r>
              <a:rPr sz="900" spc="-4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3830" marR="205104" indent="-126364">
              <a:lnSpc>
                <a:spcPct val="116199"/>
              </a:lnSpc>
              <a:spcBef>
                <a:spcPts val="10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Another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important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difference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between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two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models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008E00"/>
                </a:solidFill>
                <a:latin typeface="Tahoma"/>
                <a:cs typeface="Tahoma"/>
              </a:rPr>
              <a:t>we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don’t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8E00"/>
                </a:solidFill>
                <a:latin typeface="Tahoma"/>
                <a:cs typeface="Tahoma"/>
              </a:rPr>
              <a:t>assume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that </a:t>
            </a:r>
            <a:r>
              <a:rPr sz="900" spc="-26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instances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8E00"/>
                </a:solidFill>
                <a:latin typeface="Tahoma"/>
                <a:cs typeface="Tahoma"/>
              </a:rPr>
              <a:t>are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sampled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i.i.d.</a:t>
            </a:r>
            <a:r>
              <a:rPr sz="900" spc="1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from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8E00"/>
                </a:solidFill>
                <a:latin typeface="Tahoma"/>
                <a:cs typeface="Tahoma"/>
              </a:rPr>
              <a:t>some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underlying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distribution</a:t>
            </a:r>
            <a:r>
              <a:rPr sz="900" spc="-1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Removing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i.i.d.</a:t>
            </a:r>
            <a:r>
              <a:rPr sz="900" spc="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assumption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big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advantage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other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hand,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guarantee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guarantee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after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observing</a:t>
            </a:r>
            <a:endParaRPr sz="90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  <a:spcBef>
                <a:spcPts val="175"/>
              </a:spcBef>
            </a:pP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examples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identify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3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3830" marR="162560" indent="-126364">
              <a:lnSpc>
                <a:spcPct val="125400"/>
              </a:lnSpc>
              <a:spcBef>
                <a:spcPts val="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observe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same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example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on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all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 online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rounds</a:t>
            </a:r>
            <a:r>
              <a:rPr sz="900" spc="-30" dirty="0">
                <a:latin typeface="Tahoma"/>
                <a:cs typeface="Tahoma"/>
              </a:rPr>
              <a:t>,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make few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mistakes </a:t>
            </a:r>
            <a:r>
              <a:rPr sz="900" spc="-10" dirty="0">
                <a:latin typeface="Tahoma"/>
                <a:cs typeface="Tahoma"/>
              </a:rPr>
              <a:t>but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remain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large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version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space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163830" marR="88900" indent="-126364">
              <a:lnSpc>
                <a:spcPct val="116199"/>
              </a:lnSpc>
              <a:spcBef>
                <a:spcPts val="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Theorem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bounds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expected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-2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Using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concentration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techniques,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obtain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bound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which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holds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8E00"/>
                </a:solidFill>
                <a:latin typeface="Tahoma"/>
                <a:cs typeface="Tahoma"/>
              </a:rPr>
              <a:t>with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extremely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high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probability</a:t>
            </a:r>
            <a:r>
              <a:rPr sz="900" spc="-1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simpler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way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explicitly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derandomize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-1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2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simple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derandomization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deterministic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prediction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according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majority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vote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endParaRPr sz="90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  <a:spcBef>
                <a:spcPts val="275"/>
              </a:spcBef>
            </a:pP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resulting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called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8/48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52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Halving</a:t>
            </a:r>
            <a:r>
              <a:rPr spc="2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080135" cy="12700"/>
            </a:xfrm>
            <a:custGeom>
              <a:avLst/>
              <a:gdLst/>
              <a:ahLst/>
              <a:cxnLst/>
              <a:rect l="l" t="t" r="r" b="b"/>
              <a:pathLst>
                <a:path w="1080135" h="12700">
                  <a:moveTo>
                    <a:pt x="0" y="12652"/>
                  </a:moveTo>
                  <a:lnTo>
                    <a:pt x="0" y="0"/>
                  </a:lnTo>
                  <a:lnTo>
                    <a:pt x="1080013" y="0"/>
                  </a:lnTo>
                  <a:lnTo>
                    <a:pt x="108001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003021"/>
            <a:ext cx="5045710" cy="1470025"/>
            <a:chOff x="360003" y="1003021"/>
            <a:chExt cx="5045710" cy="1470025"/>
          </a:xfrm>
        </p:grpSpPr>
        <p:sp>
          <p:nvSpPr>
            <p:cNvPr id="9" name="object 9"/>
            <p:cNvSpPr/>
            <p:nvPr/>
          </p:nvSpPr>
          <p:spPr>
            <a:xfrm>
              <a:off x="362521" y="1003033"/>
              <a:ext cx="5040630" cy="1467485"/>
            </a:xfrm>
            <a:custGeom>
              <a:avLst/>
              <a:gdLst/>
              <a:ahLst/>
              <a:cxnLst/>
              <a:rect l="l" t="t" r="r" b="b"/>
              <a:pathLst>
                <a:path w="5040630" h="1467485">
                  <a:moveTo>
                    <a:pt x="5040071" y="25298"/>
                  </a:moveTo>
                  <a:lnTo>
                    <a:pt x="5038077" y="15443"/>
                  </a:lnTo>
                  <a:lnTo>
                    <a:pt x="5032654" y="7404"/>
                  </a:lnTo>
                  <a:lnTo>
                    <a:pt x="5024615" y="1981"/>
                  </a:lnTo>
                  <a:lnTo>
                    <a:pt x="5014760" y="0"/>
                  </a:lnTo>
                  <a:lnTo>
                    <a:pt x="25311" y="0"/>
                  </a:lnTo>
                  <a:lnTo>
                    <a:pt x="15455" y="1981"/>
                  </a:lnTo>
                  <a:lnTo>
                    <a:pt x="7416" y="7404"/>
                  </a:lnTo>
                  <a:lnTo>
                    <a:pt x="1993" y="15443"/>
                  </a:lnTo>
                  <a:lnTo>
                    <a:pt x="0" y="25298"/>
                  </a:lnTo>
                  <a:lnTo>
                    <a:pt x="0" y="199275"/>
                  </a:lnTo>
                  <a:lnTo>
                    <a:pt x="0" y="224574"/>
                  </a:lnTo>
                  <a:lnTo>
                    <a:pt x="0" y="1441919"/>
                  </a:lnTo>
                  <a:lnTo>
                    <a:pt x="1993" y="1451775"/>
                  </a:lnTo>
                  <a:lnTo>
                    <a:pt x="7416" y="1459814"/>
                  </a:lnTo>
                  <a:lnTo>
                    <a:pt x="15455" y="1465237"/>
                  </a:lnTo>
                  <a:lnTo>
                    <a:pt x="25311" y="1467231"/>
                  </a:lnTo>
                  <a:lnTo>
                    <a:pt x="5014760" y="1467231"/>
                  </a:lnTo>
                  <a:lnTo>
                    <a:pt x="5024615" y="1465237"/>
                  </a:lnTo>
                  <a:lnTo>
                    <a:pt x="5032654" y="1459814"/>
                  </a:lnTo>
                  <a:lnTo>
                    <a:pt x="5038077" y="1451775"/>
                  </a:lnTo>
                  <a:lnTo>
                    <a:pt x="5040071" y="1441919"/>
                  </a:lnTo>
                  <a:lnTo>
                    <a:pt x="5040071" y="224574"/>
                  </a:lnTo>
                  <a:lnTo>
                    <a:pt x="5040071" y="199275"/>
                  </a:lnTo>
                  <a:lnTo>
                    <a:pt x="5040071" y="25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202301"/>
              <a:ext cx="5040630" cy="1268095"/>
            </a:xfrm>
            <a:custGeom>
              <a:avLst/>
              <a:gdLst/>
              <a:ahLst/>
              <a:cxnLst/>
              <a:rect l="l" t="t" r="r" b="b"/>
              <a:pathLst>
                <a:path w="5040630" h="1268095">
                  <a:moveTo>
                    <a:pt x="5040064" y="0"/>
                  </a:moveTo>
                  <a:lnTo>
                    <a:pt x="5040064" y="1242649"/>
                  </a:lnTo>
                  <a:lnTo>
                    <a:pt x="5038076" y="1252499"/>
                  </a:lnTo>
                  <a:lnTo>
                    <a:pt x="5032653" y="1260543"/>
                  </a:lnTo>
                  <a:lnTo>
                    <a:pt x="5024609" y="1265966"/>
                  </a:lnTo>
                  <a:lnTo>
                    <a:pt x="5014759" y="1267955"/>
                  </a:lnTo>
                  <a:lnTo>
                    <a:pt x="25305" y="1267955"/>
                  </a:lnTo>
                  <a:lnTo>
                    <a:pt x="15455" y="1265966"/>
                  </a:lnTo>
                  <a:lnTo>
                    <a:pt x="7411" y="1260543"/>
                  </a:lnTo>
                  <a:lnTo>
                    <a:pt x="1988" y="1252499"/>
                  </a:lnTo>
                  <a:lnTo>
                    <a:pt x="0" y="124264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7039" y="600167"/>
            <a:ext cx="5091430" cy="914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easy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construct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examples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Consistent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  <a:tabLst>
                <a:tab pos="256540" algn="l"/>
                <a:tab pos="5039995" algn="l"/>
              </a:tabLst>
            </a:pPr>
            <a:r>
              <a:rPr sz="900" u="sng" spc="-5" dirty="0"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u="sng" spc="-3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indee</a:t>
            </a:r>
            <a:r>
              <a:rPr sz="900" u="sng" spc="-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d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ma</a:t>
            </a:r>
            <a:r>
              <a:rPr sz="900" u="sng" spc="-4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k</a:t>
            </a:r>
            <a:r>
              <a:rPr sz="900" u="sng" spc="-6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e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|</a:t>
            </a:r>
            <a:r>
              <a:rPr sz="900" i="1" u="sng" spc="7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H</a:t>
            </a:r>
            <a:r>
              <a:rPr sz="900" u="sng" spc="-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|</a:t>
            </a:r>
            <a:r>
              <a:rPr sz="900" u="sng" spc="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10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−</a:t>
            </a:r>
            <a:r>
              <a:rPr sz="900" u="sng" spc="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3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mista</a:t>
            </a:r>
            <a:r>
              <a:rPr sz="900" u="sng" spc="-4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k</a:t>
            </a:r>
            <a:r>
              <a:rPr sz="900" u="sng" spc="-6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es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.</a:t>
            </a:r>
            <a:r>
              <a:rPr sz="900" u="sng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	</a:t>
            </a:r>
            <a:endParaRPr sz="9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730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b="1" spc="4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endParaRPr sz="9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440"/>
              </a:spcBef>
            </a:pPr>
            <a:r>
              <a:rPr sz="1050" spc="-44" baseline="7936" dirty="0">
                <a:latin typeface="Tahoma"/>
                <a:cs typeface="Tahoma"/>
              </a:rPr>
              <a:t>1:</a:t>
            </a:r>
            <a:r>
              <a:rPr sz="1050" spc="322" baseline="7936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1350" baseline="6172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555" y="1524078"/>
            <a:ext cx="611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91" y="1483694"/>
            <a:ext cx="99060" cy="3441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835" y="1806765"/>
            <a:ext cx="331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100" dirty="0">
                <a:solidFill>
                  <a:srgbClr val="0000FF"/>
                </a:solidFill>
                <a:latin typeface="Lucida Sans Unicode"/>
                <a:cs typeface="Lucida Sans Unicode"/>
              </a:rPr>
              <a:t>∈{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600" i="1" spc="7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85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555" y="1683413"/>
            <a:ext cx="2205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7" baseline="6172" dirty="0">
                <a:latin typeface="Tahoma"/>
                <a:cs typeface="Tahoma"/>
              </a:rPr>
              <a:t>Predict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585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09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89" baseline="6172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rgmax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60" baseline="6172" dirty="0">
                <a:solidFill>
                  <a:srgbClr val="0000FF"/>
                </a:solidFill>
                <a:latin typeface="Cambria"/>
                <a:cs typeface="Cambria"/>
              </a:rPr>
              <a:t>|{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0" baseline="6172" dirty="0">
                <a:solidFill>
                  <a:srgbClr val="0000FF"/>
                </a:solidFill>
                <a:latin typeface="Cambria"/>
                <a:cs typeface="Cambria"/>
              </a:rPr>
              <a:t>}|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0931" y="1683413"/>
            <a:ext cx="1550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15" baseline="6172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350" spc="30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solidFill>
                  <a:srgbClr val="FF0000"/>
                </a:solidFill>
                <a:latin typeface="Tahoma"/>
                <a:cs typeface="Tahoma"/>
              </a:rPr>
              <a:t>case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350" spc="30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FF0000"/>
                </a:solidFill>
                <a:latin typeface="Tahoma"/>
                <a:cs typeface="Tahoma"/>
              </a:rPr>
              <a:t>tie</a:t>
            </a:r>
            <a:r>
              <a:rPr sz="1350" spc="30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predict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-232" baseline="6172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FF0000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FF0000"/>
                </a:solidFill>
                <a:latin typeface="Tahoma"/>
                <a:cs typeface="Tahoma"/>
              </a:rPr>
              <a:t>1.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555" y="1911149"/>
            <a:ext cx="1570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7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691" y="1870765"/>
            <a:ext cx="99060" cy="3441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555" y="2070483"/>
            <a:ext cx="1922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15" baseline="6172" dirty="0">
                <a:latin typeface="Tahoma"/>
                <a:cs typeface="Tahoma"/>
              </a:rPr>
              <a:t>U</a:t>
            </a:r>
            <a:r>
              <a:rPr sz="1350" spc="44" baseline="6172" dirty="0">
                <a:latin typeface="Tahoma"/>
                <a:cs typeface="Tahoma"/>
              </a:rPr>
              <a:t>p</a:t>
            </a:r>
            <a:r>
              <a:rPr sz="1350" spc="-37" baseline="6172" dirty="0">
                <a:latin typeface="Tahoma"/>
                <a:cs typeface="Tahoma"/>
              </a:rPr>
              <a:t>date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0003" y="2561331"/>
            <a:ext cx="5045710" cy="489584"/>
            <a:chOff x="360003" y="2561331"/>
            <a:chExt cx="5045710" cy="489584"/>
          </a:xfrm>
        </p:grpSpPr>
        <p:sp>
          <p:nvSpPr>
            <p:cNvPr id="21" name="object 21"/>
            <p:cNvSpPr/>
            <p:nvPr/>
          </p:nvSpPr>
          <p:spPr>
            <a:xfrm>
              <a:off x="362534" y="2563862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534" y="2769468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0" y="0"/>
                  </a:lnTo>
                  <a:lnTo>
                    <a:pt x="0" y="253054"/>
                  </a:lnTo>
                  <a:lnTo>
                    <a:pt x="1988" y="262904"/>
                  </a:lnTo>
                  <a:lnTo>
                    <a:pt x="7411" y="270948"/>
                  </a:lnTo>
                  <a:lnTo>
                    <a:pt x="15455" y="276371"/>
                  </a:lnTo>
                  <a:lnTo>
                    <a:pt x="25305" y="278359"/>
                  </a:lnTo>
                  <a:lnTo>
                    <a:pt x="5014759" y="278359"/>
                  </a:lnTo>
                  <a:lnTo>
                    <a:pt x="5024609" y="276371"/>
                  </a:lnTo>
                  <a:lnTo>
                    <a:pt x="5032653" y="270948"/>
                  </a:lnTo>
                  <a:lnTo>
                    <a:pt x="5038076" y="262904"/>
                  </a:lnTo>
                  <a:lnTo>
                    <a:pt x="5040064" y="25305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534" y="2769468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59994" y="3138907"/>
            <a:ext cx="5045710" cy="1109345"/>
            <a:chOff x="359994" y="3138907"/>
            <a:chExt cx="5045710" cy="1109345"/>
          </a:xfrm>
        </p:grpSpPr>
        <p:sp>
          <p:nvSpPr>
            <p:cNvPr id="25" name="object 25"/>
            <p:cNvSpPr/>
            <p:nvPr/>
          </p:nvSpPr>
          <p:spPr>
            <a:xfrm>
              <a:off x="362534" y="3141447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2534" y="3340727"/>
              <a:ext cx="5040630" cy="904875"/>
            </a:xfrm>
            <a:custGeom>
              <a:avLst/>
              <a:gdLst/>
              <a:ahLst/>
              <a:cxnLst/>
              <a:rect l="l" t="t" r="r" b="b"/>
              <a:pathLst>
                <a:path w="5040630" h="904875">
                  <a:moveTo>
                    <a:pt x="5040064" y="0"/>
                  </a:moveTo>
                  <a:lnTo>
                    <a:pt x="0" y="0"/>
                  </a:lnTo>
                  <a:lnTo>
                    <a:pt x="0" y="879571"/>
                  </a:lnTo>
                  <a:lnTo>
                    <a:pt x="1988" y="889421"/>
                  </a:lnTo>
                  <a:lnTo>
                    <a:pt x="7411" y="897464"/>
                  </a:lnTo>
                  <a:lnTo>
                    <a:pt x="15455" y="902887"/>
                  </a:lnTo>
                  <a:lnTo>
                    <a:pt x="25305" y="904876"/>
                  </a:lnTo>
                  <a:lnTo>
                    <a:pt x="5014759" y="904876"/>
                  </a:lnTo>
                  <a:lnTo>
                    <a:pt x="5024609" y="902887"/>
                  </a:lnTo>
                  <a:lnTo>
                    <a:pt x="5032653" y="897464"/>
                  </a:lnTo>
                  <a:lnTo>
                    <a:pt x="5038076" y="889421"/>
                  </a:lnTo>
                  <a:lnTo>
                    <a:pt x="5040064" y="879571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2534" y="3340727"/>
              <a:ext cx="5040630" cy="904875"/>
            </a:xfrm>
            <a:custGeom>
              <a:avLst/>
              <a:gdLst/>
              <a:ahLst/>
              <a:cxnLst/>
              <a:rect l="l" t="t" r="r" b="b"/>
              <a:pathLst>
                <a:path w="5040630" h="904875">
                  <a:moveTo>
                    <a:pt x="5040064" y="0"/>
                  </a:moveTo>
                  <a:lnTo>
                    <a:pt x="5040064" y="879571"/>
                  </a:lnTo>
                  <a:lnTo>
                    <a:pt x="5038076" y="889421"/>
                  </a:lnTo>
                  <a:lnTo>
                    <a:pt x="5032653" y="897464"/>
                  </a:lnTo>
                  <a:lnTo>
                    <a:pt x="5024609" y="902887"/>
                  </a:lnTo>
                  <a:lnTo>
                    <a:pt x="5014759" y="904876"/>
                  </a:lnTo>
                  <a:lnTo>
                    <a:pt x="25305" y="904876"/>
                  </a:lnTo>
                  <a:lnTo>
                    <a:pt x="15455" y="902887"/>
                  </a:lnTo>
                  <a:lnTo>
                    <a:pt x="7411" y="897464"/>
                  </a:lnTo>
                  <a:lnTo>
                    <a:pt x="1988" y="889421"/>
                  </a:lnTo>
                  <a:lnTo>
                    <a:pt x="0" y="87957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9644" y="2217155"/>
            <a:ext cx="4890770" cy="109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740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(Mistakebound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algorithm)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90"/>
              </a:spcBef>
            </a:pP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i="1" spc="-45" dirty="0">
                <a:latin typeface="Arial"/>
                <a:cs typeface="Arial"/>
              </a:rPr>
              <a:t>.</a:t>
            </a:r>
            <a:r>
              <a:rPr sz="900" i="1" spc="170" dirty="0"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Halving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65" dirty="0">
                <a:latin typeface="Arial"/>
                <a:cs typeface="Arial"/>
              </a:rPr>
              <a:t>has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mistake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008E00"/>
                </a:solidFill>
                <a:latin typeface="Arial"/>
                <a:cs typeface="Arial"/>
              </a:rPr>
              <a:t>M</a:t>
            </a:r>
            <a:r>
              <a:rPr sz="900" i="1" spc="7" baseline="-9259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i="1" spc="-67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8E00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log</a:t>
            </a:r>
            <a:r>
              <a:rPr sz="900" baseline="-18518" dirty="0">
                <a:solidFill>
                  <a:srgbClr val="008E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i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6021" y="3461907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4364" y="3388145"/>
            <a:ext cx="666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3658" y="3337539"/>
            <a:ext cx="209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</a:rPr>
              <a:t>|</a:t>
            </a:r>
            <a:r>
              <a:rPr sz="90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</a:rPr>
              <a:t>|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6421" y="3488529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444" y="3411300"/>
            <a:ext cx="48571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1875" algn="l"/>
                <a:tab pos="2704465" algn="l"/>
              </a:tabLst>
            </a:pPr>
            <a:r>
              <a:rPr sz="900" spc="-15" dirty="0">
                <a:latin typeface="Tahoma"/>
                <a:cs typeface="Tahoma"/>
              </a:rPr>
              <a:t>When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Halving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V	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	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total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mistakes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044" y="3709827"/>
            <a:ext cx="306324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7389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10" dirty="0">
                <a:latin typeface="Arial"/>
                <a:cs typeface="Arial"/>
              </a:rPr>
              <a:t>V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7" baseline="-9259" dirty="0">
                <a:latin typeface="Tahoma"/>
                <a:cs typeface="Tahoma"/>
              </a:rPr>
              <a:t>+</a:t>
            </a:r>
            <a:r>
              <a:rPr sz="900" spc="97" baseline="-9259" dirty="0">
                <a:latin typeface="Tahoma"/>
                <a:cs typeface="Tahoma"/>
              </a:rPr>
              <a:t>1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30" baseline="41666" dirty="0">
                <a:latin typeface="Lucida Sans Unicode"/>
                <a:cs typeface="Lucida Sans Unicode"/>
              </a:rPr>
              <a:t>−</a:t>
            </a:r>
            <a:r>
              <a:rPr sz="900" i="1" spc="75" baseline="41666" dirty="0">
                <a:latin typeface="Arial"/>
                <a:cs typeface="Arial"/>
              </a:rPr>
              <a:t>M</a:t>
            </a:r>
            <a:endParaRPr sz="900" baseline="4166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900" spc="-25" dirty="0">
                <a:latin typeface="Tahoma"/>
                <a:cs typeface="Tahoma"/>
              </a:rPr>
              <a:t>Rearranging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inequality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conclude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our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proof.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66233" y="4017946"/>
            <a:ext cx="80645" cy="79375"/>
            <a:chOff x="5266233" y="4017946"/>
            <a:chExt cx="80645" cy="79375"/>
          </a:xfrm>
        </p:grpSpPr>
        <p:sp>
          <p:nvSpPr>
            <p:cNvPr id="36" name="object 36"/>
            <p:cNvSpPr/>
            <p:nvPr/>
          </p:nvSpPr>
          <p:spPr>
            <a:xfrm>
              <a:off x="5268761" y="4017946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1301" y="402047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1301" y="409441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4046" y="4017946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9/48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50" dirty="0"/>
              <a:t> </a:t>
            </a:r>
            <a:r>
              <a:rPr spc="-35" dirty="0"/>
              <a:t>learnability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200150" cy="12700"/>
            </a:xfrm>
            <a:custGeom>
              <a:avLst/>
              <a:gdLst/>
              <a:ahLst/>
              <a:cxnLst/>
              <a:rect l="l" t="t" r="r" b="b"/>
              <a:pathLst>
                <a:path w="1200150" h="12700">
                  <a:moveTo>
                    <a:pt x="0" y="12652"/>
                  </a:moveTo>
                  <a:lnTo>
                    <a:pt x="0" y="0"/>
                  </a:lnTo>
                  <a:lnTo>
                    <a:pt x="1199985" y="0"/>
                  </a:lnTo>
                  <a:lnTo>
                    <a:pt x="119998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166" y="593855"/>
            <a:ext cx="5135245" cy="28949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ahoma"/>
                <a:cs typeface="Tahoma"/>
              </a:rPr>
              <a:t>What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optimal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learning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given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class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35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35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227329" marR="404495" indent="-126364">
              <a:lnSpc>
                <a:spcPct val="116199"/>
              </a:lnSpc>
              <a:spcBef>
                <a:spcPts val="2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present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dimension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classes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characterizes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best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achievable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mistake </a:t>
            </a:r>
            <a:r>
              <a:rPr sz="900" spc="-26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bound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4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measure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was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proposed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Nick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Littlestone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therefore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refer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27329" marR="93980" indent="-126364">
              <a:lnSpc>
                <a:spcPts val="1030"/>
              </a:lnSpc>
              <a:spcBef>
                <a:spcPts val="32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define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Ldim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consider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process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game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between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two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players: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versus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environment</a:t>
            </a:r>
            <a:r>
              <a:rPr sz="900" spc="-25" dirty="0">
                <a:latin typeface="Tahoma"/>
                <a:cs typeface="Tahoma"/>
              </a:rPr>
              <a:t>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round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game,</a:t>
            </a:r>
            <a:endParaRPr sz="900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325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1200" spc="-15" baseline="6944" dirty="0">
                <a:latin typeface="Tahoma"/>
                <a:cs typeface="Tahoma"/>
              </a:rPr>
              <a:t>the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picks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an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instance</a:t>
            </a:r>
            <a:r>
              <a:rPr sz="1200" spc="44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b="1" spc="-75" baseline="6944" dirty="0">
                <a:solidFill>
                  <a:srgbClr val="008E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,</a:t>
            </a:r>
            <a:endParaRPr sz="1200" baseline="6944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70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1200" spc="-15" baseline="6944" dirty="0">
                <a:latin typeface="Tahoma"/>
                <a:cs typeface="Tahoma"/>
              </a:rPr>
              <a:t>the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predicts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a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label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i="1" spc="-202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202" baseline="6944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89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5" baseline="6944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200" spc="15" baseline="6944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200" i="1" spc="15" baseline="6944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200" spc="44" baseline="6944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200" spc="44" baseline="6944" dirty="0">
                <a:latin typeface="Tahoma"/>
                <a:cs typeface="Tahoma"/>
              </a:rPr>
              <a:t>, </a:t>
            </a:r>
            <a:r>
              <a:rPr sz="1200" spc="-15" baseline="6944" dirty="0">
                <a:latin typeface="Tahoma"/>
                <a:cs typeface="Tahoma"/>
              </a:rPr>
              <a:t>and</a:t>
            </a:r>
            <a:endParaRPr sz="1200" baseline="6944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75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1200" spc="-15" baseline="6944" dirty="0">
                <a:latin typeface="Tahoma"/>
                <a:cs typeface="Tahoma"/>
              </a:rPr>
              <a:t>the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outputs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the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true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label,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i="1" spc="37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82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5" baseline="6944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200" spc="15" baseline="6944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200" i="1" spc="15" baseline="6944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200" spc="44" baseline="6944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200" spc="44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9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Tahoma"/>
                <a:cs typeface="Tahoma"/>
              </a:rPr>
              <a:t>Suppose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wants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mistake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first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rounds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game.</a:t>
            </a:r>
            <a:endParaRPr sz="900">
              <a:latin typeface="Tahoma"/>
              <a:cs typeface="Tahoma"/>
            </a:endParaRPr>
          </a:p>
          <a:p>
            <a:pPr marL="227329" marR="273050" indent="-126364">
              <a:lnSpc>
                <a:spcPct val="116199"/>
              </a:lnSpc>
              <a:spcBef>
                <a:spcPts val="400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Then,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30" baseline="6172" dirty="0">
                <a:latin typeface="Tahoma"/>
                <a:cs typeface="Tahoma"/>
              </a:rPr>
              <a:t>it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must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output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12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7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question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how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30" baseline="6172" dirty="0">
                <a:latin typeface="Tahoma"/>
                <a:cs typeface="Tahoma"/>
              </a:rPr>
              <a:t>it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should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choose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instances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in 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such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75" baseline="6172" dirty="0">
                <a:latin typeface="Tahoma"/>
                <a:cs typeface="Tahoma"/>
              </a:rPr>
              <a:t>way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ensures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some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8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37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37" baseline="6172" dirty="0">
                <a:latin typeface="Tahoma"/>
                <a:cs typeface="Tahoma"/>
              </a:rPr>
              <a:t>,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15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1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15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all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-82" baseline="6172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350" i="1" spc="-8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strategy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adversarial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formally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described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binary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250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800" spc="10" dirty="0">
                <a:latin typeface="Tahoma"/>
                <a:cs typeface="Tahoma"/>
              </a:rPr>
              <a:t>Each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node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associated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with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instance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from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4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800" spc="2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70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800" spc="-10" dirty="0">
                <a:latin typeface="Tahoma"/>
                <a:cs typeface="Tahoma"/>
              </a:rPr>
              <a:t>Initially,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presents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learner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instance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associated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with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root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461645" indent="-142875">
              <a:lnSpc>
                <a:spcPct val="100000"/>
              </a:lnSpc>
              <a:spcBef>
                <a:spcPts val="170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1200" spc="-44" baseline="6944" dirty="0">
                <a:latin typeface="Tahoma"/>
                <a:cs typeface="Tahoma"/>
              </a:rPr>
              <a:t>If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1200" spc="5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predicts</a:t>
            </a:r>
            <a:r>
              <a:rPr sz="1200" spc="5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i="1" spc="-195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95" baseline="6944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12" baseline="6944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200" spc="-22" baseline="6944" dirty="0">
                <a:latin typeface="Tahoma"/>
                <a:cs typeface="Tahoma"/>
              </a:rPr>
              <a:t>,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then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environment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15" baseline="6944" dirty="0">
                <a:latin typeface="Tahoma"/>
                <a:cs typeface="Tahoma"/>
              </a:rPr>
              <a:t>will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set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i="1" spc="37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1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112" baseline="6944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1200" spc="52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and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7" baseline="6944" dirty="0">
                <a:solidFill>
                  <a:srgbClr val="FF0000"/>
                </a:solidFill>
                <a:latin typeface="Tahoma"/>
                <a:cs typeface="Tahoma"/>
              </a:rPr>
              <a:t>will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FF0000"/>
                </a:solidFill>
                <a:latin typeface="Tahoma"/>
                <a:cs typeface="Tahoma"/>
              </a:rPr>
              <a:t>traverse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15" baseline="694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spc="44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7" baseline="6944" dirty="0">
                <a:solidFill>
                  <a:srgbClr val="FF0000"/>
                </a:solidFill>
                <a:latin typeface="Tahoma"/>
                <a:cs typeface="Tahoma"/>
              </a:rPr>
              <a:t>right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aseline="6944" dirty="0">
                <a:solidFill>
                  <a:srgbClr val="FF0000"/>
                </a:solidFill>
                <a:latin typeface="Tahoma"/>
                <a:cs typeface="Tahoma"/>
              </a:rPr>
              <a:t>child</a:t>
            </a:r>
            <a:r>
              <a:rPr sz="1200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461645" indent="-142875">
              <a:lnSpc>
                <a:spcPts val="944"/>
              </a:lnSpc>
              <a:spcBef>
                <a:spcPts val="75"/>
              </a:spcBef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1200" spc="-44" baseline="6944" dirty="0">
                <a:latin typeface="Tahoma"/>
                <a:cs typeface="Tahoma"/>
              </a:rPr>
              <a:t>If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1200" spc="5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predicts</a:t>
            </a:r>
            <a:r>
              <a:rPr sz="1200" spc="5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i="1" spc="-195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95" baseline="6944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12" baseline="6944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200" spc="-22" baseline="6944" dirty="0">
                <a:latin typeface="Tahoma"/>
                <a:cs typeface="Tahoma"/>
              </a:rPr>
              <a:t>,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then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environment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15" baseline="6944" dirty="0">
                <a:latin typeface="Tahoma"/>
                <a:cs typeface="Tahoma"/>
              </a:rPr>
              <a:t>will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set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i="1" spc="37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1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112" baseline="6944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008E00"/>
                </a:solidFill>
                <a:latin typeface="Tahoma"/>
                <a:cs typeface="Tahoma"/>
              </a:rPr>
              <a:t>0</a:t>
            </a:r>
            <a:r>
              <a:rPr sz="1200" spc="52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and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7" baseline="6944" dirty="0">
                <a:solidFill>
                  <a:srgbClr val="FF0000"/>
                </a:solidFill>
                <a:latin typeface="Tahoma"/>
                <a:cs typeface="Tahoma"/>
              </a:rPr>
              <a:t>will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FF0000"/>
                </a:solidFill>
                <a:latin typeface="Tahoma"/>
                <a:cs typeface="Tahoma"/>
              </a:rPr>
              <a:t>traverse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15" baseline="694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aseline="6944" dirty="0">
                <a:solidFill>
                  <a:srgbClr val="FF0000"/>
                </a:solidFill>
                <a:latin typeface="Tahoma"/>
                <a:cs typeface="Tahoma"/>
              </a:rPr>
              <a:t>left</a:t>
            </a:r>
            <a:r>
              <a:rPr sz="1200" spc="52" baseline="694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aseline="6944" dirty="0">
                <a:solidFill>
                  <a:srgbClr val="FF0000"/>
                </a:solidFill>
                <a:latin typeface="Tahoma"/>
                <a:cs typeface="Tahoma"/>
              </a:rPr>
              <a:t>child</a:t>
            </a:r>
            <a:r>
              <a:rPr sz="1200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461645" indent="-142875">
              <a:lnSpc>
                <a:spcPts val="944"/>
              </a:lnSpc>
              <a:buClr>
                <a:srgbClr val="3A66B2"/>
              </a:buClr>
              <a:buAutoNum type="arabicPeriod"/>
              <a:tabLst>
                <a:tab pos="462280" algn="l"/>
              </a:tabLst>
            </a:pPr>
            <a:r>
              <a:rPr sz="800" spc="20" dirty="0">
                <a:latin typeface="Tahoma"/>
                <a:cs typeface="Tahoma"/>
              </a:rPr>
              <a:t>This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process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will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continue.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10/48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50" dirty="0"/>
              <a:t> </a:t>
            </a:r>
            <a:r>
              <a:rPr spc="-35" dirty="0"/>
              <a:t>learnability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320165" cy="12700"/>
            </a:xfrm>
            <a:custGeom>
              <a:avLst/>
              <a:gdLst/>
              <a:ahLst/>
              <a:cxnLst/>
              <a:rect l="l" t="t" r="r" b="b"/>
              <a:pathLst>
                <a:path w="1320165" h="12700">
                  <a:moveTo>
                    <a:pt x="0" y="12652"/>
                  </a:moveTo>
                  <a:lnTo>
                    <a:pt x="0" y="0"/>
                  </a:lnTo>
                  <a:lnTo>
                    <a:pt x="1320046" y="0"/>
                  </a:lnTo>
                  <a:lnTo>
                    <a:pt x="1320046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666" y="647364"/>
            <a:ext cx="2872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Formally,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consider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complete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binary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sz="900" spc="-30" baseline="37037" dirty="0">
                <a:latin typeface="Tahoma"/>
                <a:cs typeface="Tahoma"/>
              </a:rPr>
              <a:t>1</a:t>
            </a:r>
            <a:r>
              <a:rPr sz="900" spc="262" baseline="37037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666" y="848748"/>
            <a:ext cx="4850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tree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Tahoma"/>
                <a:cs typeface="Tahoma"/>
              </a:rPr>
              <a:t>(2</a:t>
            </a:r>
            <a:r>
              <a:rPr sz="900" i="1" spc="22" baseline="46296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247" baseline="4629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7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1)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nodes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each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which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assigned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instance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r>
              <a:rPr sz="1350" spc="195" baseline="6172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="1" spc="-44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spc="-44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b="1" spc="-7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spc="-7" baseline="-9259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750" i="1" spc="-7" baseline="55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750" i="1" spc="-37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2" baseline="-9259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254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these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666" y="930672"/>
            <a:ext cx="4011929" cy="805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05"/>
              </a:spcBef>
            </a:pPr>
            <a:r>
              <a:rPr sz="900" spc="-25" dirty="0">
                <a:latin typeface="Tahoma"/>
                <a:cs typeface="Tahoma"/>
              </a:rPr>
              <a:t>instances.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We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start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from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root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1350" spc="-37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set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5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spc="-35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b="1" spc="-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15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52" baseline="6172" dirty="0">
                <a:latin typeface="Tahoma"/>
                <a:cs typeface="Tahoma"/>
              </a:rPr>
              <a:t>At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89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spc="89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set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750" i="1" spc="7" baseline="-11111" dirty="0">
                <a:solidFill>
                  <a:srgbClr val="0000FF"/>
                </a:solidFill>
                <a:latin typeface="Arial"/>
                <a:cs typeface="Arial"/>
              </a:rPr>
              <a:t>t  </a:t>
            </a:r>
            <a:r>
              <a:rPr sz="750" i="1" spc="30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where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60" baseline="6172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current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node.</a:t>
            </a:r>
            <a:endParaRPr sz="1350" baseline="6172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If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0</a:t>
            </a:r>
            <a:r>
              <a:rPr sz="1350" spc="-37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go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left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child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60" baseline="6172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r>
              <a:rPr sz="600" i="1" spc="4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otherwise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go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right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child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60" baseline="6172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r>
              <a:rPr sz="600" i="1" spc="4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66" y="1772506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0319" y="1800966"/>
            <a:ext cx="13188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780" algn="l"/>
                <a:tab pos="636270" algn="l"/>
                <a:tab pos="1276350" algn="l"/>
              </a:tabLst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367" y="1750359"/>
            <a:ext cx="2575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7419" algn="l"/>
                <a:tab pos="2470785" algn="l"/>
              </a:tabLst>
            </a:pP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results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900" i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h</a:t>
            </a:r>
            <a:r>
              <a:rPr sz="900" spc="-45" dirty="0">
                <a:latin typeface="Tahoma"/>
                <a:cs typeface="Tahoma"/>
              </a:rPr>
              <a:t>ence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7143" y="1664952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0689" y="1823115"/>
            <a:ext cx="157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8412" y="1801119"/>
            <a:ext cx="46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9836" y="1739943"/>
            <a:ext cx="101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  <a:tab pos="754380" algn="l"/>
              </a:tabLst>
            </a:pP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900" i="1" spc="30" baseline="462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30" baseline="4629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30" baseline="4629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15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5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4463" y="1750359"/>
            <a:ext cx="46100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290" algn="l"/>
              </a:tabLst>
            </a:pP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9994" y="2336316"/>
            <a:ext cx="5045710" cy="1703070"/>
            <a:chOff x="359994" y="2336316"/>
            <a:chExt cx="5045710" cy="1703070"/>
          </a:xfrm>
        </p:grpSpPr>
        <p:sp>
          <p:nvSpPr>
            <p:cNvPr id="20" name="object 20"/>
            <p:cNvSpPr/>
            <p:nvPr/>
          </p:nvSpPr>
          <p:spPr>
            <a:xfrm>
              <a:off x="362534" y="23388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534" y="2544462"/>
              <a:ext cx="5040630" cy="1492885"/>
            </a:xfrm>
            <a:custGeom>
              <a:avLst/>
              <a:gdLst/>
              <a:ahLst/>
              <a:cxnLst/>
              <a:rect l="l" t="t" r="r" b="b"/>
              <a:pathLst>
                <a:path w="5040630" h="1492885">
                  <a:moveTo>
                    <a:pt x="5040064" y="0"/>
                  </a:moveTo>
                  <a:lnTo>
                    <a:pt x="0" y="0"/>
                  </a:lnTo>
                  <a:lnTo>
                    <a:pt x="0" y="1467062"/>
                  </a:lnTo>
                  <a:lnTo>
                    <a:pt x="1988" y="1476912"/>
                  </a:lnTo>
                  <a:lnTo>
                    <a:pt x="7411" y="1484956"/>
                  </a:lnTo>
                  <a:lnTo>
                    <a:pt x="15455" y="1490379"/>
                  </a:lnTo>
                  <a:lnTo>
                    <a:pt x="25305" y="1492368"/>
                  </a:lnTo>
                  <a:lnTo>
                    <a:pt x="5014759" y="1492368"/>
                  </a:lnTo>
                  <a:lnTo>
                    <a:pt x="5024609" y="1490379"/>
                  </a:lnTo>
                  <a:lnTo>
                    <a:pt x="5032653" y="1484956"/>
                  </a:lnTo>
                  <a:lnTo>
                    <a:pt x="5038076" y="1476912"/>
                  </a:lnTo>
                  <a:lnTo>
                    <a:pt x="5040064" y="1467062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534" y="2544462"/>
              <a:ext cx="5040630" cy="1492885"/>
            </a:xfrm>
            <a:custGeom>
              <a:avLst/>
              <a:gdLst/>
              <a:ahLst/>
              <a:cxnLst/>
              <a:rect l="l" t="t" r="r" b="b"/>
              <a:pathLst>
                <a:path w="5040630" h="1492885">
                  <a:moveTo>
                    <a:pt x="5040064" y="0"/>
                  </a:moveTo>
                  <a:lnTo>
                    <a:pt x="5040064" y="1467062"/>
                  </a:lnTo>
                  <a:lnTo>
                    <a:pt x="5038076" y="1476912"/>
                  </a:lnTo>
                  <a:lnTo>
                    <a:pt x="5032653" y="1484956"/>
                  </a:lnTo>
                  <a:lnTo>
                    <a:pt x="5024609" y="1490379"/>
                  </a:lnTo>
                  <a:lnTo>
                    <a:pt x="5014759" y="1492368"/>
                  </a:lnTo>
                  <a:lnTo>
                    <a:pt x="25305" y="1492368"/>
                  </a:lnTo>
                  <a:lnTo>
                    <a:pt x="15455" y="1490379"/>
                  </a:lnTo>
                  <a:lnTo>
                    <a:pt x="7411" y="1484956"/>
                  </a:lnTo>
                  <a:lnTo>
                    <a:pt x="1988" y="1476912"/>
                  </a:lnTo>
                  <a:lnTo>
                    <a:pt x="0" y="1467062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2344" y="1903759"/>
            <a:ext cx="5040630" cy="8064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strategy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70" dirty="0">
                <a:solidFill>
                  <a:srgbClr val="008E00"/>
                </a:solidFill>
                <a:latin typeface="Arial"/>
                <a:cs typeface="Arial"/>
              </a:rPr>
              <a:t>succeeds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every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179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endParaRPr sz="900">
              <a:latin typeface="Tahoma"/>
              <a:cs typeface="Tahoma"/>
            </a:endParaRPr>
          </a:p>
          <a:p>
            <a:pPr marL="231140">
              <a:lnSpc>
                <a:spcPct val="100000"/>
              </a:lnSpc>
              <a:spcBef>
                <a:spcPts val="275"/>
              </a:spcBef>
            </a:pP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15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1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15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7" baseline="6172" dirty="0">
                <a:latin typeface="Tahoma"/>
                <a:cs typeface="Tahoma"/>
              </a:rPr>
              <a:t>.</a:t>
            </a:r>
            <a:r>
              <a:rPr sz="1350" spc="202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leads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following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definition.</a:t>
            </a:r>
            <a:endParaRPr sz="1350" baseline="6172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83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Definition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35" dirty="0">
                <a:solidFill>
                  <a:srgbClr val="008E00"/>
                </a:solidFill>
                <a:latin typeface="Arial"/>
                <a:cs typeface="Arial"/>
              </a:rPr>
              <a:t>(</a:t>
            </a:r>
            <a:r>
              <a:rPr sz="900" i="1" spc="35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14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Shattered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tree)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40"/>
              </a:spcBef>
            </a:pPr>
            <a:r>
              <a:rPr sz="1350" spc="112" baseline="6172" dirty="0">
                <a:latin typeface="Tahoma"/>
                <a:cs typeface="Tahoma"/>
              </a:rPr>
              <a:t>A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shattered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350" i="1" spc="209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sequence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instances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44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spc="-44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750" i="1" spc="-22" baseline="555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750" i="1" spc="-67" baseline="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2" baseline="-9259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7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in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209" baseline="6172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350" spc="35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such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every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labeling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898" y="2745731"/>
            <a:ext cx="427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0321" y="268385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2456" y="2745033"/>
            <a:ext cx="4070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	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3532" y="2770335"/>
            <a:ext cx="501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444" y="2694273"/>
            <a:ext cx="49015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40" dirty="0">
                <a:solidFill>
                  <a:srgbClr val="0000FF"/>
                </a:solidFill>
                <a:latin typeface="Cambria"/>
                <a:cs typeface="Cambria"/>
              </a:rPr>
              <a:t>}  </a:t>
            </a:r>
            <a:r>
              <a:rPr sz="9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384" y="2904202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781" y="2843178"/>
            <a:ext cx="173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444" y="2853595"/>
            <a:ext cx="580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250" algn="l"/>
              </a:tabLst>
            </a:pP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1088" y="2768187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4621" y="2926351"/>
            <a:ext cx="157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2345" y="2904354"/>
            <a:ext cx="46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4621" y="2843178"/>
            <a:ext cx="5892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375" algn="l"/>
              </a:tabLst>
            </a:pPr>
            <a:r>
              <a:rPr sz="900" i="1" spc="30" baseline="462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30" baseline="4629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30" baseline="4629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15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5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8395" y="2853595"/>
            <a:ext cx="46100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290" algn="l"/>
              </a:tabLst>
            </a:pP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662013" y="3212836"/>
          <a:ext cx="1231899" cy="49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855"/>
                        </a:lnSpc>
                      </a:pPr>
                      <a:r>
                        <a:rPr sz="850" i="1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52" baseline="-13888" dirty="0">
                          <a:latin typeface="Roboto"/>
                          <a:cs typeface="Roboto"/>
                        </a:rPr>
                        <a:t>1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855"/>
                        </a:lnSpc>
                      </a:pPr>
                      <a:r>
                        <a:rPr sz="850" i="1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52" baseline="-13888" dirty="0">
                          <a:latin typeface="Roboto"/>
                          <a:cs typeface="Roboto"/>
                        </a:rPr>
                        <a:t>2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855"/>
                        </a:lnSpc>
                      </a:pPr>
                      <a:r>
                        <a:rPr sz="850" i="1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52" baseline="-13888" dirty="0">
                          <a:latin typeface="Roboto"/>
                          <a:cs typeface="Roboto"/>
                        </a:rPr>
                        <a:t>3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855"/>
                        </a:lnSpc>
                      </a:pPr>
                      <a:r>
                        <a:rPr sz="850" i="1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52" baseline="-13888" dirty="0">
                          <a:latin typeface="Roboto"/>
                          <a:cs typeface="Roboto"/>
                        </a:rPr>
                        <a:t>4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8">
                <a:tc>
                  <a:txBody>
                    <a:bodyPr/>
                    <a:lstStyle/>
                    <a:p>
                      <a:pPr marL="66040">
                        <a:lnSpc>
                          <a:spcPts val="825"/>
                        </a:lnSpc>
                      </a:pPr>
                      <a:r>
                        <a:rPr sz="850" b="1" spc="3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spc="44" baseline="-13888" dirty="0">
                          <a:latin typeface="Roboto"/>
                          <a:cs typeface="Roboto"/>
                        </a:rPr>
                        <a:t>1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  <a:p>
                      <a:pPr marL="66040" marR="64135">
                        <a:lnSpc>
                          <a:spcPts val="960"/>
                        </a:lnSpc>
                        <a:spcBef>
                          <a:spcPts val="50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baseline="-13888" dirty="0">
                          <a:latin typeface="Roboto"/>
                          <a:cs typeface="Roboto"/>
                        </a:rPr>
                        <a:t>2  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900" baseline="-13888" dirty="0">
                          <a:latin typeface="Roboto"/>
                          <a:cs typeface="Roboto"/>
                        </a:rPr>
                        <a:t>3</a:t>
                      </a:r>
                      <a:endParaRPr sz="900" baseline="-13888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?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0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?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95250" marR="87630" indent="-635" algn="ctr">
                        <a:lnSpc>
                          <a:spcPts val="960"/>
                        </a:lnSpc>
                        <a:spcBef>
                          <a:spcPts val="5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?  0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  <a:p>
                      <a:pPr marL="95250" marR="87630" indent="-635" algn="ctr">
                        <a:lnSpc>
                          <a:spcPts val="960"/>
                        </a:lnSpc>
                        <a:spcBef>
                          <a:spcPts val="50"/>
                        </a:spcBef>
                      </a:pPr>
                      <a:r>
                        <a:rPr sz="850" dirty="0">
                          <a:latin typeface="Calibri"/>
                          <a:cs typeface="Calibri"/>
                        </a:rPr>
                        <a:t>?  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3535796" y="3104915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95806" y="0"/>
                </a:moveTo>
                <a:lnTo>
                  <a:pt x="58405" y="7492"/>
                </a:lnTo>
                <a:lnTo>
                  <a:pt x="27964" y="27964"/>
                </a:lnTo>
                <a:lnTo>
                  <a:pt x="7492" y="58405"/>
                </a:lnTo>
                <a:lnTo>
                  <a:pt x="0" y="95807"/>
                </a:lnTo>
                <a:lnTo>
                  <a:pt x="7492" y="133209"/>
                </a:lnTo>
                <a:lnTo>
                  <a:pt x="27964" y="163650"/>
                </a:lnTo>
                <a:lnTo>
                  <a:pt x="58405" y="184122"/>
                </a:lnTo>
                <a:lnTo>
                  <a:pt x="95806" y="191614"/>
                </a:lnTo>
                <a:lnTo>
                  <a:pt x="133208" y="184122"/>
                </a:lnTo>
                <a:lnTo>
                  <a:pt x="163650" y="163650"/>
                </a:lnTo>
                <a:lnTo>
                  <a:pt x="184121" y="133209"/>
                </a:lnTo>
                <a:lnTo>
                  <a:pt x="191614" y="95807"/>
                </a:lnTo>
                <a:lnTo>
                  <a:pt x="184121" y="58405"/>
                </a:lnTo>
                <a:lnTo>
                  <a:pt x="163650" y="27964"/>
                </a:lnTo>
                <a:lnTo>
                  <a:pt x="133208" y="7492"/>
                </a:lnTo>
                <a:lnTo>
                  <a:pt x="95806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43872" y="3107830"/>
            <a:ext cx="17081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b="1" spc="20" dirty="0">
                <a:latin typeface="Arial"/>
                <a:cs typeface="Arial"/>
              </a:rPr>
              <a:t>v</a:t>
            </a:r>
            <a:r>
              <a:rPr sz="750" spc="30" baseline="-11111" dirty="0">
                <a:latin typeface="Roboto"/>
                <a:cs typeface="Roboto"/>
              </a:rPr>
              <a:t>1</a:t>
            </a:r>
            <a:endParaRPr sz="750" baseline="-11111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68229" y="337248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95807" y="0"/>
                </a:moveTo>
                <a:lnTo>
                  <a:pt x="58405" y="7492"/>
                </a:lnTo>
                <a:lnTo>
                  <a:pt x="27964" y="27963"/>
                </a:lnTo>
                <a:lnTo>
                  <a:pt x="7492" y="58404"/>
                </a:lnTo>
                <a:lnTo>
                  <a:pt x="0" y="95806"/>
                </a:lnTo>
                <a:lnTo>
                  <a:pt x="7492" y="133208"/>
                </a:lnTo>
                <a:lnTo>
                  <a:pt x="27964" y="163649"/>
                </a:lnTo>
                <a:lnTo>
                  <a:pt x="58405" y="184120"/>
                </a:lnTo>
                <a:lnTo>
                  <a:pt x="95807" y="191613"/>
                </a:lnTo>
                <a:lnTo>
                  <a:pt x="133209" y="184120"/>
                </a:lnTo>
                <a:lnTo>
                  <a:pt x="163650" y="163649"/>
                </a:lnTo>
                <a:lnTo>
                  <a:pt x="184121" y="133208"/>
                </a:lnTo>
                <a:lnTo>
                  <a:pt x="191614" y="95806"/>
                </a:lnTo>
                <a:lnTo>
                  <a:pt x="184121" y="58404"/>
                </a:lnTo>
                <a:lnTo>
                  <a:pt x="163650" y="27963"/>
                </a:lnTo>
                <a:lnTo>
                  <a:pt x="133209" y="7492"/>
                </a:lnTo>
                <a:lnTo>
                  <a:pt x="95807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76313" y="3375391"/>
            <a:ext cx="17081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b="1" spc="20" dirty="0">
                <a:latin typeface="Arial"/>
                <a:cs typeface="Arial"/>
              </a:rPr>
              <a:t>v</a:t>
            </a:r>
            <a:r>
              <a:rPr sz="750" spc="30" baseline="-11111" dirty="0">
                <a:latin typeface="Roboto"/>
                <a:cs typeface="Roboto"/>
              </a:rPr>
              <a:t>2</a:t>
            </a:r>
            <a:endParaRPr sz="750" baseline="-11111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28391" y="3267893"/>
            <a:ext cx="866775" cy="570230"/>
            <a:chOff x="3128391" y="3267893"/>
            <a:chExt cx="866775" cy="570230"/>
          </a:xfrm>
        </p:grpSpPr>
        <p:sp>
          <p:nvSpPr>
            <p:cNvPr id="43" name="object 43"/>
            <p:cNvSpPr/>
            <p:nvPr/>
          </p:nvSpPr>
          <p:spPr>
            <a:xfrm>
              <a:off x="3433113" y="3269798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39" h="129539">
                  <a:moveTo>
                    <a:pt x="129409" y="0"/>
                  </a:moveTo>
                  <a:lnTo>
                    <a:pt x="0" y="129416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28391" y="363399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101860" y="0"/>
                  </a:moveTo>
                  <a:lnTo>
                    <a:pt x="62095" y="7965"/>
                  </a:lnTo>
                  <a:lnTo>
                    <a:pt x="29731" y="29730"/>
                  </a:lnTo>
                  <a:lnTo>
                    <a:pt x="7966" y="62095"/>
                  </a:lnTo>
                  <a:lnTo>
                    <a:pt x="0" y="101860"/>
                  </a:lnTo>
                  <a:lnTo>
                    <a:pt x="7966" y="141626"/>
                  </a:lnTo>
                  <a:lnTo>
                    <a:pt x="29731" y="173991"/>
                  </a:lnTo>
                  <a:lnTo>
                    <a:pt x="62095" y="195755"/>
                  </a:lnTo>
                  <a:lnTo>
                    <a:pt x="101860" y="203721"/>
                  </a:lnTo>
                  <a:lnTo>
                    <a:pt x="141626" y="195755"/>
                  </a:lnTo>
                  <a:lnTo>
                    <a:pt x="173991" y="173991"/>
                  </a:lnTo>
                  <a:lnTo>
                    <a:pt x="195756" y="141626"/>
                  </a:lnTo>
                  <a:lnTo>
                    <a:pt x="203722" y="101860"/>
                  </a:lnTo>
                  <a:lnTo>
                    <a:pt x="195756" y="62095"/>
                  </a:lnTo>
                  <a:lnTo>
                    <a:pt x="173991" y="29730"/>
                  </a:lnTo>
                  <a:lnTo>
                    <a:pt x="141626" y="7965"/>
                  </a:lnTo>
                  <a:lnTo>
                    <a:pt x="10186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6646" y="3555665"/>
              <a:ext cx="43815" cy="87630"/>
            </a:xfrm>
            <a:custGeom>
              <a:avLst/>
              <a:gdLst/>
              <a:ahLst/>
              <a:cxnLst/>
              <a:rect l="l" t="t" r="r" b="b"/>
              <a:pathLst>
                <a:path w="43814" h="87629">
                  <a:moveTo>
                    <a:pt x="43701" y="0"/>
                  </a:moveTo>
                  <a:lnTo>
                    <a:pt x="0" y="87403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95959" y="3633996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101860" y="0"/>
                  </a:moveTo>
                  <a:lnTo>
                    <a:pt x="62095" y="7965"/>
                  </a:lnTo>
                  <a:lnTo>
                    <a:pt x="29731" y="29730"/>
                  </a:lnTo>
                  <a:lnTo>
                    <a:pt x="7966" y="62095"/>
                  </a:lnTo>
                  <a:lnTo>
                    <a:pt x="0" y="101860"/>
                  </a:lnTo>
                  <a:lnTo>
                    <a:pt x="7966" y="141626"/>
                  </a:lnTo>
                  <a:lnTo>
                    <a:pt x="29731" y="173991"/>
                  </a:lnTo>
                  <a:lnTo>
                    <a:pt x="62095" y="195755"/>
                  </a:lnTo>
                  <a:lnTo>
                    <a:pt x="101860" y="203721"/>
                  </a:lnTo>
                  <a:lnTo>
                    <a:pt x="141626" y="195755"/>
                  </a:lnTo>
                  <a:lnTo>
                    <a:pt x="173991" y="173991"/>
                  </a:lnTo>
                  <a:lnTo>
                    <a:pt x="195756" y="141626"/>
                  </a:lnTo>
                  <a:lnTo>
                    <a:pt x="203722" y="101860"/>
                  </a:lnTo>
                  <a:lnTo>
                    <a:pt x="195756" y="62095"/>
                  </a:lnTo>
                  <a:lnTo>
                    <a:pt x="173991" y="29730"/>
                  </a:lnTo>
                  <a:lnTo>
                    <a:pt x="141626" y="7965"/>
                  </a:lnTo>
                  <a:lnTo>
                    <a:pt x="10186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7723" y="3555665"/>
              <a:ext cx="43815" cy="87630"/>
            </a:xfrm>
            <a:custGeom>
              <a:avLst/>
              <a:gdLst/>
              <a:ahLst/>
              <a:cxnLst/>
              <a:rect l="l" t="t" r="r" b="b"/>
              <a:pathLst>
                <a:path w="43814" h="87629">
                  <a:moveTo>
                    <a:pt x="0" y="0"/>
                  </a:moveTo>
                  <a:lnTo>
                    <a:pt x="43702" y="87403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03363" y="3372483"/>
              <a:ext cx="191770" cy="191770"/>
            </a:xfrm>
            <a:custGeom>
              <a:avLst/>
              <a:gdLst/>
              <a:ahLst/>
              <a:cxnLst/>
              <a:rect l="l" t="t" r="r" b="b"/>
              <a:pathLst>
                <a:path w="191770" h="191770">
                  <a:moveTo>
                    <a:pt x="95807" y="0"/>
                  </a:moveTo>
                  <a:lnTo>
                    <a:pt x="58405" y="7492"/>
                  </a:lnTo>
                  <a:lnTo>
                    <a:pt x="27964" y="27963"/>
                  </a:lnTo>
                  <a:lnTo>
                    <a:pt x="7492" y="58404"/>
                  </a:lnTo>
                  <a:lnTo>
                    <a:pt x="0" y="95806"/>
                  </a:lnTo>
                  <a:lnTo>
                    <a:pt x="7492" y="133208"/>
                  </a:lnTo>
                  <a:lnTo>
                    <a:pt x="27964" y="163649"/>
                  </a:lnTo>
                  <a:lnTo>
                    <a:pt x="58405" y="184120"/>
                  </a:lnTo>
                  <a:lnTo>
                    <a:pt x="95807" y="191613"/>
                  </a:lnTo>
                  <a:lnTo>
                    <a:pt x="133209" y="184120"/>
                  </a:lnTo>
                  <a:lnTo>
                    <a:pt x="163650" y="163649"/>
                  </a:lnTo>
                  <a:lnTo>
                    <a:pt x="184122" y="133208"/>
                  </a:lnTo>
                  <a:lnTo>
                    <a:pt x="191614" y="95806"/>
                  </a:lnTo>
                  <a:lnTo>
                    <a:pt x="184122" y="58404"/>
                  </a:lnTo>
                  <a:lnTo>
                    <a:pt x="163650" y="27963"/>
                  </a:lnTo>
                  <a:lnTo>
                    <a:pt x="133209" y="7492"/>
                  </a:lnTo>
                  <a:lnTo>
                    <a:pt x="95807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11442" y="3375391"/>
            <a:ext cx="17081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b="1" spc="20" dirty="0">
                <a:latin typeface="Arial"/>
                <a:cs typeface="Arial"/>
              </a:rPr>
              <a:t>v</a:t>
            </a:r>
            <a:r>
              <a:rPr sz="750" spc="30" baseline="-11111" dirty="0">
                <a:latin typeface="Roboto"/>
                <a:cs typeface="Roboto"/>
              </a:rPr>
              <a:t>3</a:t>
            </a:r>
            <a:endParaRPr sz="750" baseline="-11111">
              <a:latin typeface="Roboto"/>
              <a:cs typeface="Robo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63526" y="3267898"/>
            <a:ext cx="471805" cy="570230"/>
            <a:chOff x="3663526" y="3267898"/>
            <a:chExt cx="471805" cy="570230"/>
          </a:xfrm>
        </p:grpSpPr>
        <p:sp>
          <p:nvSpPr>
            <p:cNvPr id="51" name="object 51"/>
            <p:cNvSpPr/>
            <p:nvPr/>
          </p:nvSpPr>
          <p:spPr>
            <a:xfrm>
              <a:off x="3700678" y="3269803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39" h="129539">
                  <a:moveTo>
                    <a:pt x="0" y="0"/>
                  </a:moveTo>
                  <a:lnTo>
                    <a:pt x="129416" y="129409"/>
                  </a:lnTo>
                </a:path>
              </a:pathLst>
            </a:custGeom>
            <a:ln w="3761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63526" y="3633997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101860" y="0"/>
                  </a:moveTo>
                  <a:lnTo>
                    <a:pt x="62095" y="7965"/>
                  </a:lnTo>
                  <a:lnTo>
                    <a:pt x="29731" y="29730"/>
                  </a:lnTo>
                  <a:lnTo>
                    <a:pt x="7966" y="62095"/>
                  </a:lnTo>
                  <a:lnTo>
                    <a:pt x="0" y="101860"/>
                  </a:lnTo>
                  <a:lnTo>
                    <a:pt x="7966" y="141626"/>
                  </a:lnTo>
                  <a:lnTo>
                    <a:pt x="29731" y="173991"/>
                  </a:lnTo>
                  <a:lnTo>
                    <a:pt x="62095" y="195755"/>
                  </a:lnTo>
                  <a:lnTo>
                    <a:pt x="101860" y="203721"/>
                  </a:lnTo>
                  <a:lnTo>
                    <a:pt x="141626" y="195755"/>
                  </a:lnTo>
                  <a:lnTo>
                    <a:pt x="173991" y="173991"/>
                  </a:lnTo>
                  <a:lnTo>
                    <a:pt x="195756" y="141626"/>
                  </a:lnTo>
                  <a:lnTo>
                    <a:pt x="203722" y="101860"/>
                  </a:lnTo>
                  <a:lnTo>
                    <a:pt x="195756" y="62095"/>
                  </a:lnTo>
                  <a:lnTo>
                    <a:pt x="173991" y="29730"/>
                  </a:lnTo>
                  <a:lnTo>
                    <a:pt x="141626" y="7965"/>
                  </a:lnTo>
                  <a:lnTo>
                    <a:pt x="10186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1780" y="3555665"/>
              <a:ext cx="43815" cy="87630"/>
            </a:xfrm>
            <a:custGeom>
              <a:avLst/>
              <a:gdLst/>
              <a:ahLst/>
              <a:cxnLst/>
              <a:rect l="l" t="t" r="r" b="b"/>
              <a:pathLst>
                <a:path w="43814" h="87629">
                  <a:moveTo>
                    <a:pt x="43701" y="0"/>
                  </a:moveTo>
                  <a:lnTo>
                    <a:pt x="0" y="87403"/>
                  </a:lnTo>
                </a:path>
              </a:pathLst>
            </a:custGeom>
            <a:ln w="3761">
              <a:solidFill>
                <a:srgbClr val="0A3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31093" y="3633997"/>
              <a:ext cx="203835" cy="203835"/>
            </a:xfrm>
            <a:custGeom>
              <a:avLst/>
              <a:gdLst/>
              <a:ahLst/>
              <a:cxnLst/>
              <a:rect l="l" t="t" r="r" b="b"/>
              <a:pathLst>
                <a:path w="203835" h="203835">
                  <a:moveTo>
                    <a:pt x="101860" y="0"/>
                  </a:moveTo>
                  <a:lnTo>
                    <a:pt x="62095" y="7965"/>
                  </a:lnTo>
                  <a:lnTo>
                    <a:pt x="29731" y="29730"/>
                  </a:lnTo>
                  <a:lnTo>
                    <a:pt x="7966" y="62095"/>
                  </a:lnTo>
                  <a:lnTo>
                    <a:pt x="0" y="101860"/>
                  </a:lnTo>
                  <a:lnTo>
                    <a:pt x="7966" y="141626"/>
                  </a:lnTo>
                  <a:lnTo>
                    <a:pt x="29731" y="173991"/>
                  </a:lnTo>
                  <a:lnTo>
                    <a:pt x="62095" y="195755"/>
                  </a:lnTo>
                  <a:lnTo>
                    <a:pt x="101860" y="203721"/>
                  </a:lnTo>
                  <a:lnTo>
                    <a:pt x="141626" y="195755"/>
                  </a:lnTo>
                  <a:lnTo>
                    <a:pt x="173991" y="173991"/>
                  </a:lnTo>
                  <a:lnTo>
                    <a:pt x="195756" y="141626"/>
                  </a:lnTo>
                  <a:lnTo>
                    <a:pt x="203722" y="101860"/>
                  </a:lnTo>
                  <a:lnTo>
                    <a:pt x="195756" y="62095"/>
                  </a:lnTo>
                  <a:lnTo>
                    <a:pt x="173991" y="29730"/>
                  </a:lnTo>
                  <a:lnTo>
                    <a:pt x="141626" y="7965"/>
                  </a:lnTo>
                  <a:lnTo>
                    <a:pt x="10186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131277" y="3654712"/>
            <a:ext cx="102171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18135" algn="l"/>
                <a:tab pos="585470" algn="l"/>
                <a:tab pos="852805" algn="l"/>
              </a:tabLst>
            </a:pPr>
            <a:r>
              <a:rPr sz="750" i="1" spc="25" dirty="0">
                <a:latin typeface="Calibri"/>
                <a:cs typeface="Calibri"/>
              </a:rPr>
              <a:t>h</a:t>
            </a:r>
            <a:r>
              <a:rPr sz="750" spc="37" baseline="-11111" dirty="0">
                <a:latin typeface="Roboto"/>
                <a:cs typeface="Roboto"/>
              </a:rPr>
              <a:t>1	</a:t>
            </a:r>
            <a:r>
              <a:rPr sz="750" i="1" spc="25" dirty="0">
                <a:latin typeface="Calibri"/>
                <a:cs typeface="Calibri"/>
              </a:rPr>
              <a:t>h</a:t>
            </a:r>
            <a:r>
              <a:rPr sz="750" spc="37" baseline="-11111" dirty="0">
                <a:latin typeface="Roboto"/>
                <a:cs typeface="Roboto"/>
              </a:rPr>
              <a:t>2	</a:t>
            </a:r>
            <a:r>
              <a:rPr sz="750" i="1" spc="25" dirty="0">
                <a:latin typeface="Calibri"/>
                <a:cs typeface="Calibri"/>
              </a:rPr>
              <a:t>h</a:t>
            </a:r>
            <a:r>
              <a:rPr sz="750" spc="37" baseline="-11111" dirty="0">
                <a:latin typeface="Roboto"/>
                <a:cs typeface="Roboto"/>
              </a:rPr>
              <a:t>3	</a:t>
            </a:r>
            <a:r>
              <a:rPr sz="750" i="1" spc="25" dirty="0">
                <a:latin typeface="Calibri"/>
                <a:cs typeface="Calibri"/>
              </a:rPr>
              <a:t>h</a:t>
            </a:r>
            <a:r>
              <a:rPr sz="750" spc="37" baseline="-11111" dirty="0">
                <a:latin typeface="Roboto"/>
                <a:cs typeface="Roboto"/>
              </a:rPr>
              <a:t>4</a:t>
            </a:r>
            <a:endParaRPr sz="750" baseline="-11111">
              <a:latin typeface="Roboto"/>
              <a:cs typeface="Robo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9994" y="3553784"/>
            <a:ext cx="3629025" cy="483870"/>
            <a:chOff x="359994" y="3553784"/>
            <a:chExt cx="3629025" cy="483870"/>
          </a:xfrm>
        </p:grpSpPr>
        <p:sp>
          <p:nvSpPr>
            <p:cNvPr id="57" name="object 57"/>
            <p:cNvSpPr/>
            <p:nvPr/>
          </p:nvSpPr>
          <p:spPr>
            <a:xfrm>
              <a:off x="3942858" y="3555665"/>
              <a:ext cx="43815" cy="87630"/>
            </a:xfrm>
            <a:custGeom>
              <a:avLst/>
              <a:gdLst/>
              <a:ahLst/>
              <a:cxnLst/>
              <a:rect l="l" t="t" r="r" b="b"/>
              <a:pathLst>
                <a:path w="43814" h="87629">
                  <a:moveTo>
                    <a:pt x="0" y="0"/>
                  </a:moveTo>
                  <a:lnTo>
                    <a:pt x="43702" y="87403"/>
                  </a:lnTo>
                </a:path>
              </a:pathLst>
            </a:custGeom>
            <a:ln w="3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9994" y="403475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57250" y="4048623"/>
            <a:ext cx="360552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-15" baseline="33333" dirty="0">
                <a:solidFill>
                  <a:srgbClr val="191919"/>
                </a:solidFill>
                <a:latin typeface="Tahoma"/>
                <a:cs typeface="Tahoma"/>
              </a:rPr>
              <a:t>1</a:t>
            </a:r>
            <a:r>
              <a:rPr sz="750" spc="-165" baseline="33333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40" dirty="0">
                <a:solidFill>
                  <a:srgbClr val="191919"/>
                </a:solidFill>
                <a:latin typeface="Tahoma"/>
                <a:cs typeface="Tahoma"/>
              </a:rPr>
              <a:t>we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191919"/>
                </a:solidFill>
                <a:latin typeface="Tahoma"/>
                <a:cs typeface="Tahoma"/>
              </a:rPr>
              <a:t>define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the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depth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of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the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191919"/>
                </a:solidFill>
                <a:latin typeface="Tahoma"/>
                <a:cs typeface="Tahoma"/>
              </a:rPr>
              <a:t>tree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25" dirty="0">
                <a:solidFill>
                  <a:srgbClr val="191919"/>
                </a:solidFill>
                <a:latin typeface="Tahoma"/>
                <a:cs typeface="Tahoma"/>
              </a:rPr>
              <a:t>as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the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0" dirty="0">
                <a:solidFill>
                  <a:srgbClr val="191919"/>
                </a:solidFill>
                <a:latin typeface="Tahoma"/>
                <a:cs typeface="Tahoma"/>
              </a:rPr>
              <a:t>number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of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191919"/>
                </a:solidFill>
                <a:latin typeface="Tahoma"/>
                <a:cs typeface="Tahoma"/>
              </a:rPr>
              <a:t>nodes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191919"/>
                </a:solidFill>
                <a:latin typeface="Tahoma"/>
                <a:cs typeface="Tahoma"/>
              </a:rPr>
              <a:t>in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191919"/>
                </a:solidFill>
                <a:latin typeface="Tahoma"/>
                <a:cs typeface="Tahoma"/>
              </a:rPr>
              <a:t>a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191919"/>
                </a:solidFill>
                <a:latin typeface="Tahoma"/>
                <a:cs typeface="Tahoma"/>
              </a:rPr>
              <a:t>path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from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Tahoma"/>
                <a:cs typeface="Tahoma"/>
              </a:rPr>
              <a:t>the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5" dirty="0">
                <a:solidFill>
                  <a:srgbClr val="191919"/>
                </a:solidFill>
                <a:latin typeface="Tahoma"/>
                <a:cs typeface="Tahoma"/>
              </a:rPr>
              <a:t>root</a:t>
            </a:r>
            <a:r>
              <a:rPr sz="700" spc="30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10" dirty="0">
                <a:solidFill>
                  <a:srgbClr val="191919"/>
                </a:solidFill>
                <a:latin typeface="Tahoma"/>
                <a:cs typeface="Tahoma"/>
              </a:rPr>
              <a:t>to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191919"/>
                </a:solidFill>
                <a:latin typeface="Tahoma"/>
                <a:cs typeface="Tahoma"/>
              </a:rPr>
              <a:t>a</a:t>
            </a:r>
            <a:r>
              <a:rPr sz="700" spc="25" dirty="0">
                <a:solidFill>
                  <a:srgbClr val="191919"/>
                </a:solidFill>
                <a:latin typeface="Tahoma"/>
                <a:cs typeface="Tahoma"/>
              </a:rPr>
              <a:t> </a:t>
            </a:r>
            <a:r>
              <a:rPr sz="700" spc="-10" dirty="0">
                <a:solidFill>
                  <a:srgbClr val="191919"/>
                </a:solidFill>
                <a:latin typeface="Tahoma"/>
                <a:cs typeface="Tahoma"/>
              </a:rPr>
              <a:t>leaf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11/48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50" dirty="0"/>
              <a:t> </a:t>
            </a:r>
            <a:r>
              <a:rPr spc="-35" dirty="0"/>
              <a:t>learnability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440180" cy="12700"/>
            </a:xfrm>
            <a:custGeom>
              <a:avLst/>
              <a:gdLst/>
              <a:ahLst/>
              <a:cxnLst/>
              <a:rect l="l" t="t" r="r" b="b"/>
              <a:pathLst>
                <a:path w="1440180" h="12700">
                  <a:moveTo>
                    <a:pt x="0" y="12652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6"/>
            <a:ext cx="5045710" cy="1824355"/>
            <a:chOff x="360003" y="588526"/>
            <a:chExt cx="5045710" cy="1824355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1614170"/>
            </a:xfrm>
            <a:custGeom>
              <a:avLst/>
              <a:gdLst/>
              <a:ahLst/>
              <a:cxnLst/>
              <a:rect l="l" t="t" r="r" b="b"/>
              <a:pathLst>
                <a:path w="5040630" h="1614170">
                  <a:moveTo>
                    <a:pt x="5040064" y="0"/>
                  </a:moveTo>
                  <a:lnTo>
                    <a:pt x="0" y="0"/>
                  </a:lnTo>
                  <a:lnTo>
                    <a:pt x="0" y="1588314"/>
                  </a:lnTo>
                  <a:lnTo>
                    <a:pt x="1988" y="1598164"/>
                  </a:lnTo>
                  <a:lnTo>
                    <a:pt x="7411" y="1606208"/>
                  </a:lnTo>
                  <a:lnTo>
                    <a:pt x="15455" y="1611631"/>
                  </a:lnTo>
                  <a:lnTo>
                    <a:pt x="25305" y="1613619"/>
                  </a:lnTo>
                  <a:lnTo>
                    <a:pt x="5014759" y="1613619"/>
                  </a:lnTo>
                  <a:lnTo>
                    <a:pt x="5024609" y="1611631"/>
                  </a:lnTo>
                  <a:lnTo>
                    <a:pt x="5032653" y="1606208"/>
                  </a:lnTo>
                  <a:lnTo>
                    <a:pt x="5038076" y="1598164"/>
                  </a:lnTo>
                  <a:lnTo>
                    <a:pt x="5040064" y="158831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1614170"/>
            </a:xfrm>
            <a:custGeom>
              <a:avLst/>
              <a:gdLst/>
              <a:ahLst/>
              <a:cxnLst/>
              <a:rect l="l" t="t" r="r" b="b"/>
              <a:pathLst>
                <a:path w="5040630" h="1614170">
                  <a:moveTo>
                    <a:pt x="5040064" y="0"/>
                  </a:moveTo>
                  <a:lnTo>
                    <a:pt x="5040064" y="1588314"/>
                  </a:lnTo>
                  <a:lnTo>
                    <a:pt x="5038076" y="1598164"/>
                  </a:lnTo>
                  <a:lnTo>
                    <a:pt x="5032653" y="1606208"/>
                  </a:lnTo>
                  <a:lnTo>
                    <a:pt x="5024609" y="1611631"/>
                  </a:lnTo>
                  <a:lnTo>
                    <a:pt x="5014759" y="1613619"/>
                  </a:lnTo>
                  <a:lnTo>
                    <a:pt x="25305" y="1613619"/>
                  </a:lnTo>
                  <a:lnTo>
                    <a:pt x="15455" y="1611631"/>
                  </a:lnTo>
                  <a:lnTo>
                    <a:pt x="7411" y="1606208"/>
                  </a:lnTo>
                  <a:lnTo>
                    <a:pt x="1988" y="1598164"/>
                  </a:lnTo>
                  <a:lnTo>
                    <a:pt x="0" y="158831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1301" y="1190069"/>
              <a:ext cx="1882775" cy="830580"/>
            </a:xfrm>
            <a:custGeom>
              <a:avLst/>
              <a:gdLst/>
              <a:ahLst/>
              <a:cxnLst/>
              <a:rect l="l" t="t" r="r" b="b"/>
              <a:pathLst>
                <a:path w="1882775" h="830580">
                  <a:moveTo>
                    <a:pt x="1882471" y="0"/>
                  </a:moveTo>
                  <a:lnTo>
                    <a:pt x="0" y="0"/>
                  </a:lnTo>
                  <a:lnTo>
                    <a:pt x="0" y="829970"/>
                  </a:lnTo>
                  <a:lnTo>
                    <a:pt x="1882471" y="829970"/>
                  </a:lnTo>
                  <a:lnTo>
                    <a:pt x="188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4814" y="1273217"/>
              <a:ext cx="1682750" cy="631190"/>
            </a:xfrm>
            <a:custGeom>
              <a:avLst/>
              <a:gdLst/>
              <a:ahLst/>
              <a:cxnLst/>
              <a:rect l="l" t="t" r="r" b="b"/>
              <a:pathLst>
                <a:path w="1682750" h="631189">
                  <a:moveTo>
                    <a:pt x="105150" y="420600"/>
                  </a:moveTo>
                  <a:lnTo>
                    <a:pt x="0" y="630901"/>
                  </a:lnTo>
                </a:path>
                <a:path w="1682750" h="631189">
                  <a:moveTo>
                    <a:pt x="105150" y="420600"/>
                  </a:moveTo>
                  <a:lnTo>
                    <a:pt x="210300" y="630901"/>
                  </a:lnTo>
                </a:path>
                <a:path w="1682750" h="631189">
                  <a:moveTo>
                    <a:pt x="105150" y="420600"/>
                  </a:moveTo>
                  <a:lnTo>
                    <a:pt x="350500" y="210300"/>
                  </a:lnTo>
                </a:path>
                <a:path w="1682750" h="631189">
                  <a:moveTo>
                    <a:pt x="350500" y="210300"/>
                  </a:moveTo>
                  <a:lnTo>
                    <a:pt x="841201" y="0"/>
                  </a:lnTo>
                </a:path>
                <a:path w="1682750" h="631189">
                  <a:moveTo>
                    <a:pt x="841201" y="0"/>
                  </a:moveTo>
                  <a:lnTo>
                    <a:pt x="1331902" y="210300"/>
                  </a:lnTo>
                </a:path>
                <a:path w="1682750" h="631189">
                  <a:moveTo>
                    <a:pt x="1331902" y="210300"/>
                  </a:moveTo>
                  <a:lnTo>
                    <a:pt x="1577253" y="420600"/>
                  </a:lnTo>
                </a:path>
                <a:path w="1682750" h="631189">
                  <a:moveTo>
                    <a:pt x="1331902" y="210300"/>
                  </a:moveTo>
                  <a:lnTo>
                    <a:pt x="1086552" y="420600"/>
                  </a:lnTo>
                </a:path>
                <a:path w="1682750" h="631189">
                  <a:moveTo>
                    <a:pt x="350500" y="210300"/>
                  </a:moveTo>
                  <a:lnTo>
                    <a:pt x="595851" y="420600"/>
                  </a:lnTo>
                </a:path>
                <a:path w="1682750" h="631189">
                  <a:moveTo>
                    <a:pt x="595851" y="420600"/>
                  </a:moveTo>
                  <a:lnTo>
                    <a:pt x="490700" y="630901"/>
                  </a:lnTo>
                </a:path>
                <a:path w="1682750" h="631189">
                  <a:moveTo>
                    <a:pt x="595851" y="420600"/>
                  </a:moveTo>
                  <a:lnTo>
                    <a:pt x="701001" y="630901"/>
                  </a:lnTo>
                </a:path>
                <a:path w="1682750" h="631189">
                  <a:moveTo>
                    <a:pt x="1086552" y="420600"/>
                  </a:moveTo>
                  <a:lnTo>
                    <a:pt x="981401" y="630901"/>
                  </a:lnTo>
                </a:path>
                <a:path w="1682750" h="631189">
                  <a:moveTo>
                    <a:pt x="1086552" y="420600"/>
                  </a:moveTo>
                  <a:lnTo>
                    <a:pt x="1191702" y="630901"/>
                  </a:lnTo>
                </a:path>
                <a:path w="1682750" h="631189">
                  <a:moveTo>
                    <a:pt x="1577253" y="420600"/>
                  </a:moveTo>
                  <a:lnTo>
                    <a:pt x="1472102" y="630901"/>
                  </a:lnTo>
                </a:path>
                <a:path w="1682750" h="631189">
                  <a:moveTo>
                    <a:pt x="1577253" y="420600"/>
                  </a:moveTo>
                  <a:lnTo>
                    <a:pt x="1682403" y="6309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039" y="1202241"/>
              <a:ext cx="141952" cy="1419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25215" y="1413417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4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5215" y="1413417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4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14" y="1614565"/>
              <a:ext cx="158500" cy="158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62293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4">
                  <a:moveTo>
                    <a:pt x="78371" y="0"/>
                  </a:moveTo>
                  <a:lnTo>
                    <a:pt x="47864" y="6159"/>
                  </a:lnTo>
                  <a:lnTo>
                    <a:pt x="22953" y="22955"/>
                  </a:lnTo>
                  <a:lnTo>
                    <a:pt x="6158" y="47868"/>
                  </a:lnTo>
                  <a:lnTo>
                    <a:pt x="0" y="78376"/>
                  </a:lnTo>
                  <a:lnTo>
                    <a:pt x="6158" y="108883"/>
                  </a:lnTo>
                  <a:lnTo>
                    <a:pt x="22953" y="133794"/>
                  </a:lnTo>
                  <a:lnTo>
                    <a:pt x="47864" y="150589"/>
                  </a:lnTo>
                  <a:lnTo>
                    <a:pt x="78371" y="156748"/>
                  </a:lnTo>
                  <a:lnTo>
                    <a:pt x="108879" y="150589"/>
                  </a:lnTo>
                  <a:lnTo>
                    <a:pt x="133790" y="133794"/>
                  </a:lnTo>
                  <a:lnTo>
                    <a:pt x="150585" y="108883"/>
                  </a:lnTo>
                  <a:lnTo>
                    <a:pt x="156743" y="78376"/>
                  </a:lnTo>
                  <a:lnTo>
                    <a:pt x="150585" y="47868"/>
                  </a:lnTo>
                  <a:lnTo>
                    <a:pt x="133790" y="22955"/>
                  </a:lnTo>
                  <a:lnTo>
                    <a:pt x="108879" y="6159"/>
                  </a:lnTo>
                  <a:lnTo>
                    <a:pt x="78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2293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4">
                  <a:moveTo>
                    <a:pt x="156743" y="78376"/>
                  </a:moveTo>
                  <a:lnTo>
                    <a:pt x="150585" y="47868"/>
                  </a:lnTo>
                  <a:lnTo>
                    <a:pt x="133790" y="22955"/>
                  </a:lnTo>
                  <a:lnTo>
                    <a:pt x="108879" y="6159"/>
                  </a:lnTo>
                  <a:lnTo>
                    <a:pt x="78371" y="0"/>
                  </a:lnTo>
                  <a:lnTo>
                    <a:pt x="47864" y="6159"/>
                  </a:lnTo>
                  <a:lnTo>
                    <a:pt x="22953" y="22955"/>
                  </a:lnTo>
                  <a:lnTo>
                    <a:pt x="6158" y="47868"/>
                  </a:lnTo>
                  <a:lnTo>
                    <a:pt x="0" y="78376"/>
                  </a:lnTo>
                  <a:lnTo>
                    <a:pt x="6158" y="108883"/>
                  </a:lnTo>
                  <a:lnTo>
                    <a:pt x="22953" y="133794"/>
                  </a:lnTo>
                  <a:lnTo>
                    <a:pt x="47864" y="150589"/>
                  </a:lnTo>
                  <a:lnTo>
                    <a:pt x="78371" y="156748"/>
                  </a:lnTo>
                  <a:lnTo>
                    <a:pt x="108879" y="150589"/>
                  </a:lnTo>
                  <a:lnTo>
                    <a:pt x="133790" y="133794"/>
                  </a:lnTo>
                  <a:lnTo>
                    <a:pt x="150585" y="108883"/>
                  </a:lnTo>
                  <a:lnTo>
                    <a:pt x="156743" y="783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2990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4">
                  <a:moveTo>
                    <a:pt x="78376" y="0"/>
                  </a:moveTo>
                  <a:lnTo>
                    <a:pt x="47868" y="6159"/>
                  </a:lnTo>
                  <a:lnTo>
                    <a:pt x="22955" y="22955"/>
                  </a:lnTo>
                  <a:lnTo>
                    <a:pt x="6159" y="47868"/>
                  </a:lnTo>
                  <a:lnTo>
                    <a:pt x="0" y="78376"/>
                  </a:lnTo>
                  <a:lnTo>
                    <a:pt x="6159" y="108883"/>
                  </a:lnTo>
                  <a:lnTo>
                    <a:pt x="22955" y="133794"/>
                  </a:lnTo>
                  <a:lnTo>
                    <a:pt x="47868" y="150589"/>
                  </a:lnTo>
                  <a:lnTo>
                    <a:pt x="78376" y="156748"/>
                  </a:lnTo>
                  <a:lnTo>
                    <a:pt x="108884" y="150589"/>
                  </a:lnTo>
                  <a:lnTo>
                    <a:pt x="133797" y="133794"/>
                  </a:lnTo>
                  <a:lnTo>
                    <a:pt x="150593" y="108883"/>
                  </a:lnTo>
                  <a:lnTo>
                    <a:pt x="156752" y="78376"/>
                  </a:lnTo>
                  <a:lnTo>
                    <a:pt x="150593" y="47868"/>
                  </a:lnTo>
                  <a:lnTo>
                    <a:pt x="133797" y="22955"/>
                  </a:lnTo>
                  <a:lnTo>
                    <a:pt x="108884" y="6159"/>
                  </a:lnTo>
                  <a:lnTo>
                    <a:pt x="783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2990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4">
                  <a:moveTo>
                    <a:pt x="156752" y="78376"/>
                  </a:moveTo>
                  <a:lnTo>
                    <a:pt x="150593" y="47868"/>
                  </a:lnTo>
                  <a:lnTo>
                    <a:pt x="133797" y="22955"/>
                  </a:lnTo>
                  <a:lnTo>
                    <a:pt x="108884" y="6159"/>
                  </a:lnTo>
                  <a:lnTo>
                    <a:pt x="78376" y="0"/>
                  </a:lnTo>
                  <a:lnTo>
                    <a:pt x="47868" y="6159"/>
                  </a:lnTo>
                  <a:lnTo>
                    <a:pt x="22955" y="22955"/>
                  </a:lnTo>
                  <a:lnTo>
                    <a:pt x="6159" y="47868"/>
                  </a:lnTo>
                  <a:lnTo>
                    <a:pt x="0" y="78376"/>
                  </a:lnTo>
                  <a:lnTo>
                    <a:pt x="6159" y="108883"/>
                  </a:lnTo>
                  <a:lnTo>
                    <a:pt x="22955" y="133794"/>
                  </a:lnTo>
                  <a:lnTo>
                    <a:pt x="47868" y="150589"/>
                  </a:lnTo>
                  <a:lnTo>
                    <a:pt x="78376" y="156748"/>
                  </a:lnTo>
                  <a:lnTo>
                    <a:pt x="108884" y="150589"/>
                  </a:lnTo>
                  <a:lnTo>
                    <a:pt x="133797" y="133794"/>
                  </a:lnTo>
                  <a:lnTo>
                    <a:pt x="150593" y="108883"/>
                  </a:lnTo>
                  <a:lnTo>
                    <a:pt x="156752" y="783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6617" y="1413417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4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6617" y="1413417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4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43691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78376" y="0"/>
                  </a:moveTo>
                  <a:lnTo>
                    <a:pt x="47868" y="6159"/>
                  </a:lnTo>
                  <a:lnTo>
                    <a:pt x="22955" y="22955"/>
                  </a:lnTo>
                  <a:lnTo>
                    <a:pt x="6159" y="47868"/>
                  </a:lnTo>
                  <a:lnTo>
                    <a:pt x="0" y="78376"/>
                  </a:lnTo>
                  <a:lnTo>
                    <a:pt x="6159" y="108883"/>
                  </a:lnTo>
                  <a:lnTo>
                    <a:pt x="22955" y="133794"/>
                  </a:lnTo>
                  <a:lnTo>
                    <a:pt x="47868" y="150589"/>
                  </a:lnTo>
                  <a:lnTo>
                    <a:pt x="78376" y="156748"/>
                  </a:lnTo>
                  <a:lnTo>
                    <a:pt x="108884" y="150589"/>
                  </a:lnTo>
                  <a:lnTo>
                    <a:pt x="133797" y="133794"/>
                  </a:lnTo>
                  <a:lnTo>
                    <a:pt x="150593" y="108883"/>
                  </a:lnTo>
                  <a:lnTo>
                    <a:pt x="156752" y="78376"/>
                  </a:lnTo>
                  <a:lnTo>
                    <a:pt x="150593" y="47868"/>
                  </a:lnTo>
                  <a:lnTo>
                    <a:pt x="133797" y="22955"/>
                  </a:lnTo>
                  <a:lnTo>
                    <a:pt x="108884" y="6159"/>
                  </a:lnTo>
                  <a:lnTo>
                    <a:pt x="783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43691" y="1615441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156752" y="78376"/>
                  </a:moveTo>
                  <a:lnTo>
                    <a:pt x="150593" y="47868"/>
                  </a:lnTo>
                  <a:lnTo>
                    <a:pt x="133797" y="22955"/>
                  </a:lnTo>
                  <a:lnTo>
                    <a:pt x="108884" y="6159"/>
                  </a:lnTo>
                  <a:lnTo>
                    <a:pt x="78376" y="0"/>
                  </a:lnTo>
                  <a:lnTo>
                    <a:pt x="47868" y="6159"/>
                  </a:lnTo>
                  <a:lnTo>
                    <a:pt x="22955" y="22955"/>
                  </a:lnTo>
                  <a:lnTo>
                    <a:pt x="6159" y="47868"/>
                  </a:lnTo>
                  <a:lnTo>
                    <a:pt x="0" y="78376"/>
                  </a:lnTo>
                  <a:lnTo>
                    <a:pt x="6159" y="108883"/>
                  </a:lnTo>
                  <a:lnTo>
                    <a:pt x="22955" y="133794"/>
                  </a:lnTo>
                  <a:lnTo>
                    <a:pt x="47868" y="150589"/>
                  </a:lnTo>
                  <a:lnTo>
                    <a:pt x="78376" y="156748"/>
                  </a:lnTo>
                  <a:lnTo>
                    <a:pt x="108884" y="150589"/>
                  </a:lnTo>
                  <a:lnTo>
                    <a:pt x="133797" y="133794"/>
                  </a:lnTo>
                  <a:lnTo>
                    <a:pt x="150593" y="108883"/>
                  </a:lnTo>
                  <a:lnTo>
                    <a:pt x="156752" y="783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3838" y="1833142"/>
              <a:ext cx="141952" cy="1419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185014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5014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65415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65415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5715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5715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56116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6116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66416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66416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6817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6817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57117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70100" y="0"/>
                  </a:move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7117" y="1834018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40200" y="70100"/>
                  </a:moveTo>
                  <a:lnTo>
                    <a:pt x="134691" y="42813"/>
                  </a:lnTo>
                  <a:lnTo>
                    <a:pt x="119669" y="20531"/>
                  </a:lnTo>
                  <a:lnTo>
                    <a:pt x="97387" y="5508"/>
                  </a:lnTo>
                  <a:lnTo>
                    <a:pt x="70100" y="0"/>
                  </a:lnTo>
                  <a:lnTo>
                    <a:pt x="42813" y="5508"/>
                  </a:lnTo>
                  <a:lnTo>
                    <a:pt x="20531" y="20531"/>
                  </a:lnTo>
                  <a:lnTo>
                    <a:pt x="5508" y="42813"/>
                  </a:lnTo>
                  <a:lnTo>
                    <a:pt x="0" y="70100"/>
                  </a:lnTo>
                  <a:lnTo>
                    <a:pt x="5508" y="97387"/>
                  </a:lnTo>
                  <a:lnTo>
                    <a:pt x="20531" y="119669"/>
                  </a:lnTo>
                  <a:lnTo>
                    <a:pt x="42813" y="134691"/>
                  </a:lnTo>
                  <a:lnTo>
                    <a:pt x="70100" y="140200"/>
                  </a:lnTo>
                  <a:lnTo>
                    <a:pt x="97387" y="134691"/>
                  </a:lnTo>
                  <a:lnTo>
                    <a:pt x="119669" y="119669"/>
                  </a:lnTo>
                  <a:lnTo>
                    <a:pt x="134691" y="97387"/>
                  </a:lnTo>
                  <a:lnTo>
                    <a:pt x="140200" y="70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9644" y="556831"/>
            <a:ext cx="4773295" cy="10553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Definition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(Littlestone’s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Dimension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008E00"/>
                </a:solidFill>
                <a:latin typeface="Arial"/>
                <a:cs typeface="Arial"/>
              </a:rPr>
              <a:t>(Ldim))</a:t>
            </a:r>
            <a:endParaRPr sz="900">
              <a:latin typeface="Arial"/>
              <a:cs typeface="Arial"/>
            </a:endParaRPr>
          </a:p>
          <a:p>
            <a:pPr marL="63500" marR="68580">
              <a:lnSpc>
                <a:spcPct val="116199"/>
              </a:lnSpc>
              <a:spcBef>
                <a:spcPts val="215"/>
              </a:spcBef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maximal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integer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shattered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shattered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ahoma"/>
              <a:cs typeface="Tahoma"/>
            </a:endParaRPr>
          </a:p>
          <a:p>
            <a:pPr marL="297180" algn="ctr">
              <a:lnSpc>
                <a:spcPts val="650"/>
              </a:lnSpc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  <a:p>
            <a:pPr marL="299720" algn="ctr">
              <a:lnSpc>
                <a:spcPts val="409"/>
              </a:lnSpc>
              <a:tabLst>
                <a:tab pos="746125" algn="l"/>
              </a:tabLst>
            </a:pPr>
            <a:r>
              <a:rPr sz="400" spc="-5" dirty="0">
                <a:latin typeface="Calibri"/>
                <a:cs typeface="Calibri"/>
              </a:rPr>
              <a:t>0	1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Calibri"/>
              <a:cs typeface="Calibri"/>
            </a:endParaRPr>
          </a:p>
          <a:p>
            <a:pPr marL="297180" algn="ctr">
              <a:lnSpc>
                <a:spcPct val="100000"/>
              </a:lnSpc>
              <a:tabLst>
                <a:tab pos="1278890" algn="l"/>
              </a:tabLst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2	</a:t>
            </a: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3</a:t>
            </a:r>
            <a:endParaRPr sz="400">
              <a:latin typeface="Calibri"/>
              <a:cs typeface="Calibri"/>
            </a:endParaRPr>
          </a:p>
          <a:p>
            <a:pPr marL="299720" algn="ctr">
              <a:lnSpc>
                <a:spcPct val="100000"/>
              </a:lnSpc>
              <a:spcBef>
                <a:spcPts val="135"/>
              </a:spcBef>
              <a:tabLst>
                <a:tab pos="605790" algn="l"/>
                <a:tab pos="1280795" algn="l"/>
                <a:tab pos="1586865" algn="l"/>
              </a:tabLst>
            </a:pPr>
            <a:r>
              <a:rPr sz="400" spc="-5" dirty="0">
                <a:latin typeface="Calibri"/>
                <a:cs typeface="Calibri"/>
              </a:rPr>
              <a:t>0	1	0	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28821" y="1606127"/>
            <a:ext cx="255270" cy="2165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65"/>
              </a:spcBef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4</a:t>
            </a:r>
            <a:endParaRPr sz="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91135" algn="l"/>
              </a:tabLst>
            </a:pPr>
            <a:r>
              <a:rPr sz="400" spc="-5" dirty="0">
                <a:latin typeface="Calibri"/>
                <a:cs typeface="Calibri"/>
              </a:rPr>
              <a:t>0	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19521" y="1606127"/>
            <a:ext cx="255270" cy="2165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65"/>
              </a:spcBef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5</a:t>
            </a:r>
            <a:endParaRPr sz="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91135" algn="l"/>
              </a:tabLst>
            </a:pPr>
            <a:r>
              <a:rPr sz="400" spc="-5" dirty="0">
                <a:latin typeface="Calibri"/>
                <a:cs typeface="Calibri"/>
              </a:rPr>
              <a:t>0	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10223" y="1606127"/>
            <a:ext cx="255270" cy="2165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65"/>
              </a:spcBef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6</a:t>
            </a:r>
            <a:endParaRPr sz="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91135" algn="l"/>
              </a:tabLst>
            </a:pPr>
            <a:r>
              <a:rPr sz="400" spc="-5" dirty="0">
                <a:latin typeface="Calibri"/>
                <a:cs typeface="Calibri"/>
              </a:rPr>
              <a:t>0	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00923" y="1606127"/>
            <a:ext cx="255270" cy="2165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65"/>
              </a:spcBef>
            </a:pPr>
            <a:r>
              <a:rPr sz="900" b="1" spc="-7" baseline="9259" dirty="0">
                <a:latin typeface="Comic Sans MS"/>
                <a:cs typeface="Comic Sans MS"/>
              </a:rPr>
              <a:t>x</a:t>
            </a:r>
            <a:r>
              <a:rPr sz="400" spc="-5" dirty="0">
                <a:latin typeface="Calibri"/>
                <a:cs typeface="Calibri"/>
              </a:rPr>
              <a:t>7</a:t>
            </a:r>
            <a:endParaRPr sz="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91135" algn="l"/>
              </a:tabLst>
            </a:pPr>
            <a:r>
              <a:rPr sz="400" spc="-5" dirty="0">
                <a:latin typeface="Calibri"/>
                <a:cs typeface="Calibri"/>
              </a:rPr>
              <a:t>0	1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0003" y="2501349"/>
            <a:ext cx="5045710" cy="648970"/>
            <a:chOff x="360003" y="2501349"/>
            <a:chExt cx="5045710" cy="648970"/>
          </a:xfrm>
        </p:grpSpPr>
        <p:sp>
          <p:nvSpPr>
            <p:cNvPr id="47" name="object 47"/>
            <p:cNvSpPr/>
            <p:nvPr/>
          </p:nvSpPr>
          <p:spPr>
            <a:xfrm>
              <a:off x="362534" y="2503879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2534" y="2709486"/>
              <a:ext cx="5040630" cy="438150"/>
            </a:xfrm>
            <a:custGeom>
              <a:avLst/>
              <a:gdLst/>
              <a:ahLst/>
              <a:cxnLst/>
              <a:rect l="l" t="t" r="r" b="b"/>
              <a:pathLst>
                <a:path w="5040630" h="438150">
                  <a:moveTo>
                    <a:pt x="5040064" y="0"/>
                  </a:moveTo>
                  <a:lnTo>
                    <a:pt x="0" y="0"/>
                  </a:lnTo>
                  <a:lnTo>
                    <a:pt x="0" y="412382"/>
                  </a:lnTo>
                  <a:lnTo>
                    <a:pt x="1988" y="422232"/>
                  </a:lnTo>
                  <a:lnTo>
                    <a:pt x="7411" y="430276"/>
                  </a:lnTo>
                  <a:lnTo>
                    <a:pt x="15455" y="435699"/>
                  </a:lnTo>
                  <a:lnTo>
                    <a:pt x="25305" y="437687"/>
                  </a:lnTo>
                  <a:lnTo>
                    <a:pt x="5014759" y="437687"/>
                  </a:lnTo>
                  <a:lnTo>
                    <a:pt x="5024609" y="435699"/>
                  </a:lnTo>
                  <a:lnTo>
                    <a:pt x="5032653" y="430276"/>
                  </a:lnTo>
                  <a:lnTo>
                    <a:pt x="5038076" y="422232"/>
                  </a:lnTo>
                  <a:lnTo>
                    <a:pt x="5040064" y="412382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2534" y="2709486"/>
              <a:ext cx="5040630" cy="438150"/>
            </a:xfrm>
            <a:custGeom>
              <a:avLst/>
              <a:gdLst/>
              <a:ahLst/>
              <a:cxnLst/>
              <a:rect l="l" t="t" r="r" b="b"/>
              <a:pathLst>
                <a:path w="5040630" h="438150">
                  <a:moveTo>
                    <a:pt x="5040064" y="0"/>
                  </a:moveTo>
                  <a:lnTo>
                    <a:pt x="5040064" y="412382"/>
                  </a:lnTo>
                  <a:lnTo>
                    <a:pt x="5038076" y="422232"/>
                  </a:lnTo>
                  <a:lnTo>
                    <a:pt x="5032653" y="430276"/>
                  </a:lnTo>
                  <a:lnTo>
                    <a:pt x="5024609" y="435699"/>
                  </a:lnTo>
                  <a:lnTo>
                    <a:pt x="5014759" y="437687"/>
                  </a:lnTo>
                  <a:lnTo>
                    <a:pt x="25305" y="437687"/>
                  </a:lnTo>
                  <a:lnTo>
                    <a:pt x="15455" y="435699"/>
                  </a:lnTo>
                  <a:lnTo>
                    <a:pt x="7411" y="430276"/>
                  </a:lnTo>
                  <a:lnTo>
                    <a:pt x="1988" y="422232"/>
                  </a:lnTo>
                  <a:lnTo>
                    <a:pt x="0" y="412382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59994" y="3238259"/>
            <a:ext cx="5045710" cy="960755"/>
            <a:chOff x="359994" y="3238259"/>
            <a:chExt cx="5045710" cy="960755"/>
          </a:xfrm>
        </p:grpSpPr>
        <p:sp>
          <p:nvSpPr>
            <p:cNvPr id="51" name="object 51"/>
            <p:cNvSpPr/>
            <p:nvPr/>
          </p:nvSpPr>
          <p:spPr>
            <a:xfrm>
              <a:off x="362534" y="3240799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2534" y="3440079"/>
              <a:ext cx="5040630" cy="756920"/>
            </a:xfrm>
            <a:custGeom>
              <a:avLst/>
              <a:gdLst/>
              <a:ahLst/>
              <a:cxnLst/>
              <a:rect l="l" t="t" r="r" b="b"/>
              <a:pathLst>
                <a:path w="5040630" h="756920">
                  <a:moveTo>
                    <a:pt x="5040064" y="0"/>
                  </a:moveTo>
                  <a:lnTo>
                    <a:pt x="0" y="0"/>
                  </a:lnTo>
                  <a:lnTo>
                    <a:pt x="0" y="731039"/>
                  </a:lnTo>
                  <a:lnTo>
                    <a:pt x="1988" y="740889"/>
                  </a:lnTo>
                  <a:lnTo>
                    <a:pt x="7411" y="748933"/>
                  </a:lnTo>
                  <a:lnTo>
                    <a:pt x="15455" y="754356"/>
                  </a:lnTo>
                  <a:lnTo>
                    <a:pt x="25305" y="756344"/>
                  </a:lnTo>
                  <a:lnTo>
                    <a:pt x="5014759" y="756344"/>
                  </a:lnTo>
                  <a:lnTo>
                    <a:pt x="5024609" y="754356"/>
                  </a:lnTo>
                  <a:lnTo>
                    <a:pt x="5032653" y="748933"/>
                  </a:lnTo>
                  <a:lnTo>
                    <a:pt x="5038076" y="740889"/>
                  </a:lnTo>
                  <a:lnTo>
                    <a:pt x="5040064" y="73103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2534" y="3440079"/>
              <a:ext cx="5040630" cy="756920"/>
            </a:xfrm>
            <a:custGeom>
              <a:avLst/>
              <a:gdLst/>
              <a:ahLst/>
              <a:cxnLst/>
              <a:rect l="l" t="t" r="r" b="b"/>
              <a:pathLst>
                <a:path w="5040630" h="756920">
                  <a:moveTo>
                    <a:pt x="5040064" y="0"/>
                  </a:moveTo>
                  <a:lnTo>
                    <a:pt x="5040064" y="731039"/>
                  </a:lnTo>
                  <a:lnTo>
                    <a:pt x="5038076" y="740889"/>
                  </a:lnTo>
                  <a:lnTo>
                    <a:pt x="5032653" y="748933"/>
                  </a:lnTo>
                  <a:lnTo>
                    <a:pt x="5024609" y="754356"/>
                  </a:lnTo>
                  <a:lnTo>
                    <a:pt x="5014759" y="756344"/>
                  </a:lnTo>
                  <a:lnTo>
                    <a:pt x="25305" y="756344"/>
                  </a:lnTo>
                  <a:lnTo>
                    <a:pt x="15455" y="754356"/>
                  </a:lnTo>
                  <a:lnTo>
                    <a:pt x="7411" y="748933"/>
                  </a:lnTo>
                  <a:lnTo>
                    <a:pt x="1988" y="740889"/>
                  </a:lnTo>
                  <a:lnTo>
                    <a:pt x="0" y="73103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9644" y="1847836"/>
            <a:ext cx="4996180" cy="2242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90"/>
              </a:spcBef>
              <a:tabLst>
                <a:tab pos="284480" algn="l"/>
                <a:tab pos="565150" algn="l"/>
                <a:tab pos="775335" algn="l"/>
                <a:tab pos="1056005" algn="l"/>
                <a:tab pos="1266190" algn="l"/>
                <a:tab pos="1546225" algn="l"/>
                <a:tab pos="1757045" algn="l"/>
              </a:tabLst>
            </a:pP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1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2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3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4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5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6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7	</a:t>
            </a:r>
            <a:r>
              <a:rPr sz="900" i="1" spc="-7" baseline="9259" dirty="0">
                <a:latin typeface="Georgia"/>
                <a:cs typeface="Georgia"/>
              </a:rPr>
              <a:t>h</a:t>
            </a:r>
            <a:r>
              <a:rPr sz="400" spc="-5" dirty="0">
                <a:latin typeface="Calibri"/>
                <a:cs typeface="Calibri"/>
              </a:rPr>
              <a:t>8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maximum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depth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full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binary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tree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shattered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(Lower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mistake)</a:t>
            </a:r>
            <a:endParaRPr sz="900">
              <a:latin typeface="Arial"/>
              <a:cs typeface="Arial"/>
            </a:endParaRPr>
          </a:p>
          <a:p>
            <a:pPr marL="63500" marR="55880">
              <a:lnSpc>
                <a:spcPct val="116199"/>
              </a:lnSpc>
              <a:spcBef>
                <a:spcPts val="215"/>
              </a:spcBef>
            </a:pPr>
            <a:r>
              <a:rPr sz="900" i="1" spc="-20" dirty="0">
                <a:latin typeface="Arial"/>
                <a:cs typeface="Arial"/>
              </a:rPr>
              <a:t>No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can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mistake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strictly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smaller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10" dirty="0">
                <a:latin typeface="Arial"/>
                <a:cs typeface="Arial"/>
              </a:rPr>
              <a:t>;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namely,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for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every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algorithm,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latin typeface="Arial"/>
                <a:cs typeface="Arial"/>
              </a:rPr>
              <a:t>,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we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62865" marR="65405">
              <a:lnSpc>
                <a:spcPct val="116199"/>
              </a:lnSpc>
              <a:spcBef>
                <a:spcPts val="315"/>
              </a:spcBef>
            </a:pPr>
            <a:r>
              <a:rPr sz="1350" spc="7" baseline="6172" dirty="0">
                <a:latin typeface="Tahoma"/>
                <a:cs typeface="Tahoma"/>
              </a:rPr>
              <a:t>Let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1350" spc="-44" baseline="6172" dirty="0">
                <a:latin typeface="Tahoma"/>
                <a:cs typeface="Tahoma"/>
              </a:rPr>
              <a:t>and </a:t>
            </a:r>
            <a:r>
              <a:rPr sz="1350" spc="-15" baseline="6172" dirty="0">
                <a:latin typeface="Tahoma"/>
                <a:cs typeface="Tahoma"/>
              </a:rPr>
              <a:t>let </a:t>
            </a:r>
            <a:r>
              <a:rPr sz="1350" b="1" spc="-44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spc="-3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spc="-44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 . . , </a:t>
            </a:r>
            <a:r>
              <a:rPr sz="1350" b="1" spc="-7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spc="-7" baseline="-9259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750" i="1" spc="-7" baseline="5555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900" spc="-22" baseline="-9259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15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 a </a:t>
            </a:r>
            <a:r>
              <a:rPr sz="1350" spc="-67" baseline="6172" dirty="0">
                <a:latin typeface="Tahoma"/>
                <a:cs typeface="Tahoma"/>
              </a:rPr>
              <a:t>sequence</a:t>
            </a:r>
            <a:r>
              <a:rPr sz="1350" spc="-6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 </a:t>
            </a:r>
            <a:r>
              <a:rPr sz="1350" spc="-37" baseline="6172" dirty="0">
                <a:latin typeface="Tahoma"/>
                <a:cs typeface="Tahoma"/>
              </a:rPr>
              <a:t>satisfies </a:t>
            </a:r>
            <a:r>
              <a:rPr sz="1350" spc="-30" baseline="6172" dirty="0">
                <a:latin typeface="Tahoma"/>
                <a:cs typeface="Tahoma"/>
              </a:rPr>
              <a:t>the </a:t>
            </a:r>
            <a:r>
              <a:rPr sz="1350" spc="-44" baseline="6172" dirty="0">
                <a:latin typeface="Tahoma"/>
                <a:cs typeface="Tahoma"/>
              </a:rPr>
              <a:t>requirements </a:t>
            </a:r>
            <a:r>
              <a:rPr sz="1350" spc="-15" baseline="6172" dirty="0">
                <a:latin typeface="Tahoma"/>
                <a:cs typeface="Tahoma"/>
              </a:rPr>
              <a:t>in </a:t>
            </a:r>
            <a:r>
              <a:rPr sz="1350" spc="-30" baseline="6172" dirty="0">
                <a:latin typeface="Tahoma"/>
                <a:cs typeface="Tahoma"/>
              </a:rPr>
              <a:t>the </a:t>
            </a:r>
            <a:r>
              <a:rPr sz="1350" spc="-22" baseline="6172" dirty="0">
                <a:latin typeface="Tahoma"/>
                <a:cs typeface="Tahoma"/>
              </a:rPr>
              <a:t> definition </a:t>
            </a:r>
            <a:r>
              <a:rPr sz="1350" spc="-30" baseline="6172" dirty="0">
                <a:latin typeface="Tahoma"/>
                <a:cs typeface="Tahoma"/>
              </a:rPr>
              <a:t>of </a:t>
            </a:r>
            <a:r>
              <a:rPr sz="1350" i="1" spc="-7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-7" baseline="6172" dirty="0">
                <a:latin typeface="Tahoma"/>
                <a:cs typeface="Tahoma"/>
              </a:rPr>
              <a:t>. </a:t>
            </a:r>
            <a:r>
              <a:rPr sz="1350" spc="-67" baseline="6172" dirty="0">
                <a:latin typeface="Tahoma"/>
                <a:cs typeface="Tahoma"/>
              </a:rPr>
              <a:t>If </a:t>
            </a:r>
            <a:r>
              <a:rPr sz="1350" spc="-30" baseline="6172" dirty="0">
                <a:latin typeface="Tahoma"/>
                <a:cs typeface="Tahoma"/>
              </a:rPr>
              <a:t>the </a:t>
            </a:r>
            <a:r>
              <a:rPr sz="1350" spc="-37" baseline="6172" dirty="0">
                <a:latin typeface="Tahoma"/>
                <a:cs typeface="Tahoma"/>
              </a:rPr>
              <a:t>environment </a:t>
            </a:r>
            <a:r>
              <a:rPr sz="1350" spc="-52" baseline="6172" dirty="0">
                <a:latin typeface="Tahoma"/>
                <a:cs typeface="Tahoma"/>
              </a:rPr>
              <a:t>sets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750" i="1" spc="7" baseline="-1111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750" i="1" spc="15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50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 </a:t>
            </a:r>
            <a:r>
              <a:rPr sz="1350" spc="-7" baseline="6172" dirty="0">
                <a:latin typeface="Tahoma"/>
                <a:cs typeface="Tahoma"/>
              </a:rPr>
              <a:t>all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 . . ,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, </a:t>
            </a:r>
            <a:r>
              <a:rPr sz="1350" spc="-37" baseline="6172" dirty="0">
                <a:latin typeface="Tahoma"/>
                <a:cs typeface="Tahoma"/>
              </a:rPr>
              <a:t>then </a:t>
            </a:r>
            <a:r>
              <a:rPr sz="1350" spc="-30" baseline="6172" dirty="0">
                <a:latin typeface="Tahoma"/>
                <a:cs typeface="Tahoma"/>
              </a:rPr>
              <a:t>the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while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definition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implies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such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750" i="1" baseline="-1111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750" i="1" spc="-7" baseline="-11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all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04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266233" y="3962429"/>
            <a:ext cx="80645" cy="79375"/>
            <a:chOff x="5266233" y="3962429"/>
            <a:chExt cx="80645" cy="79375"/>
          </a:xfrm>
        </p:grpSpPr>
        <p:sp>
          <p:nvSpPr>
            <p:cNvPr id="56" name="object 56"/>
            <p:cNvSpPr/>
            <p:nvPr/>
          </p:nvSpPr>
          <p:spPr>
            <a:xfrm>
              <a:off x="5268761" y="3962442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71301" y="3964956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71301" y="4038896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4046" y="3962442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12/48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2011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Littlestone’s</a:t>
            </a:r>
            <a:r>
              <a:rPr sz="1000" b="1" spc="8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A66B2"/>
                </a:solidFill>
                <a:latin typeface="Arial"/>
                <a:cs typeface="Arial"/>
              </a:rPr>
              <a:t>Dimension</a:t>
            </a:r>
            <a:r>
              <a:rPr sz="1000" b="1" spc="8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A66B2"/>
                </a:solidFill>
                <a:latin typeface="Arial"/>
                <a:cs typeface="Arial"/>
              </a:rPr>
              <a:t>(example)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560195" cy="12700"/>
            </a:xfrm>
            <a:custGeom>
              <a:avLst/>
              <a:gdLst/>
              <a:ahLst/>
              <a:cxnLst/>
              <a:rect l="l" t="t" r="r" b="b"/>
              <a:pathLst>
                <a:path w="1560195" h="12700">
                  <a:moveTo>
                    <a:pt x="0" y="12652"/>
                  </a:moveTo>
                  <a:lnTo>
                    <a:pt x="0" y="0"/>
                  </a:lnTo>
                  <a:lnTo>
                    <a:pt x="1559990" y="0"/>
                  </a:lnTo>
                  <a:lnTo>
                    <a:pt x="1559990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6"/>
            <a:ext cx="5045710" cy="489584"/>
            <a:chOff x="360003" y="588526"/>
            <a:chExt cx="5045710" cy="489584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5">
                  <a:moveTo>
                    <a:pt x="5040064" y="0"/>
                  </a:moveTo>
                  <a:lnTo>
                    <a:pt x="0" y="0"/>
                  </a:lnTo>
                  <a:lnTo>
                    <a:pt x="0" y="253054"/>
                  </a:lnTo>
                  <a:lnTo>
                    <a:pt x="1988" y="262904"/>
                  </a:lnTo>
                  <a:lnTo>
                    <a:pt x="7411" y="270948"/>
                  </a:lnTo>
                  <a:lnTo>
                    <a:pt x="15455" y="276371"/>
                  </a:lnTo>
                  <a:lnTo>
                    <a:pt x="25305" y="278359"/>
                  </a:lnTo>
                  <a:lnTo>
                    <a:pt x="5014759" y="278359"/>
                  </a:lnTo>
                  <a:lnTo>
                    <a:pt x="5024609" y="276371"/>
                  </a:lnTo>
                  <a:lnTo>
                    <a:pt x="5032653" y="270948"/>
                  </a:lnTo>
                  <a:lnTo>
                    <a:pt x="5038076" y="262904"/>
                  </a:lnTo>
                  <a:lnTo>
                    <a:pt x="5040064" y="25305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5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03" y="1166109"/>
            <a:ext cx="5045710" cy="642620"/>
            <a:chOff x="360003" y="1166109"/>
            <a:chExt cx="5045710" cy="642620"/>
          </a:xfrm>
        </p:grpSpPr>
        <p:sp>
          <p:nvSpPr>
            <p:cNvPr id="13" name="object 13"/>
            <p:cNvSpPr/>
            <p:nvPr/>
          </p:nvSpPr>
          <p:spPr>
            <a:xfrm>
              <a:off x="362534" y="1168640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1374246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0" y="0"/>
                  </a:lnTo>
                  <a:lnTo>
                    <a:pt x="0" y="406056"/>
                  </a:lnTo>
                  <a:lnTo>
                    <a:pt x="1988" y="415906"/>
                  </a:lnTo>
                  <a:lnTo>
                    <a:pt x="7411" y="423949"/>
                  </a:lnTo>
                  <a:lnTo>
                    <a:pt x="15455" y="429373"/>
                  </a:lnTo>
                  <a:lnTo>
                    <a:pt x="25305" y="431361"/>
                  </a:lnTo>
                  <a:lnTo>
                    <a:pt x="5014759" y="431361"/>
                  </a:lnTo>
                  <a:lnTo>
                    <a:pt x="5024609" y="429373"/>
                  </a:lnTo>
                  <a:lnTo>
                    <a:pt x="5032653" y="423949"/>
                  </a:lnTo>
                  <a:lnTo>
                    <a:pt x="5038076" y="415906"/>
                  </a:lnTo>
                  <a:lnTo>
                    <a:pt x="5040064" y="40605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1374246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5040064" y="406056"/>
                  </a:lnTo>
                  <a:lnTo>
                    <a:pt x="5038076" y="415906"/>
                  </a:lnTo>
                  <a:lnTo>
                    <a:pt x="5032653" y="423949"/>
                  </a:lnTo>
                  <a:lnTo>
                    <a:pt x="5024609" y="429373"/>
                  </a:lnTo>
                  <a:lnTo>
                    <a:pt x="5014759" y="431361"/>
                  </a:lnTo>
                  <a:lnTo>
                    <a:pt x="25305" y="431361"/>
                  </a:lnTo>
                  <a:lnTo>
                    <a:pt x="15455" y="429373"/>
                  </a:lnTo>
                  <a:lnTo>
                    <a:pt x="7411" y="423949"/>
                  </a:lnTo>
                  <a:lnTo>
                    <a:pt x="1988" y="415906"/>
                  </a:lnTo>
                  <a:lnTo>
                    <a:pt x="0" y="40605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9994" y="1896692"/>
            <a:ext cx="5045710" cy="2343150"/>
            <a:chOff x="359994" y="1896692"/>
            <a:chExt cx="5045710" cy="2343150"/>
          </a:xfrm>
        </p:grpSpPr>
        <p:sp>
          <p:nvSpPr>
            <p:cNvPr id="17" name="object 17"/>
            <p:cNvSpPr/>
            <p:nvPr/>
          </p:nvSpPr>
          <p:spPr>
            <a:xfrm>
              <a:off x="362534" y="1899232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534" y="2104839"/>
              <a:ext cx="5040630" cy="2132330"/>
            </a:xfrm>
            <a:custGeom>
              <a:avLst/>
              <a:gdLst/>
              <a:ahLst/>
              <a:cxnLst/>
              <a:rect l="l" t="t" r="r" b="b"/>
              <a:pathLst>
                <a:path w="5040630" h="2132329">
                  <a:moveTo>
                    <a:pt x="5040064" y="0"/>
                  </a:moveTo>
                  <a:lnTo>
                    <a:pt x="0" y="0"/>
                  </a:lnTo>
                  <a:lnTo>
                    <a:pt x="0" y="2106576"/>
                  </a:lnTo>
                  <a:lnTo>
                    <a:pt x="1988" y="2116427"/>
                  </a:lnTo>
                  <a:lnTo>
                    <a:pt x="7411" y="2124470"/>
                  </a:lnTo>
                  <a:lnTo>
                    <a:pt x="15455" y="2129893"/>
                  </a:lnTo>
                  <a:lnTo>
                    <a:pt x="25305" y="2131882"/>
                  </a:lnTo>
                  <a:lnTo>
                    <a:pt x="5014759" y="2131882"/>
                  </a:lnTo>
                  <a:lnTo>
                    <a:pt x="5024609" y="2129893"/>
                  </a:lnTo>
                  <a:lnTo>
                    <a:pt x="5032653" y="2124470"/>
                  </a:lnTo>
                  <a:lnTo>
                    <a:pt x="5038076" y="2116427"/>
                  </a:lnTo>
                  <a:lnTo>
                    <a:pt x="5040064" y="210657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534" y="2104839"/>
              <a:ext cx="5040630" cy="2132330"/>
            </a:xfrm>
            <a:custGeom>
              <a:avLst/>
              <a:gdLst/>
              <a:ahLst/>
              <a:cxnLst/>
              <a:rect l="l" t="t" r="r" b="b"/>
              <a:pathLst>
                <a:path w="5040630" h="2132329">
                  <a:moveTo>
                    <a:pt x="5040064" y="0"/>
                  </a:moveTo>
                  <a:lnTo>
                    <a:pt x="5040064" y="2106576"/>
                  </a:lnTo>
                  <a:lnTo>
                    <a:pt x="5038076" y="2116427"/>
                  </a:lnTo>
                  <a:lnTo>
                    <a:pt x="5032653" y="2124470"/>
                  </a:lnTo>
                  <a:lnTo>
                    <a:pt x="5024609" y="2129893"/>
                  </a:lnTo>
                  <a:lnTo>
                    <a:pt x="5014759" y="2131882"/>
                  </a:lnTo>
                  <a:lnTo>
                    <a:pt x="25305" y="2131882"/>
                  </a:lnTo>
                  <a:lnTo>
                    <a:pt x="15455" y="2129893"/>
                  </a:lnTo>
                  <a:lnTo>
                    <a:pt x="7411" y="2124470"/>
                  </a:lnTo>
                  <a:lnTo>
                    <a:pt x="1988" y="2116427"/>
                  </a:lnTo>
                  <a:lnTo>
                    <a:pt x="0" y="210657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9159" y="2696484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170569" y="0"/>
                  </a:moveTo>
                  <a:lnTo>
                    <a:pt x="125229" y="6092"/>
                  </a:lnTo>
                  <a:lnTo>
                    <a:pt x="84485" y="23286"/>
                  </a:lnTo>
                  <a:lnTo>
                    <a:pt x="49963" y="49955"/>
                  </a:lnTo>
                  <a:lnTo>
                    <a:pt x="23290" y="84473"/>
                  </a:lnTo>
                  <a:lnTo>
                    <a:pt x="6093" y="125214"/>
                  </a:lnTo>
                  <a:lnTo>
                    <a:pt x="0" y="170552"/>
                  </a:lnTo>
                  <a:lnTo>
                    <a:pt x="6093" y="215891"/>
                  </a:lnTo>
                  <a:lnTo>
                    <a:pt x="23290" y="256632"/>
                  </a:lnTo>
                  <a:lnTo>
                    <a:pt x="49963" y="291150"/>
                  </a:lnTo>
                  <a:lnTo>
                    <a:pt x="84485" y="317819"/>
                  </a:lnTo>
                  <a:lnTo>
                    <a:pt x="125229" y="335013"/>
                  </a:lnTo>
                  <a:lnTo>
                    <a:pt x="170569" y="341105"/>
                  </a:lnTo>
                  <a:lnTo>
                    <a:pt x="215907" y="335013"/>
                  </a:lnTo>
                  <a:lnTo>
                    <a:pt x="256648" y="317819"/>
                  </a:lnTo>
                  <a:lnTo>
                    <a:pt x="291166" y="291150"/>
                  </a:lnTo>
                  <a:lnTo>
                    <a:pt x="317835" y="256632"/>
                  </a:lnTo>
                  <a:lnTo>
                    <a:pt x="335029" y="215891"/>
                  </a:lnTo>
                  <a:lnTo>
                    <a:pt x="341122" y="170552"/>
                  </a:lnTo>
                  <a:lnTo>
                    <a:pt x="335029" y="125214"/>
                  </a:lnTo>
                  <a:lnTo>
                    <a:pt x="317835" y="84473"/>
                  </a:lnTo>
                  <a:lnTo>
                    <a:pt x="291166" y="49955"/>
                  </a:lnTo>
                  <a:lnTo>
                    <a:pt x="256648" y="23286"/>
                  </a:lnTo>
                  <a:lnTo>
                    <a:pt x="215907" y="6092"/>
                  </a:lnTo>
                  <a:lnTo>
                    <a:pt x="170569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5270" y="556851"/>
            <a:ext cx="5135880" cy="23882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490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(Online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learnability)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90"/>
              </a:spcBef>
            </a:pPr>
            <a:r>
              <a:rPr sz="900" i="1" spc="15" dirty="0">
                <a:latin typeface="Arial"/>
                <a:cs typeface="Arial"/>
              </a:rPr>
              <a:t>If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hypothesis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008E00"/>
                </a:solidFill>
                <a:latin typeface="Arial"/>
                <a:cs typeface="Arial"/>
              </a:rPr>
              <a:t>class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1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008E00"/>
                </a:solidFill>
                <a:latin typeface="Arial"/>
                <a:cs typeface="Arial"/>
              </a:rPr>
              <a:t>is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online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learnable</a:t>
            </a:r>
            <a:r>
              <a:rPr sz="900" i="1" spc="-3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(Finite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hypothesis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class)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4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finite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class</a:t>
            </a:r>
            <a:r>
              <a:rPr sz="900" spc="-2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Clearly,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tree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shattered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40" dirty="0">
                <a:latin typeface="Tahoma"/>
                <a:cs typeface="Tahoma"/>
              </a:rPr>
              <a:t>has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depth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008E00"/>
                </a:solidFill>
                <a:latin typeface="Arial"/>
                <a:cs typeface="Arial"/>
              </a:rPr>
              <a:t>at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most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log</a:t>
            </a:r>
            <a:r>
              <a:rPr sz="900" baseline="-18518" dirty="0">
                <a:solidFill>
                  <a:srgbClr val="008E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Therefore,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900" baseline="-18518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  <a:spcBef>
                <a:spcPts val="5"/>
              </a:spcBef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(Threshold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function)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9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spc="1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b="1" spc="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sgn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spc="-5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-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Then,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6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07314" marR="80645">
              <a:lnSpc>
                <a:spcPct val="116199"/>
              </a:lnSpc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tree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shattered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and,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because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density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reals,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this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tree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can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be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made </a:t>
            </a:r>
            <a:r>
              <a:rPr sz="900" b="1" spc="-2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arbitrarily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deep</a:t>
            </a:r>
            <a:r>
              <a:rPr sz="900" spc="-4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 marL="33020" algn="ctr">
              <a:lnSpc>
                <a:spcPct val="100000"/>
              </a:lnSpc>
              <a:spcBef>
                <a:spcPts val="56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1/2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4668" y="3064765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30" h="341629">
                <a:moveTo>
                  <a:pt x="170536" y="0"/>
                </a:moveTo>
                <a:lnTo>
                  <a:pt x="125199" y="6092"/>
                </a:lnTo>
                <a:lnTo>
                  <a:pt x="84461" y="23286"/>
                </a:lnTo>
                <a:lnTo>
                  <a:pt x="49947" y="49955"/>
                </a:lnTo>
                <a:lnTo>
                  <a:pt x="23282" y="84473"/>
                </a:lnTo>
                <a:lnTo>
                  <a:pt x="6091" y="125214"/>
                </a:lnTo>
                <a:lnTo>
                  <a:pt x="0" y="170552"/>
                </a:lnTo>
                <a:lnTo>
                  <a:pt x="6091" y="215896"/>
                </a:lnTo>
                <a:lnTo>
                  <a:pt x="23282" y="256639"/>
                </a:lnTo>
                <a:lnTo>
                  <a:pt x="49947" y="291156"/>
                </a:lnTo>
                <a:lnTo>
                  <a:pt x="84461" y="317822"/>
                </a:lnTo>
                <a:lnTo>
                  <a:pt x="125199" y="335014"/>
                </a:lnTo>
                <a:lnTo>
                  <a:pt x="170536" y="341105"/>
                </a:lnTo>
                <a:lnTo>
                  <a:pt x="215874" y="335014"/>
                </a:lnTo>
                <a:lnTo>
                  <a:pt x="256616" y="317822"/>
                </a:lnTo>
                <a:lnTo>
                  <a:pt x="291134" y="291156"/>
                </a:lnTo>
                <a:lnTo>
                  <a:pt x="317803" y="256639"/>
                </a:lnTo>
                <a:lnTo>
                  <a:pt x="334997" y="215896"/>
                </a:lnTo>
                <a:lnTo>
                  <a:pt x="341089" y="170552"/>
                </a:lnTo>
                <a:lnTo>
                  <a:pt x="334997" y="125214"/>
                </a:lnTo>
                <a:lnTo>
                  <a:pt x="317803" y="84473"/>
                </a:lnTo>
                <a:lnTo>
                  <a:pt x="291134" y="49955"/>
                </a:lnTo>
                <a:lnTo>
                  <a:pt x="256616" y="23286"/>
                </a:lnTo>
                <a:lnTo>
                  <a:pt x="215874" y="6092"/>
                </a:lnTo>
                <a:lnTo>
                  <a:pt x="17053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49796" y="3132401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1/4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06372" y="2948865"/>
            <a:ext cx="1037590" cy="825500"/>
            <a:chOff x="1706372" y="2948865"/>
            <a:chExt cx="1037590" cy="825500"/>
          </a:xfrm>
        </p:grpSpPr>
        <p:sp>
          <p:nvSpPr>
            <p:cNvPr id="25" name="object 25"/>
            <p:cNvSpPr/>
            <p:nvPr/>
          </p:nvSpPr>
          <p:spPr>
            <a:xfrm>
              <a:off x="2395636" y="2952993"/>
              <a:ext cx="344170" cy="196850"/>
            </a:xfrm>
            <a:custGeom>
              <a:avLst/>
              <a:gdLst/>
              <a:ahLst/>
              <a:cxnLst/>
              <a:rect l="l" t="t" r="r" b="b"/>
              <a:pathLst>
                <a:path w="344169" h="196850">
                  <a:moveTo>
                    <a:pt x="343661" y="0"/>
                  </a:moveTo>
                  <a:lnTo>
                    <a:pt x="0" y="196368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6372" y="3433061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29">
                  <a:moveTo>
                    <a:pt x="170552" y="0"/>
                  </a:moveTo>
                  <a:lnTo>
                    <a:pt x="125214" y="6091"/>
                  </a:lnTo>
                  <a:lnTo>
                    <a:pt x="84473" y="23282"/>
                  </a:lnTo>
                  <a:lnTo>
                    <a:pt x="49955" y="49947"/>
                  </a:lnTo>
                  <a:lnTo>
                    <a:pt x="23286" y="84461"/>
                  </a:lnTo>
                  <a:lnTo>
                    <a:pt x="6092" y="125199"/>
                  </a:lnTo>
                  <a:lnTo>
                    <a:pt x="0" y="170536"/>
                  </a:lnTo>
                  <a:lnTo>
                    <a:pt x="6092" y="215887"/>
                  </a:lnTo>
                  <a:lnTo>
                    <a:pt x="23286" y="256634"/>
                  </a:lnTo>
                  <a:lnTo>
                    <a:pt x="49955" y="291154"/>
                  </a:lnTo>
                  <a:lnTo>
                    <a:pt x="84473" y="317822"/>
                  </a:lnTo>
                  <a:lnTo>
                    <a:pt x="125214" y="335014"/>
                  </a:lnTo>
                  <a:lnTo>
                    <a:pt x="170552" y="341105"/>
                  </a:lnTo>
                  <a:lnTo>
                    <a:pt x="215891" y="335014"/>
                  </a:lnTo>
                  <a:lnTo>
                    <a:pt x="256632" y="317822"/>
                  </a:lnTo>
                  <a:lnTo>
                    <a:pt x="291150" y="291154"/>
                  </a:lnTo>
                  <a:lnTo>
                    <a:pt x="317819" y="256634"/>
                  </a:lnTo>
                  <a:lnTo>
                    <a:pt x="335013" y="215887"/>
                  </a:lnTo>
                  <a:lnTo>
                    <a:pt x="341105" y="170536"/>
                  </a:lnTo>
                  <a:lnTo>
                    <a:pt x="335013" y="125199"/>
                  </a:lnTo>
                  <a:lnTo>
                    <a:pt x="317819" y="84461"/>
                  </a:lnTo>
                  <a:lnTo>
                    <a:pt x="291150" y="49947"/>
                  </a:lnTo>
                  <a:lnTo>
                    <a:pt x="256632" y="23282"/>
                  </a:lnTo>
                  <a:lnTo>
                    <a:pt x="215891" y="6091"/>
                  </a:lnTo>
                  <a:lnTo>
                    <a:pt x="1705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81515" y="3500708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1/8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43896" y="3353622"/>
            <a:ext cx="1040765" cy="622935"/>
            <a:chOff x="1743896" y="3353622"/>
            <a:chExt cx="1040765" cy="622935"/>
          </a:xfrm>
        </p:grpSpPr>
        <p:sp>
          <p:nvSpPr>
            <p:cNvPr id="29" name="object 29"/>
            <p:cNvSpPr/>
            <p:nvPr/>
          </p:nvSpPr>
          <p:spPr>
            <a:xfrm>
              <a:off x="1999356" y="3357749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434" y="0"/>
                  </a:moveTo>
                  <a:lnTo>
                    <a:pt x="0" y="123434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8023" y="3767536"/>
              <a:ext cx="257810" cy="204470"/>
            </a:xfrm>
            <a:custGeom>
              <a:avLst/>
              <a:gdLst/>
              <a:ahLst/>
              <a:cxnLst/>
              <a:rect l="l" t="t" r="r" b="b"/>
              <a:pathLst>
                <a:path w="257810" h="204470">
                  <a:moveTo>
                    <a:pt x="71527" y="0"/>
                  </a:moveTo>
                  <a:lnTo>
                    <a:pt x="0" y="204359"/>
                  </a:lnTo>
                </a:path>
                <a:path w="257810" h="204470">
                  <a:moveTo>
                    <a:pt x="186275" y="0"/>
                  </a:moveTo>
                  <a:lnTo>
                    <a:pt x="257802" y="204359"/>
                  </a:lnTo>
                </a:path>
              </a:pathLst>
            </a:custGeom>
            <a:ln w="8087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42949" y="3433061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29">
                  <a:moveTo>
                    <a:pt x="170552" y="0"/>
                  </a:moveTo>
                  <a:lnTo>
                    <a:pt x="125209" y="6091"/>
                  </a:lnTo>
                  <a:lnTo>
                    <a:pt x="84466" y="23282"/>
                  </a:lnTo>
                  <a:lnTo>
                    <a:pt x="49949" y="49947"/>
                  </a:lnTo>
                  <a:lnTo>
                    <a:pt x="23282" y="84461"/>
                  </a:lnTo>
                  <a:lnTo>
                    <a:pt x="6091" y="125199"/>
                  </a:lnTo>
                  <a:lnTo>
                    <a:pt x="0" y="170536"/>
                  </a:lnTo>
                  <a:lnTo>
                    <a:pt x="6091" y="215887"/>
                  </a:lnTo>
                  <a:lnTo>
                    <a:pt x="23282" y="256634"/>
                  </a:lnTo>
                  <a:lnTo>
                    <a:pt x="49949" y="291154"/>
                  </a:lnTo>
                  <a:lnTo>
                    <a:pt x="84466" y="317822"/>
                  </a:lnTo>
                  <a:lnTo>
                    <a:pt x="125209" y="335014"/>
                  </a:lnTo>
                  <a:lnTo>
                    <a:pt x="170552" y="341105"/>
                  </a:lnTo>
                  <a:lnTo>
                    <a:pt x="215892" y="335014"/>
                  </a:lnTo>
                  <a:lnTo>
                    <a:pt x="256636" y="317822"/>
                  </a:lnTo>
                  <a:lnTo>
                    <a:pt x="291158" y="291154"/>
                  </a:lnTo>
                  <a:lnTo>
                    <a:pt x="317831" y="256634"/>
                  </a:lnTo>
                  <a:lnTo>
                    <a:pt x="335028" y="215887"/>
                  </a:lnTo>
                  <a:lnTo>
                    <a:pt x="341122" y="170536"/>
                  </a:lnTo>
                  <a:lnTo>
                    <a:pt x="335028" y="125199"/>
                  </a:lnTo>
                  <a:lnTo>
                    <a:pt x="317831" y="84461"/>
                  </a:lnTo>
                  <a:lnTo>
                    <a:pt x="291158" y="49947"/>
                  </a:lnTo>
                  <a:lnTo>
                    <a:pt x="256636" y="23282"/>
                  </a:lnTo>
                  <a:lnTo>
                    <a:pt x="215892" y="6091"/>
                  </a:lnTo>
                  <a:lnTo>
                    <a:pt x="1705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18094" y="3500708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3/8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63509" y="3064765"/>
            <a:ext cx="1341755" cy="911860"/>
            <a:chOff x="2363509" y="3064765"/>
            <a:chExt cx="1341755" cy="911860"/>
          </a:xfrm>
        </p:grpSpPr>
        <p:sp>
          <p:nvSpPr>
            <p:cNvPr id="34" name="object 34"/>
            <p:cNvSpPr/>
            <p:nvPr/>
          </p:nvSpPr>
          <p:spPr>
            <a:xfrm>
              <a:off x="2367636" y="3357749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0" y="0"/>
                  </a:moveTo>
                  <a:lnTo>
                    <a:pt x="123434" y="123434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84600" y="3767535"/>
              <a:ext cx="257810" cy="204470"/>
            </a:xfrm>
            <a:custGeom>
              <a:avLst/>
              <a:gdLst/>
              <a:ahLst/>
              <a:cxnLst/>
              <a:rect l="l" t="t" r="r" b="b"/>
              <a:pathLst>
                <a:path w="257810" h="204470">
                  <a:moveTo>
                    <a:pt x="71527" y="0"/>
                  </a:moveTo>
                  <a:lnTo>
                    <a:pt x="0" y="204359"/>
                  </a:lnTo>
                </a:path>
                <a:path w="257810" h="204470">
                  <a:moveTo>
                    <a:pt x="186259" y="0"/>
                  </a:moveTo>
                  <a:lnTo>
                    <a:pt x="257802" y="204359"/>
                  </a:lnTo>
                </a:path>
              </a:pathLst>
            </a:custGeom>
            <a:ln w="8087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63666" y="306476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552" y="0"/>
                  </a:moveTo>
                  <a:lnTo>
                    <a:pt x="125214" y="6092"/>
                  </a:lnTo>
                  <a:lnTo>
                    <a:pt x="84473" y="23286"/>
                  </a:lnTo>
                  <a:lnTo>
                    <a:pt x="49955" y="49955"/>
                  </a:lnTo>
                  <a:lnTo>
                    <a:pt x="23286" y="84473"/>
                  </a:lnTo>
                  <a:lnTo>
                    <a:pt x="6092" y="125214"/>
                  </a:lnTo>
                  <a:lnTo>
                    <a:pt x="0" y="170552"/>
                  </a:lnTo>
                  <a:lnTo>
                    <a:pt x="6092" y="215896"/>
                  </a:lnTo>
                  <a:lnTo>
                    <a:pt x="23286" y="256639"/>
                  </a:lnTo>
                  <a:lnTo>
                    <a:pt x="49955" y="291156"/>
                  </a:lnTo>
                  <a:lnTo>
                    <a:pt x="84473" y="317822"/>
                  </a:lnTo>
                  <a:lnTo>
                    <a:pt x="125214" y="335014"/>
                  </a:lnTo>
                  <a:lnTo>
                    <a:pt x="170552" y="341105"/>
                  </a:lnTo>
                  <a:lnTo>
                    <a:pt x="215896" y="335014"/>
                  </a:lnTo>
                  <a:lnTo>
                    <a:pt x="256639" y="317822"/>
                  </a:lnTo>
                  <a:lnTo>
                    <a:pt x="291156" y="291156"/>
                  </a:lnTo>
                  <a:lnTo>
                    <a:pt x="317822" y="256639"/>
                  </a:lnTo>
                  <a:lnTo>
                    <a:pt x="335014" y="215896"/>
                  </a:lnTo>
                  <a:lnTo>
                    <a:pt x="341105" y="170552"/>
                  </a:lnTo>
                  <a:lnTo>
                    <a:pt x="335014" y="125214"/>
                  </a:lnTo>
                  <a:lnTo>
                    <a:pt x="317822" y="84473"/>
                  </a:lnTo>
                  <a:lnTo>
                    <a:pt x="291156" y="49955"/>
                  </a:lnTo>
                  <a:lnTo>
                    <a:pt x="256639" y="23286"/>
                  </a:lnTo>
                  <a:lnTo>
                    <a:pt x="215896" y="6092"/>
                  </a:lnTo>
                  <a:lnTo>
                    <a:pt x="1705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38814" y="3132401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3/4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95386" y="2948865"/>
            <a:ext cx="393065" cy="825500"/>
            <a:chOff x="2995386" y="2948865"/>
            <a:chExt cx="393065" cy="825500"/>
          </a:xfrm>
        </p:grpSpPr>
        <p:sp>
          <p:nvSpPr>
            <p:cNvPr id="39" name="object 39"/>
            <p:cNvSpPr/>
            <p:nvPr/>
          </p:nvSpPr>
          <p:spPr>
            <a:xfrm>
              <a:off x="3040143" y="2952993"/>
              <a:ext cx="344170" cy="196850"/>
            </a:xfrm>
            <a:custGeom>
              <a:avLst/>
              <a:gdLst/>
              <a:ahLst/>
              <a:cxnLst/>
              <a:rect l="l" t="t" r="r" b="b"/>
              <a:pathLst>
                <a:path w="344170" h="196850">
                  <a:moveTo>
                    <a:pt x="0" y="0"/>
                  </a:moveTo>
                  <a:lnTo>
                    <a:pt x="343677" y="196368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5386" y="3433061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552" y="0"/>
                  </a:moveTo>
                  <a:lnTo>
                    <a:pt x="125214" y="6091"/>
                  </a:lnTo>
                  <a:lnTo>
                    <a:pt x="84473" y="23282"/>
                  </a:lnTo>
                  <a:lnTo>
                    <a:pt x="49955" y="49947"/>
                  </a:lnTo>
                  <a:lnTo>
                    <a:pt x="23286" y="84461"/>
                  </a:lnTo>
                  <a:lnTo>
                    <a:pt x="6092" y="125199"/>
                  </a:lnTo>
                  <a:lnTo>
                    <a:pt x="0" y="170536"/>
                  </a:lnTo>
                  <a:lnTo>
                    <a:pt x="6092" y="215887"/>
                  </a:lnTo>
                  <a:lnTo>
                    <a:pt x="23286" y="256634"/>
                  </a:lnTo>
                  <a:lnTo>
                    <a:pt x="49955" y="291154"/>
                  </a:lnTo>
                  <a:lnTo>
                    <a:pt x="84473" y="317822"/>
                  </a:lnTo>
                  <a:lnTo>
                    <a:pt x="125214" y="335014"/>
                  </a:lnTo>
                  <a:lnTo>
                    <a:pt x="170552" y="341105"/>
                  </a:lnTo>
                  <a:lnTo>
                    <a:pt x="215891" y="335014"/>
                  </a:lnTo>
                  <a:lnTo>
                    <a:pt x="256632" y="317822"/>
                  </a:lnTo>
                  <a:lnTo>
                    <a:pt x="291150" y="291154"/>
                  </a:lnTo>
                  <a:lnTo>
                    <a:pt x="317819" y="256634"/>
                  </a:lnTo>
                  <a:lnTo>
                    <a:pt x="335013" y="215887"/>
                  </a:lnTo>
                  <a:lnTo>
                    <a:pt x="341105" y="170536"/>
                  </a:lnTo>
                  <a:lnTo>
                    <a:pt x="335013" y="125199"/>
                  </a:lnTo>
                  <a:lnTo>
                    <a:pt x="317819" y="84461"/>
                  </a:lnTo>
                  <a:lnTo>
                    <a:pt x="291150" y="49947"/>
                  </a:lnTo>
                  <a:lnTo>
                    <a:pt x="256632" y="23282"/>
                  </a:lnTo>
                  <a:lnTo>
                    <a:pt x="215891" y="6091"/>
                  </a:lnTo>
                  <a:lnTo>
                    <a:pt x="1705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70528" y="3500708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5/8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32910" y="3353622"/>
            <a:ext cx="1040765" cy="622935"/>
            <a:chOff x="3032910" y="3353622"/>
            <a:chExt cx="1040765" cy="622935"/>
          </a:xfrm>
        </p:grpSpPr>
        <p:sp>
          <p:nvSpPr>
            <p:cNvPr id="43" name="object 43"/>
            <p:cNvSpPr/>
            <p:nvPr/>
          </p:nvSpPr>
          <p:spPr>
            <a:xfrm>
              <a:off x="3288370" y="3357749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434" y="0"/>
                  </a:moveTo>
                  <a:lnTo>
                    <a:pt x="0" y="123434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7037" y="3767536"/>
              <a:ext cx="258445" cy="204470"/>
            </a:xfrm>
            <a:custGeom>
              <a:avLst/>
              <a:gdLst/>
              <a:ahLst/>
              <a:cxnLst/>
              <a:rect l="l" t="t" r="r" b="b"/>
              <a:pathLst>
                <a:path w="258445" h="204470">
                  <a:moveTo>
                    <a:pt x="71527" y="0"/>
                  </a:moveTo>
                  <a:lnTo>
                    <a:pt x="0" y="204359"/>
                  </a:lnTo>
                </a:path>
                <a:path w="258445" h="204470">
                  <a:moveTo>
                    <a:pt x="186275" y="0"/>
                  </a:moveTo>
                  <a:lnTo>
                    <a:pt x="257818" y="204359"/>
                  </a:lnTo>
                </a:path>
              </a:pathLst>
            </a:custGeom>
            <a:ln w="8087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31963" y="3433061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552" y="0"/>
                  </a:moveTo>
                  <a:lnTo>
                    <a:pt x="125214" y="6091"/>
                  </a:lnTo>
                  <a:lnTo>
                    <a:pt x="84473" y="23282"/>
                  </a:lnTo>
                  <a:lnTo>
                    <a:pt x="49955" y="49947"/>
                  </a:lnTo>
                  <a:lnTo>
                    <a:pt x="23286" y="84461"/>
                  </a:lnTo>
                  <a:lnTo>
                    <a:pt x="6092" y="125199"/>
                  </a:lnTo>
                  <a:lnTo>
                    <a:pt x="0" y="170536"/>
                  </a:lnTo>
                  <a:lnTo>
                    <a:pt x="6092" y="215887"/>
                  </a:lnTo>
                  <a:lnTo>
                    <a:pt x="23286" y="256634"/>
                  </a:lnTo>
                  <a:lnTo>
                    <a:pt x="49955" y="291154"/>
                  </a:lnTo>
                  <a:lnTo>
                    <a:pt x="84473" y="317822"/>
                  </a:lnTo>
                  <a:lnTo>
                    <a:pt x="125214" y="335014"/>
                  </a:lnTo>
                  <a:lnTo>
                    <a:pt x="170552" y="341105"/>
                  </a:lnTo>
                  <a:lnTo>
                    <a:pt x="215891" y="335014"/>
                  </a:lnTo>
                  <a:lnTo>
                    <a:pt x="256632" y="317822"/>
                  </a:lnTo>
                  <a:lnTo>
                    <a:pt x="291150" y="291154"/>
                  </a:lnTo>
                  <a:lnTo>
                    <a:pt x="317819" y="256634"/>
                  </a:lnTo>
                  <a:lnTo>
                    <a:pt x="335013" y="215887"/>
                  </a:lnTo>
                  <a:lnTo>
                    <a:pt x="341105" y="170536"/>
                  </a:lnTo>
                  <a:lnTo>
                    <a:pt x="335013" y="125199"/>
                  </a:lnTo>
                  <a:lnTo>
                    <a:pt x="317819" y="84461"/>
                  </a:lnTo>
                  <a:lnTo>
                    <a:pt x="291150" y="49947"/>
                  </a:lnTo>
                  <a:lnTo>
                    <a:pt x="256632" y="23282"/>
                  </a:lnTo>
                  <a:lnTo>
                    <a:pt x="215891" y="6091"/>
                  </a:lnTo>
                  <a:lnTo>
                    <a:pt x="170552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07111" y="3500708"/>
            <a:ext cx="1911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231F20"/>
                </a:solidFill>
                <a:latin typeface="Times New Roman"/>
                <a:cs typeface="Times New Roman"/>
              </a:rPr>
              <a:t>7/8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52623" y="3353705"/>
            <a:ext cx="382905" cy="622300"/>
            <a:chOff x="3652623" y="3353705"/>
            <a:chExt cx="382905" cy="622300"/>
          </a:xfrm>
        </p:grpSpPr>
        <p:sp>
          <p:nvSpPr>
            <p:cNvPr id="48" name="object 48"/>
            <p:cNvSpPr/>
            <p:nvPr/>
          </p:nvSpPr>
          <p:spPr>
            <a:xfrm>
              <a:off x="3656667" y="3357749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0" y="0"/>
                  </a:moveTo>
                  <a:lnTo>
                    <a:pt x="123417" y="123434"/>
                  </a:lnTo>
                </a:path>
              </a:pathLst>
            </a:custGeom>
            <a:ln w="808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3614" y="3767535"/>
              <a:ext cx="257810" cy="204470"/>
            </a:xfrm>
            <a:custGeom>
              <a:avLst/>
              <a:gdLst/>
              <a:ahLst/>
              <a:cxnLst/>
              <a:rect l="l" t="t" r="r" b="b"/>
              <a:pathLst>
                <a:path w="257810" h="204470">
                  <a:moveTo>
                    <a:pt x="71527" y="0"/>
                  </a:moveTo>
                  <a:lnTo>
                    <a:pt x="0" y="204359"/>
                  </a:lnTo>
                </a:path>
                <a:path w="257810" h="204470">
                  <a:moveTo>
                    <a:pt x="186275" y="0"/>
                  </a:moveTo>
                  <a:lnTo>
                    <a:pt x="257802" y="204359"/>
                  </a:lnTo>
                </a:path>
              </a:pathLst>
            </a:custGeom>
            <a:ln w="8087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13/48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011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Littlestone’s</a:t>
            </a:r>
            <a:r>
              <a:rPr spc="80" dirty="0"/>
              <a:t> </a:t>
            </a:r>
            <a:r>
              <a:rPr spc="-40" dirty="0"/>
              <a:t>Dimension</a:t>
            </a:r>
            <a:r>
              <a:rPr spc="85" dirty="0"/>
              <a:t> </a:t>
            </a:r>
            <a:r>
              <a:rPr spc="-15" dirty="0"/>
              <a:t>(example)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680210" cy="12700"/>
            </a:xfrm>
            <a:custGeom>
              <a:avLst/>
              <a:gdLst/>
              <a:ahLst/>
              <a:cxnLst/>
              <a:rect l="l" t="t" r="r" b="b"/>
              <a:pathLst>
                <a:path w="1680210" h="12700">
                  <a:moveTo>
                    <a:pt x="0" y="12652"/>
                  </a:moveTo>
                  <a:lnTo>
                    <a:pt x="0" y="0"/>
                  </a:lnTo>
                  <a:lnTo>
                    <a:pt x="1680050" y="0"/>
                  </a:lnTo>
                  <a:lnTo>
                    <a:pt x="1680050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613824"/>
            <a:ext cx="5045710" cy="967105"/>
            <a:chOff x="360003" y="613824"/>
            <a:chExt cx="5045710" cy="967105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756920"/>
            </a:xfrm>
            <a:custGeom>
              <a:avLst/>
              <a:gdLst/>
              <a:ahLst/>
              <a:cxnLst/>
              <a:rect l="l" t="t" r="r" b="b"/>
              <a:pathLst>
                <a:path w="5040630" h="756919">
                  <a:moveTo>
                    <a:pt x="5040064" y="0"/>
                  </a:moveTo>
                  <a:lnTo>
                    <a:pt x="0" y="0"/>
                  </a:lnTo>
                  <a:lnTo>
                    <a:pt x="0" y="731039"/>
                  </a:lnTo>
                  <a:lnTo>
                    <a:pt x="1988" y="740889"/>
                  </a:lnTo>
                  <a:lnTo>
                    <a:pt x="7411" y="748933"/>
                  </a:lnTo>
                  <a:lnTo>
                    <a:pt x="15455" y="754356"/>
                  </a:lnTo>
                  <a:lnTo>
                    <a:pt x="25305" y="756344"/>
                  </a:lnTo>
                  <a:lnTo>
                    <a:pt x="5014759" y="756344"/>
                  </a:lnTo>
                  <a:lnTo>
                    <a:pt x="5024609" y="754356"/>
                  </a:lnTo>
                  <a:lnTo>
                    <a:pt x="5032653" y="748933"/>
                  </a:lnTo>
                  <a:lnTo>
                    <a:pt x="5038076" y="740889"/>
                  </a:lnTo>
                  <a:lnTo>
                    <a:pt x="5040064" y="73103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756920"/>
            </a:xfrm>
            <a:custGeom>
              <a:avLst/>
              <a:gdLst/>
              <a:ahLst/>
              <a:cxnLst/>
              <a:rect l="l" t="t" r="r" b="b"/>
              <a:pathLst>
                <a:path w="5040630" h="756919">
                  <a:moveTo>
                    <a:pt x="5040064" y="0"/>
                  </a:moveTo>
                  <a:lnTo>
                    <a:pt x="5040064" y="731039"/>
                  </a:lnTo>
                  <a:lnTo>
                    <a:pt x="5038076" y="740889"/>
                  </a:lnTo>
                  <a:lnTo>
                    <a:pt x="5032653" y="748933"/>
                  </a:lnTo>
                  <a:lnTo>
                    <a:pt x="5024609" y="754356"/>
                  </a:lnTo>
                  <a:lnTo>
                    <a:pt x="5014759" y="756344"/>
                  </a:lnTo>
                  <a:lnTo>
                    <a:pt x="25305" y="756344"/>
                  </a:lnTo>
                  <a:lnTo>
                    <a:pt x="15455" y="754356"/>
                  </a:lnTo>
                  <a:lnTo>
                    <a:pt x="7411" y="748933"/>
                  </a:lnTo>
                  <a:lnTo>
                    <a:pt x="1988" y="740889"/>
                  </a:lnTo>
                  <a:lnTo>
                    <a:pt x="0" y="73103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03" y="1707358"/>
            <a:ext cx="5045710" cy="819150"/>
            <a:chOff x="360003" y="1707358"/>
            <a:chExt cx="5045710" cy="819150"/>
          </a:xfrm>
        </p:grpSpPr>
        <p:sp>
          <p:nvSpPr>
            <p:cNvPr id="13" name="object 13"/>
            <p:cNvSpPr/>
            <p:nvPr/>
          </p:nvSpPr>
          <p:spPr>
            <a:xfrm>
              <a:off x="362534" y="1709888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1915495"/>
              <a:ext cx="5040630" cy="608965"/>
            </a:xfrm>
            <a:custGeom>
              <a:avLst/>
              <a:gdLst/>
              <a:ahLst/>
              <a:cxnLst/>
              <a:rect l="l" t="t" r="r" b="b"/>
              <a:pathLst>
                <a:path w="5040630" h="608964">
                  <a:moveTo>
                    <a:pt x="5040064" y="0"/>
                  </a:moveTo>
                  <a:lnTo>
                    <a:pt x="0" y="0"/>
                  </a:lnTo>
                  <a:lnTo>
                    <a:pt x="0" y="583099"/>
                  </a:lnTo>
                  <a:lnTo>
                    <a:pt x="1988" y="592949"/>
                  </a:lnTo>
                  <a:lnTo>
                    <a:pt x="7411" y="600992"/>
                  </a:lnTo>
                  <a:lnTo>
                    <a:pt x="15455" y="606415"/>
                  </a:lnTo>
                  <a:lnTo>
                    <a:pt x="25305" y="608404"/>
                  </a:lnTo>
                  <a:lnTo>
                    <a:pt x="5014759" y="608404"/>
                  </a:lnTo>
                  <a:lnTo>
                    <a:pt x="5024609" y="606415"/>
                  </a:lnTo>
                  <a:lnTo>
                    <a:pt x="5032653" y="600992"/>
                  </a:lnTo>
                  <a:lnTo>
                    <a:pt x="5038076" y="592949"/>
                  </a:lnTo>
                  <a:lnTo>
                    <a:pt x="5040064" y="58309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1915495"/>
              <a:ext cx="5040630" cy="608965"/>
            </a:xfrm>
            <a:custGeom>
              <a:avLst/>
              <a:gdLst/>
              <a:ahLst/>
              <a:cxnLst/>
              <a:rect l="l" t="t" r="r" b="b"/>
              <a:pathLst>
                <a:path w="5040630" h="608964">
                  <a:moveTo>
                    <a:pt x="5040064" y="0"/>
                  </a:moveTo>
                  <a:lnTo>
                    <a:pt x="5040064" y="583099"/>
                  </a:lnTo>
                  <a:lnTo>
                    <a:pt x="5038076" y="592949"/>
                  </a:lnTo>
                  <a:lnTo>
                    <a:pt x="5032653" y="600992"/>
                  </a:lnTo>
                  <a:lnTo>
                    <a:pt x="5024609" y="606415"/>
                  </a:lnTo>
                  <a:lnTo>
                    <a:pt x="5014759" y="608404"/>
                  </a:lnTo>
                  <a:lnTo>
                    <a:pt x="25305" y="608404"/>
                  </a:lnTo>
                  <a:lnTo>
                    <a:pt x="15455" y="606415"/>
                  </a:lnTo>
                  <a:lnTo>
                    <a:pt x="7411" y="600992"/>
                  </a:lnTo>
                  <a:lnTo>
                    <a:pt x="1988" y="592949"/>
                  </a:lnTo>
                  <a:lnTo>
                    <a:pt x="0" y="58309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9644" y="582129"/>
            <a:ext cx="5058410" cy="1306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(Finite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domain/hypothesis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set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9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spc="19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-5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5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30" baseline="-9259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iff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spc="50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Then,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easy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while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arbitrarily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large.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70"/>
              </a:spcBef>
            </a:pPr>
            <a:r>
              <a:rPr sz="900" spc="-25" dirty="0">
                <a:latin typeface="Tahoma"/>
                <a:cs typeface="Tahoma"/>
              </a:rPr>
              <a:t>Therefore,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example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can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be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significantly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smaller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than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log</a:t>
            </a:r>
            <a:r>
              <a:rPr sz="900" baseline="-18518" dirty="0">
                <a:solidFill>
                  <a:srgbClr val="008E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Homework:</a:t>
            </a:r>
            <a:r>
              <a:rPr sz="900" b="1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3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(Perceptron)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14/48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3644" y="183168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7986" y="1913253"/>
            <a:ext cx="74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0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324" y="1895209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444" y="1923670"/>
            <a:ext cx="1365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8560" algn="l"/>
              </a:tabLst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0815" y="199642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5882" y="1831684"/>
            <a:ext cx="665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sz="900" spc="204" dirty="0">
                <a:solidFill>
                  <a:srgbClr val="0000FF"/>
                </a:solidFill>
                <a:latin typeface="Trebuchet MS"/>
                <a:cs typeface="Trebuchet MS"/>
              </a:rPr>
              <a:t>}	</a:t>
            </a:r>
            <a:r>
              <a:rPr sz="900" spc="47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9974" y="1923670"/>
            <a:ext cx="15500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sz="9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sgn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7913" y="1895209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2983" y="199642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2350" y="183168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4" dirty="0">
                <a:solidFill>
                  <a:srgbClr val="0000FF"/>
                </a:solidFill>
                <a:latin typeface="Trebuchet MS"/>
                <a:cs typeface="Trebuchet MS"/>
              </a:rPr>
              <a:t>}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4381" y="1923670"/>
            <a:ext cx="1770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2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b="1" spc="5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ǁ </a:t>
            </a:r>
            <a:r>
              <a:rPr sz="9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3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Then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5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444" y="2060330"/>
            <a:ext cx="2129155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×</a:t>
            </a:r>
            <a:r>
              <a:rPr sz="9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Homework:</a:t>
            </a:r>
            <a:r>
              <a:rPr sz="900" b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FF0000"/>
                </a:solidFill>
                <a:latin typeface="Cambria"/>
                <a:cs typeface="Cambria"/>
              </a:rPr>
              <a:t>≤</a:t>
            </a:r>
            <a:r>
              <a:rPr sz="9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spc="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FF0000"/>
                </a:solidFill>
                <a:latin typeface="Cambria"/>
                <a:cs typeface="Cambria"/>
              </a:rPr>
              <a:t>×</a:t>
            </a:r>
            <a:r>
              <a:rPr sz="9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spc="4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900" b="1" spc="4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71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Standard</a:t>
            </a:r>
            <a:r>
              <a:rPr spc="75" dirty="0"/>
              <a:t> </a:t>
            </a:r>
            <a:r>
              <a:rPr spc="-15" dirty="0"/>
              <a:t>Optimal</a:t>
            </a:r>
            <a:r>
              <a:rPr spc="8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800225" cy="12700"/>
            </a:xfrm>
            <a:custGeom>
              <a:avLst/>
              <a:gdLst/>
              <a:ahLst/>
              <a:cxnLst/>
              <a:rect l="l" t="t" r="r" b="b"/>
              <a:pathLst>
                <a:path w="1800225" h="12700">
                  <a:moveTo>
                    <a:pt x="0" y="12652"/>
                  </a:moveTo>
                  <a:lnTo>
                    <a:pt x="0" y="0"/>
                  </a:lnTo>
                  <a:lnTo>
                    <a:pt x="1800022" y="0"/>
                  </a:lnTo>
                  <a:lnTo>
                    <a:pt x="180002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898101"/>
            <a:ext cx="5045710" cy="1638300"/>
            <a:chOff x="360003" y="898101"/>
            <a:chExt cx="5045710" cy="1638300"/>
          </a:xfrm>
        </p:grpSpPr>
        <p:sp>
          <p:nvSpPr>
            <p:cNvPr id="9" name="object 9"/>
            <p:cNvSpPr/>
            <p:nvPr/>
          </p:nvSpPr>
          <p:spPr>
            <a:xfrm>
              <a:off x="362534" y="900631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106238"/>
              <a:ext cx="5040630" cy="1427480"/>
            </a:xfrm>
            <a:custGeom>
              <a:avLst/>
              <a:gdLst/>
              <a:ahLst/>
              <a:cxnLst/>
              <a:rect l="l" t="t" r="r" b="b"/>
              <a:pathLst>
                <a:path w="5040630" h="1427480">
                  <a:moveTo>
                    <a:pt x="5040064" y="0"/>
                  </a:moveTo>
                  <a:lnTo>
                    <a:pt x="0" y="0"/>
                  </a:lnTo>
                  <a:lnTo>
                    <a:pt x="0" y="1401978"/>
                  </a:lnTo>
                  <a:lnTo>
                    <a:pt x="1988" y="1411828"/>
                  </a:lnTo>
                  <a:lnTo>
                    <a:pt x="7411" y="1419871"/>
                  </a:lnTo>
                  <a:lnTo>
                    <a:pt x="15455" y="1425294"/>
                  </a:lnTo>
                  <a:lnTo>
                    <a:pt x="25305" y="1427283"/>
                  </a:lnTo>
                  <a:lnTo>
                    <a:pt x="5014759" y="1427283"/>
                  </a:lnTo>
                  <a:lnTo>
                    <a:pt x="5024609" y="1425294"/>
                  </a:lnTo>
                  <a:lnTo>
                    <a:pt x="5032653" y="1419871"/>
                  </a:lnTo>
                  <a:lnTo>
                    <a:pt x="5038076" y="1411828"/>
                  </a:lnTo>
                  <a:lnTo>
                    <a:pt x="5040064" y="1401978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106238"/>
              <a:ext cx="5040630" cy="1427480"/>
            </a:xfrm>
            <a:custGeom>
              <a:avLst/>
              <a:gdLst/>
              <a:ahLst/>
              <a:cxnLst/>
              <a:rect l="l" t="t" r="r" b="b"/>
              <a:pathLst>
                <a:path w="5040630" h="1427480">
                  <a:moveTo>
                    <a:pt x="5040064" y="0"/>
                  </a:moveTo>
                  <a:lnTo>
                    <a:pt x="5040064" y="1401978"/>
                  </a:lnTo>
                  <a:lnTo>
                    <a:pt x="5038076" y="1411828"/>
                  </a:lnTo>
                  <a:lnTo>
                    <a:pt x="5032653" y="1419871"/>
                  </a:lnTo>
                  <a:lnTo>
                    <a:pt x="5024609" y="1425294"/>
                  </a:lnTo>
                  <a:lnTo>
                    <a:pt x="5014759" y="1427283"/>
                  </a:lnTo>
                  <a:lnTo>
                    <a:pt x="25305" y="1427283"/>
                  </a:lnTo>
                  <a:lnTo>
                    <a:pt x="15455" y="1425294"/>
                  </a:lnTo>
                  <a:lnTo>
                    <a:pt x="7411" y="1419871"/>
                  </a:lnTo>
                  <a:lnTo>
                    <a:pt x="1988" y="1411828"/>
                  </a:lnTo>
                  <a:lnTo>
                    <a:pt x="0" y="140197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654489"/>
            <a:ext cx="4526915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65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10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Standard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Optimal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008E00"/>
                </a:solidFill>
                <a:latin typeface="Arial"/>
                <a:cs typeface="Arial"/>
              </a:rPr>
              <a:t>(SOA)</a:t>
            </a:r>
            <a:endParaRPr sz="9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440"/>
              </a:spcBef>
            </a:pPr>
            <a:r>
              <a:rPr sz="1050" spc="-44" baseline="7936" dirty="0">
                <a:latin typeface="Tahoma"/>
                <a:cs typeface="Tahoma"/>
              </a:rPr>
              <a:t>1:</a:t>
            </a:r>
            <a:r>
              <a:rPr sz="1050" spc="322" baseline="7936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1350" baseline="6172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91" y="1440679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55" y="1428022"/>
            <a:ext cx="598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6581" y="1554448"/>
            <a:ext cx="1117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793" y="1625302"/>
            <a:ext cx="3454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02895" algn="l"/>
              </a:tabLst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991" y="1574695"/>
            <a:ext cx="2639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700" spc="-30" dirty="0">
                <a:latin typeface="Tahoma"/>
                <a:cs typeface="Tahoma"/>
              </a:rPr>
              <a:t>4:	</a:t>
            </a:r>
            <a:r>
              <a:rPr sz="900" spc="2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89" baseline="-1851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18518" dirty="0">
                <a:solidFill>
                  <a:srgbClr val="0000FF"/>
                </a:solidFill>
                <a:latin typeface="Arial"/>
                <a:cs typeface="Arial"/>
              </a:rPr>
              <a:t>     </a:t>
            </a:r>
            <a:r>
              <a:rPr sz="900" i="1" spc="-7" baseline="-185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9991" y="1713783"/>
            <a:ext cx="1117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4991" y="1734016"/>
            <a:ext cx="1976120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075"/>
              </a:lnSpc>
              <a:spcBef>
                <a:spcPts val="95"/>
              </a:spcBef>
              <a:tabLst>
                <a:tab pos="332105" algn="l"/>
              </a:tabLst>
            </a:pPr>
            <a:r>
              <a:rPr sz="700" spc="-30" dirty="0">
                <a:latin typeface="Tahoma"/>
                <a:cs typeface="Tahoma"/>
              </a:rPr>
              <a:t>5:	</a:t>
            </a:r>
            <a:r>
              <a:rPr sz="900" spc="5" dirty="0">
                <a:latin typeface="Tahoma"/>
                <a:cs typeface="Tahoma"/>
              </a:rPr>
              <a:t>Predict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-15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155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900" i="1" spc="-23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argmax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15" baseline="-18518" dirty="0">
                <a:solidFill>
                  <a:srgbClr val="0000FF"/>
                </a:solidFill>
                <a:latin typeface="Arial"/>
                <a:cs typeface="Arial"/>
              </a:rPr>
              <a:t>t   </a:t>
            </a:r>
            <a:r>
              <a:rPr sz="900" i="1" spc="30" baseline="-185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22580" algn="ctr">
              <a:lnSpc>
                <a:spcPts val="715"/>
              </a:lnSpc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100" dirty="0">
                <a:solidFill>
                  <a:srgbClr val="0000FF"/>
                </a:solidFill>
                <a:latin typeface="Lucida Sans Unicode"/>
                <a:cs typeface="Lucida Sans Unicode"/>
              </a:rPr>
              <a:t>∈{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600" i="1" spc="7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85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991" y="1974415"/>
            <a:ext cx="1865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1050" spc="-44" baseline="7936" dirty="0">
                <a:latin typeface="Tahoma"/>
                <a:cs typeface="Tahoma"/>
              </a:rPr>
              <a:t>6:	</a:t>
            </a: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7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0006" y="2171706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5131" y="2126156"/>
            <a:ext cx="37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6589" y="2100853"/>
            <a:ext cx="147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8161" y="2182438"/>
            <a:ext cx="419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0391" y="2098401"/>
            <a:ext cx="1362710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  <a:tabLst>
                <a:tab pos="306705" algn="l"/>
                <a:tab pos="955675" algn="l"/>
                <a:tab pos="1316990" algn="l"/>
              </a:tabLst>
            </a:pPr>
            <a:r>
              <a:rPr sz="700" spc="-30" dirty="0">
                <a:latin typeface="Tahoma"/>
                <a:cs typeface="Tahoma"/>
              </a:rPr>
              <a:t>7:	</a:t>
            </a:r>
            <a:r>
              <a:rPr sz="900" spc="10" dirty="0">
                <a:latin typeface="Tahoma"/>
                <a:cs typeface="Tahoma"/>
              </a:rPr>
              <a:t>U</a:t>
            </a:r>
            <a:r>
              <a:rPr sz="900" spc="30" dirty="0">
                <a:latin typeface="Tahoma"/>
                <a:cs typeface="Tahoma"/>
              </a:rPr>
              <a:t>p</a:t>
            </a:r>
            <a:r>
              <a:rPr sz="900" spc="-25" dirty="0">
                <a:latin typeface="Tahoma"/>
                <a:cs typeface="Tahoma"/>
              </a:rPr>
              <a:t>date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0003" y="3003342"/>
            <a:ext cx="5045710" cy="489584"/>
            <a:chOff x="360003" y="3003342"/>
            <a:chExt cx="5045710" cy="489584"/>
          </a:xfrm>
        </p:grpSpPr>
        <p:sp>
          <p:nvSpPr>
            <p:cNvPr id="27" name="object 27"/>
            <p:cNvSpPr/>
            <p:nvPr/>
          </p:nvSpPr>
          <p:spPr>
            <a:xfrm>
              <a:off x="362534" y="3005872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534" y="3211479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0" y="0"/>
                  </a:lnTo>
                  <a:lnTo>
                    <a:pt x="0" y="253054"/>
                  </a:lnTo>
                  <a:lnTo>
                    <a:pt x="1988" y="262904"/>
                  </a:lnTo>
                  <a:lnTo>
                    <a:pt x="7411" y="270948"/>
                  </a:lnTo>
                  <a:lnTo>
                    <a:pt x="15455" y="276371"/>
                  </a:lnTo>
                  <a:lnTo>
                    <a:pt x="25305" y="278359"/>
                  </a:lnTo>
                  <a:lnTo>
                    <a:pt x="5014759" y="278359"/>
                  </a:lnTo>
                  <a:lnTo>
                    <a:pt x="5024609" y="276371"/>
                  </a:lnTo>
                  <a:lnTo>
                    <a:pt x="5032653" y="270948"/>
                  </a:lnTo>
                  <a:lnTo>
                    <a:pt x="5038076" y="262904"/>
                  </a:lnTo>
                  <a:lnTo>
                    <a:pt x="5040064" y="25305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534" y="3211479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2344" y="2584072"/>
            <a:ext cx="508889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43180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30" dirty="0">
                <a:latin typeface="Tahoma"/>
                <a:cs typeface="Tahoma"/>
              </a:rPr>
              <a:t>SOA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b="1" spc="-85" dirty="0">
                <a:solidFill>
                  <a:srgbClr val="008E00"/>
                </a:solidFill>
                <a:latin typeface="Arial"/>
                <a:cs typeface="Arial"/>
              </a:rPr>
              <a:t>uses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same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idea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80" dirty="0">
                <a:solidFill>
                  <a:srgbClr val="008E00"/>
                </a:solidFill>
                <a:latin typeface="Arial"/>
                <a:cs typeface="Arial"/>
              </a:rPr>
              <a:t>as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instead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predicting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according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larger</a:t>
            </a:r>
            <a:r>
              <a:rPr sz="9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spc="-65" dirty="0">
                <a:latin typeface="Tahoma"/>
                <a:cs typeface="Tahoma"/>
              </a:rPr>
              <a:t>,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predicts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according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b="1" spc="-75" dirty="0">
                <a:solidFill>
                  <a:srgbClr val="008E00"/>
                </a:solidFill>
                <a:latin typeface="Arial"/>
                <a:cs typeface="Arial"/>
              </a:rPr>
              <a:t>class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with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larger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8E00"/>
                </a:solidFill>
                <a:latin typeface="Arial"/>
                <a:cs typeface="Arial"/>
              </a:rPr>
              <a:t>Ldim</a:t>
            </a:r>
            <a:r>
              <a:rPr sz="900" spc="-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8E00"/>
                </a:solidFill>
                <a:latin typeface="Arial"/>
                <a:cs typeface="Arial"/>
              </a:rPr>
              <a:t>(Optimality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SOA)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90"/>
              </a:spcBef>
            </a:pPr>
            <a:r>
              <a:rPr sz="900" i="1" spc="-45" dirty="0">
                <a:latin typeface="Arial"/>
                <a:cs typeface="Arial"/>
              </a:rPr>
              <a:t>SOA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enjoys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mistake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SOA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15/48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671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Standard</a:t>
            </a:r>
            <a:r>
              <a:rPr sz="1000" b="1" spc="7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3A66B2"/>
                </a:solidFill>
                <a:latin typeface="Arial"/>
                <a:cs typeface="Arial"/>
              </a:rPr>
              <a:t>Optimal</a:t>
            </a:r>
            <a:r>
              <a:rPr sz="1000" b="1" spc="8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1920239" cy="12700"/>
            </a:xfrm>
            <a:custGeom>
              <a:avLst/>
              <a:gdLst/>
              <a:ahLst/>
              <a:cxnLst/>
              <a:rect l="l" t="t" r="r" b="b"/>
              <a:pathLst>
                <a:path w="1920239" h="12700">
                  <a:moveTo>
                    <a:pt x="0" y="12652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1409065"/>
            <a:chOff x="359994" y="613815"/>
            <a:chExt cx="5045710" cy="1409065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1198880"/>
            </a:xfrm>
            <a:custGeom>
              <a:avLst/>
              <a:gdLst/>
              <a:ahLst/>
              <a:cxnLst/>
              <a:rect l="l" t="t" r="r" b="b"/>
              <a:pathLst>
                <a:path w="5040630" h="1198880">
                  <a:moveTo>
                    <a:pt x="5040064" y="0"/>
                  </a:moveTo>
                  <a:lnTo>
                    <a:pt x="0" y="0"/>
                  </a:lnTo>
                  <a:lnTo>
                    <a:pt x="0" y="1173060"/>
                  </a:lnTo>
                  <a:lnTo>
                    <a:pt x="1988" y="1182910"/>
                  </a:lnTo>
                  <a:lnTo>
                    <a:pt x="7411" y="1190953"/>
                  </a:lnTo>
                  <a:lnTo>
                    <a:pt x="15455" y="1196376"/>
                  </a:lnTo>
                  <a:lnTo>
                    <a:pt x="25305" y="1198365"/>
                  </a:lnTo>
                  <a:lnTo>
                    <a:pt x="5014759" y="1198365"/>
                  </a:lnTo>
                  <a:lnTo>
                    <a:pt x="5024609" y="1196376"/>
                  </a:lnTo>
                  <a:lnTo>
                    <a:pt x="5032653" y="1190953"/>
                  </a:lnTo>
                  <a:lnTo>
                    <a:pt x="5038076" y="1182910"/>
                  </a:lnTo>
                  <a:lnTo>
                    <a:pt x="5040064" y="117306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1198880"/>
            </a:xfrm>
            <a:custGeom>
              <a:avLst/>
              <a:gdLst/>
              <a:ahLst/>
              <a:cxnLst/>
              <a:rect l="l" t="t" r="r" b="b"/>
              <a:pathLst>
                <a:path w="5040630" h="1198880">
                  <a:moveTo>
                    <a:pt x="5040064" y="0"/>
                  </a:moveTo>
                  <a:lnTo>
                    <a:pt x="5040064" y="1173060"/>
                  </a:lnTo>
                  <a:lnTo>
                    <a:pt x="5038076" y="1182910"/>
                  </a:lnTo>
                  <a:lnTo>
                    <a:pt x="5032653" y="1190953"/>
                  </a:lnTo>
                  <a:lnTo>
                    <a:pt x="5024609" y="1196376"/>
                  </a:lnTo>
                  <a:lnTo>
                    <a:pt x="5014759" y="1198365"/>
                  </a:lnTo>
                  <a:lnTo>
                    <a:pt x="25305" y="1198365"/>
                  </a:lnTo>
                  <a:lnTo>
                    <a:pt x="15455" y="1196376"/>
                  </a:lnTo>
                  <a:lnTo>
                    <a:pt x="7411" y="1190953"/>
                  </a:lnTo>
                  <a:lnTo>
                    <a:pt x="1988" y="1182910"/>
                  </a:lnTo>
                  <a:lnTo>
                    <a:pt x="0" y="117306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370" y="569470"/>
            <a:ext cx="5059680" cy="11626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9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Proof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8E00"/>
                </a:solidFill>
                <a:latin typeface="Arial"/>
                <a:cs typeface="Arial"/>
              </a:rPr>
              <a:t>(Optimality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SOA).</a:t>
            </a:r>
            <a:endParaRPr sz="900">
              <a:latin typeface="Arial"/>
              <a:cs typeface="Arial"/>
            </a:endParaRPr>
          </a:p>
          <a:p>
            <a:pPr marL="303530" indent="-150495">
              <a:lnSpc>
                <a:spcPct val="100000"/>
              </a:lnSpc>
              <a:spcBef>
                <a:spcPts val="489"/>
              </a:spcBef>
              <a:buClr>
                <a:srgbClr val="3A66B2"/>
              </a:buClr>
              <a:buAutoNum type="arabicPeriod"/>
              <a:tabLst>
                <a:tab pos="304165" algn="l"/>
              </a:tabLst>
            </a:pPr>
            <a:r>
              <a:rPr sz="1350" spc="-37" baseline="6172" dirty="0">
                <a:latin typeface="Tahoma"/>
                <a:cs typeface="Tahoma"/>
              </a:rPr>
              <a:t>It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suffices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prove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when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algorithm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makes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mistake,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60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12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0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3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03530" indent="-150495">
              <a:lnSpc>
                <a:spcPct val="100000"/>
              </a:lnSpc>
              <a:spcBef>
                <a:spcPts val="470"/>
              </a:spcBef>
              <a:buClr>
                <a:srgbClr val="3A66B2"/>
              </a:buClr>
              <a:buAutoNum type="arabicPeriod"/>
              <a:tabLst>
                <a:tab pos="304165" algn="l"/>
              </a:tabLst>
            </a:pPr>
            <a:r>
              <a:rPr sz="1350" spc="-30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prove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claim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by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assuming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contrary,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60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03530" indent="-150495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AutoNum type="arabicPeriod"/>
              <a:tabLst>
                <a:tab pos="304165" algn="l"/>
              </a:tabLst>
            </a:pPr>
            <a:r>
              <a:rPr sz="1350" spc="-67" baseline="6172" dirty="0">
                <a:latin typeface="Tahoma"/>
                <a:cs typeface="Tahoma"/>
              </a:rPr>
              <a:t>If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definition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implies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both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157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157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0</a:t>
            </a:r>
            <a:r>
              <a:rPr sz="1350" spc="-3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03530" marR="53975" indent="-149860">
              <a:lnSpc>
                <a:spcPct val="106900"/>
              </a:lnSpc>
              <a:spcBef>
                <a:spcPts val="400"/>
              </a:spcBef>
              <a:buClr>
                <a:srgbClr val="3A66B2"/>
              </a:buClr>
              <a:buAutoNum type="arabicPeriod"/>
              <a:tabLst>
                <a:tab pos="304165" algn="l"/>
              </a:tabLst>
            </a:pPr>
            <a:r>
              <a:rPr sz="1350" spc="37" baseline="6172" dirty="0">
                <a:latin typeface="Tahoma"/>
                <a:cs typeface="Tahoma"/>
              </a:rPr>
              <a:t>But </a:t>
            </a:r>
            <a:r>
              <a:rPr sz="1350" spc="-15" baseline="6172" dirty="0">
                <a:latin typeface="Tahoma"/>
                <a:cs typeface="Tahoma"/>
              </a:rPr>
              <a:t>in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case,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then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can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construct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shaterred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tree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depth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12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350" spc="-112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class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 </a:t>
            </a:r>
            <a:r>
              <a:rPr sz="1350" spc="-397" baseline="6172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desired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contradiction.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66233" y="1814806"/>
            <a:ext cx="80645" cy="79375"/>
            <a:chOff x="5266233" y="1814806"/>
            <a:chExt cx="80645" cy="79375"/>
          </a:xfrm>
        </p:grpSpPr>
        <p:sp>
          <p:nvSpPr>
            <p:cNvPr id="14" name="object 14"/>
            <p:cNvSpPr/>
            <p:nvPr/>
          </p:nvSpPr>
          <p:spPr>
            <a:xfrm>
              <a:off x="5268761" y="1814806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1301" y="181733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71301" y="189127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4046" y="1814806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60003" y="2149370"/>
            <a:ext cx="5045710" cy="636270"/>
            <a:chOff x="360003" y="2149370"/>
            <a:chExt cx="5045710" cy="636270"/>
          </a:xfrm>
        </p:grpSpPr>
        <p:sp>
          <p:nvSpPr>
            <p:cNvPr id="19" name="object 19"/>
            <p:cNvSpPr/>
            <p:nvPr/>
          </p:nvSpPr>
          <p:spPr>
            <a:xfrm>
              <a:off x="362534" y="2151901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534" y="2351181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0" y="0"/>
                  </a:lnTo>
                  <a:lnTo>
                    <a:pt x="0" y="406056"/>
                  </a:lnTo>
                  <a:lnTo>
                    <a:pt x="1988" y="415906"/>
                  </a:lnTo>
                  <a:lnTo>
                    <a:pt x="7411" y="423949"/>
                  </a:lnTo>
                  <a:lnTo>
                    <a:pt x="15455" y="429373"/>
                  </a:lnTo>
                  <a:lnTo>
                    <a:pt x="25305" y="431361"/>
                  </a:lnTo>
                  <a:lnTo>
                    <a:pt x="5014759" y="431361"/>
                  </a:lnTo>
                  <a:lnTo>
                    <a:pt x="5024609" y="429373"/>
                  </a:lnTo>
                  <a:lnTo>
                    <a:pt x="5032653" y="423949"/>
                  </a:lnTo>
                  <a:lnTo>
                    <a:pt x="5038076" y="415906"/>
                  </a:lnTo>
                  <a:lnTo>
                    <a:pt x="5040064" y="40605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534" y="2351181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5040064" y="406056"/>
                  </a:lnTo>
                  <a:lnTo>
                    <a:pt x="5038076" y="415906"/>
                  </a:lnTo>
                  <a:lnTo>
                    <a:pt x="5032653" y="423949"/>
                  </a:lnTo>
                  <a:lnTo>
                    <a:pt x="5024609" y="429373"/>
                  </a:lnTo>
                  <a:lnTo>
                    <a:pt x="5014759" y="431361"/>
                  </a:lnTo>
                  <a:lnTo>
                    <a:pt x="25305" y="431361"/>
                  </a:lnTo>
                  <a:lnTo>
                    <a:pt x="15455" y="429373"/>
                  </a:lnTo>
                  <a:lnTo>
                    <a:pt x="7411" y="423949"/>
                  </a:lnTo>
                  <a:lnTo>
                    <a:pt x="1988" y="415906"/>
                  </a:lnTo>
                  <a:lnTo>
                    <a:pt x="0" y="40605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59994" y="2911576"/>
            <a:ext cx="5045710" cy="636270"/>
            <a:chOff x="359994" y="2911576"/>
            <a:chExt cx="5045710" cy="636270"/>
          </a:xfrm>
        </p:grpSpPr>
        <p:sp>
          <p:nvSpPr>
            <p:cNvPr id="23" name="object 23"/>
            <p:cNvSpPr/>
            <p:nvPr/>
          </p:nvSpPr>
          <p:spPr>
            <a:xfrm>
              <a:off x="362534" y="291411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34" y="3113397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0" y="0"/>
                  </a:lnTo>
                  <a:lnTo>
                    <a:pt x="0" y="406056"/>
                  </a:lnTo>
                  <a:lnTo>
                    <a:pt x="1988" y="415906"/>
                  </a:lnTo>
                  <a:lnTo>
                    <a:pt x="7411" y="423949"/>
                  </a:lnTo>
                  <a:lnTo>
                    <a:pt x="15455" y="429373"/>
                  </a:lnTo>
                  <a:lnTo>
                    <a:pt x="25305" y="431361"/>
                  </a:lnTo>
                  <a:lnTo>
                    <a:pt x="5014759" y="431361"/>
                  </a:lnTo>
                  <a:lnTo>
                    <a:pt x="5024609" y="429373"/>
                  </a:lnTo>
                  <a:lnTo>
                    <a:pt x="5032653" y="423949"/>
                  </a:lnTo>
                  <a:lnTo>
                    <a:pt x="5038076" y="415906"/>
                  </a:lnTo>
                  <a:lnTo>
                    <a:pt x="5040064" y="40605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2534" y="3113397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5040064" y="406056"/>
                  </a:lnTo>
                  <a:lnTo>
                    <a:pt x="5038076" y="415906"/>
                  </a:lnTo>
                  <a:lnTo>
                    <a:pt x="5032653" y="423949"/>
                  </a:lnTo>
                  <a:lnTo>
                    <a:pt x="5024609" y="429373"/>
                  </a:lnTo>
                  <a:lnTo>
                    <a:pt x="5014759" y="431361"/>
                  </a:lnTo>
                  <a:lnTo>
                    <a:pt x="25305" y="431361"/>
                  </a:lnTo>
                  <a:lnTo>
                    <a:pt x="15455" y="429373"/>
                  </a:lnTo>
                  <a:lnTo>
                    <a:pt x="7411" y="423949"/>
                  </a:lnTo>
                  <a:lnTo>
                    <a:pt x="1988" y="415906"/>
                  </a:lnTo>
                  <a:lnTo>
                    <a:pt x="0" y="40605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0670" y="2117689"/>
            <a:ext cx="5085080" cy="13144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40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Corollary</a:t>
            </a:r>
            <a:endParaRPr sz="900">
              <a:latin typeface="Arial"/>
              <a:cs typeface="Arial"/>
            </a:endParaRPr>
          </a:p>
          <a:p>
            <a:pPr marL="81915" marR="320040">
              <a:lnSpc>
                <a:spcPct val="116199"/>
              </a:lnSpc>
              <a:spcBef>
                <a:spcPts val="165"/>
              </a:spcBef>
            </a:pP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any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hypothesis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class.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Then,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standard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optimal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enjoys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mistake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SOA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900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90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r>
              <a:rPr sz="90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can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4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sz="900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i="1" spc="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81915" marR="123825">
              <a:lnSpc>
                <a:spcPct val="116199"/>
              </a:lnSpc>
              <a:spcBef>
                <a:spcPts val="215"/>
              </a:spcBef>
            </a:pP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combining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Theorem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(Lower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mistake)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Theorem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(Optimality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SOA)</a:t>
            </a:r>
            <a:r>
              <a:rPr sz="900" spc="15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corollary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proved.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66233" y="3317101"/>
            <a:ext cx="80645" cy="79375"/>
            <a:chOff x="5266233" y="3317101"/>
            <a:chExt cx="80645" cy="79375"/>
          </a:xfrm>
        </p:grpSpPr>
        <p:sp>
          <p:nvSpPr>
            <p:cNvPr id="28" name="object 28"/>
            <p:cNvSpPr/>
            <p:nvPr/>
          </p:nvSpPr>
          <p:spPr>
            <a:xfrm>
              <a:off x="5268761" y="331710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1301" y="331962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1301" y="339356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4046" y="331710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16/48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638175"/>
            <a:ext cx="1040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Table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of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A66B2"/>
                </a:solidFill>
                <a:latin typeface="Arial"/>
                <a:cs typeface="Arial"/>
              </a:rPr>
              <a:t>contents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057295"/>
            <a:ext cx="2313940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56210" algn="l"/>
              </a:tabLst>
            </a:pP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A66B2"/>
              </a:buClr>
              <a:buFont typeface="Tahoma"/>
              <a:buAutoNum type="arabicPeriod"/>
            </a:pPr>
            <a:endParaRPr sz="125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6210" algn="l"/>
              </a:tabLst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Online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classification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in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the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realizable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900" spc="-40" dirty="0">
                <a:solidFill>
                  <a:srgbClr val="3A66B2"/>
                </a:solidFill>
                <a:latin typeface="Tahoma"/>
                <a:cs typeface="Tahoma"/>
                <a:hlinkClick r:id="rId3" action="ppaction://hlinksldjump"/>
              </a:rPr>
              <a:t>case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A66B2"/>
              </a:buClr>
              <a:buFont typeface="Tahoma"/>
              <a:buAutoNum type="arabicPeriod"/>
            </a:pPr>
            <a:endParaRPr sz="125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Online</a:t>
            </a:r>
            <a:r>
              <a:rPr sz="900" spc="2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classification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sz="900" spc="2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unrealizable</a:t>
            </a:r>
            <a:r>
              <a:rPr sz="900" spc="2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900" spc="-40" dirty="0">
                <a:solidFill>
                  <a:srgbClr val="3A66B2"/>
                </a:solidFill>
                <a:latin typeface="Tahoma"/>
                <a:cs typeface="Tahoma"/>
                <a:hlinkClick r:id="rId4" action="ppaction://hlinksldjump"/>
              </a:rPr>
              <a:t>case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A66B2"/>
              </a:buClr>
              <a:buFont typeface="Tahoma"/>
              <a:buAutoNum type="arabicPeriod"/>
            </a:pPr>
            <a:endParaRPr sz="125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5" action="ppaction://hlinksldjump"/>
              </a:rPr>
              <a:t>Perceptron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A66B2"/>
              </a:buClr>
              <a:buFont typeface="Tahoma"/>
              <a:buAutoNum type="arabicPeriod"/>
            </a:pPr>
            <a:endParaRPr sz="90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56210" algn="l"/>
              </a:tabLst>
            </a:pP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6" action="ppaction://hlinksldjump"/>
              </a:rPr>
              <a:t>Winnow algorithm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A66B2"/>
              </a:buClr>
              <a:buFont typeface="Tahoma"/>
              <a:buAutoNum type="arabicPeriod"/>
            </a:pPr>
            <a:endParaRPr sz="90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56210" algn="l"/>
              </a:tabLst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On-line</a:t>
            </a:r>
            <a:r>
              <a:rPr sz="900" spc="15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900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to</a:t>
            </a:r>
            <a:r>
              <a:rPr sz="900" spc="20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900" spc="-15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batch</a:t>
            </a:r>
            <a:r>
              <a:rPr sz="900" spc="20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  <a:hlinkClick r:id="rId7" action="ppaction://hlinksldjump"/>
              </a:rPr>
              <a:t>conversion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A66B2"/>
              </a:buClr>
              <a:buFont typeface="Tahoma"/>
              <a:buAutoNum type="arabicPeriod"/>
            </a:pPr>
            <a:endParaRPr sz="1250">
              <a:latin typeface="Tahoma"/>
              <a:cs typeface="Tahoma"/>
            </a:endParaRPr>
          </a:p>
          <a:p>
            <a:pPr marL="155575" indent="-143510">
              <a:lnSpc>
                <a:spcPct val="100000"/>
              </a:lnSpc>
              <a:buAutoNum type="arabicPeriod"/>
              <a:tabLst>
                <a:tab pos="156210" algn="l"/>
              </a:tabLst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  <a:hlinkClick r:id="rId8" action="ppaction://hlinksldjump"/>
              </a:rPr>
              <a:t>Summary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7540" y="4185902"/>
            <a:ext cx="1651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1/48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670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3A66B2"/>
                </a:solidFill>
                <a:latin typeface="Arial"/>
                <a:cs typeface="Arial"/>
              </a:rPr>
              <a:t>Comparison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of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A66B2"/>
                </a:solidFill>
                <a:latin typeface="Arial"/>
                <a:cs typeface="Arial"/>
              </a:rPr>
              <a:t>VC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3A66B2"/>
                </a:solidFill>
                <a:latin typeface="Arial"/>
                <a:cs typeface="Arial"/>
              </a:rPr>
              <a:t>and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Ldim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040255" cy="12700"/>
            </a:xfrm>
            <a:custGeom>
              <a:avLst/>
              <a:gdLst/>
              <a:ahLst/>
              <a:cxnLst/>
              <a:rect l="l" t="t" r="r" b="b"/>
              <a:pathLst>
                <a:path w="2040255" h="12700">
                  <a:moveTo>
                    <a:pt x="0" y="12652"/>
                  </a:moveTo>
                  <a:lnTo>
                    <a:pt x="0" y="0"/>
                  </a:lnTo>
                  <a:lnTo>
                    <a:pt x="2040055" y="0"/>
                  </a:lnTo>
                  <a:lnTo>
                    <a:pt x="204005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315339"/>
            <a:ext cx="5045710" cy="480695"/>
            <a:chOff x="360003" y="1315339"/>
            <a:chExt cx="5045710" cy="480695"/>
          </a:xfrm>
        </p:grpSpPr>
        <p:sp>
          <p:nvSpPr>
            <p:cNvPr id="9" name="object 9"/>
            <p:cNvSpPr/>
            <p:nvPr/>
          </p:nvSpPr>
          <p:spPr>
            <a:xfrm>
              <a:off x="362534" y="1315351"/>
              <a:ext cx="5040630" cy="478155"/>
            </a:xfrm>
            <a:custGeom>
              <a:avLst/>
              <a:gdLst/>
              <a:ahLst/>
              <a:cxnLst/>
              <a:rect l="l" t="t" r="r" b="b"/>
              <a:pathLst>
                <a:path w="5040630" h="478155">
                  <a:moveTo>
                    <a:pt x="5040058" y="25298"/>
                  </a:moveTo>
                  <a:lnTo>
                    <a:pt x="5038064" y="15443"/>
                  </a:lnTo>
                  <a:lnTo>
                    <a:pt x="5032641" y="7404"/>
                  </a:lnTo>
                  <a:lnTo>
                    <a:pt x="5024602" y="1981"/>
                  </a:lnTo>
                  <a:lnTo>
                    <a:pt x="5014747" y="0"/>
                  </a:lnTo>
                  <a:lnTo>
                    <a:pt x="25298" y="0"/>
                  </a:lnTo>
                  <a:lnTo>
                    <a:pt x="15443" y="1981"/>
                  </a:lnTo>
                  <a:lnTo>
                    <a:pt x="7404" y="7404"/>
                  </a:lnTo>
                  <a:lnTo>
                    <a:pt x="1981" y="15443"/>
                  </a:lnTo>
                  <a:lnTo>
                    <a:pt x="0" y="25298"/>
                  </a:lnTo>
                  <a:lnTo>
                    <a:pt x="0" y="199275"/>
                  </a:lnTo>
                  <a:lnTo>
                    <a:pt x="0" y="224574"/>
                  </a:lnTo>
                  <a:lnTo>
                    <a:pt x="0" y="452323"/>
                  </a:lnTo>
                  <a:lnTo>
                    <a:pt x="1981" y="462178"/>
                  </a:lnTo>
                  <a:lnTo>
                    <a:pt x="7404" y="470217"/>
                  </a:lnTo>
                  <a:lnTo>
                    <a:pt x="15443" y="475640"/>
                  </a:lnTo>
                  <a:lnTo>
                    <a:pt x="25298" y="477634"/>
                  </a:lnTo>
                  <a:lnTo>
                    <a:pt x="5014747" y="477634"/>
                  </a:lnTo>
                  <a:lnTo>
                    <a:pt x="5024602" y="475640"/>
                  </a:lnTo>
                  <a:lnTo>
                    <a:pt x="5032641" y="470217"/>
                  </a:lnTo>
                  <a:lnTo>
                    <a:pt x="5038064" y="462178"/>
                  </a:lnTo>
                  <a:lnTo>
                    <a:pt x="5040058" y="452323"/>
                  </a:lnTo>
                  <a:lnTo>
                    <a:pt x="5040058" y="224574"/>
                  </a:lnTo>
                  <a:lnTo>
                    <a:pt x="5040058" y="199275"/>
                  </a:lnTo>
                  <a:lnTo>
                    <a:pt x="5040058" y="25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514619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9994" y="1884070"/>
            <a:ext cx="5045710" cy="2331720"/>
            <a:chOff x="359994" y="1884070"/>
            <a:chExt cx="5045710" cy="2331720"/>
          </a:xfrm>
        </p:grpSpPr>
        <p:sp>
          <p:nvSpPr>
            <p:cNvPr id="12" name="object 12"/>
            <p:cNvSpPr/>
            <p:nvPr/>
          </p:nvSpPr>
          <p:spPr>
            <a:xfrm>
              <a:off x="362534" y="1886610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534" y="2085891"/>
              <a:ext cx="5040630" cy="2127250"/>
            </a:xfrm>
            <a:custGeom>
              <a:avLst/>
              <a:gdLst/>
              <a:ahLst/>
              <a:cxnLst/>
              <a:rect l="l" t="t" r="r" b="b"/>
              <a:pathLst>
                <a:path w="5040630" h="2127250">
                  <a:moveTo>
                    <a:pt x="5040064" y="0"/>
                  </a:moveTo>
                  <a:lnTo>
                    <a:pt x="0" y="0"/>
                  </a:lnTo>
                  <a:lnTo>
                    <a:pt x="0" y="2101673"/>
                  </a:lnTo>
                  <a:lnTo>
                    <a:pt x="1988" y="2111523"/>
                  </a:lnTo>
                  <a:lnTo>
                    <a:pt x="7411" y="2119566"/>
                  </a:lnTo>
                  <a:lnTo>
                    <a:pt x="15455" y="2124990"/>
                  </a:lnTo>
                  <a:lnTo>
                    <a:pt x="25305" y="2126978"/>
                  </a:lnTo>
                  <a:lnTo>
                    <a:pt x="5014759" y="2126978"/>
                  </a:lnTo>
                  <a:lnTo>
                    <a:pt x="5024609" y="2124990"/>
                  </a:lnTo>
                  <a:lnTo>
                    <a:pt x="5032653" y="2119566"/>
                  </a:lnTo>
                  <a:lnTo>
                    <a:pt x="5038076" y="2111523"/>
                  </a:lnTo>
                  <a:lnTo>
                    <a:pt x="5040064" y="2101673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2085891"/>
              <a:ext cx="5040630" cy="2127250"/>
            </a:xfrm>
            <a:custGeom>
              <a:avLst/>
              <a:gdLst/>
              <a:ahLst/>
              <a:cxnLst/>
              <a:rect l="l" t="t" r="r" b="b"/>
              <a:pathLst>
                <a:path w="5040630" h="2127250">
                  <a:moveTo>
                    <a:pt x="5040064" y="0"/>
                  </a:moveTo>
                  <a:lnTo>
                    <a:pt x="5040064" y="2101673"/>
                  </a:lnTo>
                  <a:lnTo>
                    <a:pt x="5038076" y="2111523"/>
                  </a:lnTo>
                  <a:lnTo>
                    <a:pt x="5032653" y="2119566"/>
                  </a:lnTo>
                  <a:lnTo>
                    <a:pt x="5024609" y="2124990"/>
                  </a:lnTo>
                  <a:lnTo>
                    <a:pt x="5014759" y="2126978"/>
                  </a:lnTo>
                  <a:lnTo>
                    <a:pt x="25305" y="2126978"/>
                  </a:lnTo>
                  <a:lnTo>
                    <a:pt x="15455" y="2124990"/>
                  </a:lnTo>
                  <a:lnTo>
                    <a:pt x="7411" y="2119566"/>
                  </a:lnTo>
                  <a:lnTo>
                    <a:pt x="1988" y="2111523"/>
                  </a:lnTo>
                  <a:lnTo>
                    <a:pt x="0" y="2101673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4719" y="2492626"/>
              <a:ext cx="225227" cy="2252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4338" y="2807128"/>
              <a:ext cx="225226" cy="2252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36708" y="2662239"/>
              <a:ext cx="351155" cy="200660"/>
            </a:xfrm>
            <a:custGeom>
              <a:avLst/>
              <a:gdLst/>
              <a:ahLst/>
              <a:cxnLst/>
              <a:rect l="l" t="t" r="r" b="b"/>
              <a:pathLst>
                <a:path w="351155" h="200660">
                  <a:moveTo>
                    <a:pt x="350868" y="0"/>
                  </a:moveTo>
                  <a:lnTo>
                    <a:pt x="0" y="200499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9835" y="3121632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112613" y="0"/>
                  </a:moveTo>
                  <a:lnTo>
                    <a:pt x="68650" y="8806"/>
                  </a:lnTo>
                  <a:lnTo>
                    <a:pt x="32869" y="32869"/>
                  </a:lnTo>
                  <a:lnTo>
                    <a:pt x="8806" y="68650"/>
                  </a:lnTo>
                  <a:lnTo>
                    <a:pt x="0" y="112613"/>
                  </a:lnTo>
                  <a:lnTo>
                    <a:pt x="8806" y="156576"/>
                  </a:lnTo>
                  <a:lnTo>
                    <a:pt x="32869" y="192358"/>
                  </a:lnTo>
                  <a:lnTo>
                    <a:pt x="68650" y="216420"/>
                  </a:lnTo>
                  <a:lnTo>
                    <a:pt x="112613" y="225227"/>
                  </a:lnTo>
                  <a:lnTo>
                    <a:pt x="156576" y="216420"/>
                  </a:lnTo>
                  <a:lnTo>
                    <a:pt x="192357" y="192358"/>
                  </a:lnTo>
                  <a:lnTo>
                    <a:pt x="216419" y="156576"/>
                  </a:lnTo>
                  <a:lnTo>
                    <a:pt x="225226" y="112613"/>
                  </a:lnTo>
                  <a:lnTo>
                    <a:pt x="216419" y="68650"/>
                  </a:lnTo>
                  <a:lnTo>
                    <a:pt x="192357" y="32869"/>
                  </a:lnTo>
                  <a:lnTo>
                    <a:pt x="156576" y="8806"/>
                  </a:lnTo>
                  <a:lnTo>
                    <a:pt x="112613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3643" y="300093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110" y="0"/>
                  </a:moveTo>
                  <a:lnTo>
                    <a:pt x="0" y="152117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5197" y="3336947"/>
              <a:ext cx="314960" cy="212090"/>
            </a:xfrm>
            <a:custGeom>
              <a:avLst/>
              <a:gdLst/>
              <a:ahLst/>
              <a:cxnLst/>
              <a:rect l="l" t="t" r="r" b="b"/>
              <a:pathLst>
                <a:path w="314960" h="212089">
                  <a:moveTo>
                    <a:pt x="105901" y="0"/>
                  </a:moveTo>
                  <a:lnTo>
                    <a:pt x="0" y="211802"/>
                  </a:lnTo>
                </a:path>
                <a:path w="314960" h="212089">
                  <a:moveTo>
                    <a:pt x="208601" y="0"/>
                  </a:moveTo>
                  <a:lnTo>
                    <a:pt x="314503" y="211802"/>
                  </a:lnTo>
                </a:path>
              </a:pathLst>
            </a:custGeom>
            <a:ln w="44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8842" y="3121632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112612" y="0"/>
                  </a:moveTo>
                  <a:lnTo>
                    <a:pt x="68649" y="8806"/>
                  </a:lnTo>
                  <a:lnTo>
                    <a:pt x="32869" y="32869"/>
                  </a:lnTo>
                  <a:lnTo>
                    <a:pt x="8806" y="68650"/>
                  </a:lnTo>
                  <a:lnTo>
                    <a:pt x="0" y="112613"/>
                  </a:lnTo>
                  <a:lnTo>
                    <a:pt x="8806" y="156576"/>
                  </a:lnTo>
                  <a:lnTo>
                    <a:pt x="32869" y="192358"/>
                  </a:lnTo>
                  <a:lnTo>
                    <a:pt x="68649" y="216420"/>
                  </a:lnTo>
                  <a:lnTo>
                    <a:pt x="112612" y="225227"/>
                  </a:lnTo>
                  <a:lnTo>
                    <a:pt x="156575" y="216420"/>
                  </a:lnTo>
                  <a:lnTo>
                    <a:pt x="192356" y="192358"/>
                  </a:lnTo>
                  <a:lnTo>
                    <a:pt x="216419" y="156576"/>
                  </a:lnTo>
                  <a:lnTo>
                    <a:pt x="225226" y="112613"/>
                  </a:lnTo>
                  <a:lnTo>
                    <a:pt x="216419" y="68650"/>
                  </a:lnTo>
                  <a:lnTo>
                    <a:pt x="192356" y="32869"/>
                  </a:lnTo>
                  <a:lnTo>
                    <a:pt x="156575" y="8806"/>
                  </a:lnTo>
                  <a:lnTo>
                    <a:pt x="112612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18145" y="300094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118" y="152110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4204" y="3336947"/>
              <a:ext cx="314960" cy="212090"/>
            </a:xfrm>
            <a:custGeom>
              <a:avLst/>
              <a:gdLst/>
              <a:ahLst/>
              <a:cxnLst/>
              <a:rect l="l" t="t" r="r" b="b"/>
              <a:pathLst>
                <a:path w="314960" h="212089">
                  <a:moveTo>
                    <a:pt x="105901" y="0"/>
                  </a:moveTo>
                  <a:lnTo>
                    <a:pt x="0" y="211802"/>
                  </a:lnTo>
                </a:path>
                <a:path w="314960" h="212089">
                  <a:moveTo>
                    <a:pt x="208601" y="0"/>
                  </a:moveTo>
                  <a:lnTo>
                    <a:pt x="314503" y="211802"/>
                  </a:lnTo>
                </a:path>
              </a:pathLst>
            </a:custGeom>
            <a:ln w="44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101" y="2807128"/>
              <a:ext cx="225226" cy="22522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87089" y="2662239"/>
              <a:ext cx="351155" cy="200660"/>
            </a:xfrm>
            <a:custGeom>
              <a:avLst/>
              <a:gdLst/>
              <a:ahLst/>
              <a:cxnLst/>
              <a:rect l="l" t="t" r="r" b="b"/>
              <a:pathLst>
                <a:path w="351154" h="200660">
                  <a:moveTo>
                    <a:pt x="0" y="0"/>
                  </a:moveTo>
                  <a:lnTo>
                    <a:pt x="350869" y="200499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0598" y="3121632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112613" y="0"/>
                  </a:moveTo>
                  <a:lnTo>
                    <a:pt x="68650" y="8806"/>
                  </a:lnTo>
                  <a:lnTo>
                    <a:pt x="32869" y="32869"/>
                  </a:lnTo>
                  <a:lnTo>
                    <a:pt x="8806" y="68650"/>
                  </a:lnTo>
                  <a:lnTo>
                    <a:pt x="0" y="112613"/>
                  </a:lnTo>
                  <a:lnTo>
                    <a:pt x="8806" y="156576"/>
                  </a:lnTo>
                  <a:lnTo>
                    <a:pt x="32869" y="192358"/>
                  </a:lnTo>
                  <a:lnTo>
                    <a:pt x="68650" y="216420"/>
                  </a:lnTo>
                  <a:lnTo>
                    <a:pt x="112613" y="225227"/>
                  </a:lnTo>
                  <a:lnTo>
                    <a:pt x="156576" y="216420"/>
                  </a:lnTo>
                  <a:lnTo>
                    <a:pt x="192357" y="192358"/>
                  </a:lnTo>
                  <a:lnTo>
                    <a:pt x="216419" y="156576"/>
                  </a:lnTo>
                  <a:lnTo>
                    <a:pt x="225226" y="112613"/>
                  </a:lnTo>
                  <a:lnTo>
                    <a:pt x="216419" y="68650"/>
                  </a:lnTo>
                  <a:lnTo>
                    <a:pt x="192357" y="32869"/>
                  </a:lnTo>
                  <a:lnTo>
                    <a:pt x="156576" y="8806"/>
                  </a:lnTo>
                  <a:lnTo>
                    <a:pt x="112613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4406" y="3000935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110" y="0"/>
                  </a:moveTo>
                  <a:lnTo>
                    <a:pt x="0" y="152117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5959" y="3336947"/>
              <a:ext cx="314960" cy="212090"/>
            </a:xfrm>
            <a:custGeom>
              <a:avLst/>
              <a:gdLst/>
              <a:ahLst/>
              <a:cxnLst/>
              <a:rect l="l" t="t" r="r" b="b"/>
              <a:pathLst>
                <a:path w="314960" h="212089">
                  <a:moveTo>
                    <a:pt x="105901" y="0"/>
                  </a:moveTo>
                  <a:lnTo>
                    <a:pt x="0" y="211802"/>
                  </a:lnTo>
                </a:path>
                <a:path w="314960" h="212089">
                  <a:moveTo>
                    <a:pt x="208601" y="0"/>
                  </a:moveTo>
                  <a:lnTo>
                    <a:pt x="314503" y="211802"/>
                  </a:lnTo>
                </a:path>
              </a:pathLst>
            </a:custGeom>
            <a:ln w="44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9604" y="3121632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112613" y="0"/>
                  </a:moveTo>
                  <a:lnTo>
                    <a:pt x="68650" y="8806"/>
                  </a:lnTo>
                  <a:lnTo>
                    <a:pt x="32869" y="32869"/>
                  </a:lnTo>
                  <a:lnTo>
                    <a:pt x="8806" y="68650"/>
                  </a:lnTo>
                  <a:lnTo>
                    <a:pt x="0" y="112613"/>
                  </a:lnTo>
                  <a:lnTo>
                    <a:pt x="8806" y="156576"/>
                  </a:lnTo>
                  <a:lnTo>
                    <a:pt x="32869" y="192358"/>
                  </a:lnTo>
                  <a:lnTo>
                    <a:pt x="68650" y="216420"/>
                  </a:lnTo>
                  <a:lnTo>
                    <a:pt x="112613" y="225227"/>
                  </a:lnTo>
                  <a:lnTo>
                    <a:pt x="156576" y="216420"/>
                  </a:lnTo>
                  <a:lnTo>
                    <a:pt x="192358" y="192358"/>
                  </a:lnTo>
                  <a:lnTo>
                    <a:pt x="216420" y="156576"/>
                  </a:lnTo>
                  <a:lnTo>
                    <a:pt x="225227" y="112613"/>
                  </a:lnTo>
                  <a:lnTo>
                    <a:pt x="216420" y="68650"/>
                  </a:lnTo>
                  <a:lnTo>
                    <a:pt x="192358" y="32869"/>
                  </a:lnTo>
                  <a:lnTo>
                    <a:pt x="156576" y="8806"/>
                  </a:lnTo>
                  <a:lnTo>
                    <a:pt x="112613" y="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36944" y="600167"/>
            <a:ext cx="5091430" cy="26854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12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P</a:t>
            </a:r>
            <a:r>
              <a:rPr sz="900" spc="45" dirty="0">
                <a:latin typeface="Tahoma"/>
                <a:cs typeface="Tahoma"/>
              </a:rPr>
              <a:t>AC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</a:t>
            </a:r>
            <a:r>
              <a:rPr sz="900" spc="-65" dirty="0">
                <a:latin typeface="Tahoma"/>
                <a:cs typeface="Tahoma"/>
              </a:rPr>
              <a:t>a</a:t>
            </a:r>
            <a:r>
              <a:rPr sz="900" spc="-20" dirty="0">
                <a:latin typeface="Tahoma"/>
                <a:cs typeface="Tahoma"/>
              </a:rPr>
              <a:t>rning,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rnabili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ch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racterized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y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30810">
              <a:lnSpc>
                <a:spcPct val="100000"/>
              </a:lnSpc>
              <a:spcBef>
                <a:spcPts val="1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Recall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VC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maximal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number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instances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44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44" baseline="-9259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37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endParaRPr sz="900">
              <a:latin typeface="Tahoma"/>
              <a:cs typeface="Tahoma"/>
            </a:endParaRPr>
          </a:p>
          <a:p>
            <a:pPr marR="1290955" algn="r">
              <a:lnSpc>
                <a:spcPts val="400"/>
              </a:lnSpc>
              <a:spcBef>
                <a:spcPts val="90"/>
              </a:spcBef>
            </a:pP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  <a:p>
            <a:pPr marR="43180" algn="r">
              <a:lnSpc>
                <a:spcPts val="760"/>
              </a:lnSpc>
            </a:pPr>
            <a:r>
              <a:rPr sz="900" spc="-25" dirty="0">
                <a:latin typeface="Tahoma"/>
                <a:cs typeface="Tahoma"/>
              </a:rPr>
              <a:t>shattered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15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labels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-30" baseline="-9259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40" dirty="0">
                <a:solidFill>
                  <a:srgbClr val="0000FF"/>
                </a:solidFill>
                <a:latin typeface="Cambria"/>
                <a:cs typeface="Cambria"/>
              </a:rPr>
              <a:t>}  </a:t>
            </a:r>
            <a:r>
              <a:rPr sz="9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endParaRPr sz="900">
              <a:latin typeface="Tahoma"/>
              <a:cs typeface="Tahoma"/>
            </a:endParaRPr>
          </a:p>
          <a:p>
            <a:pPr marR="43180" algn="r">
              <a:lnSpc>
                <a:spcPct val="100000"/>
              </a:lnSpc>
              <a:spcBef>
                <a:spcPts val="175"/>
              </a:spcBef>
              <a:tabLst>
                <a:tab pos="205740" algn="l"/>
                <a:tab pos="4989195" algn="l"/>
              </a:tabLst>
            </a:pPr>
            <a:r>
              <a:rPr sz="900" u="sng" spc="-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i="1" u="sng" spc="-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h</a:t>
            </a:r>
            <a:r>
              <a:rPr sz="900" i="1" u="sng" spc="1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 </a:t>
            </a:r>
            <a:r>
              <a:rPr sz="900" u="sng" spc="5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∈</a:t>
            </a:r>
            <a:r>
              <a:rPr sz="900" u="sng" spc="5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i="1" u="sng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H</a:t>
            </a:r>
            <a:r>
              <a:rPr sz="900" i="1" u="sng" spc="1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 </a:t>
            </a:r>
            <a:r>
              <a:rPr sz="900" u="sng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that</a:t>
            </a:r>
            <a:r>
              <a:rPr sz="900" u="sng" spc="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gives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exactly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this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4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sequence</a:t>
            </a:r>
            <a:r>
              <a:rPr sz="900" u="sng" spc="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of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labels.	</a:t>
            </a:r>
            <a:endParaRPr sz="9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685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90"/>
              </a:spcBef>
            </a:pPr>
            <a:r>
              <a:rPr sz="900" i="1" spc="-55" dirty="0">
                <a:latin typeface="Arial"/>
                <a:cs typeface="Arial"/>
              </a:rPr>
              <a:t>F</a:t>
            </a:r>
            <a:r>
              <a:rPr sz="900" i="1" spc="-70" dirty="0">
                <a:latin typeface="Arial"/>
                <a:cs typeface="Arial"/>
              </a:rPr>
              <a:t>o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class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w</a:t>
            </a:r>
            <a:r>
              <a:rPr sz="900" i="1" spc="-95" dirty="0">
                <a:latin typeface="Arial"/>
                <a:cs typeface="Arial"/>
              </a:rPr>
              <a:t>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h</a:t>
            </a:r>
            <a:r>
              <a:rPr sz="900" i="1" spc="-60" dirty="0">
                <a:latin typeface="Arial"/>
                <a:cs typeface="Arial"/>
              </a:rPr>
              <a:t>ave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Ldi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76200" marR="75565">
              <a:lnSpc>
                <a:spcPct val="116199"/>
              </a:lnSpc>
              <a:spcBef>
                <a:spcPts val="215"/>
              </a:spcBef>
            </a:pPr>
            <a:r>
              <a:rPr sz="900" spc="-30" dirty="0">
                <a:latin typeface="Tahoma"/>
                <a:cs typeface="Tahoma"/>
              </a:rPr>
              <a:t>Suppose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VC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44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44" baseline="-9259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2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shattered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set.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now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construct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complete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binary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tree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instances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44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37" baseline="-18518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750" i="1" spc="-37" baseline="-555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750" i="1" spc="-67" baseline="-55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7" baseline="-18518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-7" baseline="-18518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5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nodes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30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  <a:spcBef>
                <a:spcPts val="960"/>
              </a:spcBef>
            </a:pP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1</a:t>
            </a:r>
            <a:endParaRPr sz="900" baseline="-13888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tabLst>
                <a:tab pos="1104265" algn="l"/>
              </a:tabLst>
            </a:pP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2	</a:t>
            </a: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2</a:t>
            </a:r>
            <a:endParaRPr sz="900" baseline="-13888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tabLst>
                <a:tab pos="632460" algn="l"/>
                <a:tab pos="1104265" algn="l"/>
                <a:tab pos="1733550" algn="l"/>
              </a:tabLst>
            </a:pP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3	</a:t>
            </a: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3	</a:t>
            </a: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3	</a:t>
            </a:r>
            <a:r>
              <a:rPr sz="850" b="1" spc="50" dirty="0">
                <a:latin typeface="Trebuchet MS"/>
                <a:cs typeface="Trebuchet MS"/>
              </a:rPr>
              <a:t>x</a:t>
            </a:r>
            <a:r>
              <a:rPr sz="900" spc="75" baseline="-13888" dirty="0">
                <a:latin typeface="Calibri"/>
                <a:cs typeface="Calibri"/>
              </a:rPr>
              <a:t>3</a:t>
            </a:r>
            <a:endParaRPr sz="900" baseline="-13888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16684" y="2998718"/>
            <a:ext cx="395605" cy="552450"/>
            <a:chOff x="3516684" y="2998718"/>
            <a:chExt cx="395605" cy="552450"/>
          </a:xfrm>
        </p:grpSpPr>
        <p:sp>
          <p:nvSpPr>
            <p:cNvPr id="32" name="object 32"/>
            <p:cNvSpPr/>
            <p:nvPr/>
          </p:nvSpPr>
          <p:spPr>
            <a:xfrm>
              <a:off x="3518907" y="300094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118" y="152110"/>
                  </a:lnTo>
                </a:path>
              </a:pathLst>
            </a:custGeom>
            <a:ln w="4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4966" y="3336947"/>
              <a:ext cx="314960" cy="212090"/>
            </a:xfrm>
            <a:custGeom>
              <a:avLst/>
              <a:gdLst/>
              <a:ahLst/>
              <a:cxnLst/>
              <a:rect l="l" t="t" r="r" b="b"/>
              <a:pathLst>
                <a:path w="314960" h="212089">
                  <a:moveTo>
                    <a:pt x="105901" y="0"/>
                  </a:moveTo>
                  <a:lnTo>
                    <a:pt x="0" y="211802"/>
                  </a:lnTo>
                </a:path>
                <a:path w="314960" h="212089">
                  <a:moveTo>
                    <a:pt x="208601" y="0"/>
                  </a:moveTo>
                  <a:lnTo>
                    <a:pt x="314503" y="211802"/>
                  </a:lnTo>
                </a:path>
              </a:pathLst>
            </a:custGeom>
            <a:ln w="44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0444" y="3749300"/>
            <a:ext cx="4906010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20" dirty="0">
                <a:latin typeface="Tahoma"/>
                <a:cs typeface="Tahoma"/>
              </a:rPr>
              <a:t>Now,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definition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shattered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sample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clearly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implies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got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valid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shattered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tree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conclude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Ldi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66233" y="3978875"/>
            <a:ext cx="80645" cy="79375"/>
            <a:chOff x="5266233" y="3978875"/>
            <a:chExt cx="80645" cy="79375"/>
          </a:xfrm>
        </p:grpSpPr>
        <p:sp>
          <p:nvSpPr>
            <p:cNvPr id="36" name="object 36"/>
            <p:cNvSpPr/>
            <p:nvPr/>
          </p:nvSpPr>
          <p:spPr>
            <a:xfrm>
              <a:off x="5268761" y="397887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1301" y="398140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1301" y="405534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4046" y="397887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17/48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670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3A66B2"/>
                </a:solidFill>
                <a:latin typeface="Arial"/>
                <a:cs typeface="Arial"/>
              </a:rPr>
              <a:t>Comparison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of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A66B2"/>
                </a:solidFill>
                <a:latin typeface="Arial"/>
                <a:cs typeface="Arial"/>
              </a:rPr>
              <a:t>VC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3A66B2"/>
                </a:solidFill>
                <a:latin typeface="Arial"/>
                <a:cs typeface="Arial"/>
              </a:rPr>
              <a:t>and</a:t>
            </a:r>
            <a:r>
              <a:rPr sz="1000" b="1" spc="7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Ldim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160270" cy="12700"/>
            </a:xfrm>
            <a:custGeom>
              <a:avLst/>
              <a:gdLst/>
              <a:ahLst/>
              <a:cxnLst/>
              <a:rect l="l" t="t" r="r" b="b"/>
              <a:pathLst>
                <a:path w="2160270" h="12700">
                  <a:moveTo>
                    <a:pt x="0" y="12652"/>
                  </a:moveTo>
                  <a:lnTo>
                    <a:pt x="0" y="0"/>
                  </a:lnTo>
                  <a:lnTo>
                    <a:pt x="2160027" y="0"/>
                  </a:lnTo>
                  <a:lnTo>
                    <a:pt x="216002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613826"/>
            <a:ext cx="5045710" cy="483234"/>
            <a:chOff x="360003" y="613826"/>
            <a:chExt cx="5045710" cy="483234"/>
          </a:xfrm>
        </p:grpSpPr>
        <p:sp>
          <p:nvSpPr>
            <p:cNvPr id="9" name="object 9"/>
            <p:cNvSpPr/>
            <p:nvPr/>
          </p:nvSpPr>
          <p:spPr>
            <a:xfrm>
              <a:off x="362534" y="6163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15637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5">
                  <a:moveTo>
                    <a:pt x="5040064" y="0"/>
                  </a:moveTo>
                  <a:lnTo>
                    <a:pt x="0" y="0"/>
                  </a:lnTo>
                  <a:lnTo>
                    <a:pt x="0" y="253054"/>
                  </a:lnTo>
                  <a:lnTo>
                    <a:pt x="1988" y="262904"/>
                  </a:lnTo>
                  <a:lnTo>
                    <a:pt x="7411" y="270948"/>
                  </a:lnTo>
                  <a:lnTo>
                    <a:pt x="15455" y="276371"/>
                  </a:lnTo>
                  <a:lnTo>
                    <a:pt x="25305" y="278359"/>
                  </a:lnTo>
                  <a:lnTo>
                    <a:pt x="5014759" y="278359"/>
                  </a:lnTo>
                  <a:lnTo>
                    <a:pt x="5024609" y="276371"/>
                  </a:lnTo>
                  <a:lnTo>
                    <a:pt x="5032653" y="270948"/>
                  </a:lnTo>
                  <a:lnTo>
                    <a:pt x="5038076" y="262904"/>
                  </a:lnTo>
                  <a:lnTo>
                    <a:pt x="5040064" y="25305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15637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5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03" y="1223043"/>
            <a:ext cx="5045710" cy="648970"/>
            <a:chOff x="360003" y="1223043"/>
            <a:chExt cx="5045710" cy="648970"/>
          </a:xfrm>
        </p:grpSpPr>
        <p:sp>
          <p:nvSpPr>
            <p:cNvPr id="13" name="object 13"/>
            <p:cNvSpPr/>
            <p:nvPr/>
          </p:nvSpPr>
          <p:spPr>
            <a:xfrm>
              <a:off x="362534" y="1225574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1431180"/>
              <a:ext cx="5040630" cy="438150"/>
            </a:xfrm>
            <a:custGeom>
              <a:avLst/>
              <a:gdLst/>
              <a:ahLst/>
              <a:cxnLst/>
              <a:rect l="l" t="t" r="r" b="b"/>
              <a:pathLst>
                <a:path w="5040630" h="438150">
                  <a:moveTo>
                    <a:pt x="5040064" y="0"/>
                  </a:moveTo>
                  <a:lnTo>
                    <a:pt x="0" y="0"/>
                  </a:lnTo>
                  <a:lnTo>
                    <a:pt x="0" y="412382"/>
                  </a:lnTo>
                  <a:lnTo>
                    <a:pt x="1988" y="422232"/>
                  </a:lnTo>
                  <a:lnTo>
                    <a:pt x="7411" y="430276"/>
                  </a:lnTo>
                  <a:lnTo>
                    <a:pt x="15455" y="435699"/>
                  </a:lnTo>
                  <a:lnTo>
                    <a:pt x="25305" y="437687"/>
                  </a:lnTo>
                  <a:lnTo>
                    <a:pt x="5014759" y="437687"/>
                  </a:lnTo>
                  <a:lnTo>
                    <a:pt x="5024609" y="435699"/>
                  </a:lnTo>
                  <a:lnTo>
                    <a:pt x="5032653" y="430276"/>
                  </a:lnTo>
                  <a:lnTo>
                    <a:pt x="5038076" y="422232"/>
                  </a:lnTo>
                  <a:lnTo>
                    <a:pt x="5040064" y="412382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1431180"/>
              <a:ext cx="5040630" cy="438150"/>
            </a:xfrm>
            <a:custGeom>
              <a:avLst/>
              <a:gdLst/>
              <a:ahLst/>
              <a:cxnLst/>
              <a:rect l="l" t="t" r="r" b="b"/>
              <a:pathLst>
                <a:path w="5040630" h="438150">
                  <a:moveTo>
                    <a:pt x="5040064" y="0"/>
                  </a:moveTo>
                  <a:lnTo>
                    <a:pt x="5040064" y="412382"/>
                  </a:lnTo>
                  <a:lnTo>
                    <a:pt x="5038076" y="422232"/>
                  </a:lnTo>
                  <a:lnTo>
                    <a:pt x="5032653" y="430276"/>
                  </a:lnTo>
                  <a:lnTo>
                    <a:pt x="5024609" y="435699"/>
                  </a:lnTo>
                  <a:lnTo>
                    <a:pt x="5014759" y="437687"/>
                  </a:lnTo>
                  <a:lnTo>
                    <a:pt x="25305" y="437687"/>
                  </a:lnTo>
                  <a:lnTo>
                    <a:pt x="15455" y="435699"/>
                  </a:lnTo>
                  <a:lnTo>
                    <a:pt x="7411" y="430276"/>
                  </a:lnTo>
                  <a:lnTo>
                    <a:pt x="1988" y="422232"/>
                  </a:lnTo>
                  <a:lnTo>
                    <a:pt x="0" y="412382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0003" y="1997923"/>
            <a:ext cx="5045710" cy="877569"/>
            <a:chOff x="360003" y="1997923"/>
            <a:chExt cx="5045710" cy="877569"/>
          </a:xfrm>
        </p:grpSpPr>
        <p:sp>
          <p:nvSpPr>
            <p:cNvPr id="17" name="object 17"/>
            <p:cNvSpPr/>
            <p:nvPr/>
          </p:nvSpPr>
          <p:spPr>
            <a:xfrm>
              <a:off x="362534" y="2000453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534" y="2199733"/>
              <a:ext cx="5040630" cy="673100"/>
            </a:xfrm>
            <a:custGeom>
              <a:avLst/>
              <a:gdLst/>
              <a:ahLst/>
              <a:cxnLst/>
              <a:rect l="l" t="t" r="r" b="b"/>
              <a:pathLst>
                <a:path w="5040630" h="673100">
                  <a:moveTo>
                    <a:pt x="5040064" y="0"/>
                  </a:moveTo>
                  <a:lnTo>
                    <a:pt x="0" y="0"/>
                  </a:lnTo>
                  <a:lnTo>
                    <a:pt x="0" y="647627"/>
                  </a:lnTo>
                  <a:lnTo>
                    <a:pt x="1988" y="657477"/>
                  </a:lnTo>
                  <a:lnTo>
                    <a:pt x="7411" y="665520"/>
                  </a:lnTo>
                  <a:lnTo>
                    <a:pt x="15455" y="670944"/>
                  </a:lnTo>
                  <a:lnTo>
                    <a:pt x="25305" y="672932"/>
                  </a:lnTo>
                  <a:lnTo>
                    <a:pt x="5014759" y="672932"/>
                  </a:lnTo>
                  <a:lnTo>
                    <a:pt x="5024609" y="670944"/>
                  </a:lnTo>
                  <a:lnTo>
                    <a:pt x="5032653" y="665520"/>
                  </a:lnTo>
                  <a:lnTo>
                    <a:pt x="5038076" y="657477"/>
                  </a:lnTo>
                  <a:lnTo>
                    <a:pt x="5040064" y="64762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534" y="2199733"/>
              <a:ext cx="5040630" cy="673100"/>
            </a:xfrm>
            <a:custGeom>
              <a:avLst/>
              <a:gdLst/>
              <a:ahLst/>
              <a:cxnLst/>
              <a:rect l="l" t="t" r="r" b="b"/>
              <a:pathLst>
                <a:path w="5040630" h="673100">
                  <a:moveTo>
                    <a:pt x="5040064" y="0"/>
                  </a:moveTo>
                  <a:lnTo>
                    <a:pt x="5040064" y="647627"/>
                  </a:lnTo>
                  <a:lnTo>
                    <a:pt x="5038076" y="657477"/>
                  </a:lnTo>
                  <a:lnTo>
                    <a:pt x="5032653" y="665520"/>
                  </a:lnTo>
                  <a:lnTo>
                    <a:pt x="5024609" y="670944"/>
                  </a:lnTo>
                  <a:lnTo>
                    <a:pt x="5014759" y="672932"/>
                  </a:lnTo>
                  <a:lnTo>
                    <a:pt x="25305" y="672932"/>
                  </a:lnTo>
                  <a:lnTo>
                    <a:pt x="15455" y="670944"/>
                  </a:lnTo>
                  <a:lnTo>
                    <a:pt x="7411" y="665520"/>
                  </a:lnTo>
                  <a:lnTo>
                    <a:pt x="1988" y="657477"/>
                  </a:lnTo>
                  <a:lnTo>
                    <a:pt x="0" y="64762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6070" y="575812"/>
            <a:ext cx="5034280" cy="21774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490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Corollary</a:t>
            </a:r>
            <a:endParaRPr sz="9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900" i="1" spc="-35" dirty="0">
                <a:latin typeface="Arial"/>
                <a:cs typeface="Arial"/>
              </a:rPr>
              <a:t>For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any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35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we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log(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(Threshold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function)</a:t>
            </a:r>
            <a:endParaRPr sz="9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spc="1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Georgia"/>
                <a:cs typeface="Georgia"/>
              </a:rPr>
              <a:t>R</a:t>
            </a:r>
            <a:r>
              <a:rPr sz="900" spc="9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b="1" spc="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sgn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Georgia"/>
                <a:cs typeface="Georgia"/>
              </a:rPr>
              <a:t>R</a:t>
            </a:r>
            <a:r>
              <a:rPr sz="900" spc="35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35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shown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VC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while</a:t>
            </a:r>
            <a:endParaRPr sz="90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  <a:spcBef>
                <a:spcPts val="170"/>
              </a:spcBef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6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56515">
              <a:lnSpc>
                <a:spcPct val="100000"/>
              </a:lnSpc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endParaRPr sz="9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spc="1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-5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5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30" baseline="-9259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-2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30" baseline="-9259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45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iff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90830" indent="-150495">
              <a:lnSpc>
                <a:spcPct val="100000"/>
              </a:lnSpc>
              <a:spcBef>
                <a:spcPts val="475"/>
              </a:spcBef>
              <a:buClr>
                <a:srgbClr val="008E00"/>
              </a:buClr>
              <a:buFont typeface="Tahoma"/>
              <a:buAutoNum type="arabicPeriod"/>
              <a:tabLst>
                <a:tab pos="291465" algn="l"/>
              </a:tabLst>
            </a:pP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Show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9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Ldim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while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900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arbitrarily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large.</a:t>
            </a:r>
            <a:endParaRPr sz="900">
              <a:latin typeface="Tahoma"/>
              <a:cs typeface="Tahoma"/>
            </a:endParaRPr>
          </a:p>
          <a:p>
            <a:pPr marL="290830" indent="-150495">
              <a:lnSpc>
                <a:spcPct val="100000"/>
              </a:lnSpc>
              <a:spcBef>
                <a:spcPts val="475"/>
              </a:spcBef>
              <a:buClr>
                <a:srgbClr val="008E00"/>
              </a:buClr>
              <a:buFont typeface="Tahoma"/>
              <a:buAutoNum type="arabicPeriod"/>
              <a:tabLst>
                <a:tab pos="291465" algn="l"/>
              </a:tabLst>
            </a:pPr>
            <a:r>
              <a:rPr sz="900" b="1" spc="1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900" i="1" spc="-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b="1" spc="-8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18/48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2814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Online</a:t>
            </a:r>
            <a:r>
              <a:rPr sz="1100" b="1" spc="10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5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classification</a:t>
            </a:r>
            <a:r>
              <a:rPr sz="1100" b="1" spc="10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4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100" b="1" spc="10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1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the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4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unrealizable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8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1316990" cy="12700"/>
            </a:xfrm>
            <a:custGeom>
              <a:avLst/>
              <a:gdLst/>
              <a:ahLst/>
              <a:cxnLst/>
              <a:rect l="l" t="t" r="r" b="b"/>
              <a:pathLst>
                <a:path w="1316989" h="12700">
                  <a:moveTo>
                    <a:pt x="0" y="12652"/>
                  </a:moveTo>
                  <a:lnTo>
                    <a:pt x="0" y="0"/>
                  </a:lnTo>
                  <a:lnTo>
                    <a:pt x="1316664" y="0"/>
                  </a:lnTo>
                  <a:lnTo>
                    <a:pt x="131666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572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80" dirty="0"/>
              <a:t> </a:t>
            </a:r>
            <a:r>
              <a:rPr spc="-45" dirty="0"/>
              <a:t>classification</a:t>
            </a:r>
            <a:r>
              <a:rPr spc="85" dirty="0"/>
              <a:t> </a:t>
            </a:r>
            <a:r>
              <a:rPr spc="-40" dirty="0"/>
              <a:t>in</a:t>
            </a:r>
            <a:r>
              <a:rPr spc="85" dirty="0"/>
              <a:t> </a:t>
            </a:r>
            <a:r>
              <a:rPr spc="-10" dirty="0"/>
              <a:t>the</a:t>
            </a:r>
            <a:r>
              <a:rPr spc="80" dirty="0"/>
              <a:t> </a:t>
            </a:r>
            <a:r>
              <a:rPr spc="-40" dirty="0"/>
              <a:t>unrealizable</a:t>
            </a:r>
            <a:r>
              <a:rPr spc="85" dirty="0"/>
              <a:t> </a:t>
            </a:r>
            <a:r>
              <a:rPr spc="-75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280285" cy="12700"/>
            </a:xfrm>
            <a:custGeom>
              <a:avLst/>
              <a:gdLst/>
              <a:ahLst/>
              <a:cxnLst/>
              <a:rect l="l" t="t" r="r" b="b"/>
              <a:pathLst>
                <a:path w="2280285" h="12700">
                  <a:moveTo>
                    <a:pt x="0" y="12652"/>
                  </a:moveTo>
                  <a:lnTo>
                    <a:pt x="0" y="0"/>
                  </a:lnTo>
                  <a:lnTo>
                    <a:pt x="2279999" y="0"/>
                  </a:lnTo>
                  <a:lnTo>
                    <a:pt x="227999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248380"/>
            <a:ext cx="5045710" cy="1724025"/>
            <a:chOff x="360003" y="1248380"/>
            <a:chExt cx="5045710" cy="1724025"/>
          </a:xfrm>
        </p:grpSpPr>
        <p:sp>
          <p:nvSpPr>
            <p:cNvPr id="9" name="object 9"/>
            <p:cNvSpPr/>
            <p:nvPr/>
          </p:nvSpPr>
          <p:spPr>
            <a:xfrm>
              <a:off x="362534" y="1250910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456517"/>
              <a:ext cx="5040630" cy="1513840"/>
            </a:xfrm>
            <a:custGeom>
              <a:avLst/>
              <a:gdLst/>
              <a:ahLst/>
              <a:cxnLst/>
              <a:rect l="l" t="t" r="r" b="b"/>
              <a:pathLst>
                <a:path w="5040630" h="1513839">
                  <a:moveTo>
                    <a:pt x="5040064" y="0"/>
                  </a:moveTo>
                  <a:lnTo>
                    <a:pt x="0" y="0"/>
                  </a:lnTo>
                  <a:lnTo>
                    <a:pt x="0" y="1487936"/>
                  </a:lnTo>
                  <a:lnTo>
                    <a:pt x="1988" y="1497786"/>
                  </a:lnTo>
                  <a:lnTo>
                    <a:pt x="7411" y="1505829"/>
                  </a:lnTo>
                  <a:lnTo>
                    <a:pt x="15455" y="1511252"/>
                  </a:lnTo>
                  <a:lnTo>
                    <a:pt x="25305" y="1513241"/>
                  </a:lnTo>
                  <a:lnTo>
                    <a:pt x="5014759" y="1513241"/>
                  </a:lnTo>
                  <a:lnTo>
                    <a:pt x="5024609" y="1511252"/>
                  </a:lnTo>
                  <a:lnTo>
                    <a:pt x="5032653" y="1505829"/>
                  </a:lnTo>
                  <a:lnTo>
                    <a:pt x="5038076" y="1497786"/>
                  </a:lnTo>
                  <a:lnTo>
                    <a:pt x="5040064" y="148793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456517"/>
              <a:ext cx="5040630" cy="1513840"/>
            </a:xfrm>
            <a:custGeom>
              <a:avLst/>
              <a:gdLst/>
              <a:ahLst/>
              <a:cxnLst/>
              <a:rect l="l" t="t" r="r" b="b"/>
              <a:pathLst>
                <a:path w="5040630" h="1513839">
                  <a:moveTo>
                    <a:pt x="5040064" y="0"/>
                  </a:moveTo>
                  <a:lnTo>
                    <a:pt x="5040064" y="1487936"/>
                  </a:lnTo>
                  <a:lnTo>
                    <a:pt x="5038076" y="1497786"/>
                  </a:lnTo>
                  <a:lnTo>
                    <a:pt x="5032653" y="1505829"/>
                  </a:lnTo>
                  <a:lnTo>
                    <a:pt x="5024609" y="1511252"/>
                  </a:lnTo>
                  <a:lnTo>
                    <a:pt x="5014759" y="1513241"/>
                  </a:lnTo>
                  <a:lnTo>
                    <a:pt x="25305" y="1513241"/>
                  </a:lnTo>
                  <a:lnTo>
                    <a:pt x="15455" y="1511252"/>
                  </a:lnTo>
                  <a:lnTo>
                    <a:pt x="7411" y="1505829"/>
                  </a:lnTo>
                  <a:lnTo>
                    <a:pt x="1988" y="1497786"/>
                  </a:lnTo>
                  <a:lnTo>
                    <a:pt x="0" y="148793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744" y="631815"/>
            <a:ext cx="4989830" cy="9772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Similarly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agnostic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PAC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model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no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longer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assume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labels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generated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some</a:t>
            </a:r>
            <a:endParaRPr sz="90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  <a:spcBef>
                <a:spcPts val="175"/>
              </a:spcBef>
            </a:pP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,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require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learner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competitive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fixed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predictor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80010">
              <a:lnSpc>
                <a:spcPct val="100000"/>
              </a:lnSpc>
              <a:spcBef>
                <a:spcPts val="4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captured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algorithm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measures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how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sorry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learner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is</a:t>
            </a:r>
            <a:r>
              <a:rPr sz="900" spc="-6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Definition</a:t>
            </a:r>
            <a:r>
              <a:rPr sz="900" b="1" spc="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(Regret)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9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algorithm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relative</a:t>
            </a:r>
            <a:r>
              <a:rPr sz="9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40" dirty="0">
                <a:latin typeface="Tahoma"/>
                <a:cs typeface="Tahoma"/>
              </a:rPr>
              <a:t>when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running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examples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defined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911" y="1790726"/>
            <a:ext cx="881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35" dirty="0">
                <a:latin typeface="Arial"/>
                <a:cs typeface="Arial"/>
              </a:rPr>
              <a:t>Regre</a:t>
            </a:r>
            <a:r>
              <a:rPr sz="900" i="1" spc="-25" dirty="0">
                <a:latin typeface="Arial"/>
                <a:cs typeface="Arial"/>
              </a:rPr>
              <a:t>t</a:t>
            </a:r>
            <a:r>
              <a:rPr sz="900" i="1" spc="104" baseline="-9259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5" dirty="0">
                <a:latin typeface="Arial"/>
                <a:cs typeface="Arial"/>
              </a:rPr>
              <a:t>h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3362" y="1790726"/>
            <a:ext cx="755015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075"/>
              </a:lnSpc>
              <a:spcBef>
                <a:spcPts val="95"/>
              </a:spcBef>
            </a:pPr>
            <a:r>
              <a:rPr sz="900" spc="-35" dirty="0">
                <a:latin typeface="Tahoma"/>
                <a:cs typeface="Tahoma"/>
              </a:rPr>
              <a:t>sup</a:t>
            </a:r>
            <a:endParaRPr sz="900">
              <a:latin typeface="Tahoma"/>
              <a:cs typeface="Tahoma"/>
            </a:endParaRPr>
          </a:p>
          <a:p>
            <a:pPr algn="ctr">
              <a:lnSpc>
                <a:spcPts val="715"/>
              </a:lnSpc>
            </a:pPr>
            <a:r>
              <a:rPr sz="600" spc="15" dirty="0">
                <a:latin typeface="Tahoma"/>
                <a:cs typeface="Tahoma"/>
              </a:rPr>
              <a:t>(</a:t>
            </a:r>
            <a:r>
              <a:rPr sz="600" b="1" spc="-35" dirty="0">
                <a:latin typeface="Arial"/>
                <a:cs typeface="Arial"/>
              </a:rPr>
              <a:t>x</a:t>
            </a:r>
            <a:r>
              <a:rPr sz="750" spc="-15" baseline="-11111" dirty="0">
                <a:latin typeface="Tahoma"/>
                <a:cs typeface="Tahoma"/>
              </a:rPr>
              <a:t>1</a:t>
            </a:r>
            <a:r>
              <a:rPr sz="750" spc="-165" baseline="-11111" dirty="0">
                <a:latin typeface="Tahoma"/>
                <a:cs typeface="Tahoma"/>
              </a:rPr>
              <a:t> 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-10" dirty="0">
                <a:latin typeface="Arial"/>
                <a:cs typeface="Arial"/>
              </a:rPr>
              <a:t>y</a:t>
            </a:r>
            <a:r>
              <a:rPr sz="750" spc="-15" baseline="-11111" dirty="0">
                <a:latin typeface="Tahoma"/>
                <a:cs typeface="Tahoma"/>
              </a:rPr>
              <a:t>1</a:t>
            </a:r>
            <a:r>
              <a:rPr sz="750" spc="-165" baseline="-11111" dirty="0">
                <a:latin typeface="Tahoma"/>
                <a:cs typeface="Tahoma"/>
              </a:rPr>
              <a:t> </a:t>
            </a:r>
            <a:r>
              <a:rPr sz="600" spc="15" dirty="0">
                <a:latin typeface="Tahoma"/>
                <a:cs typeface="Tahoma"/>
              </a:rPr>
              <a:t>)</a:t>
            </a:r>
            <a:r>
              <a:rPr sz="600" i="1" spc="75" dirty="0">
                <a:latin typeface="Calibri"/>
                <a:cs typeface="Calibri"/>
              </a:rPr>
              <a:t>,...,</a:t>
            </a:r>
            <a:r>
              <a:rPr sz="600" spc="15" dirty="0">
                <a:latin typeface="Tahoma"/>
                <a:cs typeface="Tahoma"/>
              </a:rPr>
              <a:t>(</a:t>
            </a:r>
            <a:r>
              <a:rPr sz="600" b="1" spc="-40" dirty="0">
                <a:latin typeface="Arial"/>
                <a:cs typeface="Arial"/>
              </a:rPr>
              <a:t>x</a:t>
            </a:r>
            <a:r>
              <a:rPr sz="750" i="1" spc="82" baseline="-16666" dirty="0">
                <a:latin typeface="Arial"/>
                <a:cs typeface="Arial"/>
              </a:rPr>
              <a:t>T</a:t>
            </a:r>
            <a:r>
              <a:rPr sz="750" i="1" spc="-37" baseline="-16666" dirty="0">
                <a:latin typeface="Arial"/>
                <a:cs typeface="Arial"/>
              </a:rPr>
              <a:t> 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-10" dirty="0">
                <a:latin typeface="Arial"/>
                <a:cs typeface="Arial"/>
              </a:rPr>
              <a:t>y</a:t>
            </a:r>
            <a:r>
              <a:rPr sz="750" i="1" spc="82" baseline="-16666" dirty="0">
                <a:latin typeface="Arial"/>
                <a:cs typeface="Arial"/>
              </a:rPr>
              <a:t>T</a:t>
            </a:r>
            <a:r>
              <a:rPr sz="750" i="1" spc="-37" baseline="-16666" dirty="0">
                <a:latin typeface="Arial"/>
                <a:cs typeface="Arial"/>
              </a:rPr>
              <a:t> </a:t>
            </a:r>
            <a:r>
              <a:rPr sz="600" spc="15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7086" y="1686342"/>
            <a:ext cx="790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995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5144" y="1682548"/>
            <a:ext cx="8915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995" algn="l"/>
              </a:tabLst>
            </a:pPr>
            <a:r>
              <a:rPr sz="900" spc="840" dirty="0">
                <a:latin typeface="Trebuchet MS"/>
                <a:cs typeface="Trebuchet MS"/>
              </a:rPr>
              <a:t>Σ	</a:t>
            </a: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0892" y="1960205"/>
            <a:ext cx="873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1995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6881" y="1596251"/>
            <a:ext cx="1595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3205" algn="l"/>
              </a:tabLst>
            </a:pPr>
            <a:r>
              <a:rPr sz="900" spc="240" dirty="0">
                <a:latin typeface="Trebuchet MS"/>
                <a:cs typeface="Trebuchet MS"/>
              </a:rPr>
              <a:t>"	</a:t>
            </a:r>
            <a:r>
              <a:rPr sz="900" spc="65" dirty="0">
                <a:latin typeface="Trebuchet MS"/>
                <a:cs typeface="Trebuchet MS"/>
              </a:rPr>
              <a:t>#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26106" y="1803375"/>
            <a:ext cx="1485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60095" algn="l"/>
              </a:tabLst>
            </a:pP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-40" dirty="0">
                <a:latin typeface="Arial"/>
                <a:cs typeface="Arial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baseline="6172" dirty="0">
                <a:latin typeface="Cambria"/>
                <a:cs typeface="Cambria"/>
              </a:rPr>
              <a:t>	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i="1" spc="-22" baseline="6172" dirty="0">
                <a:latin typeface="Arial"/>
                <a:cs typeface="Arial"/>
              </a:rPr>
              <a:t>h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baseline="6172" dirty="0">
                <a:latin typeface="Cambria"/>
                <a:cs typeface="Cambria"/>
              </a:rPr>
              <a:t>  </a:t>
            </a:r>
            <a:r>
              <a:rPr sz="1350" spc="142" baseline="6172" dirty="0">
                <a:latin typeface="Cambria"/>
                <a:cs typeface="Cambri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endParaRPr sz="1350" baseline="6172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344" y="2127848"/>
            <a:ext cx="3688079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algorithm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relative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b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ahoma"/>
              <a:cs typeface="Tahoma"/>
            </a:endParaRPr>
          </a:p>
          <a:p>
            <a:pPr marL="1635125">
              <a:lnSpc>
                <a:spcPts val="1060"/>
              </a:lnSpc>
            </a:pPr>
            <a:r>
              <a:rPr sz="900" i="1" spc="-35" dirty="0">
                <a:latin typeface="Arial"/>
                <a:cs typeface="Arial"/>
              </a:rPr>
              <a:t>Regre</a:t>
            </a:r>
            <a:r>
              <a:rPr sz="900" i="1" spc="-25" dirty="0">
                <a:latin typeface="Arial"/>
                <a:cs typeface="Arial"/>
              </a:rPr>
              <a:t>t</a:t>
            </a:r>
            <a:r>
              <a:rPr sz="900" i="1" spc="104" baseline="-9259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sup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35" dirty="0">
                <a:latin typeface="Arial"/>
                <a:cs typeface="Arial"/>
              </a:rPr>
              <a:t>Regre</a:t>
            </a:r>
            <a:r>
              <a:rPr sz="900" i="1" spc="-25" dirty="0">
                <a:latin typeface="Arial"/>
                <a:cs typeface="Arial"/>
              </a:rPr>
              <a:t>t</a:t>
            </a:r>
            <a:r>
              <a:rPr sz="900" i="1" spc="104" baseline="-9259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5" dirty="0">
                <a:latin typeface="Arial"/>
                <a:cs typeface="Arial"/>
              </a:rPr>
              <a:t>h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R="1014094" algn="r">
              <a:lnSpc>
                <a:spcPts val="700"/>
              </a:lnSpc>
            </a:pPr>
            <a:r>
              <a:rPr sz="600" i="1" spc="10" dirty="0">
                <a:latin typeface="Arial"/>
                <a:cs typeface="Arial"/>
              </a:rPr>
              <a:t>h</a:t>
            </a:r>
            <a:r>
              <a:rPr sz="600" spc="10" dirty="0">
                <a:latin typeface="Lucida Sans Unicode"/>
                <a:cs typeface="Lucida Sans Unicode"/>
              </a:rPr>
              <a:t>∈</a:t>
            </a:r>
            <a:r>
              <a:rPr sz="600" i="1" spc="10" dirty="0">
                <a:latin typeface="Arial"/>
                <a:cs typeface="Arial"/>
              </a:rPr>
              <a:t>H</a:t>
            </a:r>
            <a:endParaRPr sz="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b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learner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lowest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possible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regret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relative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to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25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83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Weighted</a:t>
            </a:r>
            <a:r>
              <a:rPr spc="55" dirty="0"/>
              <a:t> </a:t>
            </a:r>
            <a:r>
              <a:rPr spc="-30" dirty="0"/>
              <a:t>majority</a:t>
            </a:r>
            <a:r>
              <a:rPr spc="5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400300" cy="12700"/>
            </a:xfrm>
            <a:custGeom>
              <a:avLst/>
              <a:gdLst/>
              <a:ahLst/>
              <a:cxnLst/>
              <a:rect l="l" t="t" r="r" b="b"/>
              <a:pathLst>
                <a:path w="2400300" h="12700">
                  <a:moveTo>
                    <a:pt x="0" y="12652"/>
                  </a:moveTo>
                  <a:lnTo>
                    <a:pt x="0" y="0"/>
                  </a:lnTo>
                  <a:lnTo>
                    <a:pt x="2400060" y="0"/>
                  </a:lnTo>
                  <a:lnTo>
                    <a:pt x="2400060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290671"/>
            <a:ext cx="5045710" cy="1916430"/>
            <a:chOff x="360003" y="1290671"/>
            <a:chExt cx="5045710" cy="1916430"/>
          </a:xfrm>
        </p:grpSpPr>
        <p:sp>
          <p:nvSpPr>
            <p:cNvPr id="9" name="object 9"/>
            <p:cNvSpPr/>
            <p:nvPr/>
          </p:nvSpPr>
          <p:spPr>
            <a:xfrm>
              <a:off x="362534" y="1293201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498808"/>
              <a:ext cx="5040630" cy="1705610"/>
            </a:xfrm>
            <a:custGeom>
              <a:avLst/>
              <a:gdLst/>
              <a:ahLst/>
              <a:cxnLst/>
              <a:rect l="l" t="t" r="r" b="b"/>
              <a:pathLst>
                <a:path w="5040630" h="1705610">
                  <a:moveTo>
                    <a:pt x="5040064" y="0"/>
                  </a:moveTo>
                  <a:lnTo>
                    <a:pt x="0" y="0"/>
                  </a:lnTo>
                  <a:lnTo>
                    <a:pt x="0" y="1679945"/>
                  </a:lnTo>
                  <a:lnTo>
                    <a:pt x="1988" y="1689795"/>
                  </a:lnTo>
                  <a:lnTo>
                    <a:pt x="7411" y="1697839"/>
                  </a:lnTo>
                  <a:lnTo>
                    <a:pt x="15455" y="1703262"/>
                  </a:lnTo>
                  <a:lnTo>
                    <a:pt x="25305" y="1705250"/>
                  </a:lnTo>
                  <a:lnTo>
                    <a:pt x="5014759" y="1705250"/>
                  </a:lnTo>
                  <a:lnTo>
                    <a:pt x="5024609" y="1703262"/>
                  </a:lnTo>
                  <a:lnTo>
                    <a:pt x="5032653" y="1697839"/>
                  </a:lnTo>
                  <a:lnTo>
                    <a:pt x="5038076" y="1689795"/>
                  </a:lnTo>
                  <a:lnTo>
                    <a:pt x="5040064" y="167994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498808"/>
              <a:ext cx="5040630" cy="1705610"/>
            </a:xfrm>
            <a:custGeom>
              <a:avLst/>
              <a:gdLst/>
              <a:ahLst/>
              <a:cxnLst/>
              <a:rect l="l" t="t" r="r" b="b"/>
              <a:pathLst>
                <a:path w="5040630" h="1705610">
                  <a:moveTo>
                    <a:pt x="5040064" y="0"/>
                  </a:moveTo>
                  <a:lnTo>
                    <a:pt x="5040064" y="1679945"/>
                  </a:lnTo>
                  <a:lnTo>
                    <a:pt x="5038076" y="1689795"/>
                  </a:lnTo>
                  <a:lnTo>
                    <a:pt x="5032653" y="1697839"/>
                  </a:lnTo>
                  <a:lnTo>
                    <a:pt x="5024609" y="1703262"/>
                  </a:lnTo>
                  <a:lnTo>
                    <a:pt x="5014759" y="1705250"/>
                  </a:lnTo>
                  <a:lnTo>
                    <a:pt x="25305" y="1705250"/>
                  </a:lnTo>
                  <a:lnTo>
                    <a:pt x="15455" y="1703262"/>
                  </a:lnTo>
                  <a:lnTo>
                    <a:pt x="7411" y="1697839"/>
                  </a:lnTo>
                  <a:lnTo>
                    <a:pt x="1988" y="1689795"/>
                  </a:lnTo>
                  <a:lnTo>
                    <a:pt x="0" y="167994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344" y="600167"/>
            <a:ext cx="5101590" cy="1217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Halving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simply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discards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experts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after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single</a:t>
            </a:r>
            <a:r>
              <a:rPr sz="9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mistake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05410">
              <a:lnSpc>
                <a:spcPct val="100000"/>
              </a:lnSpc>
              <a:spcBef>
                <a:spcPts val="1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Weighted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majority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(WM)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weights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importance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experts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function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their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mistake</a:t>
            </a:r>
            <a:r>
              <a:rPr sz="9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05410">
              <a:lnSpc>
                <a:spcPct val="100000"/>
              </a:lnSpc>
              <a:spcBef>
                <a:spcPts val="1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85" dirty="0">
                <a:latin typeface="Tahoma"/>
                <a:cs typeface="Tahoma"/>
              </a:rPr>
              <a:t>WM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reduces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weight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incorrect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experts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factor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8E00"/>
                </a:solidFill>
                <a:latin typeface="Verdana"/>
                <a:cs typeface="Verdana"/>
              </a:rPr>
              <a:t>β</a:t>
            </a:r>
            <a:r>
              <a:rPr sz="900" i="1" spc="-10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008E00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008E00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1)</a:t>
            </a:r>
            <a:r>
              <a:rPr sz="900" spc="-1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reduces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Halving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when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8E00"/>
                </a:solidFill>
                <a:latin typeface="Verdana"/>
                <a:cs typeface="Verdana"/>
              </a:rPr>
              <a:t>β</a:t>
            </a:r>
            <a:r>
              <a:rPr sz="900" i="1" spc="-10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 0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ahoma"/>
              <a:cs typeface="Tahoma"/>
            </a:endParaRPr>
          </a:p>
          <a:p>
            <a:pPr marL="117475" marR="3162300" indent="-67310" algn="just">
              <a:lnSpc>
                <a:spcPct val="126099"/>
              </a:lnSpc>
            </a:pP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Weighted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majority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 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(WM) </a:t>
            </a:r>
            <a:r>
              <a:rPr sz="900" b="1" spc="9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700" spc="-30" dirty="0">
                <a:latin typeface="Tahoma"/>
                <a:cs typeface="Tahoma"/>
              </a:rPr>
              <a:t>1:</a:t>
            </a:r>
            <a:r>
              <a:rPr sz="700" dirty="0">
                <a:latin typeface="Tahoma"/>
                <a:cs typeface="Tahoma"/>
              </a:rPr>
              <a:t>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spc="-22" baseline="-9259" dirty="0">
                <a:latin typeface="Tahoma"/>
                <a:cs typeface="Tahoma"/>
              </a:rPr>
              <a:t>1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44" baseline="-9259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75" dirty="0">
                <a:latin typeface="Cambria"/>
                <a:cs typeface="Cambria"/>
              </a:rPr>
              <a:t>}  </a:t>
            </a:r>
            <a:r>
              <a:rPr sz="700" spc="-30" dirty="0">
                <a:latin typeface="Tahoma"/>
                <a:cs typeface="Tahoma"/>
              </a:rPr>
              <a:t>2:</a:t>
            </a:r>
            <a:r>
              <a:rPr sz="700" dirty="0">
                <a:latin typeface="Tahoma"/>
                <a:cs typeface="Tahoma"/>
              </a:rPr>
              <a:t>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91" y="1839576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55" y="1826919"/>
            <a:ext cx="598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991" y="1986253"/>
            <a:ext cx="6921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1050" spc="-44" baseline="7936" dirty="0">
                <a:latin typeface="Tahoma"/>
                <a:cs typeface="Tahoma"/>
              </a:rPr>
              <a:t>4:	</a:t>
            </a:r>
            <a:r>
              <a:rPr sz="1350" i="1" spc="-232" baseline="6172" dirty="0">
                <a:latin typeface="Arial"/>
                <a:cs typeface="Arial"/>
              </a:rPr>
              <a:t>y</a:t>
            </a:r>
            <a:r>
              <a:rPr sz="1350" spc="-232" baseline="6172" dirty="0">
                <a:latin typeface="Tahoma"/>
                <a:cs typeface="Tahoma"/>
              </a:rPr>
              <a:t>ˆ</a:t>
            </a:r>
            <a:r>
              <a:rPr sz="600" i="1" spc="-155" dirty="0">
                <a:latin typeface="Arial"/>
                <a:cs typeface="Arial"/>
              </a:rPr>
              <a:t>t</a:t>
            </a:r>
            <a:r>
              <a:rPr sz="600" i="1" spc="-5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37" baseline="6172" dirty="0">
                <a:latin typeface="Cambria"/>
                <a:cs typeface="Cambria"/>
              </a:rPr>
              <a:t> </a:t>
            </a:r>
            <a:r>
              <a:rPr sz="900" spc="-5" dirty="0">
                <a:latin typeface="Georgia"/>
                <a:cs typeface="Georgia"/>
              </a:rPr>
              <a:t>I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8282" y="184745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60" dirty="0">
                <a:latin typeface="Trebuchet MS"/>
                <a:cs typeface="Trebuchet MS"/>
              </a:rPr>
              <a:t>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3539" y="1888197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3394" y="2076209"/>
            <a:ext cx="869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85" dirty="0">
                <a:latin typeface="Arial"/>
                <a:cs typeface="Arial"/>
              </a:rPr>
              <a:t>t</a:t>
            </a:r>
            <a:r>
              <a:rPr sz="500" i="1" spc="40" dirty="0">
                <a:latin typeface="Trebuchet MS"/>
                <a:cs typeface="Trebuchet MS"/>
              </a:rPr>
              <a:t>,</a:t>
            </a: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085" y="2046347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i="1" spc="-10" dirty="0">
                <a:latin typeface="Arial"/>
                <a:cs typeface="Arial"/>
              </a:rPr>
              <a:t>y</a:t>
            </a:r>
            <a:r>
              <a:rPr sz="600" i="1" dirty="0">
                <a:latin typeface="Arial"/>
                <a:cs typeface="Arial"/>
              </a:rPr>
              <a:t>   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8659" y="1973592"/>
            <a:ext cx="92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3218" y="1986393"/>
            <a:ext cx="289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1</a:t>
            </a:r>
            <a:r>
              <a:rPr sz="600" i="1" spc="25" dirty="0">
                <a:latin typeface="Calibri"/>
                <a:cs typeface="Calibri"/>
              </a:rPr>
              <a:t>,</a:t>
            </a:r>
            <a:r>
              <a:rPr sz="600" i="1" spc="25" dirty="0">
                <a:latin typeface="Arial"/>
                <a:cs typeface="Arial"/>
              </a:rPr>
              <a:t>i</a:t>
            </a:r>
            <a:r>
              <a:rPr sz="600" i="1" spc="140" dirty="0">
                <a:latin typeface="Arial"/>
                <a:cs typeface="Arial"/>
              </a:rPr>
              <a:t> </a:t>
            </a:r>
            <a:r>
              <a:rPr sz="1350" spc="322" baseline="6172" dirty="0">
                <a:latin typeface="Cambria"/>
                <a:cs typeface="Cambria"/>
              </a:rPr>
              <a:t>≥</a:t>
            </a:r>
            <a:endParaRPr sz="1350" baseline="6172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6885" y="1888197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6728" y="2076209"/>
            <a:ext cx="869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85" dirty="0">
                <a:latin typeface="Arial"/>
                <a:cs typeface="Arial"/>
              </a:rPr>
              <a:t>t</a:t>
            </a:r>
            <a:r>
              <a:rPr sz="500" i="1" spc="40" dirty="0">
                <a:latin typeface="Trebuchet MS"/>
                <a:cs typeface="Trebuchet MS"/>
              </a:rPr>
              <a:t>,</a:t>
            </a: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0418" y="2046347"/>
            <a:ext cx="288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i="1" spc="-10" dirty="0">
                <a:latin typeface="Arial"/>
                <a:cs typeface="Arial"/>
              </a:rPr>
              <a:t>y</a:t>
            </a:r>
            <a:r>
              <a:rPr sz="600" i="1" dirty="0">
                <a:latin typeface="Arial"/>
                <a:cs typeface="Arial"/>
              </a:rPr>
              <a:t>   </a:t>
            </a:r>
            <a:r>
              <a:rPr sz="600" i="1" spc="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1993" y="1973592"/>
            <a:ext cx="92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1952" y="2024351"/>
            <a:ext cx="101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4174" y="184745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175" dirty="0">
                <a:latin typeface="Trebuchet MS"/>
                <a:cs typeface="Trebuchet MS"/>
              </a:rPr>
              <a:t>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2255" y="2145575"/>
            <a:ext cx="1096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2255" y="2304896"/>
            <a:ext cx="8864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b="1" spc="-15" baseline="6172" dirty="0">
                <a:latin typeface="Arial"/>
                <a:cs typeface="Arial"/>
              </a:rPr>
              <a:t>if </a:t>
            </a:r>
            <a:r>
              <a:rPr sz="1350" b="1" spc="-187" baseline="6172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-7" baseline="6172" dirty="0">
                <a:latin typeface="Cambria"/>
                <a:cs typeface="Cambria"/>
              </a:rPr>
              <a:t>/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97" baseline="6172" dirty="0">
                <a:latin typeface="Arial"/>
                <a:cs typeface="Arial"/>
              </a:rPr>
              <a:t>then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0391" y="2105191"/>
            <a:ext cx="86360" cy="5035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7807" y="2464370"/>
            <a:ext cx="7594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i="1" spc="-37" baseline="6172" dirty="0">
                <a:latin typeface="Arial"/>
                <a:cs typeface="Arial"/>
              </a:rPr>
              <a:t>w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900" spc="-5" dirty="0">
                <a:latin typeface="Georgia"/>
                <a:cs typeface="Georgia"/>
              </a:rPr>
              <a:t>I</a:t>
            </a:r>
            <a:r>
              <a:rPr sz="900" spc="-65" dirty="0">
                <a:latin typeface="Georgia"/>
                <a:cs typeface="Georgia"/>
              </a:rPr>
              <a:t> </a:t>
            </a:r>
            <a:r>
              <a:rPr sz="1350" spc="-120" baseline="6172" dirty="0">
                <a:latin typeface="Tahoma"/>
                <a:cs typeface="Tahoma"/>
              </a:rPr>
              <a:t>[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9931" y="2451569"/>
            <a:ext cx="2713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534160" algn="l"/>
              </a:tabLst>
            </a:pPr>
            <a:r>
              <a:rPr sz="900" spc="-660" dirty="0">
                <a:latin typeface="Tahoma"/>
                <a:cs typeface="Tahoma"/>
              </a:rPr>
              <a:t>=</a:t>
            </a:r>
            <a:r>
              <a:rPr sz="900" spc="-5" dirty="0">
                <a:latin typeface="Cambria"/>
                <a:cs typeface="Cambria"/>
              </a:rPr>
              <a:t>/</a:t>
            </a:r>
            <a:r>
              <a:rPr sz="900" dirty="0">
                <a:latin typeface="Cambria"/>
                <a:cs typeface="Cambria"/>
              </a:rPr>
              <a:t>    </a:t>
            </a:r>
            <a:r>
              <a:rPr sz="900" spc="-20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80" dirty="0">
                <a:latin typeface="Tahoma"/>
                <a:cs typeface="Tahoma"/>
              </a:rPr>
              <a:t>]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30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1350" spc="-7" baseline="-6172" dirty="0">
                <a:latin typeface="Georgia"/>
                <a:cs typeface="Georgia"/>
              </a:rPr>
              <a:t>I</a:t>
            </a:r>
            <a:r>
              <a:rPr sz="1350" spc="-97" baseline="-6172" dirty="0">
                <a:latin typeface="Georgia"/>
                <a:cs typeface="Georgia"/>
              </a:rPr>
              <a:t> </a:t>
            </a:r>
            <a:r>
              <a:rPr sz="900" spc="-80" dirty="0">
                <a:latin typeface="Tahoma"/>
                <a:cs typeface="Tahoma"/>
              </a:rPr>
              <a:t>[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44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80" dirty="0">
                <a:latin typeface="Tahoma"/>
                <a:cs typeface="Tahoma"/>
              </a:rPr>
              <a:t>]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	</a:t>
            </a: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10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9994" y="3295127"/>
            <a:ext cx="5045710" cy="1027430"/>
            <a:chOff x="359994" y="3295127"/>
            <a:chExt cx="5045710" cy="1027430"/>
          </a:xfrm>
        </p:grpSpPr>
        <p:sp>
          <p:nvSpPr>
            <p:cNvPr id="34" name="object 34"/>
            <p:cNvSpPr/>
            <p:nvPr/>
          </p:nvSpPr>
          <p:spPr>
            <a:xfrm>
              <a:off x="362534" y="3297667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2534" y="3503274"/>
              <a:ext cx="5040630" cy="817244"/>
            </a:xfrm>
            <a:custGeom>
              <a:avLst/>
              <a:gdLst/>
              <a:ahLst/>
              <a:cxnLst/>
              <a:rect l="l" t="t" r="r" b="b"/>
              <a:pathLst>
                <a:path w="5040630" h="817245">
                  <a:moveTo>
                    <a:pt x="5040064" y="0"/>
                  </a:moveTo>
                  <a:lnTo>
                    <a:pt x="5040064" y="816719"/>
                  </a:lnTo>
                  <a:lnTo>
                    <a:pt x="0" y="816719"/>
                  </a:lnTo>
                  <a:lnTo>
                    <a:pt x="0" y="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2534" y="3503274"/>
              <a:ext cx="5040630" cy="817244"/>
            </a:xfrm>
            <a:custGeom>
              <a:avLst/>
              <a:gdLst/>
              <a:ahLst/>
              <a:cxnLst/>
              <a:rect l="l" t="t" r="r" b="b"/>
              <a:pathLst>
                <a:path w="5040630" h="817245">
                  <a:moveTo>
                    <a:pt x="5040064" y="0"/>
                  </a:moveTo>
                  <a:lnTo>
                    <a:pt x="5040064" y="816719"/>
                  </a:lnTo>
                  <a:lnTo>
                    <a:pt x="0" y="816719"/>
                  </a:lnTo>
                  <a:lnTo>
                    <a:pt x="0" y="0"/>
                  </a:lnTo>
                  <a:lnTo>
                    <a:pt x="5040064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30670" y="2588230"/>
            <a:ext cx="5104130" cy="12338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75"/>
              </a:spcBef>
              <a:tabLst>
                <a:tab pos="456565" algn="l"/>
              </a:tabLst>
            </a:pPr>
            <a:r>
              <a:rPr sz="700" spc="-30" dirty="0">
                <a:latin typeface="Tahoma"/>
                <a:cs typeface="Tahoma"/>
              </a:rPr>
              <a:t>8:	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if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75"/>
              </a:spcBef>
            </a:pPr>
            <a:r>
              <a:rPr sz="700" spc="-30" dirty="0">
                <a:latin typeface="Tahoma"/>
                <a:cs typeface="Tahoma"/>
              </a:rPr>
              <a:t>9: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10: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(Mistakes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95" dirty="0">
                <a:solidFill>
                  <a:srgbClr val="008E00"/>
                </a:solidFill>
                <a:latin typeface="Arial"/>
                <a:cs typeface="Arial"/>
              </a:rPr>
              <a:t>WM)</a:t>
            </a:r>
            <a:endParaRPr sz="900">
              <a:latin typeface="Arial"/>
              <a:cs typeface="Arial"/>
            </a:endParaRPr>
          </a:p>
          <a:p>
            <a:pPr marL="81915" marR="151765">
              <a:lnSpc>
                <a:spcPct val="116199"/>
              </a:lnSpc>
              <a:spcBef>
                <a:spcPts val="215"/>
              </a:spcBef>
            </a:pPr>
            <a:r>
              <a:rPr sz="900" i="1" spc="-10" dirty="0">
                <a:latin typeface="Arial"/>
                <a:cs typeface="Arial"/>
              </a:rPr>
              <a:t>Fix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(0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1)</a:t>
            </a:r>
            <a:r>
              <a:rPr sz="900" i="1" spc="-5" dirty="0">
                <a:latin typeface="Arial"/>
                <a:cs typeface="Arial"/>
              </a:rPr>
              <a:t>.</a:t>
            </a:r>
            <a:r>
              <a:rPr sz="900" i="1" spc="1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WM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mistakes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made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by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b="1" spc="100" dirty="0">
                <a:solidFill>
                  <a:srgbClr val="FF0000"/>
                </a:solidFill>
                <a:latin typeface="Arial"/>
                <a:cs typeface="Arial"/>
              </a:rPr>
              <a:t>WM</a:t>
            </a:r>
            <a:r>
              <a:rPr sz="9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after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rounds,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6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-240" baseline="-1851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-240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 </a:t>
            </a:r>
            <a:r>
              <a:rPr sz="900" spc="-23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mistakes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made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by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best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N</a:t>
            </a:r>
            <a:r>
              <a:rPr sz="900" i="1" spc="15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experts</a:t>
            </a:r>
            <a:r>
              <a:rPr sz="900" i="1" spc="-30" dirty="0">
                <a:latin typeface="Arial"/>
                <a:cs typeface="Arial"/>
              </a:rPr>
              <a:t>.</a:t>
            </a:r>
            <a:r>
              <a:rPr sz="900" i="1" spc="16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Then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34744" y="4006036"/>
            <a:ext cx="172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WM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32471" y="3954578"/>
            <a:ext cx="5930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M	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43987" y="3870400"/>
            <a:ext cx="74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0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1930" y="394234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3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7887" y="3880816"/>
            <a:ext cx="1036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900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5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60587" y="4052691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>
                <a:moveTo>
                  <a:pt x="0" y="0"/>
                </a:moveTo>
                <a:lnTo>
                  <a:pt x="1011618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147010" y="4116018"/>
            <a:ext cx="181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1+</a:t>
            </a:r>
            <a:r>
              <a:rPr sz="600" i="1" spc="100" dirty="0">
                <a:solidFill>
                  <a:srgbClr val="0000FF"/>
                </a:solidFill>
                <a:latin typeface="Calibri"/>
                <a:cs typeface="Calibri"/>
              </a:rPr>
              <a:t>β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4321" y="4039414"/>
            <a:ext cx="504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log(</a:t>
            </a:r>
            <a:r>
              <a:rPr sz="1350" u="sng" spc="405" baseline="216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2" baseline="3240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2</a:t>
            </a:r>
            <a:r>
              <a:rPr sz="900" spc="300" baseline="32407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74682" y="3954578"/>
            <a:ext cx="584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83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Weighted</a:t>
            </a:r>
            <a:r>
              <a:rPr spc="55" dirty="0"/>
              <a:t> </a:t>
            </a:r>
            <a:r>
              <a:rPr spc="-30" dirty="0"/>
              <a:t>majority</a:t>
            </a:r>
            <a:r>
              <a:rPr spc="5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520315" cy="12700"/>
            </a:xfrm>
            <a:custGeom>
              <a:avLst/>
              <a:gdLst/>
              <a:ahLst/>
              <a:cxnLst/>
              <a:rect l="l" t="t" r="r" b="b"/>
              <a:pathLst>
                <a:path w="2520315" h="12700">
                  <a:moveTo>
                    <a:pt x="0" y="12652"/>
                  </a:moveTo>
                  <a:lnTo>
                    <a:pt x="0" y="0"/>
                  </a:lnTo>
                  <a:lnTo>
                    <a:pt x="2520032" y="0"/>
                  </a:lnTo>
                  <a:lnTo>
                    <a:pt x="252003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588516"/>
            <a:ext cx="5045710" cy="3727450"/>
            <a:chOff x="359994" y="588516"/>
            <a:chExt cx="5045710" cy="3727450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3516629"/>
            </a:xfrm>
            <a:custGeom>
              <a:avLst/>
              <a:gdLst/>
              <a:ahLst/>
              <a:cxnLst/>
              <a:rect l="l" t="t" r="r" b="b"/>
              <a:pathLst>
                <a:path w="5040630" h="3516629">
                  <a:moveTo>
                    <a:pt x="5040064" y="0"/>
                  </a:moveTo>
                  <a:lnTo>
                    <a:pt x="0" y="0"/>
                  </a:lnTo>
                  <a:lnTo>
                    <a:pt x="0" y="3491010"/>
                  </a:lnTo>
                  <a:lnTo>
                    <a:pt x="1988" y="3500860"/>
                  </a:lnTo>
                  <a:lnTo>
                    <a:pt x="7411" y="3508904"/>
                  </a:lnTo>
                  <a:lnTo>
                    <a:pt x="15455" y="3514327"/>
                  </a:lnTo>
                  <a:lnTo>
                    <a:pt x="25305" y="3516316"/>
                  </a:lnTo>
                  <a:lnTo>
                    <a:pt x="5014759" y="3516316"/>
                  </a:lnTo>
                  <a:lnTo>
                    <a:pt x="5024609" y="3514327"/>
                  </a:lnTo>
                  <a:lnTo>
                    <a:pt x="5032653" y="3508904"/>
                  </a:lnTo>
                  <a:lnTo>
                    <a:pt x="5038076" y="3500860"/>
                  </a:lnTo>
                  <a:lnTo>
                    <a:pt x="5040064" y="349101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3516629"/>
            </a:xfrm>
            <a:custGeom>
              <a:avLst/>
              <a:gdLst/>
              <a:ahLst/>
              <a:cxnLst/>
              <a:rect l="l" t="t" r="r" b="b"/>
              <a:pathLst>
                <a:path w="5040630" h="3516629">
                  <a:moveTo>
                    <a:pt x="5040064" y="0"/>
                  </a:moveTo>
                  <a:lnTo>
                    <a:pt x="5040064" y="3491010"/>
                  </a:lnTo>
                  <a:lnTo>
                    <a:pt x="5038076" y="3500860"/>
                  </a:lnTo>
                  <a:lnTo>
                    <a:pt x="5032653" y="3508904"/>
                  </a:lnTo>
                  <a:lnTo>
                    <a:pt x="5024609" y="3514327"/>
                  </a:lnTo>
                  <a:lnTo>
                    <a:pt x="5014759" y="3516316"/>
                  </a:lnTo>
                  <a:lnTo>
                    <a:pt x="25305" y="3516316"/>
                  </a:lnTo>
                  <a:lnTo>
                    <a:pt x="15455" y="3514327"/>
                  </a:lnTo>
                  <a:lnTo>
                    <a:pt x="7411" y="3508904"/>
                  </a:lnTo>
                  <a:lnTo>
                    <a:pt x="1988" y="3500860"/>
                  </a:lnTo>
                  <a:lnTo>
                    <a:pt x="0" y="349101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444" y="563135"/>
            <a:ext cx="4780915" cy="3860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Proof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WM).</a:t>
            </a:r>
            <a:endParaRPr sz="9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1.</a:t>
            </a:r>
            <a:r>
              <a:rPr sz="900" spc="18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use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potential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function</a:t>
            </a:r>
            <a:r>
              <a:rPr sz="900" spc="-15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derive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its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upper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lower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bounds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combine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them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proof.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3755" y="1035066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963" y="984446"/>
            <a:ext cx="23590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2.</a:t>
            </a:r>
            <a:r>
              <a:rPr sz="900" spc="17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define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potential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function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0643" y="899039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4176" y="968277"/>
            <a:ext cx="155575" cy="20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4414" y="997248"/>
            <a:ext cx="2851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7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963" y="1181728"/>
            <a:ext cx="47491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3.</a:t>
            </a:r>
            <a:r>
              <a:rPr sz="900" spc="18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Predictions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generated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weighted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majority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vote,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mistake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71" y="1533478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58428" y="1578430"/>
            <a:ext cx="295910" cy="5080"/>
            <a:chOff x="2558428" y="1578430"/>
            <a:chExt cx="295910" cy="5080"/>
          </a:xfrm>
        </p:grpSpPr>
        <p:sp>
          <p:nvSpPr>
            <p:cNvPr id="21" name="object 21"/>
            <p:cNvSpPr/>
            <p:nvPr/>
          </p:nvSpPr>
          <p:spPr>
            <a:xfrm>
              <a:off x="2560968" y="158097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>
                  <a:moveTo>
                    <a:pt x="0" y="0"/>
                  </a:moveTo>
                  <a:lnTo>
                    <a:pt x="58521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2896" y="158097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>
                  <a:moveTo>
                    <a:pt x="0" y="0"/>
                  </a:moveTo>
                  <a:lnTo>
                    <a:pt x="58521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71319" y="1322559"/>
            <a:ext cx="54165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66725" algn="l"/>
              </a:tabLst>
            </a:pPr>
            <a:r>
              <a:rPr sz="900" spc="210" dirty="0"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7775" y="1533478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5265" y="1482871"/>
            <a:ext cx="1297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5120" algn="l"/>
              </a:tabLst>
            </a:pPr>
            <a:r>
              <a:rPr sz="900" i="1" spc="20" dirty="0">
                <a:latin typeface="Arial"/>
                <a:cs typeface="Arial"/>
              </a:rPr>
              <a:t>W	</a:t>
            </a:r>
            <a:r>
              <a:rPr sz="900" spc="215" dirty="0">
                <a:latin typeface="Cambria"/>
                <a:cs typeface="Cambria"/>
              </a:rPr>
              <a:t>≤   </a:t>
            </a:r>
            <a:r>
              <a:rPr sz="900" spc="65" dirty="0">
                <a:latin typeface="Cambria"/>
                <a:cs typeface="Cambria"/>
              </a:rPr>
              <a:t> </a:t>
            </a:r>
            <a:r>
              <a:rPr sz="1350" spc="-52" baseline="37037" dirty="0">
                <a:latin typeface="Tahoma"/>
                <a:cs typeface="Tahoma"/>
              </a:rPr>
              <a:t>1</a:t>
            </a:r>
            <a:r>
              <a:rPr sz="1350" spc="60" baseline="37037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1350" spc="-52" baseline="37037" dirty="0">
                <a:latin typeface="Tahoma"/>
                <a:cs typeface="Tahoma"/>
              </a:rPr>
              <a:t>1</a:t>
            </a:r>
            <a:r>
              <a:rPr sz="1350" spc="-247" baseline="37037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dirty="0">
                <a:latin typeface="Verdana"/>
                <a:cs typeface="Verdana"/>
              </a:rPr>
              <a:t> </a:t>
            </a:r>
            <a:r>
              <a:rPr sz="900" i="1" spc="50" dirty="0">
                <a:latin typeface="Verdana"/>
                <a:cs typeface="Verdana"/>
              </a:rPr>
              <a:t> </a:t>
            </a:r>
            <a:r>
              <a:rPr sz="900" i="1" spc="20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1612" y="1409223"/>
            <a:ext cx="2933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8268" y="1560099"/>
            <a:ext cx="10350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" algn="l"/>
                <a:tab pos="963294" algn="l"/>
              </a:tabLst>
            </a:pPr>
            <a:r>
              <a:rPr sz="900" spc="-35" dirty="0">
                <a:latin typeface="Tahoma"/>
                <a:cs typeface="Tahoma"/>
              </a:rPr>
              <a:t>2	2	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4663" y="1322559"/>
            <a:ext cx="4527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ctr">
              <a:lnSpc>
                <a:spcPts val="990"/>
              </a:lnSpc>
              <a:spcBef>
                <a:spcPts val="95"/>
              </a:spcBef>
              <a:tabLst>
                <a:tab pos="323850" algn="l"/>
              </a:tabLst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ts val="90"/>
              </a:lnSpc>
              <a:tabLst>
                <a:tab pos="365125" algn="l"/>
              </a:tabLst>
            </a:pPr>
            <a:r>
              <a:rPr sz="900" spc="210" dirty="0"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61525" y="1482871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2231" y="1533478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9563" y="1790325"/>
            <a:ext cx="3873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4.</a:t>
            </a:r>
            <a:r>
              <a:rPr sz="900" spc="18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Since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7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187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WM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-30" dirty="0">
                <a:latin typeface="Tahoma"/>
                <a:cs typeface="Tahoma"/>
              </a:rPr>
              <a:t>mistakes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made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after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rounds,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obtain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8706" y="2123446"/>
            <a:ext cx="382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40" dirty="0">
                <a:latin typeface="Arial"/>
                <a:cs typeface="Arial"/>
              </a:rPr>
              <a:t>W</a:t>
            </a:r>
            <a:r>
              <a:rPr sz="900" i="1" spc="60" baseline="-9259" dirty="0">
                <a:latin typeface="Arial"/>
                <a:cs typeface="Arial"/>
              </a:rPr>
              <a:t>T</a:t>
            </a:r>
            <a:r>
              <a:rPr sz="900" i="1" spc="247" baseline="-9259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9307" y="2035570"/>
            <a:ext cx="29337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  <a:p>
            <a:pPr marL="5715" algn="ctr"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2358" y="1963134"/>
            <a:ext cx="45275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77825" algn="l"/>
              </a:tabLst>
            </a:pPr>
            <a:r>
              <a:rPr sz="900" spc="210" dirty="0"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0096" y="2057992"/>
            <a:ext cx="1479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35" dirty="0">
                <a:latin typeface="Arial"/>
                <a:cs typeface="Arial"/>
              </a:rPr>
              <a:t>WM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9725" y="2027558"/>
            <a:ext cx="355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sz="600" i="1" spc="50" dirty="0">
                <a:latin typeface="Arial"/>
                <a:cs typeface="Arial"/>
              </a:rPr>
              <a:t>M	</a:t>
            </a:r>
            <a:r>
              <a:rPr sz="600" spc="15" dirty="0">
                <a:latin typeface="Tahoma"/>
                <a:cs typeface="Tahoma"/>
              </a:rPr>
              <a:t>(</a:t>
            </a:r>
            <a:r>
              <a:rPr sz="600" i="1" spc="60" dirty="0">
                <a:latin typeface="Arial"/>
                <a:cs typeface="Arial"/>
              </a:rPr>
              <a:t>N</a:t>
            </a:r>
            <a:r>
              <a:rPr sz="600" spc="15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5186" y="2123446"/>
            <a:ext cx="149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70" dirty="0">
                <a:latin typeface="Arial"/>
                <a:cs typeface="Arial"/>
              </a:rPr>
              <a:t>N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563" y="2427611"/>
            <a:ext cx="4676775" cy="1625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65785" algn="ctr">
              <a:lnSpc>
                <a:spcPts val="330"/>
              </a:lnSpc>
              <a:spcBef>
                <a:spcPts val="155"/>
              </a:spcBef>
            </a:pPr>
            <a:r>
              <a:rPr sz="900" i="1" spc="67" baseline="13888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5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i="1" spc="4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500" i="1" spc="4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ts val="690"/>
              </a:lnSpc>
              <a:tabLst>
                <a:tab pos="2721610" algn="l"/>
              </a:tabLst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5.</a:t>
            </a:r>
            <a:r>
              <a:rPr sz="900" spc="18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Since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6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60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60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0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experts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6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3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5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0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	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5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6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mistakes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4963" y="2526299"/>
            <a:ext cx="2369185" cy="4203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575"/>
              </a:spcBef>
            </a:pP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made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by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r>
              <a:rPr sz="900" i="1" spc="-1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th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expert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after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rounds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6.</a:t>
            </a:r>
            <a:r>
              <a:rPr sz="900" spc="17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Applying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lower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best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77275" y="3094270"/>
            <a:ext cx="89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dirty="0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42591" y="3075058"/>
            <a:ext cx="723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35" dirty="0">
                <a:latin typeface="Lucida Sans Unicode"/>
                <a:cs typeface="Lucida Sans Unicode"/>
              </a:rPr>
              <a:t>∗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1334" y="3133745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75052" y="3162456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5380" y="3111011"/>
            <a:ext cx="690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650" algn="l"/>
              </a:tabLst>
            </a:pPr>
            <a:r>
              <a:rPr sz="900" i="1" spc="-40" dirty="0">
                <a:latin typeface="Verdana"/>
                <a:cs typeface="Verdana"/>
              </a:rPr>
              <a:t>β	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i="1" spc="20" dirty="0">
                <a:latin typeface="Arial"/>
                <a:cs typeface="Arial"/>
              </a:rPr>
              <a:t>W </a:t>
            </a:r>
            <a:r>
              <a:rPr sz="900" i="1" spc="229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02611" y="2950698"/>
            <a:ext cx="87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79560" y="3023135"/>
            <a:ext cx="29337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  <a:p>
            <a:pPr marL="5715" algn="ctr"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68193" y="2950698"/>
            <a:ext cx="87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00349" y="3045569"/>
            <a:ext cx="1479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35" dirty="0">
                <a:latin typeface="Arial"/>
                <a:cs typeface="Arial"/>
              </a:rPr>
              <a:t>WM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966" y="3015123"/>
            <a:ext cx="3556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535" algn="l"/>
              </a:tabLst>
            </a:pPr>
            <a:r>
              <a:rPr sz="600" i="1" spc="50" dirty="0">
                <a:latin typeface="Arial"/>
                <a:cs typeface="Arial"/>
              </a:rPr>
              <a:t>M	</a:t>
            </a:r>
            <a:r>
              <a:rPr sz="600" spc="15" dirty="0">
                <a:latin typeface="Tahoma"/>
                <a:cs typeface="Tahoma"/>
              </a:rPr>
              <a:t>(</a:t>
            </a:r>
            <a:r>
              <a:rPr sz="600" i="1" spc="60" dirty="0">
                <a:latin typeface="Arial"/>
                <a:cs typeface="Arial"/>
              </a:rPr>
              <a:t>N</a:t>
            </a:r>
            <a:r>
              <a:rPr sz="600" spc="15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85438" y="3111011"/>
            <a:ext cx="1085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35531" y="3434912"/>
            <a:ext cx="1702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900" i="1" spc="-20" dirty="0">
                <a:latin typeface="Arial"/>
                <a:cs typeface="Arial"/>
              </a:rPr>
              <a:t>m</a:t>
            </a:r>
            <a:r>
              <a:rPr sz="900" i="1" spc="-532" baseline="-13888" dirty="0">
                <a:latin typeface="Arial"/>
                <a:cs typeface="Arial"/>
              </a:rPr>
              <a:t>T</a:t>
            </a:r>
            <a:r>
              <a:rPr sz="900" spc="-150" baseline="41666" dirty="0">
                <a:latin typeface="Lucida Sans Unicode"/>
                <a:cs typeface="Lucida Sans Unicode"/>
              </a:rPr>
              <a:t>∗</a:t>
            </a:r>
            <a:r>
              <a:rPr sz="900" baseline="41666" dirty="0">
                <a:latin typeface="Lucida Sans Unicode"/>
                <a:cs typeface="Lucida Sans Unicode"/>
              </a:rPr>
              <a:t> </a:t>
            </a:r>
            <a:r>
              <a:rPr sz="900" spc="-97" baseline="41666" dirty="0"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spc="-1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55" dirty="0">
                <a:latin typeface="Arial"/>
                <a:cs typeface="Arial"/>
              </a:rPr>
              <a:t>M</a:t>
            </a:r>
            <a:r>
              <a:rPr sz="900" i="1" spc="60" baseline="-9259" dirty="0">
                <a:latin typeface="Arial"/>
                <a:cs typeface="Arial"/>
              </a:rPr>
              <a:t>WM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5230" y="3274612"/>
            <a:ext cx="87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72180" y="3347036"/>
            <a:ext cx="29337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  <a:p>
            <a:pPr marL="5715" algn="ctr"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60825" y="3274612"/>
            <a:ext cx="87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53414" y="3810283"/>
            <a:ext cx="172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40" dirty="0">
                <a:latin typeface="Arial"/>
                <a:cs typeface="Arial"/>
              </a:rPr>
              <a:t>WM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51140" y="3758825"/>
            <a:ext cx="6343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900" i="1" spc="55" dirty="0">
                <a:latin typeface="Arial"/>
                <a:cs typeface="Arial"/>
              </a:rPr>
              <a:t>M	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2846" y="3598513"/>
            <a:ext cx="528955" cy="40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latin typeface="Trebuchet MS"/>
                <a:cs typeface="Trebuchet MS"/>
              </a:rPr>
              <a:t> </a:t>
            </a:r>
            <a:r>
              <a:rPr sz="900" spc="-155" dirty="0">
                <a:latin typeface="Trebuchet MS"/>
                <a:cs typeface="Trebuchet MS"/>
              </a:rPr>
              <a:t> </a:t>
            </a:r>
            <a:r>
              <a:rPr sz="1350" u="sng" spc="-7" baseline="-43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sng" baseline="-43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350" u="sng" spc="-82" baseline="-432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u="sng" spc="-52" baseline="-4320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   </a:t>
            </a:r>
            <a:r>
              <a:rPr sz="1350" spc="-247" baseline="-43209" dirty="0">
                <a:latin typeface="Tahoma"/>
                <a:cs typeface="Tahoma"/>
              </a:rPr>
              <a:t> </a:t>
            </a:r>
            <a:r>
              <a:rPr sz="900" spc="210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9368" y="3742084"/>
            <a:ext cx="74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0" dirty="0"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57310" y="3816811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62301" y="3685178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55621" y="3836054"/>
            <a:ext cx="914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40813" y="3758825"/>
            <a:ext cx="10648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Arial"/>
                <a:cs typeface="Arial"/>
              </a:rPr>
              <a:t>m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lo</a:t>
            </a:r>
            <a:r>
              <a:rPr sz="900" spc="-15" dirty="0">
                <a:latin typeface="Tahoma"/>
                <a:cs typeface="Tahoma"/>
              </a:rPr>
              <a:t>g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266233" y="4107458"/>
            <a:ext cx="80645" cy="79375"/>
            <a:chOff x="5266233" y="4107458"/>
            <a:chExt cx="80645" cy="79375"/>
          </a:xfrm>
        </p:grpSpPr>
        <p:sp>
          <p:nvSpPr>
            <p:cNvPr id="64" name="object 64"/>
            <p:cNvSpPr/>
            <p:nvPr/>
          </p:nvSpPr>
          <p:spPr>
            <a:xfrm>
              <a:off x="5268761" y="4107458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71301" y="410998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71301" y="4183924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44046" y="4107458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83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Weighted</a:t>
            </a:r>
            <a:r>
              <a:rPr spc="55" dirty="0"/>
              <a:t> </a:t>
            </a:r>
            <a:r>
              <a:rPr spc="-30" dirty="0"/>
              <a:t>majority</a:t>
            </a:r>
            <a:r>
              <a:rPr spc="5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640330" cy="12700"/>
            </a:xfrm>
            <a:custGeom>
              <a:avLst/>
              <a:gdLst/>
              <a:ahLst/>
              <a:cxnLst/>
              <a:rect l="l" t="t" r="r" b="b"/>
              <a:pathLst>
                <a:path w="2640330" h="12700">
                  <a:moveTo>
                    <a:pt x="0" y="12652"/>
                  </a:moveTo>
                  <a:lnTo>
                    <a:pt x="0" y="0"/>
                  </a:lnTo>
                  <a:lnTo>
                    <a:pt x="2640004" y="0"/>
                  </a:lnTo>
                  <a:lnTo>
                    <a:pt x="264000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6966" y="635553"/>
            <a:ext cx="4895850" cy="148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theorem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guarantees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85" dirty="0">
                <a:latin typeface="Tahoma"/>
                <a:cs typeface="Tahoma"/>
              </a:rPr>
              <a:t>WM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constant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9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264160" algn="ctr">
              <a:lnSpc>
                <a:spcPct val="100000"/>
              </a:lnSpc>
              <a:spcBef>
                <a:spcPts val="735"/>
              </a:spcBef>
            </a:pPr>
            <a:r>
              <a:rPr sz="900" i="1" spc="55" dirty="0">
                <a:latin typeface="Arial"/>
                <a:cs typeface="Arial"/>
              </a:rPr>
              <a:t>M</a:t>
            </a:r>
            <a:r>
              <a:rPr sz="900" i="1" spc="60" baseline="-9259" dirty="0">
                <a:latin typeface="Arial"/>
                <a:cs typeface="Arial"/>
              </a:rPr>
              <a:t>WM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45" dirty="0">
                <a:latin typeface="Arial"/>
                <a:cs typeface="Arial"/>
              </a:rPr>
              <a:t>O</a:t>
            </a:r>
            <a:r>
              <a:rPr sz="900" spc="-10" dirty="0">
                <a:latin typeface="Tahoma"/>
                <a:cs typeface="Tahoma"/>
              </a:rPr>
              <a:t>(log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65" dirty="0">
                <a:latin typeface="Arial"/>
                <a:cs typeface="Arial"/>
              </a:rPr>
              <a:t>C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×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Arial"/>
                <a:cs typeface="Arial"/>
              </a:rPr>
              <a:t>m</a:t>
            </a:r>
            <a:r>
              <a:rPr sz="900" i="1" spc="-532" baseline="-13888" dirty="0">
                <a:latin typeface="Arial"/>
                <a:cs typeface="Arial"/>
              </a:rPr>
              <a:t>T</a:t>
            </a:r>
            <a:r>
              <a:rPr sz="900" spc="-150" baseline="41666" dirty="0">
                <a:latin typeface="Lucida Sans Unicode"/>
                <a:cs typeface="Lucida Sans Unicode"/>
              </a:rPr>
              <a:t>∗</a:t>
            </a:r>
            <a:r>
              <a:rPr sz="900" spc="-37" baseline="41666" dirty="0">
                <a:latin typeface="Lucida Sans Unicode"/>
                <a:cs typeface="Lucida Sans Unicode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73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guarantees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roughly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constant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times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16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-240" baseline="-1851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-240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6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76530" marR="43180" indent="-126364">
              <a:lnSpc>
                <a:spcPct val="116199"/>
              </a:lnSpc>
              <a:spcBef>
                <a:spcPts val="12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remarkable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result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because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20" dirty="0">
                <a:solidFill>
                  <a:srgbClr val="008E00"/>
                </a:solidFill>
                <a:latin typeface="Arial"/>
                <a:cs typeface="Arial"/>
              </a:rPr>
              <a:t>it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requires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no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assumption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about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sequence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points </a:t>
            </a:r>
            <a:r>
              <a:rPr sz="900" b="1" spc="-2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and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labels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generated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realizable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case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14" dirty="0">
                <a:latin typeface="Tahoma"/>
                <a:cs typeface="Tahoma"/>
              </a:rPr>
              <a:t>(</a:t>
            </a:r>
            <a:r>
              <a:rPr sz="900" i="1" spc="-11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-172" baseline="-1851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-17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254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-15" dirty="0">
                <a:latin typeface="Tahoma"/>
                <a:cs typeface="Tahoma"/>
              </a:rPr>
              <a:t>),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reduces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WM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(log</a:t>
            </a:r>
            <a:r>
              <a:rPr sz="900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Halving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9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For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deterministic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algorithm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7" baseline="6172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spc="-7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let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spc="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i="1" spc="15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37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spc="2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3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37" baseline="6172" dirty="0">
                <a:latin typeface="Tahoma"/>
                <a:cs typeface="Tahoma"/>
              </a:rPr>
              <a:t>, </a:t>
            </a:r>
            <a:r>
              <a:rPr sz="1350" spc="-67" baseline="6172" dirty="0">
                <a:latin typeface="Tahoma"/>
                <a:cs typeface="Tahoma"/>
              </a:rPr>
              <a:t>where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-7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spc="-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-7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spc="-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all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5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350" spc="-52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20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adversary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simply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waiting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15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155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900" i="1" spc="-23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21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give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27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15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155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900" i="1" spc="-23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66" y="2150267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7734" y="218966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3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792" y="2119432"/>
            <a:ext cx="321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2729" algn="l"/>
              </a:tabLst>
            </a:pPr>
            <a:r>
              <a:rPr sz="600" spc="-100" dirty="0">
                <a:solidFill>
                  <a:srgbClr val="0000FF"/>
                </a:solidFill>
                <a:latin typeface="Lucida Sans Unicode"/>
                <a:cs typeface="Lucida Sans Unicode"/>
              </a:rPr>
              <a:t>∗	</a:t>
            </a:r>
            <a:r>
              <a:rPr sz="600" i="1" u="sng" spc="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2890" y="22047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367" y="2128121"/>
            <a:ext cx="4781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685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error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best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over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that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most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5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	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1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Thus,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sequence,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367" y="2287455"/>
            <a:ext cx="24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3965" y="2430035"/>
            <a:ext cx="742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0" dirty="0"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313" y="2504762"/>
            <a:ext cx="1208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1035" algn="l"/>
                <a:tab pos="1139825" algn="l"/>
              </a:tabLst>
            </a:pPr>
            <a:r>
              <a:rPr sz="900" i="1" spc="30" baseline="4629" dirty="0">
                <a:latin typeface="Arial"/>
                <a:cs typeface="Arial"/>
              </a:rPr>
              <a:t>A	A	</a:t>
            </a: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3701" y="2446777"/>
            <a:ext cx="1668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Regret 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55" dirty="0">
                <a:latin typeface="Arial"/>
                <a:cs typeface="Arial"/>
              </a:rPr>
              <a:t>M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Arial"/>
                <a:cs typeface="Arial"/>
              </a:rPr>
              <a:t>m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≥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4643" y="2373129"/>
            <a:ext cx="105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2956" y="2524005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666" y="2623963"/>
            <a:ext cx="5008880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marR="30480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regret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any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deterministic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weighted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majority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900" b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Arial"/>
                <a:cs typeface="Arial"/>
              </a:rPr>
              <a:t>sublinear</a:t>
            </a:r>
            <a:r>
              <a:rPr sz="9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63830" marR="278765" indent="-126364">
              <a:lnSpc>
                <a:spcPct val="116199"/>
              </a:lnSpc>
              <a:spcBef>
                <a:spcPts val="12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Question:</a:t>
            </a:r>
            <a:r>
              <a:rPr sz="900" b="1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design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with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low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regret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meaning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grows </a:t>
            </a:r>
            <a:r>
              <a:rPr sz="900" spc="-2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sublinearly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implies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difference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between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error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rate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learner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b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900">
              <a:latin typeface="Arial"/>
              <a:cs typeface="Arial"/>
            </a:endParaRPr>
          </a:p>
          <a:p>
            <a:pPr marL="163830">
              <a:lnSpc>
                <a:spcPct val="100000"/>
              </a:lnSpc>
              <a:spcBef>
                <a:spcPts val="170"/>
              </a:spcBef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tends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zero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as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100" dirty="0">
                <a:solidFill>
                  <a:srgbClr val="008E00"/>
                </a:solidFill>
                <a:latin typeface="Tahoma"/>
                <a:cs typeface="Tahoma"/>
              </a:rPr>
              <a:t>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goes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infinity</a:t>
            </a:r>
            <a:r>
              <a:rPr sz="900" spc="-1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means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that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).</a:t>
            </a:r>
            <a:endParaRPr sz="900">
              <a:latin typeface="Tahoma"/>
              <a:cs typeface="Tahoma"/>
            </a:endParaRPr>
          </a:p>
          <a:p>
            <a:pPr marL="163830" marR="163195" indent="-126364">
              <a:lnSpc>
                <a:spcPct val="116199"/>
              </a:lnSpc>
              <a:spcBef>
                <a:spcPts val="12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impossible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because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no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deterministic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can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obtain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sublinear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regret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 </a:t>
            </a:r>
            <a:r>
              <a:rPr sz="900" b="1" spc="-2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even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if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spc="55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2</a:t>
            </a:r>
            <a:r>
              <a:rPr sz="900" spc="-10" dirty="0">
                <a:latin typeface="Tahoma"/>
                <a:cs typeface="Tahoma"/>
              </a:rPr>
              <a:t>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shown.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impossibility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result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attributed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Cover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572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80" dirty="0"/>
              <a:t> </a:t>
            </a:r>
            <a:r>
              <a:rPr spc="-45" dirty="0"/>
              <a:t>classification</a:t>
            </a:r>
            <a:r>
              <a:rPr spc="85" dirty="0"/>
              <a:t> </a:t>
            </a:r>
            <a:r>
              <a:rPr spc="-40" dirty="0"/>
              <a:t>in</a:t>
            </a:r>
            <a:r>
              <a:rPr spc="85" dirty="0"/>
              <a:t> </a:t>
            </a:r>
            <a:r>
              <a:rPr spc="-10" dirty="0"/>
              <a:t>the</a:t>
            </a:r>
            <a:r>
              <a:rPr spc="80" dirty="0"/>
              <a:t> </a:t>
            </a:r>
            <a:r>
              <a:rPr spc="-40" dirty="0"/>
              <a:t>unrealizable</a:t>
            </a:r>
            <a:r>
              <a:rPr spc="85" dirty="0"/>
              <a:t> </a:t>
            </a:r>
            <a:r>
              <a:rPr spc="-75" dirty="0"/>
              <a:t>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760345" cy="12700"/>
            </a:xfrm>
            <a:custGeom>
              <a:avLst/>
              <a:gdLst/>
              <a:ahLst/>
              <a:cxnLst/>
              <a:rect l="l" t="t" r="r" b="b"/>
              <a:pathLst>
                <a:path w="2760345" h="12700">
                  <a:moveTo>
                    <a:pt x="0" y="12652"/>
                  </a:moveTo>
                  <a:lnTo>
                    <a:pt x="0" y="0"/>
                  </a:lnTo>
                  <a:lnTo>
                    <a:pt x="2760064" y="0"/>
                  </a:lnTo>
                  <a:lnTo>
                    <a:pt x="276006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266" y="631815"/>
            <a:ext cx="5058410" cy="195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340995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sidestep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Cover’s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impossibility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result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must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further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restrict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power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adversarial </a:t>
            </a:r>
            <a:r>
              <a:rPr sz="900" spc="-26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environment</a:t>
            </a:r>
            <a:r>
              <a:rPr sz="900" spc="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b="1" spc="-6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allowing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learner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randomize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65" dirty="0">
                <a:solidFill>
                  <a:srgbClr val="0000FF"/>
                </a:solidFill>
                <a:latin typeface="Arial"/>
                <a:cs typeface="Arial"/>
              </a:rPr>
              <a:t>his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predictions</a:t>
            </a:r>
            <a:r>
              <a:rPr sz="900" spc="-4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70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To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make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="1" spc="-15" baseline="6172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1350" b="1" spc="120" baseline="6172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b="1" spc="-44" baseline="6172" dirty="0">
                <a:solidFill>
                  <a:srgbClr val="008E00"/>
                </a:solidFill>
                <a:latin typeface="Arial"/>
                <a:cs typeface="Arial"/>
              </a:rPr>
              <a:t>randomization</a:t>
            </a:r>
            <a:r>
              <a:rPr sz="1350" b="1" spc="120" baseline="6172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b="1" spc="-52" baseline="6172" dirty="0">
                <a:solidFill>
                  <a:srgbClr val="008E00"/>
                </a:solidFill>
                <a:latin typeface="Arial"/>
                <a:cs typeface="Arial"/>
              </a:rPr>
              <a:t>meaningful</a:t>
            </a:r>
            <a:r>
              <a:rPr sz="1350" spc="-52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force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adversarial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environment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decide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on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175"/>
              </a:spcBef>
            </a:pPr>
            <a:r>
              <a:rPr sz="1350" spc="-15" baseline="6172" dirty="0">
                <a:solidFill>
                  <a:srgbClr val="0000FF"/>
                </a:solidFill>
                <a:latin typeface="Tahoma"/>
                <a:cs typeface="Tahoma"/>
              </a:rPr>
              <a:t>without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knowing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random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coins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flipped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1350" spc="6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189230" marR="55880" indent="-126364">
              <a:lnSpc>
                <a:spcPct val="116199"/>
              </a:lnSpc>
              <a:spcBef>
                <a:spcPts val="2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adversary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can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still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know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learner’s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forecasting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strategy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even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random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flips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 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previous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rounds,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but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does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know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actual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value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random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coin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flips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89230" marR="395605" indent="-126364">
              <a:lnSpc>
                <a:spcPct val="116199"/>
              </a:lnSpc>
              <a:spcBef>
                <a:spcPts val="3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5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change,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analyze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expected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expectation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respect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learner’s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own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randomization</a:t>
            </a:r>
            <a:r>
              <a:rPr sz="900" spc="-1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4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randomized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scenario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assume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set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17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9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actions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available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350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52" baseline="6172" dirty="0">
                <a:latin typeface="Tahoma"/>
                <a:cs typeface="Tahoma"/>
              </a:rPr>
              <a:t>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89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spc="89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algorithm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i="1" spc="89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selects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8E00"/>
                </a:solidFill>
                <a:latin typeface="Tahoma"/>
                <a:cs typeface="Tahoma"/>
              </a:rPr>
              <a:t>a</a:t>
            </a:r>
            <a:r>
              <a:rPr sz="1350" spc="44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8E00"/>
                </a:solidFill>
                <a:latin typeface="Tahoma"/>
                <a:cs typeface="Tahoma"/>
              </a:rPr>
              <a:t>distribution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b="1" spc="7" baseline="6172" dirty="0">
                <a:solidFill>
                  <a:srgbClr val="008E00"/>
                </a:solidFill>
                <a:latin typeface="Arial"/>
                <a:cs typeface="Arial"/>
              </a:rPr>
              <a:t>p</a:t>
            </a:r>
            <a:r>
              <a:rPr sz="600" i="1" spc="5" dirty="0">
                <a:solidFill>
                  <a:srgbClr val="008E00"/>
                </a:solidFill>
                <a:latin typeface="Arial"/>
                <a:cs typeface="Arial"/>
              </a:rPr>
              <a:t>t </a:t>
            </a:r>
            <a:r>
              <a:rPr sz="600" i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-52" baseline="6172" dirty="0">
                <a:solidFill>
                  <a:srgbClr val="008E00"/>
                </a:solidFill>
                <a:latin typeface="Tahoma"/>
                <a:cs typeface="Tahoma"/>
              </a:rPr>
              <a:t>over</a:t>
            </a:r>
            <a:r>
              <a:rPr sz="1350" spc="44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1350" spc="44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8E00"/>
                </a:solidFill>
                <a:latin typeface="Tahoma"/>
                <a:cs typeface="Tahoma"/>
              </a:rPr>
              <a:t>set</a:t>
            </a:r>
            <a:r>
              <a:rPr sz="1350" spc="44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1350" spc="44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8E00"/>
                </a:solidFill>
                <a:latin typeface="Tahoma"/>
                <a:cs typeface="Tahoma"/>
              </a:rPr>
              <a:t>actions</a:t>
            </a:r>
            <a:r>
              <a:rPr sz="1350" spc="-22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receives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loss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vector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b="1" spc="30" baseline="6172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967" y="2540122"/>
            <a:ext cx="35369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45" dirty="0">
                <a:latin typeface="Tahoma"/>
                <a:cs typeface="Tahoma"/>
              </a:rPr>
              <a:t>whose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component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5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0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loss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action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Thus,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647" y="2746989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9874" y="2633115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15" dirty="0">
                <a:latin typeface="Lucida Sans Unicode"/>
                <a:cs typeface="Lucida Sans Unicode"/>
              </a:rPr>
              <a:t>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3399" y="2689700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3399" y="2765976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90" y="2709036"/>
            <a:ext cx="2388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06550" algn="l"/>
              </a:tabLst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  </a:t>
            </a:r>
            <a:r>
              <a:rPr sz="750" spc="-2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00FF"/>
                </a:solidFill>
                <a:latin typeface="Arial"/>
                <a:cs typeface="Arial"/>
              </a:rPr>
              <a:t>ex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pected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Arial"/>
                <a:cs typeface="Arial"/>
              </a:rPr>
              <a:t>loss: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8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latin typeface="Arial"/>
                <a:cs typeface="Arial"/>
              </a:rPr>
              <a:t>L</a:t>
            </a:r>
            <a:r>
              <a:rPr sz="800" i="1" dirty="0">
                <a:latin typeface="Arial"/>
                <a:cs typeface="Arial"/>
              </a:rPr>
              <a:t>  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i="1" spc="-10" dirty="0">
                <a:latin typeface="Arial"/>
                <a:cs typeface="Arial"/>
              </a:rPr>
              <a:t>p</a:t>
            </a:r>
            <a:r>
              <a:rPr sz="900" i="1" spc="150" baseline="-13888" dirty="0">
                <a:latin typeface="Arial"/>
                <a:cs typeface="Arial"/>
              </a:rPr>
              <a:t>t</a:t>
            </a:r>
            <a:r>
              <a:rPr sz="900" i="1" spc="112" baseline="-13888" dirty="0">
                <a:latin typeface="Calibri"/>
                <a:cs typeface="Calibri"/>
              </a:rPr>
              <a:t>,</a:t>
            </a:r>
            <a:r>
              <a:rPr sz="900" i="1" spc="22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l</a:t>
            </a:r>
            <a:r>
              <a:rPr sz="900" i="1" spc="150" baseline="-13888" dirty="0">
                <a:latin typeface="Arial"/>
                <a:cs typeface="Arial"/>
              </a:rPr>
              <a:t>t</a:t>
            </a:r>
            <a:r>
              <a:rPr sz="900" i="1" spc="112" baseline="-13888" dirty="0">
                <a:latin typeface="Calibri"/>
                <a:cs typeface="Calibri"/>
              </a:rPr>
              <a:t>,</a:t>
            </a:r>
            <a:r>
              <a:rPr sz="900" i="1" spc="22" baseline="-13888" dirty="0">
                <a:latin typeface="Arial"/>
                <a:cs typeface="Arial"/>
              </a:rPr>
              <a:t>i</a:t>
            </a:r>
            <a:r>
              <a:rPr sz="900" i="1" baseline="-13888" dirty="0">
                <a:latin typeface="Arial"/>
                <a:cs typeface="Arial"/>
              </a:rPr>
              <a:t> </a:t>
            </a:r>
            <a:r>
              <a:rPr sz="900" i="1" spc="15" baseline="-13888" dirty="0">
                <a:latin typeface="Arial"/>
                <a:cs typeface="Arial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40" dirty="0">
                <a:latin typeface="Cambria"/>
                <a:cs typeface="Cambria"/>
              </a:rPr>
              <a:t>⟨</a:t>
            </a:r>
            <a:r>
              <a:rPr sz="800" b="1" spc="-45" dirty="0">
                <a:latin typeface="Arial"/>
                <a:cs typeface="Arial"/>
              </a:rPr>
              <a:t>p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800" i="1" spc="-60" dirty="0">
                <a:latin typeface="Trebuchet MS"/>
                <a:cs typeface="Trebuchet MS"/>
              </a:rPr>
              <a:t>,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b="1" spc="-20" dirty="0">
                <a:latin typeface="Arial"/>
                <a:cs typeface="Arial"/>
              </a:rPr>
              <a:t>l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800" spc="40" dirty="0">
                <a:latin typeface="Cambria"/>
                <a:cs typeface="Cambria"/>
              </a:rPr>
              <a:t>⟩</a:t>
            </a:r>
            <a:r>
              <a:rPr sz="800" spc="-10" dirty="0">
                <a:latin typeface="Tahoma"/>
                <a:cs typeface="Tahoma"/>
              </a:rPr>
              <a:t>,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4685" y="2883146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990" y="2839985"/>
            <a:ext cx="1197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Arial"/>
                <a:cs typeface="Arial"/>
              </a:rPr>
              <a:t>loss:</a:t>
            </a:r>
            <a:r>
              <a:rPr sz="800" b="1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50" dirty="0">
                <a:latin typeface="Cambria"/>
                <a:cs typeface="Cambria"/>
              </a:rPr>
              <a:t>L </a:t>
            </a:r>
            <a:r>
              <a:rPr sz="800" spc="290" dirty="0">
                <a:latin typeface="Cambria"/>
                <a:cs typeface="Cambri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9595" y="2764065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15" dirty="0">
                <a:latin typeface="Lucida Sans Unicode"/>
                <a:cs typeface="Lucida Sans Unicode"/>
              </a:rPr>
              <a:t>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3120" y="282064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3120" y="2896926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9543" y="2852634"/>
            <a:ext cx="205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22" baseline="6944" dirty="0">
                <a:latin typeface="Arial"/>
                <a:cs typeface="Arial"/>
              </a:rPr>
              <a:t>L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,</a:t>
            </a:r>
            <a:endParaRPr sz="1200" baseline="6944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990" y="2970935"/>
            <a:ext cx="15309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  </a:t>
            </a:r>
            <a:r>
              <a:rPr sz="750" spc="-2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8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75" dirty="0">
                <a:solidFill>
                  <a:srgbClr val="0000FF"/>
                </a:solidFill>
                <a:latin typeface="Arial"/>
                <a:cs typeface="Arial"/>
              </a:rPr>
              <a:t>loss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8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8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800"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50" dirty="0">
                <a:latin typeface="Cambria"/>
                <a:cs typeface="Cambria"/>
              </a:rPr>
              <a:t>L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3251" y="3014096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4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00198" y="2970935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5" dirty="0">
                <a:latin typeface="Tahoma"/>
                <a:cs typeface="Tahoma"/>
              </a:rPr>
              <a:t>=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3711" y="2895027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15" dirty="0">
                <a:latin typeface="Lucida Sans Unicode"/>
                <a:cs typeface="Lucida Sans Unicode"/>
              </a:rPr>
              <a:t>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7236" y="2951612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27236" y="3027875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3659" y="2988092"/>
            <a:ext cx="228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30" baseline="10416" dirty="0">
                <a:latin typeface="Arial"/>
                <a:cs typeface="Arial"/>
              </a:rPr>
              <a:t>l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60" dirty="0">
                <a:latin typeface="Arial"/>
                <a:cs typeface="Arial"/>
              </a:rPr>
              <a:t> </a:t>
            </a:r>
            <a:r>
              <a:rPr sz="1200" spc="-15" baseline="10416" dirty="0">
                <a:latin typeface="Tahoma"/>
                <a:cs typeface="Tahoma"/>
              </a:rPr>
              <a:t>,</a:t>
            </a:r>
            <a:endParaRPr sz="1200" baseline="10416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2386" y="3091477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2386" y="316241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4917" y="3144360"/>
            <a:ext cx="371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95" dirty="0">
                <a:latin typeface="Lucida Sans Unicode"/>
                <a:cs typeface="Lucida Sans Unicode"/>
              </a:rPr>
              <a:t>∈A</a:t>
            </a:r>
            <a:r>
              <a:rPr sz="600" dirty="0">
                <a:latin typeface="Lucida Sans Unicode"/>
                <a:cs typeface="Lucida Sans Unicode"/>
              </a:rPr>
              <a:t>   </a:t>
            </a:r>
            <a:r>
              <a:rPr sz="600" spc="10" dirty="0">
                <a:latin typeface="Lucida Sans Unicode"/>
                <a:cs typeface="Lucida Sans Unicode"/>
              </a:rPr>
              <a:t> 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990" y="3101897"/>
            <a:ext cx="21424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33830" algn="l"/>
                <a:tab pos="1903730" algn="l"/>
              </a:tabLst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Arial"/>
                <a:cs typeface="Arial"/>
              </a:rPr>
              <a:t>loss:</a:t>
            </a:r>
            <a:r>
              <a:rPr sz="800" b="1" spc="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50" dirty="0">
                <a:latin typeface="Cambria"/>
                <a:cs typeface="Cambria"/>
              </a:rPr>
              <a:t>L	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min	</a:t>
            </a:r>
            <a:r>
              <a:rPr sz="800" spc="150" dirty="0">
                <a:latin typeface="Cambria"/>
                <a:cs typeface="Cambria"/>
              </a:rPr>
              <a:t>L </a:t>
            </a:r>
            <a:r>
              <a:rPr sz="800" spc="175" dirty="0">
                <a:latin typeface="Cambria"/>
                <a:cs typeface="Cambri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0300" y="3276008"/>
            <a:ext cx="793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990" y="3232847"/>
            <a:ext cx="2268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  </a:t>
            </a:r>
            <a:r>
              <a:rPr sz="750" spc="-2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00FF"/>
                </a:solidFill>
                <a:latin typeface="Arial"/>
                <a:cs typeface="Arial"/>
              </a:rPr>
              <a:t>regret</a:t>
            </a:r>
            <a:r>
              <a:rPr sz="8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8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00FF"/>
                </a:solidFill>
                <a:latin typeface="Arial"/>
                <a:cs typeface="Arial"/>
              </a:rPr>
              <a:t>alg</a:t>
            </a:r>
            <a:r>
              <a:rPr sz="800" b="1" spc="-7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800" b="1" spc="-15" dirty="0">
                <a:solidFill>
                  <a:srgbClr val="0000FF"/>
                </a:solidFill>
                <a:latin typeface="Arial"/>
                <a:cs typeface="Arial"/>
              </a:rPr>
              <a:t>rithm:</a:t>
            </a:r>
            <a:r>
              <a:rPr sz="800" b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800" b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i="1" spc="-15" dirty="0">
                <a:latin typeface="Arial"/>
                <a:cs typeface="Arial"/>
              </a:rPr>
              <a:t>Regret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-60" dirty="0">
                <a:latin typeface="Trebuchet MS"/>
                <a:cs typeface="Trebuchet MS"/>
              </a:rPr>
              <a:t>,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85" dirty="0">
                <a:latin typeface="Arial"/>
                <a:cs typeface="Arial"/>
              </a:rPr>
              <a:t>T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150" dirty="0">
                <a:latin typeface="Cambria"/>
                <a:cs typeface="Cambria"/>
              </a:rPr>
              <a:t>L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0118" y="3276008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57029" y="3222427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7029" y="329336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5521" y="3232847"/>
            <a:ext cx="369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</a:tabLst>
            </a:pPr>
            <a:r>
              <a:rPr sz="800" spc="-145" dirty="0">
                <a:latin typeface="Cambria"/>
                <a:cs typeface="Cambria"/>
              </a:rPr>
              <a:t>—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spc="150" dirty="0">
                <a:latin typeface="Cambria"/>
                <a:cs typeface="Cambria"/>
              </a:rPr>
              <a:t>L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39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75" dirty="0"/>
              <a:t> </a:t>
            </a:r>
            <a:r>
              <a:rPr spc="-40" dirty="0"/>
              <a:t>weighted</a:t>
            </a:r>
            <a:r>
              <a:rPr spc="75" dirty="0"/>
              <a:t> </a:t>
            </a:r>
            <a:r>
              <a:rPr spc="-30" dirty="0"/>
              <a:t>majority</a:t>
            </a:r>
            <a:r>
              <a:rPr spc="7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880360" cy="12700"/>
            </a:xfrm>
            <a:custGeom>
              <a:avLst/>
              <a:gdLst/>
              <a:ahLst/>
              <a:cxnLst/>
              <a:rect l="l" t="t" r="r" b="b"/>
              <a:pathLst>
                <a:path w="2880360" h="12700">
                  <a:moveTo>
                    <a:pt x="0" y="12652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843697"/>
            <a:ext cx="5045710" cy="2910840"/>
            <a:chOff x="359994" y="843697"/>
            <a:chExt cx="5045710" cy="2910840"/>
          </a:xfrm>
        </p:grpSpPr>
        <p:sp>
          <p:nvSpPr>
            <p:cNvPr id="9" name="object 9"/>
            <p:cNvSpPr/>
            <p:nvPr/>
          </p:nvSpPr>
          <p:spPr>
            <a:xfrm>
              <a:off x="362534" y="843699"/>
              <a:ext cx="5040630" cy="2908300"/>
            </a:xfrm>
            <a:custGeom>
              <a:avLst/>
              <a:gdLst/>
              <a:ahLst/>
              <a:cxnLst/>
              <a:rect l="l" t="t" r="r" b="b"/>
              <a:pathLst>
                <a:path w="5040630" h="2908300">
                  <a:moveTo>
                    <a:pt x="5040058" y="25311"/>
                  </a:moveTo>
                  <a:lnTo>
                    <a:pt x="5038064" y="15455"/>
                  </a:lnTo>
                  <a:lnTo>
                    <a:pt x="5032641" y="7416"/>
                  </a:lnTo>
                  <a:lnTo>
                    <a:pt x="5024602" y="1993"/>
                  </a:lnTo>
                  <a:lnTo>
                    <a:pt x="5014747" y="0"/>
                  </a:lnTo>
                  <a:lnTo>
                    <a:pt x="25298" y="0"/>
                  </a:lnTo>
                  <a:lnTo>
                    <a:pt x="15443" y="1993"/>
                  </a:lnTo>
                  <a:lnTo>
                    <a:pt x="7404" y="7416"/>
                  </a:lnTo>
                  <a:lnTo>
                    <a:pt x="1981" y="15455"/>
                  </a:lnTo>
                  <a:lnTo>
                    <a:pt x="0" y="25311"/>
                  </a:lnTo>
                  <a:lnTo>
                    <a:pt x="0" y="205613"/>
                  </a:lnTo>
                  <a:lnTo>
                    <a:pt x="0" y="230911"/>
                  </a:lnTo>
                  <a:lnTo>
                    <a:pt x="0" y="2882798"/>
                  </a:lnTo>
                  <a:lnTo>
                    <a:pt x="1981" y="2892641"/>
                  </a:lnTo>
                  <a:lnTo>
                    <a:pt x="7404" y="2900692"/>
                  </a:lnTo>
                  <a:lnTo>
                    <a:pt x="15443" y="2906115"/>
                  </a:lnTo>
                  <a:lnTo>
                    <a:pt x="25298" y="2908096"/>
                  </a:lnTo>
                  <a:lnTo>
                    <a:pt x="5014747" y="2908096"/>
                  </a:lnTo>
                  <a:lnTo>
                    <a:pt x="5024602" y="2906115"/>
                  </a:lnTo>
                  <a:lnTo>
                    <a:pt x="5032641" y="2900692"/>
                  </a:lnTo>
                  <a:lnTo>
                    <a:pt x="5038064" y="2892641"/>
                  </a:lnTo>
                  <a:lnTo>
                    <a:pt x="5040058" y="2882798"/>
                  </a:lnTo>
                  <a:lnTo>
                    <a:pt x="5040058" y="230911"/>
                  </a:lnTo>
                  <a:lnTo>
                    <a:pt x="5040058" y="205613"/>
                  </a:lnTo>
                  <a:lnTo>
                    <a:pt x="5040058" y="25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049304"/>
              <a:ext cx="5040630" cy="2702560"/>
            </a:xfrm>
            <a:custGeom>
              <a:avLst/>
              <a:gdLst/>
              <a:ahLst/>
              <a:cxnLst/>
              <a:rect l="l" t="t" r="r" b="b"/>
              <a:pathLst>
                <a:path w="5040630" h="2702560">
                  <a:moveTo>
                    <a:pt x="5040064" y="0"/>
                  </a:moveTo>
                  <a:lnTo>
                    <a:pt x="5040064" y="2677181"/>
                  </a:lnTo>
                  <a:lnTo>
                    <a:pt x="5038076" y="2687031"/>
                  </a:lnTo>
                  <a:lnTo>
                    <a:pt x="5032653" y="2695075"/>
                  </a:lnTo>
                  <a:lnTo>
                    <a:pt x="5024609" y="2700498"/>
                  </a:lnTo>
                  <a:lnTo>
                    <a:pt x="5014759" y="2702486"/>
                  </a:lnTo>
                  <a:lnTo>
                    <a:pt x="25305" y="2702486"/>
                  </a:lnTo>
                  <a:lnTo>
                    <a:pt x="15455" y="2700498"/>
                  </a:lnTo>
                  <a:lnTo>
                    <a:pt x="7411" y="2695075"/>
                  </a:lnTo>
                  <a:lnTo>
                    <a:pt x="1988" y="2687031"/>
                  </a:lnTo>
                  <a:lnTo>
                    <a:pt x="0" y="267718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9362" y="1107951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	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739" y="622853"/>
            <a:ext cx="5066030" cy="54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027295" algn="l"/>
              </a:tabLst>
            </a:pPr>
            <a:r>
              <a:rPr sz="900" u="sng" spc="-7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900" u="sng" spc="37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502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900" u="sng" spc="405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900" u="sng" spc="-1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For</a:t>
            </a:r>
            <a:r>
              <a:rPr sz="900" u="sng" spc="3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this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algorithm,</a:t>
            </a:r>
            <a:r>
              <a:rPr sz="900" u="sng" spc="3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7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we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consider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zero-one</a:t>
            </a:r>
            <a:r>
              <a:rPr sz="900" u="sng" spc="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4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losses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5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l</a:t>
            </a:r>
            <a:r>
              <a:rPr sz="900" i="1" u="sng" spc="75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t</a:t>
            </a:r>
            <a:r>
              <a:rPr sz="900" i="1" u="sng" spc="75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libri"/>
                <a:cs typeface="Calibri"/>
              </a:rPr>
              <a:t>,</a:t>
            </a:r>
            <a:r>
              <a:rPr sz="900" i="1" u="sng" spc="75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spc="300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 </a:t>
            </a:r>
            <a:r>
              <a:rPr sz="900" u="sng" spc="5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∈</a:t>
            </a:r>
            <a:r>
              <a:rPr sz="900" u="sng" spc="6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{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0</a:t>
            </a:r>
            <a:r>
              <a:rPr sz="900" i="1" u="sng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Verdana"/>
                <a:cs typeface="Verdana"/>
              </a:rPr>
              <a:t>,</a:t>
            </a:r>
            <a:r>
              <a:rPr sz="900" i="1" u="sng" spc="-16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Verdana"/>
                <a:cs typeface="Verdana"/>
              </a:rPr>
              <a:t> </a:t>
            </a:r>
            <a:r>
              <a:rPr sz="900" u="sng" spc="4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4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}</a:t>
            </a:r>
            <a:r>
              <a:rPr sz="900" u="sng" spc="11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for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all</a:t>
            </a:r>
            <a:r>
              <a:rPr sz="900" u="sng" spc="3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6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t</a:t>
            </a:r>
            <a:r>
              <a:rPr sz="900" u="sng" spc="6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.	</a:t>
            </a:r>
            <a:endParaRPr sz="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785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Randomized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weighted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majority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(RWM)</a:t>
            </a:r>
            <a:endParaRPr sz="900">
              <a:latin typeface="Arial"/>
              <a:cs typeface="Arial"/>
            </a:endParaRPr>
          </a:p>
          <a:p>
            <a:pPr marL="1096645">
              <a:lnSpc>
                <a:spcPct val="100000"/>
              </a:lnSpc>
              <a:spcBef>
                <a:spcPts val="409"/>
              </a:spcBef>
            </a:pPr>
            <a:r>
              <a:rPr sz="6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4072" y="1133783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691" y="1057192"/>
            <a:ext cx="2328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775" algn="l"/>
                <a:tab pos="814069" algn="l"/>
                <a:tab pos="1174115" algn="l"/>
              </a:tabLst>
            </a:pPr>
            <a:r>
              <a:rPr sz="700" spc="-30" dirty="0">
                <a:latin typeface="Tahoma"/>
                <a:cs typeface="Tahoma"/>
              </a:rPr>
              <a:t>1: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p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10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691" y="1216513"/>
            <a:ext cx="1093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555" y="1378472"/>
            <a:ext cx="3218815" cy="4908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900" spc="-25" dirty="0">
                <a:latin typeface="Tahoma"/>
                <a:cs typeface="Tahoma"/>
              </a:rPr>
              <a:t>Choose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probability</a:t>
            </a:r>
            <a:r>
              <a:rPr sz="9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8E00"/>
                </a:solidFill>
                <a:latin typeface="Arial"/>
                <a:cs typeface="Arial"/>
              </a:rPr>
              <a:t>p</a:t>
            </a:r>
            <a:r>
              <a:rPr sz="900" i="1" spc="60" baseline="-9259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60" baseline="-9259" dirty="0">
                <a:solidFill>
                  <a:srgbClr val="008E00"/>
                </a:solidFill>
                <a:latin typeface="Calibri"/>
                <a:cs typeface="Calibri"/>
              </a:rPr>
              <a:t>,</a:t>
            </a:r>
            <a:r>
              <a:rPr sz="900" i="1" spc="60" baseline="-9259" dirty="0">
                <a:solidFill>
                  <a:srgbClr val="008E00"/>
                </a:solidFill>
                <a:latin typeface="Arial"/>
                <a:cs typeface="Arial"/>
              </a:rPr>
              <a:t>k</a:t>
            </a:r>
            <a:r>
              <a:rPr sz="900" i="1" spc="359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outputs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prediction.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55" y="1853824"/>
            <a:ext cx="10134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35" dirty="0">
                <a:latin typeface="Arial"/>
                <a:cs typeface="Arial"/>
              </a:rPr>
              <a:t>for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spc="15" dirty="0">
                <a:latin typeface="Tahoma"/>
                <a:cs typeface="Tahoma"/>
              </a:rPr>
              <a:t>(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0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5107" y="2013146"/>
            <a:ext cx="892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latin typeface="Arial"/>
                <a:cs typeface="Arial"/>
              </a:rPr>
              <a:t>if</a:t>
            </a:r>
            <a:r>
              <a:rPr sz="900" b="1" spc="105" dirty="0">
                <a:latin typeface="Arial"/>
                <a:cs typeface="Arial"/>
              </a:rPr>
              <a:t> 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l</a:t>
            </a:r>
            <a:r>
              <a:rPr sz="900" i="1" spc="67" baseline="-9259" dirty="0">
                <a:latin typeface="Arial"/>
                <a:cs typeface="Arial"/>
              </a:rPr>
              <a:t>t</a:t>
            </a:r>
            <a:r>
              <a:rPr sz="900" i="1" spc="67" baseline="-9259" dirty="0">
                <a:latin typeface="Calibri"/>
                <a:cs typeface="Calibri"/>
              </a:rPr>
              <a:t>,</a:t>
            </a:r>
            <a:r>
              <a:rPr sz="900" i="1" spc="67" baseline="-9259" dirty="0">
                <a:latin typeface="Arial"/>
                <a:cs typeface="Arial"/>
              </a:rPr>
              <a:t>i</a:t>
            </a:r>
            <a:r>
              <a:rPr sz="900" i="1" spc="262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1)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then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0659" y="2185269"/>
            <a:ext cx="7721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latin typeface="Arial"/>
                <a:cs typeface="Arial"/>
              </a:rPr>
              <a:t>w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r>
              <a:rPr sz="600" i="1" spc="165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44" baseline="6172" dirty="0">
                <a:latin typeface="Cambria"/>
                <a:cs typeface="Cambria"/>
              </a:rPr>
              <a:t> </a:t>
            </a:r>
            <a:r>
              <a:rPr sz="1350" i="1" spc="52" baseline="6172" dirty="0">
                <a:latin typeface="Verdana"/>
                <a:cs typeface="Verdana"/>
              </a:rPr>
              <a:t>β</a:t>
            </a:r>
            <a:r>
              <a:rPr sz="1350" i="1" spc="52" baseline="6172" dirty="0">
                <a:latin typeface="Arial"/>
                <a:cs typeface="Arial"/>
              </a:rPr>
              <a:t>w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507" y="2331802"/>
            <a:ext cx="2190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60" dirty="0">
                <a:latin typeface="Arial"/>
                <a:cs typeface="Arial"/>
              </a:rPr>
              <a:t>else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0659" y="2503925"/>
            <a:ext cx="700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latin typeface="Arial"/>
                <a:cs typeface="Arial"/>
              </a:rPr>
              <a:t>w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r>
              <a:rPr sz="600" i="1" spc="165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60" baseline="6172" dirty="0">
                <a:latin typeface="Cambria"/>
                <a:cs typeface="Cambria"/>
              </a:rPr>
              <a:t> </a:t>
            </a:r>
            <a:r>
              <a:rPr sz="1350" i="1" spc="60" baseline="6172" dirty="0">
                <a:latin typeface="Arial"/>
                <a:cs typeface="Arial"/>
              </a:rPr>
              <a:t>w</a:t>
            </a:r>
            <a:r>
              <a:rPr sz="600" i="1" spc="40" dirty="0">
                <a:latin typeface="Arial"/>
                <a:cs typeface="Arial"/>
              </a:rPr>
              <a:t>t</a:t>
            </a:r>
            <a:r>
              <a:rPr sz="600" i="1" spc="40" dirty="0">
                <a:latin typeface="Calibri"/>
                <a:cs typeface="Calibri"/>
              </a:rPr>
              <a:t>,</a:t>
            </a:r>
            <a:r>
              <a:rPr sz="600" i="1" spc="4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0507" y="2650457"/>
            <a:ext cx="3181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-10" dirty="0">
                <a:latin typeface="Arial"/>
                <a:cs typeface="Arial"/>
              </a:rPr>
              <a:t> if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661" y="301972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955" y="2787105"/>
            <a:ext cx="429895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299720" algn="l"/>
              </a:tabLst>
            </a:pPr>
            <a:r>
              <a:rPr sz="900" i="1" spc="20" dirty="0">
                <a:latin typeface="Arial"/>
                <a:cs typeface="Arial"/>
              </a:rPr>
              <a:t>W	</a:t>
            </a:r>
            <a:r>
              <a:rPr sz="900" spc="165" dirty="0">
                <a:latin typeface="Cambria"/>
                <a:cs typeface="Cambria"/>
              </a:rPr>
              <a:t>←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1619" y="2883705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5152" y="2952943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65390" y="2981902"/>
            <a:ext cx="238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60" baseline="6172" dirty="0">
                <a:latin typeface="Arial"/>
                <a:cs typeface="Arial"/>
              </a:rPr>
              <a:t>w</a:t>
            </a:r>
            <a:r>
              <a:rPr sz="600" i="1" spc="40" dirty="0">
                <a:latin typeface="Arial"/>
                <a:cs typeface="Arial"/>
              </a:rPr>
              <a:t>t</a:t>
            </a:r>
            <a:r>
              <a:rPr sz="600" i="1" spc="40" dirty="0">
                <a:latin typeface="Calibri"/>
                <a:cs typeface="Calibri"/>
              </a:rPr>
              <a:t>,</a:t>
            </a:r>
            <a:r>
              <a:rPr sz="600" i="1" spc="4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637" y="1348112"/>
            <a:ext cx="146050" cy="19373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09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endParaRPr sz="7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9: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25" dirty="0">
                <a:latin typeface="Tahoma"/>
                <a:cs typeface="Tahoma"/>
              </a:rPr>
              <a:t>10: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25" dirty="0">
                <a:latin typeface="Tahoma"/>
                <a:cs typeface="Tahoma"/>
              </a:rPr>
              <a:t>11: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25" dirty="0">
                <a:latin typeface="Tahoma"/>
                <a:cs typeface="Tahoma"/>
              </a:rPr>
              <a:t>12: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25" dirty="0">
                <a:latin typeface="Tahoma"/>
                <a:cs typeface="Tahoma"/>
              </a:rPr>
              <a:t>13: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25" dirty="0">
                <a:latin typeface="Tahoma"/>
                <a:cs typeface="Tahoma"/>
              </a:rPr>
              <a:t>14: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6704" y="3003898"/>
            <a:ext cx="309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7" baseline="-24691" dirty="0">
                <a:latin typeface="Arial"/>
                <a:cs typeface="Arial"/>
              </a:rPr>
              <a:t>w</a:t>
            </a:r>
            <a:r>
              <a:rPr sz="1350" i="1" spc="-104" baseline="-2469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2063" y="3105547"/>
            <a:ext cx="2114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44804" y="3226534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412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9555" y="3141236"/>
            <a:ext cx="6565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latin typeface="Arial"/>
                <a:cs typeface="Arial"/>
              </a:rPr>
              <a:t>p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r>
              <a:rPr sz="600" i="1" spc="165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359" baseline="6172" dirty="0">
                <a:latin typeface="Cambria"/>
                <a:cs typeface="Cambria"/>
              </a:rPr>
              <a:t> </a:t>
            </a:r>
            <a:r>
              <a:rPr sz="1350" i="1" spc="30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5218" y="325627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3736" y="3128435"/>
            <a:ext cx="1167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10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537" y="3295283"/>
            <a:ext cx="889635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700" spc="-25" dirty="0">
                <a:latin typeface="Tahoma"/>
                <a:cs typeface="Tahoma"/>
              </a:rPr>
              <a:t>15:</a:t>
            </a:r>
            <a:r>
              <a:rPr sz="700" spc="204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16: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4387" y="3687109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7920" y="3756347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38159" y="3772504"/>
            <a:ext cx="8839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15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12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-6172" dirty="0">
                <a:solidFill>
                  <a:srgbClr val="0000FF"/>
                </a:solidFill>
                <a:latin typeface="Georgia"/>
                <a:cs typeface="Georgia"/>
              </a:rPr>
              <a:t>I</a:t>
            </a:r>
            <a:r>
              <a:rPr sz="1350" spc="-97" baseline="-6172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2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26678" y="3942481"/>
            <a:ext cx="216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60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9666" y="3852603"/>
            <a:ext cx="2640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53970" algn="l"/>
              </a:tabLst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equivalent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j 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u="sng" spc="89" baseline="216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 </a:t>
            </a:r>
            <a:r>
              <a:rPr sz="1350" u="sng" spc="569" baseline="216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60" baseline="3240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</a:t>
            </a:r>
            <a:r>
              <a:rPr sz="900" u="sng" spc="60" baseline="3240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=1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9666" y="4034213"/>
            <a:ext cx="2120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12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Then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ch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900" spc="-50" dirty="0">
                <a:solidFill>
                  <a:srgbClr val="0000FF"/>
                </a:solidFill>
                <a:latin typeface="Tahoma"/>
                <a:cs typeface="Tahoma"/>
              </a:rPr>
              <a:t>ose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9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140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008E00"/>
                </a:solidFill>
                <a:latin typeface="Tahoma"/>
                <a:cs typeface="Tahoma"/>
              </a:rPr>
              <a:t>p</a:t>
            </a:r>
            <a:r>
              <a:rPr sz="900" spc="-5" dirty="0">
                <a:solidFill>
                  <a:srgbClr val="008E00"/>
                </a:solidFill>
                <a:latin typeface="Tahoma"/>
                <a:cs typeface="Tahoma"/>
              </a:rPr>
              <a:t>robabili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t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y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8E00"/>
                </a:solidFill>
                <a:latin typeface="Arial"/>
                <a:cs typeface="Arial"/>
              </a:rPr>
              <a:t>q</a:t>
            </a:r>
            <a:r>
              <a:rPr sz="900" i="1" spc="52" baseline="-9259" dirty="0">
                <a:solidFill>
                  <a:srgbClr val="008E00"/>
                </a:solidFill>
                <a:latin typeface="Arial"/>
                <a:cs typeface="Arial"/>
              </a:rPr>
              <a:t>j</a:t>
            </a:r>
            <a:r>
              <a:rPr sz="900" i="1" spc="-97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39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75" dirty="0"/>
              <a:t> </a:t>
            </a:r>
            <a:r>
              <a:rPr spc="-40" dirty="0"/>
              <a:t>weighted</a:t>
            </a:r>
            <a:r>
              <a:rPr spc="75" dirty="0"/>
              <a:t> </a:t>
            </a:r>
            <a:r>
              <a:rPr spc="-30" dirty="0"/>
              <a:t>majority</a:t>
            </a:r>
            <a:r>
              <a:rPr spc="7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590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000375" cy="12700"/>
            </a:xfrm>
            <a:custGeom>
              <a:avLst/>
              <a:gdLst/>
              <a:ahLst/>
              <a:cxnLst/>
              <a:rect l="l" t="t" r="r" b="b"/>
              <a:pathLst>
                <a:path w="3000375" h="12700">
                  <a:moveTo>
                    <a:pt x="0" y="12652"/>
                  </a:moveTo>
                  <a:lnTo>
                    <a:pt x="0" y="0"/>
                  </a:lnTo>
                  <a:lnTo>
                    <a:pt x="3000009" y="0"/>
                  </a:lnTo>
                  <a:lnTo>
                    <a:pt x="300000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588516"/>
            <a:ext cx="5045710" cy="1457325"/>
            <a:chOff x="359994" y="588516"/>
            <a:chExt cx="5045710" cy="1457325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1246505"/>
            </a:xfrm>
            <a:custGeom>
              <a:avLst/>
              <a:gdLst/>
              <a:ahLst/>
              <a:cxnLst/>
              <a:rect l="l" t="t" r="r" b="b"/>
              <a:pathLst>
                <a:path w="5040630" h="1246505">
                  <a:moveTo>
                    <a:pt x="5040064" y="0"/>
                  </a:moveTo>
                  <a:lnTo>
                    <a:pt x="0" y="0"/>
                  </a:lnTo>
                  <a:lnTo>
                    <a:pt x="0" y="1220797"/>
                  </a:lnTo>
                  <a:lnTo>
                    <a:pt x="1988" y="1230647"/>
                  </a:lnTo>
                  <a:lnTo>
                    <a:pt x="7411" y="1238691"/>
                  </a:lnTo>
                  <a:lnTo>
                    <a:pt x="15455" y="1244114"/>
                  </a:lnTo>
                  <a:lnTo>
                    <a:pt x="25305" y="1246102"/>
                  </a:lnTo>
                  <a:lnTo>
                    <a:pt x="5014759" y="1246102"/>
                  </a:lnTo>
                  <a:lnTo>
                    <a:pt x="5024609" y="1244114"/>
                  </a:lnTo>
                  <a:lnTo>
                    <a:pt x="5032653" y="1238691"/>
                  </a:lnTo>
                  <a:lnTo>
                    <a:pt x="5038076" y="1230647"/>
                  </a:lnTo>
                  <a:lnTo>
                    <a:pt x="5040064" y="122079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1246505"/>
            </a:xfrm>
            <a:custGeom>
              <a:avLst/>
              <a:gdLst/>
              <a:ahLst/>
              <a:cxnLst/>
              <a:rect l="l" t="t" r="r" b="b"/>
              <a:pathLst>
                <a:path w="5040630" h="1246505">
                  <a:moveTo>
                    <a:pt x="5040064" y="0"/>
                  </a:moveTo>
                  <a:lnTo>
                    <a:pt x="5040064" y="1220797"/>
                  </a:lnTo>
                  <a:lnTo>
                    <a:pt x="5038076" y="1230647"/>
                  </a:lnTo>
                  <a:lnTo>
                    <a:pt x="5032653" y="1238691"/>
                  </a:lnTo>
                  <a:lnTo>
                    <a:pt x="5024609" y="1244114"/>
                  </a:lnTo>
                  <a:lnTo>
                    <a:pt x="5014759" y="1246102"/>
                  </a:lnTo>
                  <a:lnTo>
                    <a:pt x="25305" y="1246102"/>
                  </a:lnTo>
                  <a:lnTo>
                    <a:pt x="15455" y="1244114"/>
                  </a:lnTo>
                  <a:lnTo>
                    <a:pt x="7411" y="1238691"/>
                  </a:lnTo>
                  <a:lnTo>
                    <a:pt x="1988" y="1230647"/>
                  </a:lnTo>
                  <a:lnTo>
                    <a:pt x="0" y="122079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606826"/>
            <a:ext cx="2137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re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30" baseline="-9259" dirty="0">
                <a:solidFill>
                  <a:srgbClr val="008E00"/>
                </a:solidFill>
                <a:latin typeface="Arial"/>
                <a:cs typeface="Arial"/>
              </a:rPr>
              <a:t>RWM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271" y="79615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9971" y="902956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7271" y="88144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314" y="712870"/>
            <a:ext cx="30924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42570" algn="l"/>
              </a:tabLst>
            </a:pPr>
            <a:r>
              <a:rPr sz="900" spc="110" dirty="0">
                <a:solidFill>
                  <a:srgbClr val="0000FF"/>
                </a:solidFill>
                <a:latin typeface="Trebuchet MS"/>
                <a:cs typeface="Trebuchet MS"/>
              </a:rPr>
              <a:t> 	</a:t>
            </a:r>
            <a:r>
              <a:rPr sz="900" spc="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444" y="804856"/>
            <a:ext cx="44792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sz="900" i="1" spc="-10" dirty="0">
                <a:latin typeface="Arial"/>
                <a:cs typeface="Arial"/>
              </a:rPr>
              <a:t>Fix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	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5" dirty="0">
                <a:latin typeface="Arial"/>
                <a:cs typeface="Arial"/>
              </a:rPr>
              <a:t>.</a:t>
            </a:r>
            <a:r>
              <a:rPr sz="900" i="1" spc="16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Then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for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loss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008E00"/>
                </a:solidFill>
                <a:latin typeface="Arial"/>
                <a:cs typeface="Arial"/>
              </a:rPr>
              <a:t>RWM</a:t>
            </a:r>
            <a:r>
              <a:rPr sz="900" i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on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65" dirty="0">
                <a:latin typeface="Arial"/>
                <a:cs typeface="Arial"/>
              </a:rPr>
              <a:t>sequence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can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bounded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80" dirty="0"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8297" y="1037660"/>
            <a:ext cx="274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3288" y="120940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456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7370" y="1094566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1846" y="1111307"/>
            <a:ext cx="14414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150" dirty="0">
                <a:latin typeface="Cambria"/>
                <a:cs typeface="Cambria"/>
              </a:rPr>
              <a:t>L</a:t>
            </a:r>
            <a:r>
              <a:rPr sz="900" i="1" spc="97" baseline="-9259" dirty="0">
                <a:latin typeface="Arial"/>
                <a:cs typeface="Arial"/>
              </a:rPr>
              <a:t>T </a:t>
            </a:r>
            <a:r>
              <a:rPr sz="900" i="1" spc="75" baseline="-9259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dirty="0">
                <a:latin typeface="Cambria"/>
                <a:cs typeface="Cambria"/>
              </a:rPr>
              <a:t>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1350" spc="-52" baseline="-37037" dirty="0">
                <a:latin typeface="Tahoma"/>
                <a:cs typeface="Tahoma"/>
              </a:rPr>
              <a:t>1</a:t>
            </a:r>
            <a:r>
              <a:rPr sz="1350" spc="-120" baseline="-37037" dirty="0">
                <a:latin typeface="Tahoma"/>
                <a:cs typeface="Tahoma"/>
              </a:rPr>
              <a:t> </a:t>
            </a:r>
            <a:r>
              <a:rPr sz="1350" spc="-157" baseline="-37037" dirty="0">
                <a:latin typeface="Cambria"/>
                <a:cs typeface="Cambria"/>
              </a:rPr>
              <a:t>−</a:t>
            </a:r>
            <a:r>
              <a:rPr sz="1350" spc="7" baseline="-37037" dirty="0">
                <a:latin typeface="Cambria"/>
                <a:cs typeface="Cambria"/>
              </a:rPr>
              <a:t> </a:t>
            </a:r>
            <a:r>
              <a:rPr sz="1350" i="1" spc="-60" baseline="-37037" dirty="0">
                <a:latin typeface="Verdana"/>
                <a:cs typeface="Verdana"/>
              </a:rPr>
              <a:t>β</a:t>
            </a:r>
            <a:r>
              <a:rPr sz="1350" i="1" spc="75" baseline="-37037" dirty="0">
                <a:latin typeface="Verdana"/>
                <a:cs typeface="Verdan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i="1" spc="97" baseline="-13888" dirty="0">
                <a:latin typeface="Arial"/>
                <a:cs typeface="Arial"/>
              </a:rPr>
              <a:t>T</a:t>
            </a:r>
            <a:r>
              <a:rPr sz="900" i="1" baseline="-13888" dirty="0">
                <a:latin typeface="Arial"/>
                <a:cs typeface="Arial"/>
              </a:rPr>
              <a:t>   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5900" y="146082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48588" y="1567623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35888" y="154611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444" y="1469511"/>
            <a:ext cx="16440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10" dirty="0">
                <a:latin typeface="Arial"/>
                <a:cs typeface="Arial"/>
              </a:rPr>
              <a:t>In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p</a:t>
            </a:r>
            <a:r>
              <a:rPr sz="900" i="1" spc="-75" dirty="0">
                <a:latin typeface="Arial"/>
                <a:cs typeface="Arial"/>
              </a:rPr>
              <a:t>a</a:t>
            </a:r>
            <a:r>
              <a:rPr sz="900" i="1" dirty="0">
                <a:latin typeface="Arial"/>
                <a:cs typeface="Arial"/>
              </a:rPr>
              <a:t>rticul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i="1" spc="10" dirty="0">
                <a:latin typeface="Arial"/>
                <a:cs typeface="Arial"/>
              </a:rPr>
              <a:t>r,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</a:t>
            </a:r>
            <a:r>
              <a:rPr sz="900" i="1" spc="-40" dirty="0">
                <a:latin typeface="Arial"/>
                <a:cs typeface="Arial"/>
              </a:rPr>
              <a:t>o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max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  </a:t>
            </a:r>
            <a:r>
              <a:rPr sz="900" spc="-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4980" y="1334167"/>
            <a:ext cx="142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45" dirty="0">
                <a:solidFill>
                  <a:srgbClr val="0000FF"/>
                </a:solidFill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4723" y="145834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553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7200" y="1457037"/>
            <a:ext cx="200025" cy="205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9850" marR="5080" indent="-57785">
              <a:lnSpc>
                <a:spcPts val="700"/>
              </a:lnSpc>
              <a:spcBef>
                <a:spcPts val="135"/>
              </a:spcBef>
            </a:pPr>
            <a:r>
              <a:rPr sz="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lo</a:t>
            </a:r>
            <a:r>
              <a:rPr sz="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g</a:t>
            </a:r>
            <a:r>
              <a:rPr sz="6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600" i="1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 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2577" y="1469511"/>
            <a:ext cx="1482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loss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can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bounded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80" dirty="0"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6051" y="1744006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27885" y="1818733"/>
            <a:ext cx="3886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675" algn="l"/>
              </a:tabLst>
            </a:pPr>
            <a:r>
              <a:rPr sz="900" i="1" spc="97" baseline="4629" dirty="0">
                <a:latin typeface="Arial"/>
                <a:cs typeface="Arial"/>
              </a:rPr>
              <a:t>T	</a:t>
            </a: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0150" y="1657826"/>
            <a:ext cx="142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45" dirty="0"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99893" y="1781987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681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47278" y="1760747"/>
            <a:ext cx="1270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9435" algn="l"/>
              </a:tabLst>
            </a:pPr>
            <a:r>
              <a:rPr sz="900" spc="150" dirty="0">
                <a:latin typeface="Cambria"/>
                <a:cs typeface="Cambria"/>
              </a:rPr>
              <a:t>L   </a:t>
            </a:r>
            <a:r>
              <a:rPr sz="900" spc="25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0003" y="2133836"/>
            <a:ext cx="5045710" cy="2144395"/>
            <a:chOff x="360003" y="2133836"/>
            <a:chExt cx="5045710" cy="2144395"/>
          </a:xfrm>
        </p:grpSpPr>
        <p:sp>
          <p:nvSpPr>
            <p:cNvPr id="36" name="object 36"/>
            <p:cNvSpPr/>
            <p:nvPr/>
          </p:nvSpPr>
          <p:spPr>
            <a:xfrm>
              <a:off x="362534" y="2136367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2534" y="2341973"/>
              <a:ext cx="5040630" cy="1934210"/>
            </a:xfrm>
            <a:custGeom>
              <a:avLst/>
              <a:gdLst/>
              <a:ahLst/>
              <a:cxnLst/>
              <a:rect l="l" t="t" r="r" b="b"/>
              <a:pathLst>
                <a:path w="5040630" h="1934210">
                  <a:moveTo>
                    <a:pt x="5040064" y="0"/>
                  </a:moveTo>
                  <a:lnTo>
                    <a:pt x="0" y="0"/>
                  </a:lnTo>
                  <a:lnTo>
                    <a:pt x="0" y="1908395"/>
                  </a:lnTo>
                  <a:lnTo>
                    <a:pt x="1988" y="1918245"/>
                  </a:lnTo>
                  <a:lnTo>
                    <a:pt x="7411" y="1926288"/>
                  </a:lnTo>
                  <a:lnTo>
                    <a:pt x="15455" y="1931712"/>
                  </a:lnTo>
                  <a:lnTo>
                    <a:pt x="25305" y="1933700"/>
                  </a:lnTo>
                  <a:lnTo>
                    <a:pt x="5014759" y="1933700"/>
                  </a:lnTo>
                  <a:lnTo>
                    <a:pt x="5024609" y="1931712"/>
                  </a:lnTo>
                  <a:lnTo>
                    <a:pt x="5032653" y="1926288"/>
                  </a:lnTo>
                  <a:lnTo>
                    <a:pt x="5038076" y="1918245"/>
                  </a:lnTo>
                  <a:lnTo>
                    <a:pt x="5040064" y="190839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2534" y="2341973"/>
              <a:ext cx="5040630" cy="1934210"/>
            </a:xfrm>
            <a:custGeom>
              <a:avLst/>
              <a:gdLst/>
              <a:ahLst/>
              <a:cxnLst/>
              <a:rect l="l" t="t" r="r" b="b"/>
              <a:pathLst>
                <a:path w="5040630" h="1934210">
                  <a:moveTo>
                    <a:pt x="5040064" y="0"/>
                  </a:moveTo>
                  <a:lnTo>
                    <a:pt x="5040064" y="1908395"/>
                  </a:lnTo>
                  <a:lnTo>
                    <a:pt x="5038076" y="1918245"/>
                  </a:lnTo>
                  <a:lnTo>
                    <a:pt x="5032653" y="1926288"/>
                  </a:lnTo>
                  <a:lnTo>
                    <a:pt x="5024609" y="1931712"/>
                  </a:lnTo>
                  <a:lnTo>
                    <a:pt x="5014759" y="1933700"/>
                  </a:lnTo>
                  <a:lnTo>
                    <a:pt x="25305" y="1933700"/>
                  </a:lnTo>
                  <a:lnTo>
                    <a:pt x="15455" y="1931712"/>
                  </a:lnTo>
                  <a:lnTo>
                    <a:pt x="7411" y="1926288"/>
                  </a:lnTo>
                  <a:lnTo>
                    <a:pt x="1988" y="1918245"/>
                  </a:lnTo>
                  <a:lnTo>
                    <a:pt x="0" y="190839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5044" y="2152137"/>
            <a:ext cx="1997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30" baseline="-9259" dirty="0">
                <a:solidFill>
                  <a:srgbClr val="008E00"/>
                </a:solidFill>
                <a:latin typeface="Arial"/>
                <a:cs typeface="Arial"/>
              </a:rPr>
              <a:t>RWM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).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25/48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08217" y="2382379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2303" y="2410839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9178" y="2274825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62724" y="2344063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62724" y="2432988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105" y="2360232"/>
            <a:ext cx="18357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21690" algn="l"/>
              </a:tabLst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15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12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Then,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6507" y="251259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27213" y="2793071"/>
            <a:ext cx="3733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600" i="1" spc="15" dirty="0">
                <a:latin typeface="Arial"/>
                <a:cs typeface="Arial"/>
              </a:rPr>
              <a:t>l</a:t>
            </a:r>
            <a:r>
              <a:rPr sz="750" i="1" spc="127" baseline="-16666" dirty="0">
                <a:latin typeface="Arial"/>
                <a:cs typeface="Arial"/>
              </a:rPr>
              <a:t>t</a:t>
            </a:r>
            <a:r>
              <a:rPr sz="750" i="1" spc="60" baseline="-16666" dirty="0">
                <a:latin typeface="Trebuchet MS"/>
                <a:cs typeface="Trebuchet MS"/>
              </a:rPr>
              <a:t>,</a:t>
            </a:r>
            <a:r>
              <a:rPr sz="750" i="1" spc="15" baseline="-16666" dirty="0">
                <a:latin typeface="Arial"/>
                <a:cs typeface="Arial"/>
              </a:rPr>
              <a:t>i</a:t>
            </a:r>
            <a:r>
              <a:rPr sz="750" i="1" spc="-60" baseline="-16666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1159" y="2633575"/>
            <a:ext cx="1226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789940" algn="l"/>
              </a:tabLst>
            </a:pP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baseline="6172" dirty="0">
                <a:latin typeface="Tahoma"/>
                <a:cs typeface="Tahoma"/>
              </a:rPr>
              <a:t>	</a:t>
            </a:r>
            <a:r>
              <a:rPr sz="1350" i="1" spc="-37" baseline="6172" dirty="0">
                <a:latin typeface="Arial"/>
                <a:cs typeface="Arial"/>
              </a:rPr>
              <a:t>w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-20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-60" baseline="6172" dirty="0">
                <a:latin typeface="Verdana"/>
                <a:cs typeface="Verdana"/>
              </a:rPr>
              <a:t>β</a:t>
            </a:r>
            <a:endParaRPr sz="1350" baseline="6172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3633" y="251259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54339" y="2793071"/>
            <a:ext cx="3733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600" i="1" spc="15" dirty="0">
                <a:latin typeface="Arial"/>
                <a:cs typeface="Arial"/>
              </a:rPr>
              <a:t>l</a:t>
            </a:r>
            <a:r>
              <a:rPr sz="750" i="1" spc="127" baseline="-16666" dirty="0">
                <a:latin typeface="Arial"/>
                <a:cs typeface="Arial"/>
              </a:rPr>
              <a:t>t</a:t>
            </a:r>
            <a:r>
              <a:rPr sz="750" i="1" spc="60" baseline="-16666" dirty="0">
                <a:latin typeface="Trebuchet MS"/>
                <a:cs typeface="Trebuchet MS"/>
              </a:rPr>
              <a:t>,</a:t>
            </a:r>
            <a:r>
              <a:rPr sz="750" i="1" spc="15" baseline="-16666" dirty="0">
                <a:latin typeface="Arial"/>
                <a:cs typeface="Arial"/>
              </a:rPr>
              <a:t>i</a:t>
            </a:r>
            <a:r>
              <a:rPr sz="750" i="1" spc="-60" baseline="-16666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76043" y="2671532"/>
            <a:ext cx="417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96083" y="2620773"/>
            <a:ext cx="10172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979" algn="l"/>
              </a:tabLst>
            </a:pPr>
            <a:r>
              <a:rPr sz="900" i="1" spc="-25" dirty="0">
                <a:latin typeface="Arial"/>
                <a:cs typeface="Arial"/>
              </a:rPr>
              <a:t>w	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1)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70948" y="251259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81654" y="2793059"/>
            <a:ext cx="3733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600" i="1" spc="15" dirty="0">
                <a:latin typeface="Arial"/>
                <a:cs typeface="Arial"/>
              </a:rPr>
              <a:t>l</a:t>
            </a:r>
            <a:r>
              <a:rPr sz="750" i="1" spc="127" baseline="-16666" dirty="0">
                <a:latin typeface="Arial"/>
                <a:cs typeface="Arial"/>
              </a:rPr>
              <a:t>t</a:t>
            </a:r>
            <a:r>
              <a:rPr sz="750" i="1" spc="60" baseline="-16666" dirty="0">
                <a:latin typeface="Trebuchet MS"/>
                <a:cs typeface="Trebuchet MS"/>
              </a:rPr>
              <a:t>,</a:t>
            </a:r>
            <a:r>
              <a:rPr sz="750" i="1" spc="15" baseline="-16666" dirty="0">
                <a:latin typeface="Arial"/>
                <a:cs typeface="Arial"/>
              </a:rPr>
              <a:t>i</a:t>
            </a:r>
            <a:r>
              <a:rPr sz="750" i="1" spc="-60" baseline="-16666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23386" y="2620773"/>
            <a:ext cx="105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3345" y="2671532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79548" y="2980094"/>
            <a:ext cx="9988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-40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60" baseline="6172" dirty="0">
                <a:latin typeface="Verdana"/>
                <a:cs typeface="Verdana"/>
              </a:rPr>
              <a:t>β</a:t>
            </a:r>
            <a:r>
              <a:rPr sz="1350" i="1" spc="-97" baseline="6172" dirty="0">
                <a:latin typeface="Verdana"/>
                <a:cs typeface="Verdan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1)</a:t>
            </a: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22484" y="2859266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33191" y="3139731"/>
            <a:ext cx="3733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-40" dirty="0">
                <a:latin typeface="Tahoma"/>
                <a:cs typeface="Tahoma"/>
              </a:rPr>
              <a:t>: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600" i="1" spc="15" dirty="0">
                <a:latin typeface="Arial"/>
                <a:cs typeface="Arial"/>
              </a:rPr>
              <a:t>l</a:t>
            </a:r>
            <a:r>
              <a:rPr sz="750" i="1" spc="127" baseline="-16666" dirty="0">
                <a:latin typeface="Arial"/>
                <a:cs typeface="Arial"/>
              </a:rPr>
              <a:t>t</a:t>
            </a:r>
            <a:r>
              <a:rPr sz="750" i="1" spc="60" baseline="-16666" dirty="0">
                <a:latin typeface="Trebuchet MS"/>
                <a:cs typeface="Trebuchet MS"/>
              </a:rPr>
              <a:t>,</a:t>
            </a:r>
            <a:r>
              <a:rPr sz="750" i="1" spc="15" baseline="-16666" dirty="0">
                <a:latin typeface="Arial"/>
                <a:cs typeface="Arial"/>
              </a:rPr>
              <a:t>i</a:t>
            </a:r>
            <a:r>
              <a:rPr sz="750" i="1" spc="-60" baseline="-16666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74935" y="2967445"/>
            <a:ext cx="863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35387" y="3018204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79535" y="3258080"/>
            <a:ext cx="1132840" cy="4203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-40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60" baseline="6172" dirty="0">
                <a:latin typeface="Verdana"/>
                <a:cs typeface="Verdana"/>
              </a:rPr>
              <a:t>β</a:t>
            </a:r>
            <a:r>
              <a:rPr sz="1350" i="1" spc="-97" baseline="6172" dirty="0">
                <a:latin typeface="Verdana"/>
                <a:cs typeface="Verdan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1)</a:t>
            </a: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L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30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(1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(1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i="1" spc="7" baseline="6172" dirty="0">
                <a:latin typeface="Verdana"/>
                <a:cs typeface="Verdana"/>
              </a:rPr>
              <a:t>β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i="1" baseline="6172" dirty="0">
                <a:latin typeface="Arial"/>
                <a:cs typeface="Arial"/>
              </a:rPr>
              <a:t>L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217" y="4008030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1680" y="40365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4505" y="3985883"/>
            <a:ext cx="1163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latin typeface="Tahoma"/>
                <a:cs typeface="Tahoma"/>
              </a:rPr>
              <a:t>Since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25" dirty="0">
                <a:latin typeface="Tahoma"/>
                <a:cs typeface="Tahoma"/>
              </a:rPr>
              <a:t>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72730" y="4037341"/>
            <a:ext cx="1936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14792" y="3900476"/>
            <a:ext cx="1358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0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25320" y="3969714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25320" y="405863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979816" y="3985883"/>
            <a:ext cx="1478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334" algn="l"/>
              </a:tabLst>
            </a:pP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64079" y="4037341"/>
            <a:ext cx="4622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0670" algn="l"/>
              </a:tabLst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	</a:t>
            </a:r>
            <a:r>
              <a:rPr sz="600" i="1" spc="6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8E00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39732" y="3985883"/>
            <a:ext cx="3524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solidFill>
                  <a:srgbClr val="008E00"/>
                </a:solidFill>
                <a:latin typeface="Cambria"/>
                <a:cs typeface="Cambria"/>
              </a:rPr>
              <a:t>≥</a:t>
            </a:r>
            <a:r>
              <a:rPr sz="900" spc="-5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max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26687" y="3985883"/>
            <a:ext cx="105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66414" y="4041557"/>
            <a:ext cx="782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600" spc="100" dirty="0">
                <a:solidFill>
                  <a:srgbClr val="008E00"/>
                </a:solidFill>
                <a:latin typeface="Lucida Sans Unicode"/>
                <a:cs typeface="Lucida Sans Unicode"/>
              </a:rPr>
              <a:t>∈{</a:t>
            </a:r>
            <a:r>
              <a:rPr sz="600" spc="-15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600" i="1" spc="75" dirty="0">
                <a:solidFill>
                  <a:srgbClr val="008E00"/>
                </a:solidFill>
                <a:latin typeface="Calibri"/>
                <a:cs typeface="Calibri"/>
              </a:rPr>
              <a:t>,...,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N</a:t>
            </a:r>
            <a:r>
              <a:rPr sz="600" spc="185" dirty="0">
                <a:solidFill>
                  <a:srgbClr val="008E00"/>
                </a:solidFill>
                <a:latin typeface="Lucida Sans Unicode"/>
                <a:cs typeface="Lucida Sans Unicode"/>
              </a:rPr>
              <a:t>}</a:t>
            </a:r>
            <a:r>
              <a:rPr sz="600" dirty="0">
                <a:solidFill>
                  <a:srgbClr val="008E00"/>
                </a:solidFill>
                <a:latin typeface="Lucida Sans Unicode"/>
                <a:cs typeface="Lucida Sans Unicode"/>
              </a:rPr>
              <a:t>   </a:t>
            </a:r>
            <a:r>
              <a:rPr sz="600" spc="70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900" i="1" spc="97" baseline="4629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baseline="462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30" baseline="4629" dirty="0">
                <a:solidFill>
                  <a:srgbClr val="008E00"/>
                </a:solidFill>
                <a:latin typeface="Tahoma"/>
                <a:cs typeface="Tahoma"/>
              </a:rPr>
              <a:t>+1</a:t>
            </a:r>
            <a:r>
              <a:rPr sz="900" i="1" spc="112" baseline="4629" dirty="0">
                <a:solidFill>
                  <a:srgbClr val="008E00"/>
                </a:solidFill>
                <a:latin typeface="Calibri"/>
                <a:cs typeface="Calibri"/>
              </a:rPr>
              <a:t>,</a:t>
            </a:r>
            <a:r>
              <a:rPr sz="900" i="1" spc="22" baseline="4629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64710" y="3975467"/>
            <a:ext cx="90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90" dirty="0">
                <a:solidFill>
                  <a:srgbClr val="008E00"/>
                </a:solidFill>
                <a:latin typeface="Lucida Sans Unicode"/>
                <a:cs typeface="Lucida Sans Unicode"/>
              </a:rPr>
              <a:t>L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29582" y="3956268"/>
            <a:ext cx="130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solidFill>
                  <a:srgbClr val="008E00"/>
                </a:solidFill>
                <a:latin typeface="Arial"/>
                <a:cs typeface="Arial"/>
              </a:rPr>
              <a:t>min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29582" y="4014942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769282" y="3985883"/>
            <a:ext cx="436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</a:tabLst>
            </a:pPr>
            <a:r>
              <a:rPr sz="900" spc="60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8E00"/>
                </a:solidFill>
                <a:latin typeface="Verdana"/>
                <a:cs typeface="Verdana"/>
              </a:rPr>
              <a:t>β</a:t>
            </a:r>
            <a:r>
              <a:rPr sz="900" i="1" dirty="0">
                <a:solidFill>
                  <a:srgbClr val="008E00"/>
                </a:solidFill>
                <a:latin typeface="Verdana"/>
                <a:cs typeface="Verdana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805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Intr</a:t>
            </a:r>
            <a:r>
              <a:rPr sz="1100" b="1" spc="2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o</a:t>
            </a:r>
            <a:r>
              <a:rPr sz="1100" b="1" spc="-3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duc</a:t>
            </a:r>
            <a:r>
              <a:rPr sz="1100" b="1" spc="-2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t</a:t>
            </a:r>
            <a:r>
              <a:rPr sz="1100" b="1" spc="-5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73660" cy="12700"/>
            </a:xfrm>
            <a:custGeom>
              <a:avLst/>
              <a:gdLst/>
              <a:ahLst/>
              <a:cxnLst/>
              <a:rect l="l" t="t" r="r" b="b"/>
              <a:pathLst>
                <a:path w="73659" h="12700">
                  <a:moveTo>
                    <a:pt x="0" y="12652"/>
                  </a:moveTo>
                  <a:lnTo>
                    <a:pt x="0" y="0"/>
                  </a:lnTo>
                  <a:lnTo>
                    <a:pt x="73130" y="0"/>
                  </a:lnTo>
                  <a:lnTo>
                    <a:pt x="73130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39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75" dirty="0"/>
              <a:t> </a:t>
            </a:r>
            <a:r>
              <a:rPr spc="-40" dirty="0"/>
              <a:t>weighted</a:t>
            </a:r>
            <a:r>
              <a:rPr spc="75" dirty="0"/>
              <a:t> </a:t>
            </a:r>
            <a:r>
              <a:rPr spc="-30" dirty="0"/>
              <a:t>majority</a:t>
            </a:r>
            <a:r>
              <a:rPr spc="7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120390" cy="12700"/>
            </a:xfrm>
            <a:custGeom>
              <a:avLst/>
              <a:gdLst/>
              <a:ahLst/>
              <a:cxnLst/>
              <a:rect l="l" t="t" r="r" b="b"/>
              <a:pathLst>
                <a:path w="3120390" h="12700">
                  <a:moveTo>
                    <a:pt x="0" y="12652"/>
                  </a:moveTo>
                  <a:lnTo>
                    <a:pt x="0" y="0"/>
                  </a:lnTo>
                  <a:lnTo>
                    <a:pt x="3120069" y="0"/>
                  </a:lnTo>
                  <a:lnTo>
                    <a:pt x="312006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3079750"/>
            <a:chOff x="359994" y="613815"/>
            <a:chExt cx="5045710" cy="3079750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2869565"/>
            </a:xfrm>
            <a:custGeom>
              <a:avLst/>
              <a:gdLst/>
              <a:ahLst/>
              <a:cxnLst/>
              <a:rect l="l" t="t" r="r" b="b"/>
              <a:pathLst>
                <a:path w="5040630" h="2869565">
                  <a:moveTo>
                    <a:pt x="5040064" y="0"/>
                  </a:moveTo>
                  <a:lnTo>
                    <a:pt x="0" y="0"/>
                  </a:lnTo>
                  <a:lnTo>
                    <a:pt x="0" y="2843753"/>
                  </a:lnTo>
                  <a:lnTo>
                    <a:pt x="1988" y="2853603"/>
                  </a:lnTo>
                  <a:lnTo>
                    <a:pt x="7411" y="2861646"/>
                  </a:lnTo>
                  <a:lnTo>
                    <a:pt x="15455" y="2867070"/>
                  </a:lnTo>
                  <a:lnTo>
                    <a:pt x="25305" y="2869058"/>
                  </a:lnTo>
                  <a:lnTo>
                    <a:pt x="5014759" y="2869058"/>
                  </a:lnTo>
                  <a:lnTo>
                    <a:pt x="5024609" y="2867070"/>
                  </a:lnTo>
                  <a:lnTo>
                    <a:pt x="5032653" y="2861646"/>
                  </a:lnTo>
                  <a:lnTo>
                    <a:pt x="5038076" y="2853603"/>
                  </a:lnTo>
                  <a:lnTo>
                    <a:pt x="5040064" y="2843753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2869565"/>
            </a:xfrm>
            <a:custGeom>
              <a:avLst/>
              <a:gdLst/>
              <a:ahLst/>
              <a:cxnLst/>
              <a:rect l="l" t="t" r="r" b="b"/>
              <a:pathLst>
                <a:path w="5040630" h="2869565">
                  <a:moveTo>
                    <a:pt x="5040064" y="0"/>
                  </a:moveTo>
                  <a:lnTo>
                    <a:pt x="5040064" y="2843753"/>
                  </a:lnTo>
                  <a:lnTo>
                    <a:pt x="5038076" y="2853603"/>
                  </a:lnTo>
                  <a:lnTo>
                    <a:pt x="5032653" y="2861646"/>
                  </a:lnTo>
                  <a:lnTo>
                    <a:pt x="5024609" y="2867070"/>
                  </a:lnTo>
                  <a:lnTo>
                    <a:pt x="5014759" y="2869058"/>
                  </a:lnTo>
                  <a:lnTo>
                    <a:pt x="25305" y="2869058"/>
                  </a:lnTo>
                  <a:lnTo>
                    <a:pt x="15455" y="2867070"/>
                  </a:lnTo>
                  <a:lnTo>
                    <a:pt x="7411" y="2861646"/>
                  </a:lnTo>
                  <a:lnTo>
                    <a:pt x="1988" y="2853603"/>
                  </a:lnTo>
                  <a:lnTo>
                    <a:pt x="0" y="2843753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632124"/>
            <a:ext cx="2400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30" baseline="-9259" dirty="0">
                <a:solidFill>
                  <a:srgbClr val="008E00"/>
                </a:solidFill>
                <a:latin typeface="Arial"/>
                <a:cs typeface="Arial"/>
              </a:rPr>
              <a:t>RWM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008E00"/>
                </a:solidFill>
                <a:latin typeface="Arial"/>
                <a:cs typeface="Arial"/>
              </a:rPr>
              <a:t>(cont.).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217" y="879108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792" y="771567"/>
            <a:ext cx="1358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0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5320" y="840805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5320" y="929718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505" y="856962"/>
            <a:ext cx="28238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7630" algn="l"/>
                <a:tab pos="1866264" algn="l"/>
              </a:tabLst>
            </a:pPr>
            <a:r>
              <a:rPr sz="900" spc="-15" dirty="0">
                <a:latin typeface="Tahoma"/>
                <a:cs typeface="Tahoma"/>
              </a:rPr>
              <a:t>Since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680" y="908420"/>
            <a:ext cx="258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3585" algn="l"/>
                <a:tab pos="2134870" algn="l"/>
                <a:tab pos="2403475" algn="l"/>
              </a:tabLst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600" i="1" spc="6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8E00"/>
                </a:solid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6414" y="912636"/>
            <a:ext cx="782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600" spc="100" dirty="0">
                <a:solidFill>
                  <a:srgbClr val="008E00"/>
                </a:solidFill>
                <a:latin typeface="Lucida Sans Unicode"/>
                <a:cs typeface="Lucida Sans Unicode"/>
              </a:rPr>
              <a:t>∈{</a:t>
            </a:r>
            <a:r>
              <a:rPr sz="600" spc="-15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600" i="1" spc="75" dirty="0">
                <a:solidFill>
                  <a:srgbClr val="008E00"/>
                </a:solidFill>
                <a:latin typeface="Calibri"/>
                <a:cs typeface="Calibri"/>
              </a:rPr>
              <a:t>,...,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N</a:t>
            </a:r>
            <a:r>
              <a:rPr sz="600" spc="185" dirty="0">
                <a:solidFill>
                  <a:srgbClr val="008E00"/>
                </a:solidFill>
                <a:latin typeface="Lucida Sans Unicode"/>
                <a:cs typeface="Lucida Sans Unicode"/>
              </a:rPr>
              <a:t>}</a:t>
            </a:r>
            <a:r>
              <a:rPr sz="600" dirty="0">
                <a:solidFill>
                  <a:srgbClr val="008E00"/>
                </a:solidFill>
                <a:latin typeface="Lucida Sans Unicode"/>
                <a:cs typeface="Lucida Sans Unicode"/>
              </a:rPr>
              <a:t>   </a:t>
            </a:r>
            <a:r>
              <a:rPr sz="600" spc="70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900" i="1" spc="97" baseline="4629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baseline="462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30" baseline="4629" dirty="0">
                <a:solidFill>
                  <a:srgbClr val="008E00"/>
                </a:solidFill>
                <a:latin typeface="Tahoma"/>
                <a:cs typeface="Tahoma"/>
              </a:rPr>
              <a:t>+1</a:t>
            </a:r>
            <a:r>
              <a:rPr sz="900" i="1" spc="112" baseline="4629" dirty="0">
                <a:solidFill>
                  <a:srgbClr val="008E00"/>
                </a:solidFill>
                <a:latin typeface="Calibri"/>
                <a:cs typeface="Calibri"/>
              </a:rPr>
              <a:t>,</a:t>
            </a:r>
            <a:r>
              <a:rPr sz="900" i="1" spc="22" baseline="4629" dirty="0">
                <a:solidFill>
                  <a:srgbClr val="008E00"/>
                </a:solidFill>
                <a:latin typeface="Arial"/>
                <a:cs typeface="Arial"/>
              </a:rPr>
              <a:t>i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4710" y="846546"/>
            <a:ext cx="90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90" dirty="0">
                <a:solidFill>
                  <a:srgbClr val="008E00"/>
                </a:solidFill>
                <a:latin typeface="Lucida Sans Unicode"/>
                <a:cs typeface="Lucida Sans Unicode"/>
              </a:rPr>
              <a:t>L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9582" y="827347"/>
            <a:ext cx="130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solidFill>
                  <a:srgbClr val="008E00"/>
                </a:solidFill>
                <a:latin typeface="Arial"/>
                <a:cs typeface="Arial"/>
              </a:rPr>
              <a:t>min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29582" y="886033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9732" y="856962"/>
            <a:ext cx="1565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9465" algn="l"/>
                <a:tab pos="1141730" algn="l"/>
                <a:tab pos="1520190" algn="l"/>
              </a:tabLst>
            </a:pPr>
            <a:r>
              <a:rPr sz="900" spc="215" dirty="0">
                <a:solidFill>
                  <a:srgbClr val="008E00"/>
                </a:solidFill>
                <a:latin typeface="Cambria"/>
                <a:cs typeface="Cambria"/>
              </a:rPr>
              <a:t>≥</a:t>
            </a:r>
            <a:r>
              <a:rPr sz="900" spc="55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max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	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	</a:t>
            </a:r>
            <a:r>
              <a:rPr sz="900" spc="60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8E00"/>
                </a:solidFill>
                <a:latin typeface="Verdana"/>
                <a:cs typeface="Verdana"/>
              </a:rPr>
              <a:t>β</a:t>
            </a:r>
            <a:r>
              <a:rPr sz="900" i="1" dirty="0">
                <a:solidFill>
                  <a:srgbClr val="008E00"/>
                </a:solidFill>
                <a:latin typeface="Verdana"/>
                <a:cs typeface="Verdana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2817" y="1054256"/>
            <a:ext cx="44361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log(1</a:t>
            </a:r>
            <a:r>
              <a:rPr sz="900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i="1" spc="-7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valid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log(1</a:t>
            </a:r>
            <a:r>
              <a:rPr sz="9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2" baseline="37037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254" baseline="37037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valid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14350" y="1311678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1650" y="129018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26/48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1650" y="1204876"/>
            <a:ext cx="8362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7555" algn="l"/>
              </a:tabLst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	</a:t>
            </a:r>
            <a:r>
              <a:rPr sz="600" spc="190" dirty="0">
                <a:solidFill>
                  <a:srgbClr val="0000FF"/>
                </a:solidFill>
                <a:latin typeface="Lucida Sans Unicode"/>
                <a:cs typeface="Lucida Sans Unicode"/>
              </a:rPr>
              <a:t>L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2062" y="1242637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2062" y="1133352"/>
            <a:ext cx="52133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7510" algn="l"/>
              </a:tabLst>
            </a:pPr>
            <a:r>
              <a:rPr sz="500" i="1" dirty="0">
                <a:solidFill>
                  <a:srgbClr val="0000FF"/>
                </a:solidFill>
                <a:latin typeface="Arial"/>
                <a:cs typeface="Arial"/>
              </a:rPr>
              <a:t>min	</a:t>
            </a:r>
            <a:r>
              <a:rPr sz="1350" spc="390" baseline="3086" dirty="0">
                <a:solidFill>
                  <a:srgbClr val="0000FF"/>
                </a:solidFill>
                <a:latin typeface="Trebuchet MS"/>
                <a:cs typeface="Trebuchet MS"/>
              </a:rPr>
              <a:t>Q</a:t>
            </a:r>
            <a:endParaRPr sz="1350" baseline="3086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7908" y="1197408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7908" y="1286334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6667" y="1264185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4505" y="1213578"/>
            <a:ext cx="2961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0485" algn="l"/>
                <a:tab pos="1849120" algn="l"/>
              </a:tabLst>
            </a:pP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</a:t>
            </a:r>
            <a:r>
              <a:rPr sz="900" spc="-35" dirty="0">
                <a:latin typeface="Tahoma"/>
                <a:cs typeface="Tahoma"/>
              </a:rPr>
              <a:t>b</a:t>
            </a:r>
            <a:r>
              <a:rPr sz="900" spc="30" dirty="0">
                <a:latin typeface="Tahoma"/>
                <a:cs typeface="Tahoma"/>
              </a:rPr>
              <a:t>t</a:t>
            </a:r>
            <a:r>
              <a:rPr sz="900" spc="-15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i</a:t>
            </a:r>
            <a:r>
              <a:rPr sz="900" spc="-30" dirty="0">
                <a:latin typeface="Tahoma"/>
                <a:cs typeface="Tahoma"/>
              </a:rPr>
              <a:t>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dirty="0">
                <a:solidFill>
                  <a:srgbClr val="0000FF"/>
                </a:solidFill>
                <a:latin typeface="Verdana"/>
                <a:cs typeface="Verdana"/>
              </a:rPr>
              <a:t>	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	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Then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3488" y="1557059"/>
            <a:ext cx="90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90" dirty="0">
                <a:latin typeface="Lucida Sans Unicode"/>
                <a:cs typeface="Lucida Sans Unicode"/>
              </a:rPr>
              <a:t>L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98360" y="1537861"/>
            <a:ext cx="130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latin typeface="Arial"/>
                <a:cs typeface="Arial"/>
              </a:rPr>
              <a:t>min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8360" y="1596535"/>
            <a:ext cx="717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5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26947" y="1469417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3678" y="1465622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60" dirty="0">
                <a:latin typeface="Trebuchet MS"/>
                <a:cs typeface="Trebuchet MS"/>
              </a:rPr>
              <a:t>Y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9660" y="174328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8076" y="1624420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1594" y="1573801"/>
            <a:ext cx="1589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720" algn="l"/>
                <a:tab pos="703580" algn="l"/>
              </a:tabLst>
            </a:pPr>
            <a:r>
              <a:rPr sz="900" i="1" spc="-40" dirty="0">
                <a:latin typeface="Verdana"/>
                <a:cs typeface="Verdana"/>
              </a:rPr>
              <a:t>β	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N	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95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48611" y="1557059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47720" y="146941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95790" y="146562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11525" y="174328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48611" y="1631799"/>
            <a:ext cx="2032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9455" algn="l"/>
              </a:tabLst>
            </a:pPr>
            <a:r>
              <a:rPr sz="600" i="1" spc="65" dirty="0">
                <a:latin typeface="Arial"/>
                <a:cs typeface="Arial"/>
              </a:rPr>
              <a:t>T	</a:t>
            </a:r>
            <a:r>
              <a:rPr sz="900" i="1" spc="89" baseline="4629" dirty="0">
                <a:latin typeface="Arial"/>
                <a:cs typeface="Arial"/>
              </a:rPr>
              <a:t>t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18449" y="1573801"/>
            <a:ext cx="2319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335" algn="l"/>
                <a:tab pos="1377950" algn="l"/>
              </a:tabLst>
            </a:pPr>
            <a:r>
              <a:rPr sz="900" spc="140" dirty="0">
                <a:latin typeface="Cambria"/>
                <a:cs typeface="Cambria"/>
              </a:rPr>
              <a:t>⇒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spc="-1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48611" y="1959548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48611" y="203428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31704" y="1871918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79774" y="1868123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95509" y="2145768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46922" y="1976302"/>
            <a:ext cx="19107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090" algn="l"/>
                <a:tab pos="1833880" algn="l"/>
              </a:tabLst>
            </a:pPr>
            <a:r>
              <a:rPr sz="900" spc="-95" dirty="0">
                <a:latin typeface="Tahoma"/>
                <a:cs typeface="Tahoma"/>
              </a:rPr>
              <a:t>=</a:t>
            </a:r>
            <a:r>
              <a:rPr sz="900" spc="140" dirty="0">
                <a:latin typeface="Cambria"/>
                <a:cs typeface="Cambria"/>
              </a:rPr>
              <a:t>⇒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spc="-1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2123" y="2026909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48611" y="2265859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48611" y="234059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46922" y="2282600"/>
            <a:ext cx="17195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090" algn="l"/>
              </a:tabLst>
            </a:pPr>
            <a:r>
              <a:rPr sz="900" spc="-95" dirty="0">
                <a:latin typeface="Tahoma"/>
                <a:cs typeface="Tahoma"/>
              </a:rPr>
              <a:t>=</a:t>
            </a:r>
            <a:r>
              <a:rPr sz="900" spc="140" dirty="0">
                <a:latin typeface="Cambria"/>
                <a:cs typeface="Cambria"/>
              </a:rPr>
              <a:t>⇒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spc="-1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150" dirty="0"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40886" y="2334058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848611" y="2585188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6922" y="2533743"/>
            <a:ext cx="522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Tahoma"/>
                <a:cs typeface="Tahoma"/>
              </a:rPr>
              <a:t>=</a:t>
            </a:r>
            <a:r>
              <a:rPr sz="900" spc="20" dirty="0">
                <a:latin typeface="Cambria"/>
                <a:cs typeface="Cambria"/>
              </a:rPr>
              <a:t>⇒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 </a:t>
            </a:r>
            <a:r>
              <a:rPr sz="900" spc="210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99055" y="2460096"/>
            <a:ext cx="714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1484" algn="l"/>
              </a:tabLst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91346" y="2610972"/>
            <a:ext cx="7397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9105" algn="l"/>
              </a:tabLst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05989" y="2533743"/>
            <a:ext cx="5270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900" spc="-185" dirty="0">
                <a:latin typeface="Cambria"/>
                <a:cs typeface="Cambria"/>
              </a:rPr>
              <a:t>—	</a:t>
            </a:r>
            <a:r>
              <a:rPr sz="900" spc="150" dirty="0"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07461" y="2516989"/>
            <a:ext cx="150495" cy="1917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590"/>
              </a:lnSpc>
              <a:spcBef>
                <a:spcPts val="225"/>
              </a:spcBef>
            </a:pPr>
            <a:r>
              <a:rPr sz="600" i="1" dirty="0">
                <a:latin typeface="Arial"/>
                <a:cs typeface="Arial"/>
              </a:rPr>
              <a:t>min  </a:t>
            </a: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48611" y="2894344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46922" y="2842886"/>
            <a:ext cx="522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Tahoma"/>
                <a:cs typeface="Tahoma"/>
              </a:rPr>
              <a:t>=</a:t>
            </a:r>
            <a:r>
              <a:rPr sz="900" spc="20" dirty="0">
                <a:latin typeface="Cambria"/>
                <a:cs typeface="Cambria"/>
              </a:rPr>
              <a:t>⇒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 </a:t>
            </a:r>
            <a:r>
              <a:rPr sz="900" spc="210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05989" y="2842886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5" dirty="0">
                <a:latin typeface="Cambria"/>
                <a:cs typeface="Cambria"/>
              </a:rPr>
              <a:t>−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99055" y="2769239"/>
            <a:ext cx="12687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1484" algn="l"/>
              </a:tabLst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900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900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900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β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91346" y="2920128"/>
            <a:ext cx="1005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4535" algn="l"/>
              </a:tabLst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57066" y="2842886"/>
            <a:ext cx="1060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50" dirty="0"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37673" y="2826145"/>
            <a:ext cx="150495" cy="1917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590"/>
              </a:lnSpc>
              <a:spcBef>
                <a:spcPts val="225"/>
              </a:spcBef>
            </a:pPr>
            <a:r>
              <a:rPr sz="600" i="1" dirty="0">
                <a:latin typeface="Arial"/>
                <a:cs typeface="Arial"/>
              </a:rPr>
              <a:t>min  </a:t>
            </a: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48611" y="319704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46922" y="3145604"/>
            <a:ext cx="522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latin typeface="Tahoma"/>
                <a:cs typeface="Tahoma"/>
              </a:rPr>
              <a:t>=</a:t>
            </a:r>
            <a:r>
              <a:rPr sz="900" spc="20" dirty="0">
                <a:latin typeface="Cambria"/>
                <a:cs typeface="Cambria"/>
              </a:rPr>
              <a:t>⇒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spc="150" dirty="0">
                <a:latin typeface="Cambria"/>
                <a:cs typeface="Cambria"/>
              </a:rPr>
              <a:t>L </a:t>
            </a:r>
            <a:r>
              <a:rPr sz="900" spc="210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91346" y="3057728"/>
            <a:ext cx="293370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10000"/>
              </a:lnSpc>
              <a:spcBef>
                <a:spcPts val="100"/>
              </a:spcBef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 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40" dirty="0">
                <a:latin typeface="Verdana"/>
                <a:cs typeface="Verdana"/>
              </a:rPr>
              <a:t>β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05989" y="3145604"/>
            <a:ext cx="5880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150" dirty="0"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68116" y="3128850"/>
            <a:ext cx="150495" cy="1917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590"/>
              </a:lnSpc>
              <a:spcBef>
                <a:spcPts val="225"/>
              </a:spcBef>
            </a:pPr>
            <a:r>
              <a:rPr sz="600" i="1" dirty="0">
                <a:latin typeface="Arial"/>
                <a:cs typeface="Arial"/>
              </a:rPr>
              <a:t>min  </a:t>
            </a: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2817" y="3437919"/>
            <a:ext cx="17202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8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first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statement.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239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75" dirty="0"/>
              <a:t> </a:t>
            </a:r>
            <a:r>
              <a:rPr spc="-40" dirty="0"/>
              <a:t>weighted</a:t>
            </a:r>
            <a:r>
              <a:rPr spc="75" dirty="0"/>
              <a:t> </a:t>
            </a:r>
            <a:r>
              <a:rPr spc="-30" dirty="0"/>
              <a:t>majority</a:t>
            </a:r>
            <a:r>
              <a:rPr spc="7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240405" cy="12700"/>
            </a:xfrm>
            <a:custGeom>
              <a:avLst/>
              <a:gdLst/>
              <a:ahLst/>
              <a:cxnLst/>
              <a:rect l="l" t="t" r="r" b="b"/>
              <a:pathLst>
                <a:path w="3240405" h="12700">
                  <a:moveTo>
                    <a:pt x="0" y="12652"/>
                  </a:moveTo>
                  <a:lnTo>
                    <a:pt x="0" y="0"/>
                  </a:lnTo>
                  <a:lnTo>
                    <a:pt x="3240041" y="0"/>
                  </a:lnTo>
                  <a:lnTo>
                    <a:pt x="324004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2063114"/>
            <a:chOff x="359994" y="613815"/>
            <a:chExt cx="5045710" cy="2063114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1852295"/>
            </a:xfrm>
            <a:custGeom>
              <a:avLst/>
              <a:gdLst/>
              <a:ahLst/>
              <a:cxnLst/>
              <a:rect l="l" t="t" r="r" b="b"/>
              <a:pathLst>
                <a:path w="5040630" h="1852295">
                  <a:moveTo>
                    <a:pt x="5040064" y="0"/>
                  </a:moveTo>
                  <a:lnTo>
                    <a:pt x="0" y="0"/>
                  </a:lnTo>
                  <a:lnTo>
                    <a:pt x="0" y="1826829"/>
                  </a:lnTo>
                  <a:lnTo>
                    <a:pt x="1988" y="1836679"/>
                  </a:lnTo>
                  <a:lnTo>
                    <a:pt x="7411" y="1844723"/>
                  </a:lnTo>
                  <a:lnTo>
                    <a:pt x="15455" y="1850146"/>
                  </a:lnTo>
                  <a:lnTo>
                    <a:pt x="25305" y="1852135"/>
                  </a:lnTo>
                  <a:lnTo>
                    <a:pt x="5014759" y="1852135"/>
                  </a:lnTo>
                  <a:lnTo>
                    <a:pt x="5024609" y="1850146"/>
                  </a:lnTo>
                  <a:lnTo>
                    <a:pt x="5032653" y="1844723"/>
                  </a:lnTo>
                  <a:lnTo>
                    <a:pt x="5038076" y="1836679"/>
                  </a:lnTo>
                  <a:lnTo>
                    <a:pt x="5040064" y="182682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1852295"/>
            </a:xfrm>
            <a:custGeom>
              <a:avLst/>
              <a:gdLst/>
              <a:ahLst/>
              <a:cxnLst/>
              <a:rect l="l" t="t" r="r" b="b"/>
              <a:pathLst>
                <a:path w="5040630" h="1852295">
                  <a:moveTo>
                    <a:pt x="5040064" y="0"/>
                  </a:moveTo>
                  <a:lnTo>
                    <a:pt x="5040064" y="1826829"/>
                  </a:lnTo>
                  <a:lnTo>
                    <a:pt x="5038076" y="1836679"/>
                  </a:lnTo>
                  <a:lnTo>
                    <a:pt x="5032653" y="1844723"/>
                  </a:lnTo>
                  <a:lnTo>
                    <a:pt x="5024609" y="1850146"/>
                  </a:lnTo>
                  <a:lnTo>
                    <a:pt x="5014759" y="1852135"/>
                  </a:lnTo>
                  <a:lnTo>
                    <a:pt x="25305" y="1852135"/>
                  </a:lnTo>
                  <a:lnTo>
                    <a:pt x="15455" y="1850146"/>
                  </a:lnTo>
                  <a:lnTo>
                    <a:pt x="7411" y="1844723"/>
                  </a:lnTo>
                  <a:lnTo>
                    <a:pt x="1988" y="1836679"/>
                  </a:lnTo>
                  <a:lnTo>
                    <a:pt x="0" y="182682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8217" y="855909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44" y="632124"/>
            <a:ext cx="2400300" cy="30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30" baseline="-9259" dirty="0">
                <a:solidFill>
                  <a:srgbClr val="008E00"/>
                </a:solidFill>
                <a:latin typeface="Arial"/>
                <a:cs typeface="Arial"/>
              </a:rPr>
              <a:t>RWM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008E00"/>
                </a:solidFill>
                <a:latin typeface="Arial"/>
                <a:cs typeface="Arial"/>
              </a:rPr>
              <a:t>(cont.).</a:t>
            </a:r>
            <a:endParaRPr sz="900">
              <a:latin typeface="Arial"/>
              <a:cs typeface="Arial"/>
            </a:endParaRPr>
          </a:p>
          <a:p>
            <a:pPr marL="648970">
              <a:lnSpc>
                <a:spcPct val="100000"/>
              </a:lnSpc>
              <a:spcBef>
                <a:spcPts val="425"/>
              </a:spcBef>
            </a:pP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581" y="895304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505" y="833763"/>
            <a:ext cx="1633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355" algn="l"/>
              </a:tabLst>
            </a:pPr>
            <a:r>
              <a:rPr sz="900" spc="-15" dirty="0">
                <a:latin typeface="Tahoma"/>
                <a:cs typeface="Tahoma"/>
              </a:rPr>
              <a:t>Since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50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also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implies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2495" y="1050298"/>
            <a:ext cx="274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37486" y="122204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456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9757" y="1107204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" dirty="0">
                <a:latin typeface="Arial"/>
                <a:cs typeface="Arial"/>
              </a:rPr>
              <a:t>min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6044" y="1123945"/>
            <a:ext cx="1569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150" dirty="0">
                <a:latin typeface="Cambria"/>
                <a:cs typeface="Cambria"/>
              </a:rPr>
              <a:t>L</a:t>
            </a:r>
            <a:r>
              <a:rPr sz="900" i="1" spc="97" baseline="-9259" dirty="0">
                <a:latin typeface="Arial"/>
                <a:cs typeface="Arial"/>
              </a:rPr>
              <a:t>T </a:t>
            </a:r>
            <a:r>
              <a:rPr sz="900" i="1" spc="75" baseline="-9259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dirty="0">
                <a:latin typeface="Cambria"/>
                <a:cs typeface="Cambria"/>
              </a:rPr>
              <a:t>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1350" spc="-52" baseline="-37037" dirty="0">
                <a:latin typeface="Tahoma"/>
                <a:cs typeface="Tahoma"/>
              </a:rPr>
              <a:t>1</a:t>
            </a:r>
            <a:r>
              <a:rPr sz="1350" spc="-120" baseline="-37037" dirty="0">
                <a:latin typeface="Tahoma"/>
                <a:cs typeface="Tahoma"/>
              </a:rPr>
              <a:t> </a:t>
            </a:r>
            <a:r>
              <a:rPr sz="1350" spc="-157" baseline="-37037" dirty="0">
                <a:latin typeface="Cambria"/>
                <a:cs typeface="Cambria"/>
              </a:rPr>
              <a:t>−</a:t>
            </a:r>
            <a:r>
              <a:rPr sz="1350" spc="7" baseline="-37037" dirty="0">
                <a:latin typeface="Cambria"/>
                <a:cs typeface="Cambria"/>
              </a:rPr>
              <a:t> </a:t>
            </a:r>
            <a:r>
              <a:rPr sz="1350" i="1" spc="-60" baseline="-37037" dirty="0">
                <a:latin typeface="Verdana"/>
                <a:cs typeface="Verdana"/>
              </a:rPr>
              <a:t>β</a:t>
            </a:r>
            <a:r>
              <a:rPr sz="1350" i="1" spc="75" baseline="-37037" dirty="0">
                <a:latin typeface="Verdana"/>
                <a:cs typeface="Verdan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Verdana"/>
                <a:cs typeface="Verdana"/>
              </a:rPr>
              <a:t>β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150" dirty="0">
                <a:latin typeface="Cambria"/>
                <a:cs typeface="Cambria"/>
              </a:rPr>
              <a:t>L</a:t>
            </a:r>
            <a:r>
              <a:rPr sz="900" i="1" spc="97" baseline="-13888" dirty="0">
                <a:latin typeface="Arial"/>
                <a:cs typeface="Arial"/>
              </a:rPr>
              <a:t>T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817" y="1416274"/>
            <a:ext cx="3991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Differentiating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upper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respect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setting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it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zero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gives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695" y="1530142"/>
            <a:ext cx="4368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9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lo</a:t>
            </a:r>
            <a:r>
              <a:rPr sz="9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g</a:t>
            </a:r>
            <a:r>
              <a:rPr sz="9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</a:t>
            </a:r>
            <a:r>
              <a:rPr sz="900" i="1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295" y="1681018"/>
            <a:ext cx="481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2" baseline="23148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900" baseline="23148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1987" y="1686286"/>
            <a:ext cx="2133600" cy="11683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9905" algn="l"/>
                <a:tab pos="1622425" algn="l"/>
                <a:tab pos="2120265" algn="l"/>
              </a:tabLst>
            </a:pPr>
            <a:r>
              <a:rPr sz="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600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81822" y="1506393"/>
            <a:ext cx="142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45" dirty="0">
                <a:solidFill>
                  <a:srgbClr val="0000FF"/>
                </a:solidFill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1565" y="163056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96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02031" y="1603789"/>
            <a:ext cx="19367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9065" algn="l"/>
              </a:tabLst>
            </a:pPr>
            <a:r>
              <a:rPr sz="900" spc="-185" dirty="0">
                <a:solidFill>
                  <a:srgbClr val="0000FF"/>
                </a:solidFill>
                <a:latin typeface="Cambria"/>
                <a:cs typeface="Cambria"/>
              </a:rPr>
              <a:t>—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log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5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217" y="1889244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4818" y="185840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27518" y="196521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14818" y="194370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8568" y="191771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4956" y="1769715"/>
            <a:ext cx="1752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22425" algn="l"/>
              </a:tabLst>
            </a:pPr>
            <a:r>
              <a:rPr sz="900" spc="445" dirty="0">
                <a:solidFill>
                  <a:srgbClr val="0000FF"/>
                </a:solidFill>
                <a:latin typeface="Trebuchet MS"/>
                <a:cs typeface="Trebuchet MS"/>
              </a:rPr>
              <a:t>√	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4505" y="1867111"/>
            <a:ext cx="47301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9775" algn="l"/>
                <a:tab pos="2350135" algn="l"/>
              </a:tabLst>
            </a:pPr>
            <a:r>
              <a:rPr sz="900" spc="-5" dirty="0">
                <a:latin typeface="Tahoma"/>
                <a:cs typeface="Tahoma"/>
              </a:rPr>
              <a:t>Thus,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	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logN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2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i="1" spc="3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	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logN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2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minimizing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value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900" spc="-25" dirty="0">
                <a:latin typeface="Tahoma"/>
                <a:cs typeface="Tahoma"/>
              </a:rPr>
              <a:t>,otherwise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03883" y="2124532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891183" y="210303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105" y="2039082"/>
            <a:ext cx="24218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boundary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value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-37" baseline="6172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600" spc="-2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600" spc="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12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2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97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optimal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value.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2817" y="2236363"/>
            <a:ext cx="28257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second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statement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follows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by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replacing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60" baseline="6172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1350" i="1" spc="52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with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-15" baseline="6172" dirty="0">
                <a:solidFill>
                  <a:srgbClr val="0000FF"/>
                </a:solidFill>
                <a:latin typeface="Verdana"/>
                <a:cs typeface="Verdana"/>
              </a:rPr>
              <a:t>β</a:t>
            </a:r>
            <a:r>
              <a:rPr sz="600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-15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66233" y="2468575"/>
            <a:ext cx="80645" cy="79375"/>
            <a:chOff x="5266233" y="2468575"/>
            <a:chExt cx="80645" cy="79375"/>
          </a:xfrm>
        </p:grpSpPr>
        <p:sp>
          <p:nvSpPr>
            <p:cNvPr id="39" name="object 39"/>
            <p:cNvSpPr/>
            <p:nvPr/>
          </p:nvSpPr>
          <p:spPr>
            <a:xfrm>
              <a:off x="5268761" y="246857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71301" y="247110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1301" y="254504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4046" y="2468575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7294" y="2783145"/>
            <a:ext cx="5064760" cy="7213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assumes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additionally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receives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80" dirty="0">
                <a:solidFill>
                  <a:srgbClr val="008E00"/>
                </a:solidFill>
                <a:latin typeface="Arial"/>
                <a:cs typeface="Arial"/>
              </a:rPr>
              <a:t>as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parameter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number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rounds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43180">
              <a:lnSpc>
                <a:spcPct val="116199"/>
              </a:lnSpc>
              <a:spcBef>
                <a:spcPts val="459"/>
              </a:spcBef>
            </a:pPr>
            <a:r>
              <a:rPr sz="900" spc="-15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general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doubling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trick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relax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requirement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price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small </a:t>
            </a:r>
            <a:r>
              <a:rPr sz="900" spc="-2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constant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factor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increase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27/48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3105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80" dirty="0"/>
              <a:t> </a:t>
            </a:r>
            <a:r>
              <a:rPr spc="-35" dirty="0"/>
              <a:t>exponential</a:t>
            </a:r>
            <a:r>
              <a:rPr spc="85" dirty="0"/>
              <a:t> </a:t>
            </a:r>
            <a:r>
              <a:rPr spc="-40" dirty="0"/>
              <a:t>weighted</a:t>
            </a:r>
            <a:r>
              <a:rPr spc="85" dirty="0"/>
              <a:t> </a:t>
            </a:r>
            <a:r>
              <a:rPr spc="-30" dirty="0"/>
              <a:t>majority</a:t>
            </a:r>
            <a:r>
              <a:rPr spc="8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360420" cy="12700"/>
            </a:xfrm>
            <a:custGeom>
              <a:avLst/>
              <a:gdLst/>
              <a:ahLst/>
              <a:cxnLst/>
              <a:rect l="l" t="t" r="r" b="b"/>
              <a:pathLst>
                <a:path w="3360420" h="12700">
                  <a:moveTo>
                    <a:pt x="0" y="12652"/>
                  </a:moveTo>
                  <a:lnTo>
                    <a:pt x="0" y="0"/>
                  </a:lnTo>
                  <a:lnTo>
                    <a:pt x="3360013" y="0"/>
                  </a:lnTo>
                  <a:lnTo>
                    <a:pt x="336001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1103698"/>
            <a:ext cx="5045710" cy="2240280"/>
            <a:chOff x="359994" y="1103698"/>
            <a:chExt cx="5045710" cy="2240280"/>
          </a:xfrm>
        </p:grpSpPr>
        <p:sp>
          <p:nvSpPr>
            <p:cNvPr id="9" name="object 9"/>
            <p:cNvSpPr/>
            <p:nvPr/>
          </p:nvSpPr>
          <p:spPr>
            <a:xfrm>
              <a:off x="362534" y="1106238"/>
              <a:ext cx="5040630" cy="2235200"/>
            </a:xfrm>
            <a:custGeom>
              <a:avLst/>
              <a:gdLst/>
              <a:ahLst/>
              <a:cxnLst/>
              <a:rect l="l" t="t" r="r" b="b"/>
              <a:pathLst>
                <a:path w="5040630" h="2235200">
                  <a:moveTo>
                    <a:pt x="5040064" y="0"/>
                  </a:moveTo>
                  <a:lnTo>
                    <a:pt x="0" y="0"/>
                  </a:lnTo>
                  <a:lnTo>
                    <a:pt x="0" y="2209732"/>
                  </a:lnTo>
                  <a:lnTo>
                    <a:pt x="1988" y="2219582"/>
                  </a:lnTo>
                  <a:lnTo>
                    <a:pt x="7411" y="2227626"/>
                  </a:lnTo>
                  <a:lnTo>
                    <a:pt x="15455" y="2233049"/>
                  </a:lnTo>
                  <a:lnTo>
                    <a:pt x="25305" y="2235038"/>
                  </a:lnTo>
                  <a:lnTo>
                    <a:pt x="5014759" y="2235038"/>
                  </a:lnTo>
                  <a:lnTo>
                    <a:pt x="5024609" y="2233049"/>
                  </a:lnTo>
                  <a:lnTo>
                    <a:pt x="5032653" y="2227626"/>
                  </a:lnTo>
                  <a:lnTo>
                    <a:pt x="5038076" y="2219582"/>
                  </a:lnTo>
                  <a:lnTo>
                    <a:pt x="5040064" y="2209732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106238"/>
              <a:ext cx="5040630" cy="2235200"/>
            </a:xfrm>
            <a:custGeom>
              <a:avLst/>
              <a:gdLst/>
              <a:ahLst/>
              <a:cxnLst/>
              <a:rect l="l" t="t" r="r" b="b"/>
              <a:pathLst>
                <a:path w="5040630" h="2235200">
                  <a:moveTo>
                    <a:pt x="5040064" y="0"/>
                  </a:moveTo>
                  <a:lnTo>
                    <a:pt x="5040064" y="2209732"/>
                  </a:lnTo>
                  <a:lnTo>
                    <a:pt x="5038076" y="2219582"/>
                  </a:lnTo>
                  <a:lnTo>
                    <a:pt x="5032653" y="2227626"/>
                  </a:lnTo>
                  <a:lnTo>
                    <a:pt x="5024609" y="2233049"/>
                  </a:lnTo>
                  <a:lnTo>
                    <a:pt x="5014759" y="2235038"/>
                  </a:lnTo>
                  <a:lnTo>
                    <a:pt x="25305" y="2235038"/>
                  </a:lnTo>
                  <a:lnTo>
                    <a:pt x="15455" y="2233049"/>
                  </a:lnTo>
                  <a:lnTo>
                    <a:pt x="7411" y="2227626"/>
                  </a:lnTo>
                  <a:lnTo>
                    <a:pt x="1988" y="2219582"/>
                  </a:lnTo>
                  <a:lnTo>
                    <a:pt x="0" y="2209732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2020" y="1151431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19">
                  <a:moveTo>
                    <a:pt x="0" y="0"/>
                  </a:moveTo>
                  <a:lnTo>
                    <a:pt x="502729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4339" y="654489"/>
            <a:ext cx="511683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5052695" algn="l"/>
              </a:tabLst>
            </a:pPr>
            <a:r>
              <a:rPr sz="900" u="sng" spc="-7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900" u="sng" spc="37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502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900" u="sng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900" u="sng" spc="120" baseline="9259" dirty="0">
                <a:solidFill>
                  <a:srgbClr val="3A66B2"/>
                </a:solidFill>
                <a:uFill>
                  <a:solidFill>
                    <a:srgbClr val="3A66B2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900" u="sng" spc="3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F</a:t>
            </a:r>
            <a:r>
              <a:rPr sz="900" u="sng" spc="-6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o</a:t>
            </a:r>
            <a:r>
              <a:rPr sz="900" u="sng" spc="-1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r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th</a:t>
            </a:r>
            <a:r>
              <a:rPr sz="900" u="sng" spc="-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i</a:t>
            </a:r>
            <a:r>
              <a:rPr sz="900" u="sng" spc="-5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s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alg</a:t>
            </a:r>
            <a:r>
              <a:rPr sz="900" u="sng" spc="-5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o</a:t>
            </a:r>
            <a:r>
              <a:rPr sz="900" u="sng" spc="-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rithm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,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7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w</a:t>
            </a:r>
            <a:r>
              <a:rPr sz="900" u="sng" spc="-6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e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3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conside</a:t>
            </a:r>
            <a:r>
              <a:rPr sz="900" u="sng" spc="-1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r</a:t>
            </a:r>
            <a:r>
              <a:rPr sz="900" u="sng" spc="25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los</a:t>
            </a:r>
            <a:r>
              <a:rPr sz="900" u="sng" spc="-5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s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1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l</a:t>
            </a:r>
            <a:r>
              <a:rPr sz="900" i="1" u="sng" spc="150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t</a:t>
            </a:r>
            <a:r>
              <a:rPr sz="900" i="1" u="sng" spc="112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libri"/>
                <a:cs typeface="Calibri"/>
              </a:rPr>
              <a:t>,</a:t>
            </a:r>
            <a:r>
              <a:rPr sz="900" i="1" u="sng" spc="22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44" baseline="-9259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 </a:t>
            </a:r>
            <a:r>
              <a:rPr sz="900" u="sng" spc="5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∈</a:t>
            </a:r>
            <a:r>
              <a:rPr sz="900" u="sng" spc="5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Cambria"/>
                <a:cs typeface="Cambria"/>
              </a:rPr>
              <a:t> </a:t>
            </a:r>
            <a:r>
              <a:rPr sz="900" u="sng" spc="-5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[0</a:t>
            </a:r>
            <a:r>
              <a:rPr sz="900" i="1" u="sng" spc="-7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Verdana"/>
                <a:cs typeface="Verdana"/>
              </a:rPr>
              <a:t>,</a:t>
            </a:r>
            <a:r>
              <a:rPr sz="900" i="1" u="sng" spc="-16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Verdana"/>
                <a:cs typeface="Verdana"/>
              </a:rPr>
              <a:t> </a:t>
            </a:r>
            <a:r>
              <a:rPr sz="900" u="sng" spc="-3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1</a:t>
            </a:r>
            <a:r>
              <a:rPr sz="900" u="sng" spc="-8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]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f</a:t>
            </a:r>
            <a:r>
              <a:rPr sz="900" u="sng" spc="-5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o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r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al</a:t>
            </a:r>
            <a:r>
              <a:rPr sz="900" u="sng" spc="1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l</a:t>
            </a:r>
            <a:r>
              <a:rPr sz="900" u="sng" spc="25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140" dirty="0">
                <a:solidFill>
                  <a:srgbClr val="0000FF"/>
                </a:solidFill>
                <a:uFill>
                  <a:solidFill>
                    <a:srgbClr val="3A66B2"/>
                  </a:solidFill>
                </a:uFill>
                <a:latin typeface="Arial"/>
                <a:cs typeface="Arial"/>
              </a:rPr>
              <a:t>t</a:t>
            </a:r>
            <a:r>
              <a:rPr sz="900" u="sng" spc="-20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.</a:t>
            </a:r>
            <a:r>
              <a:rPr sz="900" u="sng" dirty="0">
                <a:uFill>
                  <a:solidFill>
                    <a:srgbClr val="3A66B2"/>
                  </a:solidFill>
                </a:uFill>
                <a:latin typeface="Tahoma"/>
                <a:cs typeface="Tahoma"/>
              </a:rPr>
              <a:t>	</a:t>
            </a:r>
            <a:endParaRPr sz="900">
              <a:latin typeface="Tahoma"/>
              <a:cs typeface="Tahoma"/>
            </a:endParaRPr>
          </a:p>
          <a:p>
            <a:pPr marL="88265">
              <a:lnSpc>
                <a:spcPct val="100000"/>
              </a:lnSpc>
              <a:spcBef>
                <a:spcPts val="980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Randomized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exponential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weighted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majority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(REWM)</a:t>
            </a:r>
            <a:endParaRPr sz="9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560"/>
              </a:spcBef>
            </a:pPr>
            <a:r>
              <a:rPr sz="700" spc="-30" dirty="0">
                <a:latin typeface="Tahoma"/>
                <a:cs typeface="Tahoma"/>
              </a:rPr>
              <a:t>1: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Verdana"/>
                <a:cs typeface="Verdana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1350" spc="667" baseline="46296" dirty="0">
                <a:latin typeface="Trebuchet MS"/>
                <a:cs typeface="Trebuchet MS"/>
              </a:rPr>
              <a:t>√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</a:t>
            </a:r>
            <a:r>
              <a:rPr sz="900" spc="-15" dirty="0">
                <a:latin typeface="Tahoma"/>
                <a:cs typeface="Tahoma"/>
              </a:rPr>
              <a:t>g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362" y="1334735"/>
            <a:ext cx="5695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	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072" y="1275286"/>
            <a:ext cx="77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4072" y="1360579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691" y="1283988"/>
            <a:ext cx="2328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775" algn="l"/>
                <a:tab pos="814069" algn="l"/>
                <a:tab pos="1174115" algn="l"/>
              </a:tabLst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p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10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691" y="1443310"/>
            <a:ext cx="1093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3: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691" y="1627937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555" y="1615293"/>
            <a:ext cx="611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291" y="1739292"/>
            <a:ext cx="3526154" cy="503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344805" algn="l"/>
              </a:tabLst>
            </a:pPr>
            <a:r>
              <a:rPr sz="700" spc="-30" dirty="0">
                <a:latin typeface="Tahoma"/>
                <a:cs typeface="Tahoma"/>
              </a:rPr>
              <a:t>5:	</a:t>
            </a:r>
            <a:r>
              <a:rPr sz="900" spc="-25" dirty="0">
                <a:latin typeface="Tahoma"/>
                <a:cs typeface="Tahoma"/>
              </a:rPr>
              <a:t>Choose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probability</a:t>
            </a:r>
            <a:r>
              <a:rPr sz="9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i="1" spc="40" dirty="0">
                <a:solidFill>
                  <a:srgbClr val="008E00"/>
                </a:solidFill>
                <a:latin typeface="Arial"/>
                <a:cs typeface="Arial"/>
              </a:rPr>
              <a:t>p</a:t>
            </a:r>
            <a:r>
              <a:rPr sz="900" i="1" spc="60" baseline="-9259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60" baseline="-9259" dirty="0">
                <a:solidFill>
                  <a:srgbClr val="008E00"/>
                </a:solidFill>
                <a:latin typeface="Calibri"/>
                <a:cs typeface="Calibri"/>
              </a:rPr>
              <a:t>,</a:t>
            </a:r>
            <a:r>
              <a:rPr sz="900" i="1" spc="60" baseline="-9259" dirty="0">
                <a:solidFill>
                  <a:srgbClr val="008E00"/>
                </a:solidFill>
                <a:latin typeface="Arial"/>
                <a:cs typeface="Arial"/>
              </a:rPr>
              <a:t>k</a:t>
            </a:r>
            <a:r>
              <a:rPr sz="900" i="1" spc="359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outputs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prediction.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344805" algn="l"/>
              </a:tabLst>
            </a:pPr>
            <a:r>
              <a:rPr sz="700" spc="-30" dirty="0">
                <a:latin typeface="Tahoma"/>
                <a:cs typeface="Tahoma"/>
              </a:rPr>
              <a:t>6:	</a:t>
            </a:r>
            <a:r>
              <a:rPr sz="900" spc="-25" dirty="0">
                <a:latin typeface="Tahoma"/>
                <a:cs typeface="Tahoma"/>
              </a:rPr>
              <a:t>Receive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true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la</a:t>
            </a:r>
            <a:r>
              <a:rPr sz="900" spc="5" dirty="0">
                <a:latin typeface="Tahoma"/>
                <a:cs typeface="Tahoma"/>
              </a:rPr>
              <a:t>b</a:t>
            </a:r>
            <a:r>
              <a:rPr sz="900" spc="-30" dirty="0">
                <a:latin typeface="Tahoma"/>
                <a:cs typeface="Tahoma"/>
              </a:rPr>
              <a:t>el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he</a:t>
            </a:r>
            <a:r>
              <a:rPr sz="900" spc="-50" dirty="0">
                <a:latin typeface="Tahoma"/>
                <a:cs typeface="Tahoma"/>
              </a:rPr>
              <a:t>n</a:t>
            </a:r>
            <a:r>
              <a:rPr sz="900" spc="-40" dirty="0">
                <a:latin typeface="Tahoma"/>
                <a:cs typeface="Tahoma"/>
              </a:rPr>
              <a:t>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15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12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spc="5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15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12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344805" algn="l"/>
              </a:tabLst>
            </a:pPr>
            <a:r>
              <a:rPr sz="700" spc="-30" dirty="0">
                <a:latin typeface="Tahoma"/>
                <a:cs typeface="Tahoma"/>
              </a:rPr>
              <a:t>7:	</a:t>
            </a:r>
            <a:r>
              <a:rPr sz="900" b="1" spc="-35" dirty="0">
                <a:latin typeface="Arial"/>
                <a:cs typeface="Arial"/>
              </a:rPr>
              <a:t>for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spc="15" dirty="0">
                <a:latin typeface="Tahoma"/>
                <a:cs typeface="Tahoma"/>
              </a:rPr>
              <a:t>(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4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691" y="2265249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5107" y="2239943"/>
            <a:ext cx="1288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44" baseline="-9259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40" dirty="0">
                <a:latin typeface="Tahoma"/>
                <a:cs typeface="Tahoma"/>
              </a:rPr>
              <a:t>exp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691" y="2399264"/>
            <a:ext cx="6978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05" algn="l"/>
              </a:tabLst>
            </a:pPr>
            <a:r>
              <a:rPr sz="700" spc="-30" dirty="0">
                <a:latin typeface="Tahoma"/>
                <a:cs typeface="Tahoma"/>
              </a:rPr>
              <a:t>9:	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5661" y="2609205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637" y="2558598"/>
            <a:ext cx="784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  <a:tab pos="654050" algn="l"/>
              </a:tabLst>
            </a:pPr>
            <a:r>
              <a:rPr sz="700" spc="-25" dirty="0">
                <a:latin typeface="Tahoma"/>
                <a:cs typeface="Tahoma"/>
              </a:rPr>
              <a:t>10:	</a:t>
            </a:r>
            <a:r>
              <a:rPr sz="900" i="1" spc="20" dirty="0">
                <a:latin typeface="Arial"/>
                <a:cs typeface="Arial"/>
              </a:rPr>
              <a:t>W	</a:t>
            </a:r>
            <a:r>
              <a:rPr sz="900" spc="165" dirty="0">
                <a:latin typeface="Cambria"/>
                <a:cs typeface="Cambria"/>
              </a:rPr>
              <a:t>←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1619" y="2473191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5152" y="2542429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5390" y="2571387"/>
            <a:ext cx="238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60" baseline="6172" dirty="0">
                <a:latin typeface="Arial"/>
                <a:cs typeface="Arial"/>
              </a:rPr>
              <a:t>w</a:t>
            </a:r>
            <a:r>
              <a:rPr sz="600" i="1" spc="40" dirty="0">
                <a:latin typeface="Arial"/>
                <a:cs typeface="Arial"/>
              </a:rPr>
              <a:t>t</a:t>
            </a:r>
            <a:r>
              <a:rPr sz="600" i="1" spc="40" dirty="0">
                <a:latin typeface="Calibri"/>
                <a:cs typeface="Calibri"/>
              </a:rPr>
              <a:t>,</a:t>
            </a:r>
            <a:r>
              <a:rPr sz="600" i="1" spc="4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0637" y="2743226"/>
            <a:ext cx="1460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ahoma"/>
                <a:cs typeface="Tahoma"/>
              </a:rPr>
              <a:t>11: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6704" y="2593384"/>
            <a:ext cx="309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7" baseline="-24691" dirty="0">
                <a:latin typeface="Arial"/>
                <a:cs typeface="Arial"/>
              </a:rPr>
              <a:t>w</a:t>
            </a:r>
            <a:r>
              <a:rPr sz="1350" i="1" spc="-104" baseline="-2469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2063" y="2695032"/>
            <a:ext cx="21145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44804" y="2816020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412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9555" y="2730722"/>
            <a:ext cx="6565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latin typeface="Arial"/>
                <a:cs typeface="Arial"/>
              </a:rPr>
              <a:t>p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r>
              <a:rPr sz="600" i="1" spc="165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359" baseline="6172" dirty="0">
                <a:latin typeface="Cambria"/>
                <a:cs typeface="Cambria"/>
              </a:rPr>
              <a:t> </a:t>
            </a:r>
            <a:r>
              <a:rPr sz="1350" i="1" spc="30" baseline="-30864" dirty="0">
                <a:latin typeface="Arial"/>
                <a:cs typeface="Arial"/>
              </a:rPr>
              <a:t>W</a:t>
            </a:r>
            <a:endParaRPr sz="1350" baseline="-30864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28/48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355218" y="2845756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43736" y="2717920"/>
            <a:ext cx="1167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spc="110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2537" y="2884768"/>
            <a:ext cx="889635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700" spc="-25" dirty="0">
                <a:latin typeface="Tahoma"/>
                <a:cs typeface="Tahoma"/>
              </a:rPr>
              <a:t>12:</a:t>
            </a:r>
            <a:r>
              <a:rPr sz="700" spc="204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13: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3105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80" dirty="0"/>
              <a:t> </a:t>
            </a:r>
            <a:r>
              <a:rPr spc="-35" dirty="0"/>
              <a:t>exponential</a:t>
            </a:r>
            <a:r>
              <a:rPr spc="85" dirty="0"/>
              <a:t> </a:t>
            </a:r>
            <a:r>
              <a:rPr spc="-40" dirty="0"/>
              <a:t>weighted</a:t>
            </a:r>
            <a:r>
              <a:rPr spc="85" dirty="0"/>
              <a:t> </a:t>
            </a:r>
            <a:r>
              <a:rPr spc="-30" dirty="0"/>
              <a:t>majority</a:t>
            </a:r>
            <a:r>
              <a:rPr spc="8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480435" cy="12700"/>
            </a:xfrm>
            <a:custGeom>
              <a:avLst/>
              <a:gdLst/>
              <a:ahLst/>
              <a:cxnLst/>
              <a:rect l="l" t="t" r="r" b="b"/>
              <a:pathLst>
                <a:path w="3480435" h="12700">
                  <a:moveTo>
                    <a:pt x="0" y="12652"/>
                  </a:moveTo>
                  <a:lnTo>
                    <a:pt x="0" y="0"/>
                  </a:lnTo>
                  <a:lnTo>
                    <a:pt x="3480073" y="0"/>
                  </a:lnTo>
                  <a:lnTo>
                    <a:pt x="348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955040"/>
            <a:chOff x="359994" y="613815"/>
            <a:chExt cx="5045710" cy="955040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744220"/>
            </a:xfrm>
            <a:custGeom>
              <a:avLst/>
              <a:gdLst/>
              <a:ahLst/>
              <a:cxnLst/>
              <a:rect l="l" t="t" r="r" b="b"/>
              <a:pathLst>
                <a:path w="5040630" h="744219">
                  <a:moveTo>
                    <a:pt x="5040064" y="0"/>
                  </a:moveTo>
                  <a:lnTo>
                    <a:pt x="0" y="0"/>
                  </a:lnTo>
                  <a:lnTo>
                    <a:pt x="0" y="718815"/>
                  </a:lnTo>
                  <a:lnTo>
                    <a:pt x="1988" y="728665"/>
                  </a:lnTo>
                  <a:lnTo>
                    <a:pt x="7411" y="736709"/>
                  </a:lnTo>
                  <a:lnTo>
                    <a:pt x="15455" y="742132"/>
                  </a:lnTo>
                  <a:lnTo>
                    <a:pt x="25305" y="744121"/>
                  </a:lnTo>
                  <a:lnTo>
                    <a:pt x="5014759" y="744121"/>
                  </a:lnTo>
                  <a:lnTo>
                    <a:pt x="5024609" y="742132"/>
                  </a:lnTo>
                  <a:lnTo>
                    <a:pt x="5032653" y="736709"/>
                  </a:lnTo>
                  <a:lnTo>
                    <a:pt x="5038076" y="728665"/>
                  </a:lnTo>
                  <a:lnTo>
                    <a:pt x="5040064" y="71881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744220"/>
            </a:xfrm>
            <a:custGeom>
              <a:avLst/>
              <a:gdLst/>
              <a:ahLst/>
              <a:cxnLst/>
              <a:rect l="l" t="t" r="r" b="b"/>
              <a:pathLst>
                <a:path w="5040630" h="744219">
                  <a:moveTo>
                    <a:pt x="5040064" y="0"/>
                  </a:moveTo>
                  <a:lnTo>
                    <a:pt x="5040064" y="718815"/>
                  </a:lnTo>
                  <a:lnTo>
                    <a:pt x="5038076" y="728665"/>
                  </a:lnTo>
                  <a:lnTo>
                    <a:pt x="5032653" y="736709"/>
                  </a:lnTo>
                  <a:lnTo>
                    <a:pt x="5024609" y="742132"/>
                  </a:lnTo>
                  <a:lnTo>
                    <a:pt x="5014759" y="744121"/>
                  </a:lnTo>
                  <a:lnTo>
                    <a:pt x="25305" y="744121"/>
                  </a:lnTo>
                  <a:lnTo>
                    <a:pt x="15455" y="742132"/>
                  </a:lnTo>
                  <a:lnTo>
                    <a:pt x="7411" y="736709"/>
                  </a:lnTo>
                  <a:lnTo>
                    <a:pt x="1988" y="728665"/>
                  </a:lnTo>
                  <a:lnTo>
                    <a:pt x="0" y="71881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744" y="582136"/>
            <a:ext cx="3027680" cy="398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The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re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15" baseline="-9259" dirty="0">
                <a:solidFill>
                  <a:srgbClr val="008E00"/>
                </a:solidFill>
                <a:latin typeface="Arial"/>
                <a:cs typeface="Arial"/>
              </a:rPr>
              <a:t>REWM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sz="900" i="1" spc="-35" dirty="0">
                <a:latin typeface="Arial"/>
                <a:cs typeface="Arial"/>
              </a:rPr>
              <a:t>Assuming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REWM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enj</a:t>
            </a:r>
            <a:r>
              <a:rPr sz="900" i="1" spc="-65" dirty="0">
                <a:latin typeface="Arial"/>
                <a:cs typeface="Arial"/>
              </a:rPr>
              <a:t>oys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i="1" spc="-30" dirty="0">
                <a:latin typeface="Arial"/>
                <a:cs typeface="Arial"/>
              </a:rPr>
              <a:t>ound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7180" y="1219431"/>
            <a:ext cx="1638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7769" y="1168811"/>
            <a:ext cx="4476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1155" y="1064428"/>
            <a:ext cx="11734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04900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4948" y="1338290"/>
            <a:ext cx="12560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04900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790" y="1181613"/>
            <a:ext cx="1739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i="1" spc="75" baseline="6172" dirty="0">
                <a:latin typeface="Arial"/>
                <a:cs typeface="Arial"/>
              </a:rPr>
              <a:t>l</a:t>
            </a:r>
            <a:r>
              <a:rPr sz="600" i="1" spc="50" dirty="0">
                <a:latin typeface="Arial"/>
                <a:cs typeface="Arial"/>
              </a:rPr>
              <a:t>t</a:t>
            </a:r>
            <a:r>
              <a:rPr sz="600" i="1" spc="50" dirty="0">
                <a:latin typeface="Calibri"/>
                <a:cs typeface="Calibri"/>
              </a:rPr>
              <a:t>,</a:t>
            </a:r>
            <a:r>
              <a:rPr sz="600" i="1" spc="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9212" y="1065891"/>
            <a:ext cx="17043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04900" algn="l"/>
                <a:tab pos="1574165" algn="l"/>
              </a:tabLst>
            </a:pPr>
            <a:r>
              <a:rPr sz="1350" spc="1260" baseline="3086" dirty="0">
                <a:latin typeface="Trebuchet MS"/>
                <a:cs typeface="Trebuchet MS"/>
              </a:rPr>
              <a:t>Σ	Σ	</a:t>
            </a:r>
            <a:r>
              <a:rPr sz="900" spc="445" dirty="0"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0611" y="1190064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729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8525" y="1168811"/>
            <a:ext cx="159004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ts val="990"/>
              </a:lnSpc>
              <a:spcBef>
                <a:spcPts val="95"/>
              </a:spcBef>
              <a:tabLst>
                <a:tab pos="801370" algn="l"/>
                <a:tab pos="1041400" algn="l"/>
              </a:tabLst>
            </a:pPr>
            <a:r>
              <a:rPr sz="900" spc="-15" dirty="0">
                <a:latin typeface="Tahoma"/>
                <a:cs typeface="Tahoma"/>
              </a:rPr>
              <a:t>min	</a:t>
            </a:r>
            <a:r>
              <a:rPr sz="900" spc="215" dirty="0">
                <a:latin typeface="Cambria"/>
                <a:cs typeface="Cambria"/>
              </a:rPr>
              <a:t>≤	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i="1" spc="20" dirty="0">
                <a:latin typeface="Arial"/>
                <a:cs typeface="Arial"/>
              </a:rPr>
              <a:t>T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log(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)</a:t>
            </a:r>
            <a:r>
              <a:rPr sz="900" i="1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>
              <a:lnSpc>
                <a:spcPts val="630"/>
              </a:lnSpc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100" dirty="0">
                <a:latin typeface="Lucida Sans Unicode"/>
                <a:cs typeface="Lucida Sans Unicode"/>
              </a:rPr>
              <a:t>∈{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i="1" spc="75" dirty="0">
                <a:latin typeface="Calibri"/>
                <a:cs typeface="Calibri"/>
              </a:rPr>
              <a:t>,...,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-90" dirty="0">
                <a:latin typeface="Arial"/>
                <a:cs typeface="Arial"/>
              </a:rPr>
              <a:t> </a:t>
            </a:r>
            <a:r>
              <a:rPr sz="600" spc="185" dirty="0">
                <a:latin typeface="Lucida Sans Unicode"/>
                <a:cs typeface="Lucida Sans Unicode"/>
              </a:rPr>
              <a:t>}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0003" y="1695128"/>
            <a:ext cx="5045710" cy="2386965"/>
            <a:chOff x="360003" y="1695128"/>
            <a:chExt cx="5045710" cy="2386965"/>
          </a:xfrm>
        </p:grpSpPr>
        <p:sp>
          <p:nvSpPr>
            <p:cNvPr id="22" name="object 22"/>
            <p:cNvSpPr/>
            <p:nvPr/>
          </p:nvSpPr>
          <p:spPr>
            <a:xfrm>
              <a:off x="362534" y="1697658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534" y="1903265"/>
              <a:ext cx="5040630" cy="2176145"/>
            </a:xfrm>
            <a:custGeom>
              <a:avLst/>
              <a:gdLst/>
              <a:ahLst/>
              <a:cxnLst/>
              <a:rect l="l" t="t" r="r" b="b"/>
              <a:pathLst>
                <a:path w="5040630" h="2176145">
                  <a:moveTo>
                    <a:pt x="5040064" y="0"/>
                  </a:moveTo>
                  <a:lnTo>
                    <a:pt x="0" y="0"/>
                  </a:lnTo>
                  <a:lnTo>
                    <a:pt x="0" y="2150821"/>
                  </a:lnTo>
                  <a:lnTo>
                    <a:pt x="1988" y="2160671"/>
                  </a:lnTo>
                  <a:lnTo>
                    <a:pt x="7411" y="2168715"/>
                  </a:lnTo>
                  <a:lnTo>
                    <a:pt x="15455" y="2174138"/>
                  </a:lnTo>
                  <a:lnTo>
                    <a:pt x="25305" y="2176126"/>
                  </a:lnTo>
                  <a:lnTo>
                    <a:pt x="5014759" y="2176126"/>
                  </a:lnTo>
                  <a:lnTo>
                    <a:pt x="5024609" y="2174138"/>
                  </a:lnTo>
                  <a:lnTo>
                    <a:pt x="5032653" y="2168715"/>
                  </a:lnTo>
                  <a:lnTo>
                    <a:pt x="5038076" y="2160671"/>
                  </a:lnTo>
                  <a:lnTo>
                    <a:pt x="5040064" y="2150821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34" y="1903265"/>
              <a:ext cx="5040630" cy="2176145"/>
            </a:xfrm>
            <a:custGeom>
              <a:avLst/>
              <a:gdLst/>
              <a:ahLst/>
              <a:cxnLst/>
              <a:rect l="l" t="t" r="r" b="b"/>
              <a:pathLst>
                <a:path w="5040630" h="2176145">
                  <a:moveTo>
                    <a:pt x="5040064" y="0"/>
                  </a:moveTo>
                  <a:lnTo>
                    <a:pt x="5040064" y="2150821"/>
                  </a:lnTo>
                  <a:lnTo>
                    <a:pt x="5038076" y="2160671"/>
                  </a:lnTo>
                  <a:lnTo>
                    <a:pt x="5032653" y="2168715"/>
                  </a:lnTo>
                  <a:lnTo>
                    <a:pt x="5024609" y="2174138"/>
                  </a:lnTo>
                  <a:lnTo>
                    <a:pt x="5014759" y="2176126"/>
                  </a:lnTo>
                  <a:lnTo>
                    <a:pt x="25305" y="2176126"/>
                  </a:lnTo>
                  <a:lnTo>
                    <a:pt x="15455" y="2174138"/>
                  </a:lnTo>
                  <a:lnTo>
                    <a:pt x="7411" y="2168715"/>
                  </a:lnTo>
                  <a:lnTo>
                    <a:pt x="1988" y="2160671"/>
                  </a:lnTo>
                  <a:lnTo>
                    <a:pt x="0" y="215082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5044" y="1669746"/>
            <a:ext cx="2045970" cy="3860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15" baseline="-9259" dirty="0">
                <a:solidFill>
                  <a:srgbClr val="008E00"/>
                </a:solidFill>
                <a:latin typeface="Arial"/>
                <a:cs typeface="Arial"/>
              </a:rPr>
              <a:t>REWM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).</a:t>
            </a:r>
            <a:endParaRPr sz="90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spcBef>
                <a:spcPts val="34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4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ahoma"/>
                <a:cs typeface="Tahoma"/>
              </a:rPr>
              <a:t>We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29/48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94486" y="2215347"/>
            <a:ext cx="1708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5778" y="2141699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86497" y="2192306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7315" y="2292575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8021" y="2343182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8089" y="2215347"/>
            <a:ext cx="2940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0748" y="2110963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7725" y="210716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1472" y="2141699"/>
            <a:ext cx="105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1431" y="2192459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3879" y="2292575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94585" y="2343182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12516" y="2110963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59493" y="210716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7347" y="2386934"/>
            <a:ext cx="14471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290" algn="l"/>
              </a:tabLst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95435" y="2266093"/>
            <a:ext cx="13500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170" algn="l"/>
                <a:tab pos="1254125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82507" y="2215347"/>
            <a:ext cx="18224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7595" algn="l"/>
              </a:tabLst>
            </a:pPr>
            <a:r>
              <a:rPr sz="900" spc="-40" dirty="0">
                <a:latin typeface="Tahoma"/>
                <a:cs typeface="Tahoma"/>
              </a:rPr>
              <a:t>exp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-30" dirty="0">
                <a:latin typeface="Arial"/>
                <a:cs typeface="Arial"/>
              </a:rPr>
              <a:t>p</a:t>
            </a:r>
            <a:r>
              <a:rPr sz="900" i="1" dirty="0">
                <a:latin typeface="Arial"/>
                <a:cs typeface="Arial"/>
              </a:rPr>
              <a:t>   </a:t>
            </a:r>
            <a:r>
              <a:rPr sz="900" i="1" spc="-90" dirty="0">
                <a:latin typeface="Arial"/>
                <a:cs typeface="Arial"/>
              </a:rPr>
              <a:t> </a:t>
            </a:r>
            <a:r>
              <a:rPr sz="900" spc="-40" dirty="0">
                <a:latin typeface="Tahoma"/>
                <a:cs typeface="Tahoma"/>
              </a:rPr>
              <a:t>exp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2817" y="2573690"/>
            <a:ext cx="4331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inequality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900" spc="-44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i="1" spc="-44" baseline="37037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217" baseline="3703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7" baseline="37037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-5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-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holds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(0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1)</a:t>
            </a:r>
            <a:r>
              <a:rPr sz="900" spc="-1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obtain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82954" y="2923753"/>
            <a:ext cx="1708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64247" y="2850105"/>
            <a:ext cx="2800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9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	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90384" y="2886166"/>
            <a:ext cx="273050" cy="2895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sz="600" i="1" spc="45" dirty="0">
                <a:latin typeface="Arial"/>
                <a:cs typeface="Arial"/>
              </a:rPr>
              <a:t>t</a:t>
            </a:r>
            <a:r>
              <a:rPr sz="600" spc="45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350" i="1" spc="60" baseline="6172" dirty="0">
                <a:latin typeface="Arial"/>
                <a:cs typeface="Arial"/>
              </a:rPr>
              <a:t>W</a:t>
            </a:r>
            <a:r>
              <a:rPr sz="600" i="1" spc="4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09216" y="2819369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56194" y="2815561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75815" y="3095340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19351" y="2936542"/>
            <a:ext cx="219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60" baseline="6172" dirty="0">
                <a:latin typeface="Arial"/>
                <a:cs typeface="Arial"/>
              </a:rPr>
              <a:t>p</a:t>
            </a:r>
            <a:r>
              <a:rPr sz="600" i="1" spc="40" dirty="0">
                <a:latin typeface="Arial"/>
                <a:cs typeface="Arial"/>
              </a:rPr>
              <a:t>t</a:t>
            </a:r>
            <a:r>
              <a:rPr sz="600" i="1" spc="40" dirty="0">
                <a:latin typeface="Calibri"/>
                <a:cs typeface="Calibri"/>
              </a:rPr>
              <a:t>,</a:t>
            </a:r>
            <a:r>
              <a:rPr sz="600" i="1" spc="4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66545" y="2923753"/>
            <a:ext cx="10420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83027" y="2974499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4983" y="2906999"/>
            <a:ext cx="151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59582" y="2981738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05430" y="2923753"/>
            <a:ext cx="493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21103" y="2797604"/>
            <a:ext cx="104711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963930" algn="l"/>
              </a:tabLst>
            </a:pPr>
            <a:r>
              <a:rPr sz="900" spc="275" dirty="0"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56194" y="3125454"/>
            <a:ext cx="90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5" dirty="0">
                <a:latin typeface="Trebuchet MS"/>
                <a:cs typeface="Trebuchet MS"/>
              </a:rPr>
              <a:t>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56194" y="3325619"/>
            <a:ext cx="103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90" dirty="0">
                <a:latin typeface="Trebuchet MS"/>
                <a:cs typeface="Trebuchet MS"/>
              </a:rPr>
              <a:t>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56194" y="3603723"/>
            <a:ext cx="103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90" dirty="0">
                <a:latin typeface="Trebuchet MS"/>
                <a:cs typeface="Trebuchet MS"/>
              </a:rPr>
              <a:t>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41145" y="3490731"/>
            <a:ext cx="619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1350" spc="-434" baseline="-18518" dirty="0">
                <a:latin typeface="Trebuchet MS"/>
                <a:cs typeface="Trebuchet MS"/>
              </a:rPr>
              <a:t>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88807" y="3386348"/>
            <a:ext cx="337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600" i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	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35784" y="3382553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55406" y="3662319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63012" y="3473990"/>
            <a:ext cx="151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98941" y="3510772"/>
            <a:ext cx="872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4650" algn="l"/>
                <a:tab pos="751205" algn="l"/>
              </a:tabLst>
            </a:pPr>
            <a:r>
              <a:rPr sz="1350" i="1" spc="60" baseline="9259" dirty="0">
                <a:latin typeface="Arial"/>
                <a:cs typeface="Arial"/>
              </a:rPr>
              <a:t>p</a:t>
            </a:r>
            <a:r>
              <a:rPr sz="900" i="1" spc="60" baseline="4629" dirty="0">
                <a:latin typeface="Arial"/>
                <a:cs typeface="Arial"/>
              </a:rPr>
              <a:t>t</a:t>
            </a:r>
            <a:r>
              <a:rPr sz="900" i="1" spc="60" baseline="4629" dirty="0">
                <a:latin typeface="Calibri"/>
                <a:cs typeface="Calibri"/>
              </a:rPr>
              <a:t>,</a:t>
            </a:r>
            <a:r>
              <a:rPr sz="900" i="1" spc="60" baseline="4629" dirty="0">
                <a:latin typeface="Arial"/>
                <a:cs typeface="Arial"/>
              </a:rPr>
              <a:t>i	</a:t>
            </a:r>
            <a:r>
              <a:rPr sz="900" i="1" spc="97" baseline="4629" dirty="0">
                <a:latin typeface="Arial"/>
                <a:cs typeface="Arial"/>
              </a:rPr>
              <a:t>t</a:t>
            </a:r>
            <a:r>
              <a:rPr sz="900" i="1" spc="97" baseline="4629" dirty="0">
                <a:latin typeface="Calibri"/>
                <a:cs typeface="Calibri"/>
              </a:rPr>
              <a:t>,</a:t>
            </a:r>
            <a:r>
              <a:rPr sz="900" i="1" spc="97" baseline="4629" dirty="0">
                <a:latin typeface="Arial"/>
                <a:cs typeface="Arial"/>
              </a:rPr>
              <a:t>i	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65" dirty="0">
                <a:latin typeface="Calibri"/>
                <a:cs typeface="Calibri"/>
              </a:rPr>
              <a:t>,</a:t>
            </a:r>
            <a:r>
              <a:rPr sz="600" i="1" spc="6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900681" y="3364583"/>
            <a:ext cx="8458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>
              <a:lnSpc>
                <a:spcPts val="990"/>
              </a:lnSpc>
              <a:spcBef>
                <a:spcPts val="95"/>
              </a:spcBef>
              <a:tabLst>
                <a:tab pos="762635" algn="l"/>
              </a:tabLst>
            </a:pPr>
            <a:r>
              <a:rPr sz="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0"/>
              </a:lnSpc>
              <a:tabLst>
                <a:tab pos="762635" algn="l"/>
              </a:tabLst>
            </a:pPr>
            <a:r>
              <a:rPr sz="900" u="heavy" spc="2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 </a:t>
            </a:r>
            <a:r>
              <a:rPr sz="900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	</a:t>
            </a:r>
            <a:r>
              <a:rPr sz="900" spc="27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5784" y="3685765"/>
            <a:ext cx="641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20" dirty="0">
                <a:latin typeface="Trebuchet MS"/>
                <a:cs typeface="Trebuchet MS"/>
              </a:rPr>
              <a:t>`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77109" y="3685765"/>
            <a:ext cx="128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Trebuchet MS"/>
                <a:cs typeface="Trebuchet MS"/>
              </a:rPr>
              <a:t>˛¸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73642" y="3842227"/>
            <a:ext cx="1327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20" dirty="0">
                <a:latin typeface="Lucida Sans Unicode"/>
                <a:cs typeface="Lucida Sans Unicode"/>
              </a:rPr>
              <a:t>,</a:t>
            </a:r>
            <a:r>
              <a:rPr sz="600" i="1" spc="-10" dirty="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20936" y="3125454"/>
            <a:ext cx="90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05" dirty="0">
                <a:latin typeface="Trebuchet MS"/>
                <a:cs typeface="Trebuchet MS"/>
              </a:rPr>
              <a:t>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20936" y="3325619"/>
            <a:ext cx="103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90" dirty="0">
                <a:latin typeface="Trebuchet MS"/>
                <a:cs typeface="Trebuchet MS"/>
              </a:rPr>
              <a:t>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20936" y="3530584"/>
            <a:ext cx="103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90" dirty="0">
                <a:latin typeface="Trebuchet MS"/>
                <a:cs typeface="Trebuchet MS"/>
              </a:rPr>
              <a:t>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44291" y="3603723"/>
            <a:ext cx="205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254" baseline="-40123" dirty="0">
                <a:latin typeface="Trebuchet MS"/>
                <a:cs typeface="Trebuchet MS"/>
              </a:rPr>
              <a:t>x</a:t>
            </a:r>
            <a:r>
              <a:rPr sz="900" spc="-170" dirty="0">
                <a:latin typeface="Trebuchet MS"/>
                <a:cs typeface="Trebuchet MS"/>
              </a:rPr>
              <a:t>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70582" y="3490731"/>
            <a:ext cx="15455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125" algn="l"/>
              </a:tabLst>
            </a:pP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 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</a:t>
            </a:r>
            <a:r>
              <a:rPr sz="900" spc="-15" dirty="0">
                <a:latin typeface="Tahoma"/>
                <a:cs typeface="Tahoma"/>
              </a:rPr>
              <a:t>g</a:t>
            </a:r>
            <a:r>
              <a:rPr sz="900" spc="-1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3105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80" dirty="0"/>
              <a:t> </a:t>
            </a:r>
            <a:r>
              <a:rPr spc="-35" dirty="0"/>
              <a:t>exponential</a:t>
            </a:r>
            <a:r>
              <a:rPr spc="85" dirty="0"/>
              <a:t> </a:t>
            </a:r>
            <a:r>
              <a:rPr spc="-40" dirty="0"/>
              <a:t>weighted</a:t>
            </a:r>
            <a:r>
              <a:rPr spc="85" dirty="0"/>
              <a:t> </a:t>
            </a:r>
            <a:r>
              <a:rPr spc="-30" dirty="0"/>
              <a:t>majority</a:t>
            </a:r>
            <a:r>
              <a:rPr spc="8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600450" cy="12700"/>
            </a:xfrm>
            <a:custGeom>
              <a:avLst/>
              <a:gdLst/>
              <a:ahLst/>
              <a:cxnLst/>
              <a:rect l="l" t="t" r="r" b="b"/>
              <a:pathLst>
                <a:path w="3600450" h="12700">
                  <a:moveTo>
                    <a:pt x="0" y="12652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6"/>
            <a:ext cx="5045710" cy="3619500"/>
            <a:chOff x="360003" y="588526"/>
            <a:chExt cx="5045710" cy="3619500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3408679"/>
            </a:xfrm>
            <a:custGeom>
              <a:avLst/>
              <a:gdLst/>
              <a:ahLst/>
              <a:cxnLst/>
              <a:rect l="l" t="t" r="r" b="b"/>
              <a:pathLst>
                <a:path w="5040630" h="3408679">
                  <a:moveTo>
                    <a:pt x="5040064" y="0"/>
                  </a:moveTo>
                  <a:lnTo>
                    <a:pt x="0" y="0"/>
                  </a:lnTo>
                  <a:lnTo>
                    <a:pt x="0" y="3383177"/>
                  </a:lnTo>
                  <a:lnTo>
                    <a:pt x="1988" y="3393027"/>
                  </a:lnTo>
                  <a:lnTo>
                    <a:pt x="7411" y="3401071"/>
                  </a:lnTo>
                  <a:lnTo>
                    <a:pt x="15455" y="3406494"/>
                  </a:lnTo>
                  <a:lnTo>
                    <a:pt x="25305" y="3408483"/>
                  </a:lnTo>
                  <a:lnTo>
                    <a:pt x="5014759" y="3408483"/>
                  </a:lnTo>
                  <a:lnTo>
                    <a:pt x="5024609" y="3406494"/>
                  </a:lnTo>
                  <a:lnTo>
                    <a:pt x="5032653" y="3401071"/>
                  </a:lnTo>
                  <a:lnTo>
                    <a:pt x="5038076" y="3393027"/>
                  </a:lnTo>
                  <a:lnTo>
                    <a:pt x="5040064" y="338317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3408679"/>
            </a:xfrm>
            <a:custGeom>
              <a:avLst/>
              <a:gdLst/>
              <a:ahLst/>
              <a:cxnLst/>
              <a:rect l="l" t="t" r="r" b="b"/>
              <a:pathLst>
                <a:path w="5040630" h="3408679">
                  <a:moveTo>
                    <a:pt x="5040064" y="0"/>
                  </a:moveTo>
                  <a:lnTo>
                    <a:pt x="5040064" y="3383177"/>
                  </a:lnTo>
                  <a:lnTo>
                    <a:pt x="5038076" y="3393027"/>
                  </a:lnTo>
                  <a:lnTo>
                    <a:pt x="5032653" y="3401071"/>
                  </a:lnTo>
                  <a:lnTo>
                    <a:pt x="5024609" y="3406494"/>
                  </a:lnTo>
                  <a:lnTo>
                    <a:pt x="5014759" y="3408483"/>
                  </a:lnTo>
                  <a:lnTo>
                    <a:pt x="25305" y="3408483"/>
                  </a:lnTo>
                  <a:lnTo>
                    <a:pt x="15455" y="3406494"/>
                  </a:lnTo>
                  <a:lnTo>
                    <a:pt x="7411" y="3401071"/>
                  </a:lnTo>
                  <a:lnTo>
                    <a:pt x="1988" y="3393027"/>
                  </a:lnTo>
                  <a:lnTo>
                    <a:pt x="0" y="338317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644" y="556808"/>
            <a:ext cx="4886325" cy="5581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15" baseline="-9259" dirty="0">
                <a:solidFill>
                  <a:srgbClr val="008E00"/>
                </a:solidFill>
                <a:latin typeface="Arial"/>
                <a:cs typeface="Arial"/>
              </a:rPr>
              <a:t>REWM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008E00"/>
                </a:solidFill>
                <a:latin typeface="Arial"/>
                <a:cs typeface="Arial"/>
              </a:rPr>
              <a:t>(cont.).</a:t>
            </a:r>
            <a:endParaRPr sz="900">
              <a:latin typeface="Arial"/>
              <a:cs typeface="Arial"/>
            </a:endParaRPr>
          </a:p>
          <a:p>
            <a:pPr marL="297180" marR="55880" indent="-126364">
              <a:lnSpc>
                <a:spcPct val="116199"/>
              </a:lnSpc>
              <a:spcBef>
                <a:spcPts val="21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-5" dirty="0">
                <a:latin typeface="Tahoma"/>
                <a:cs typeface="Tahoma"/>
              </a:rPr>
              <a:t>Note </a:t>
            </a:r>
            <a:r>
              <a:rPr sz="900" dirty="0">
                <a:latin typeface="Tahoma"/>
                <a:cs typeface="Tahoma"/>
              </a:rPr>
              <a:t>that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(0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1)</a:t>
            </a:r>
            <a:r>
              <a:rPr sz="900" spc="-15" dirty="0">
                <a:latin typeface="Tahoma"/>
                <a:cs typeface="Tahoma"/>
              </a:rPr>
              <a:t>.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30" dirty="0">
                <a:latin typeface="Tahoma"/>
                <a:cs typeface="Tahoma"/>
              </a:rPr>
              <a:t>using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15" dirty="0">
                <a:latin typeface="Tahoma"/>
                <a:cs typeface="Tahoma"/>
              </a:rPr>
              <a:t>inequality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log(1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 </a:t>
            </a:r>
            <a:r>
              <a:rPr sz="900" spc="-4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i="1" spc="-4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-40" dirty="0">
                <a:latin typeface="Tahoma"/>
                <a:cs typeface="Tahoma"/>
              </a:rPr>
              <a:t>, </a:t>
            </a:r>
            <a:r>
              <a:rPr sz="900" spc="-20" dirty="0">
                <a:latin typeface="Tahoma"/>
                <a:cs typeface="Tahoma"/>
              </a:rPr>
              <a:t>which </a:t>
            </a:r>
            <a:r>
              <a:rPr sz="900" spc="-25" dirty="0">
                <a:latin typeface="Tahoma"/>
                <a:cs typeface="Tahoma"/>
              </a:rPr>
              <a:t>holds for </a:t>
            </a:r>
            <a:r>
              <a:rPr sz="900" spc="-5" dirty="0">
                <a:latin typeface="Tahoma"/>
                <a:cs typeface="Tahoma"/>
              </a:rPr>
              <a:t>all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25" dirty="0">
                <a:latin typeface="Tahoma"/>
                <a:cs typeface="Tahoma"/>
              </a:rPr>
              <a:t>, </a:t>
            </a:r>
            <a:r>
              <a:rPr sz="900" spc="-70" dirty="0">
                <a:latin typeface="Tahoma"/>
                <a:cs typeface="Tahoma"/>
              </a:rPr>
              <a:t>we 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obtain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30/48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8671" y="1274403"/>
            <a:ext cx="1708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9963" y="1200756"/>
            <a:ext cx="2800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9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	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6087" y="1236816"/>
            <a:ext cx="273050" cy="2895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10"/>
              </a:spcBef>
            </a:pPr>
            <a:r>
              <a:rPr sz="600" i="1" spc="45" dirty="0">
                <a:latin typeface="Arial"/>
                <a:cs typeface="Arial"/>
              </a:rPr>
              <a:t>t</a:t>
            </a:r>
            <a:r>
              <a:rPr sz="600" spc="45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350" i="1" spc="60" baseline="6172" dirty="0">
                <a:latin typeface="Arial"/>
                <a:cs typeface="Arial"/>
              </a:rPr>
              <a:t>W</a:t>
            </a:r>
            <a:r>
              <a:rPr sz="600" i="1" spc="4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2262" y="1274403"/>
            <a:ext cx="24002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10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9358" y="1170019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6335" y="1166224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5957" y="1445990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1244" y="1148254"/>
            <a:ext cx="95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7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9492" y="1287205"/>
            <a:ext cx="49593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1350" i="1" spc="60" baseline="6172" dirty="0">
                <a:latin typeface="Arial"/>
                <a:cs typeface="Arial"/>
              </a:rPr>
              <a:t>p</a:t>
            </a:r>
            <a:r>
              <a:rPr sz="600" i="1" spc="40" dirty="0">
                <a:latin typeface="Arial"/>
                <a:cs typeface="Arial"/>
              </a:rPr>
              <a:t>t</a:t>
            </a:r>
            <a:r>
              <a:rPr sz="600" i="1" spc="40" dirty="0">
                <a:latin typeface="Calibri"/>
                <a:cs typeface="Calibri"/>
              </a:rPr>
              <a:t>,</a:t>
            </a:r>
            <a:r>
              <a:rPr sz="600" i="1" spc="40" dirty="0">
                <a:latin typeface="Arial"/>
                <a:cs typeface="Arial"/>
              </a:rPr>
              <a:t>i	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65" dirty="0">
                <a:latin typeface="Calibri"/>
                <a:cs typeface="Calibri"/>
              </a:rPr>
              <a:t>,</a:t>
            </a:r>
            <a:r>
              <a:rPr sz="600" i="1" spc="6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3562" y="1257662"/>
            <a:ext cx="151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8162" y="1332389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61132" y="1274403"/>
            <a:ext cx="706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 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l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1586" y="1148254"/>
            <a:ext cx="95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7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8268" y="1729619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2135" y="16622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1312" y="1574628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8290" y="157083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2262" y="1679012"/>
            <a:ext cx="1160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</a:tabLst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-135" dirty="0">
                <a:latin typeface="Verdana"/>
                <a:cs typeface="Verdan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i="1" spc="-3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27299" y="1729772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62465" y="166227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1632" y="1736998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23692" y="1679012"/>
            <a:ext cx="266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5" dirty="0">
                <a:latin typeface="Arial"/>
                <a:cs typeface="Arial"/>
              </a:rPr>
              <a:t>l 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i="1" spc="10" dirty="0">
                <a:latin typeface="Verdana"/>
                <a:cs typeface="Verdana"/>
              </a:rPr>
              <a:t>/</a:t>
            </a:r>
            <a:r>
              <a:rPr sz="900" spc="10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0117" y="1821607"/>
            <a:ext cx="3101975" cy="588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40050">
              <a:lnSpc>
                <a:spcPct val="100000"/>
              </a:lnSpc>
              <a:spcBef>
                <a:spcPts val="32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  <a:p>
            <a:pPr marL="2854325">
              <a:lnSpc>
                <a:spcPts val="475"/>
              </a:lnSpc>
              <a:spcBef>
                <a:spcPts val="22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  <a:p>
            <a:pPr marL="2034539">
              <a:lnSpc>
                <a:spcPts val="835"/>
              </a:lnSpc>
            </a:pPr>
            <a:r>
              <a:rPr sz="1350" spc="322" baseline="6172" dirty="0">
                <a:latin typeface="Cambria"/>
                <a:cs typeface="Cambria"/>
              </a:rPr>
              <a:t>≤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i="1" spc="-165" baseline="6172" dirty="0">
                <a:latin typeface="Verdana"/>
                <a:cs typeface="Verdana"/>
              </a:rPr>
              <a:t>η</a:t>
            </a:r>
            <a:r>
              <a:rPr sz="1350" i="1" spc="-202" baseline="6172" dirty="0">
                <a:latin typeface="Verdana"/>
                <a:cs typeface="Verdana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b="1" spc="-75" baseline="6172" dirty="0">
                <a:latin typeface="Arial"/>
                <a:cs typeface="Arial"/>
              </a:rPr>
              <a:t>p</a:t>
            </a:r>
            <a:r>
              <a:rPr sz="600" i="1" spc="150" dirty="0">
                <a:latin typeface="Arial"/>
                <a:cs typeface="Arial"/>
              </a:rPr>
              <a:t>t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37" baseline="6172" dirty="0">
                <a:latin typeface="Arial"/>
                <a:cs typeface="Arial"/>
              </a:rPr>
              <a:t>l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-165" baseline="6172" dirty="0">
                <a:latin typeface="Verdana"/>
                <a:cs typeface="Verdana"/>
              </a:rPr>
              <a:t>η</a:t>
            </a:r>
            <a:r>
              <a:rPr sz="1350" i="1" spc="120" baseline="6172" dirty="0">
                <a:latin typeface="Verdana"/>
                <a:cs typeface="Verdana"/>
              </a:rPr>
              <a:t> </a:t>
            </a:r>
            <a:r>
              <a:rPr sz="1350" i="1" spc="75" baseline="6172" dirty="0">
                <a:latin typeface="Verdana"/>
                <a:cs typeface="Verdana"/>
              </a:rPr>
              <a:t>/</a:t>
            </a:r>
            <a:r>
              <a:rPr sz="1350" spc="-52" baseline="6172" dirty="0">
                <a:latin typeface="Tahoma"/>
                <a:cs typeface="Tahoma"/>
              </a:rPr>
              <a:t>2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endParaRPr sz="1350" baseline="6172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869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Summing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inequality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over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get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0282" y="2668939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0988" y="271954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9649" y="2643168"/>
            <a:ext cx="6604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-9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08720" y="248732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6790" y="248353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2525" y="276118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6933" y="2591710"/>
            <a:ext cx="21342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65860" algn="l"/>
                <a:tab pos="1950720" algn="l"/>
              </a:tabLst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1350" i="1" u="sng" spc="60" baseline="370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sz="900" i="1" u="sng" spc="60" baseline="4166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900" i="1" u="sng" spc="-127" baseline="4166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30" baseline="4166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</a:t>
            </a:r>
            <a:r>
              <a:rPr sz="900" spc="30" baseline="41666" dirty="0">
                <a:latin typeface="Tahoma"/>
                <a:cs typeface="Tahoma"/>
              </a:rPr>
              <a:t> </a:t>
            </a:r>
            <a:r>
              <a:rPr sz="900" spc="52" baseline="41666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	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 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	</a:t>
            </a: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6626" y="2518063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37345" y="256867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78163" y="2668939"/>
            <a:ext cx="1365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88869" y="2719546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7463" y="248732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5533" y="248353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41268" y="276118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23500" y="2642317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2504" y="25749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28937" y="2591710"/>
            <a:ext cx="1325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7205" algn="l"/>
              </a:tabLst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190" dirty="0">
                <a:latin typeface="Arial"/>
                <a:cs typeface="Arial"/>
              </a:rPr>
              <a:t>T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2817" y="2928832"/>
            <a:ext cx="1480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12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30" dirty="0">
                <a:latin typeface="Tahoma"/>
                <a:cs typeface="Tahoma"/>
              </a:rPr>
              <a:t>F</a:t>
            </a:r>
            <a:r>
              <a:rPr sz="900" spc="-60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rewrite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77262" y="2969129"/>
            <a:ext cx="1181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5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99806" y="3163604"/>
            <a:ext cx="9709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44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exp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94914" y="305922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42971" y="3055426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58719" y="3333083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6128" y="3176406"/>
            <a:ext cx="186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75" baseline="6172" dirty="0">
                <a:latin typeface="Arial"/>
                <a:cs typeface="Arial"/>
              </a:rPr>
              <a:t>l</a:t>
            </a:r>
            <a:r>
              <a:rPr sz="600" i="1" spc="50" dirty="0">
                <a:latin typeface="Arial"/>
                <a:cs typeface="Arial"/>
              </a:rPr>
              <a:t>t</a:t>
            </a:r>
            <a:r>
              <a:rPr sz="600" i="1" spc="50" dirty="0">
                <a:latin typeface="Calibri"/>
                <a:cs typeface="Calibri"/>
              </a:rPr>
              <a:t>,</a:t>
            </a:r>
            <a:r>
              <a:rPr sz="600" i="1" spc="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55874" y="2969129"/>
            <a:ext cx="1181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395" dirty="0">
                <a:latin typeface="Trebuchet MS"/>
                <a:cs typeface="Trebuchet MS"/>
              </a:rPr>
              <a:t>!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2817" y="3462765"/>
            <a:ext cx="1624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12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Next,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900" spc="-70" dirty="0">
                <a:solidFill>
                  <a:srgbClr val="0000FF"/>
                </a:solidFill>
                <a:latin typeface="Tahoma"/>
                <a:cs typeface="Tahoma"/>
              </a:rPr>
              <a:t>w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ound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9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7" baseline="-9259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900" spc="104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96860" y="3701370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43825" y="3697576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63447" y="3977354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5563" y="3611292"/>
            <a:ext cx="561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295" algn="l"/>
              </a:tabLst>
            </a:pPr>
            <a:r>
              <a:rPr sz="900" spc="240" dirty="0">
                <a:latin typeface="Trebuchet MS"/>
                <a:cs typeface="Trebuchet MS"/>
              </a:rPr>
              <a:t>"	</a:t>
            </a:r>
            <a:r>
              <a:rPr sz="900" spc="69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3918" y="3805754"/>
            <a:ext cx="15474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80770" algn="l"/>
              </a:tabLst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40" dirty="0">
                <a:latin typeface="Arial"/>
                <a:cs typeface="Arial"/>
              </a:rPr>
              <a:t>W</a:t>
            </a:r>
            <a:r>
              <a:rPr sz="900" i="1" spc="60" baseline="-9259" dirty="0">
                <a:latin typeface="Arial"/>
                <a:cs typeface="Arial"/>
              </a:rPr>
              <a:t>T</a:t>
            </a:r>
            <a:r>
              <a:rPr sz="900" i="1" spc="-127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r>
              <a:rPr sz="900" spc="187" baseline="-9259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	</a:t>
            </a:r>
            <a:r>
              <a:rPr sz="900" spc="-40" dirty="0">
                <a:latin typeface="Tahoma"/>
                <a:cs typeface="Tahoma"/>
              </a:rPr>
              <a:t>exp</a:t>
            </a:r>
            <a:r>
              <a:rPr sz="900" spc="540" dirty="0">
                <a:latin typeface="Tahoma"/>
                <a:cs typeface="Tahoma"/>
              </a:rPr>
              <a:t> </a:t>
            </a:r>
            <a:r>
              <a:rPr sz="900" spc="-110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35950" y="370137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84020" y="3697576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99755" y="3975233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47176" y="3818556"/>
            <a:ext cx="186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75" baseline="6172" dirty="0">
                <a:latin typeface="Arial"/>
                <a:cs typeface="Arial"/>
              </a:rPr>
              <a:t>l</a:t>
            </a:r>
            <a:r>
              <a:rPr sz="600" i="1" spc="50" dirty="0">
                <a:latin typeface="Arial"/>
                <a:cs typeface="Arial"/>
              </a:rPr>
              <a:t>t</a:t>
            </a:r>
            <a:r>
              <a:rPr sz="600" i="1" spc="50" dirty="0">
                <a:latin typeface="Calibri"/>
                <a:cs typeface="Calibri"/>
              </a:rPr>
              <a:t>,</a:t>
            </a:r>
            <a:r>
              <a:rPr sz="600" i="1" spc="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596909" y="3611292"/>
            <a:ext cx="186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29" dirty="0">
                <a:latin typeface="Trebuchet MS"/>
                <a:cs typeface="Trebuchet MS"/>
              </a:rPr>
              <a:t>!#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236456" y="3914718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79992" y="3611292"/>
            <a:ext cx="5949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8950" algn="l"/>
              </a:tabLst>
            </a:pPr>
            <a:r>
              <a:rPr sz="900" spc="240" dirty="0">
                <a:latin typeface="Trebuchet MS"/>
                <a:cs typeface="Trebuchet MS"/>
              </a:rPr>
              <a:t>"	</a:t>
            </a:r>
            <a:r>
              <a:rPr sz="900" spc="695" dirty="0"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90343" y="3805754"/>
            <a:ext cx="1034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max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exp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74479" y="370137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22536" y="3697576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838271" y="3975233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85693" y="3818556"/>
            <a:ext cx="186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75" baseline="6172" dirty="0">
                <a:latin typeface="Arial"/>
                <a:cs typeface="Arial"/>
              </a:rPr>
              <a:t>l</a:t>
            </a:r>
            <a:r>
              <a:rPr sz="600" i="1" spc="50" dirty="0">
                <a:latin typeface="Arial"/>
                <a:cs typeface="Arial"/>
              </a:rPr>
              <a:t>t</a:t>
            </a:r>
            <a:r>
              <a:rPr sz="600" i="1" spc="50" dirty="0">
                <a:latin typeface="Calibri"/>
                <a:cs typeface="Calibri"/>
              </a:rPr>
              <a:t>,</a:t>
            </a:r>
            <a:r>
              <a:rPr sz="600" i="1" spc="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35426" y="3611292"/>
            <a:ext cx="186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29" dirty="0">
                <a:latin typeface="Trebuchet MS"/>
                <a:cs typeface="Trebuchet MS"/>
              </a:rPr>
              <a:t>!#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28859" y="3805754"/>
            <a:ext cx="5035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-135" dirty="0">
                <a:latin typeface="Verdana"/>
                <a:cs typeface="Verdana"/>
              </a:rPr>
              <a:t> </a:t>
            </a:r>
            <a:r>
              <a:rPr sz="900" spc="-15" dirty="0">
                <a:latin typeface="Tahoma"/>
                <a:cs typeface="Tahoma"/>
              </a:rPr>
              <a:t>min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02760" y="3914718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78249" y="370137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26318" y="3697576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42054" y="3975233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989475" y="3818556"/>
            <a:ext cx="2330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22" baseline="6172" dirty="0">
                <a:latin typeface="Arial"/>
                <a:cs typeface="Arial"/>
              </a:rPr>
              <a:t>l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60" dirty="0">
                <a:latin typeface="Arial"/>
                <a:cs typeface="Arial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endParaRPr sz="1350" baseline="6172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3105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Randomized</a:t>
            </a:r>
            <a:r>
              <a:rPr spc="80" dirty="0"/>
              <a:t> </a:t>
            </a:r>
            <a:r>
              <a:rPr spc="-35" dirty="0"/>
              <a:t>exponential</a:t>
            </a:r>
            <a:r>
              <a:rPr spc="85" dirty="0"/>
              <a:t> </a:t>
            </a:r>
            <a:r>
              <a:rPr spc="-40" dirty="0"/>
              <a:t>weighted</a:t>
            </a:r>
            <a:r>
              <a:rPr spc="85" dirty="0"/>
              <a:t> </a:t>
            </a:r>
            <a:r>
              <a:rPr spc="-30" dirty="0"/>
              <a:t>majority</a:t>
            </a:r>
            <a:r>
              <a:rPr spc="85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720465" cy="12700"/>
            </a:xfrm>
            <a:custGeom>
              <a:avLst/>
              <a:gdLst/>
              <a:ahLst/>
              <a:cxnLst/>
              <a:rect l="l" t="t" r="r" b="b"/>
              <a:pathLst>
                <a:path w="3720465" h="12700">
                  <a:moveTo>
                    <a:pt x="0" y="12652"/>
                  </a:moveTo>
                  <a:lnTo>
                    <a:pt x="0" y="0"/>
                  </a:lnTo>
                  <a:lnTo>
                    <a:pt x="3720018" y="0"/>
                  </a:lnTo>
                  <a:lnTo>
                    <a:pt x="372001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3074670"/>
            <a:chOff x="359994" y="613815"/>
            <a:chExt cx="5045710" cy="3074670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2863850"/>
            </a:xfrm>
            <a:custGeom>
              <a:avLst/>
              <a:gdLst/>
              <a:ahLst/>
              <a:cxnLst/>
              <a:rect l="l" t="t" r="r" b="b"/>
              <a:pathLst>
                <a:path w="5040630" h="2863850">
                  <a:moveTo>
                    <a:pt x="5040064" y="0"/>
                  </a:moveTo>
                  <a:lnTo>
                    <a:pt x="0" y="0"/>
                  </a:lnTo>
                  <a:lnTo>
                    <a:pt x="0" y="2838473"/>
                  </a:lnTo>
                  <a:lnTo>
                    <a:pt x="1988" y="2848323"/>
                  </a:lnTo>
                  <a:lnTo>
                    <a:pt x="7411" y="2856367"/>
                  </a:lnTo>
                  <a:lnTo>
                    <a:pt x="15455" y="2861790"/>
                  </a:lnTo>
                  <a:lnTo>
                    <a:pt x="25305" y="2863779"/>
                  </a:lnTo>
                  <a:lnTo>
                    <a:pt x="5014759" y="2863779"/>
                  </a:lnTo>
                  <a:lnTo>
                    <a:pt x="5024609" y="2861790"/>
                  </a:lnTo>
                  <a:lnTo>
                    <a:pt x="5032653" y="2856367"/>
                  </a:lnTo>
                  <a:lnTo>
                    <a:pt x="5038076" y="2848323"/>
                  </a:lnTo>
                  <a:lnTo>
                    <a:pt x="5040064" y="2838473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2863850"/>
            </a:xfrm>
            <a:custGeom>
              <a:avLst/>
              <a:gdLst/>
              <a:ahLst/>
              <a:cxnLst/>
              <a:rect l="l" t="t" r="r" b="b"/>
              <a:pathLst>
                <a:path w="5040630" h="2863850">
                  <a:moveTo>
                    <a:pt x="5040064" y="0"/>
                  </a:moveTo>
                  <a:lnTo>
                    <a:pt x="5040064" y="2838473"/>
                  </a:lnTo>
                  <a:lnTo>
                    <a:pt x="5038076" y="2848323"/>
                  </a:lnTo>
                  <a:lnTo>
                    <a:pt x="5032653" y="2856367"/>
                  </a:lnTo>
                  <a:lnTo>
                    <a:pt x="5024609" y="2861790"/>
                  </a:lnTo>
                  <a:lnTo>
                    <a:pt x="5014759" y="2863779"/>
                  </a:lnTo>
                  <a:lnTo>
                    <a:pt x="25305" y="2863779"/>
                  </a:lnTo>
                  <a:lnTo>
                    <a:pt x="15455" y="2861790"/>
                  </a:lnTo>
                  <a:lnTo>
                    <a:pt x="7411" y="2856367"/>
                  </a:lnTo>
                  <a:lnTo>
                    <a:pt x="1988" y="2848323"/>
                  </a:lnTo>
                  <a:lnTo>
                    <a:pt x="0" y="2838473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588432"/>
            <a:ext cx="2448560" cy="3860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</a:t>
            </a:r>
            <a:r>
              <a:rPr sz="900" b="1" spc="5" dirty="0">
                <a:solidFill>
                  <a:srgbClr val="008E00"/>
                </a:solidFill>
                <a:latin typeface="Arial"/>
                <a:cs typeface="Arial"/>
              </a:rPr>
              <a:t>o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(Bounds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8E00"/>
                </a:solidFill>
                <a:latin typeface="Arial"/>
                <a:cs typeface="Arial"/>
              </a:rPr>
              <a:t>Regre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15" baseline="-9259" dirty="0">
                <a:solidFill>
                  <a:srgbClr val="008E00"/>
                </a:solidFill>
                <a:latin typeface="Arial"/>
                <a:cs typeface="Arial"/>
              </a:rPr>
              <a:t>REWM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7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008E00"/>
                </a:solidFill>
                <a:latin typeface="Arial"/>
                <a:cs typeface="Arial"/>
              </a:rPr>
              <a:t>(cont.).</a:t>
            </a:r>
            <a:endParaRPr sz="900">
              <a:latin typeface="Arial"/>
              <a:cs typeface="Arial"/>
            </a:endParaRPr>
          </a:p>
          <a:p>
            <a:pPr marL="145415">
              <a:lnSpc>
                <a:spcPct val="100000"/>
              </a:lnSpc>
              <a:spcBef>
                <a:spcPts val="34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4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ahoma"/>
                <a:cs typeface="Tahoma"/>
              </a:rPr>
              <a:t>We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6982" y="102967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5039" y="1025876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0774" y="1303521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848" y="1185499"/>
            <a:ext cx="144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1280795" algn="l"/>
              </a:tabLst>
            </a:pP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-9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+1	</a:t>
            </a:r>
            <a:r>
              <a:rPr sz="600" spc="-15" dirty="0">
                <a:latin typeface="Tahoma"/>
                <a:cs typeface="Tahoma"/>
              </a:rPr>
              <a:t>1	</a:t>
            </a: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2009" y="111731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8026" y="1134054"/>
            <a:ext cx="2243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9584" algn="l"/>
                <a:tab pos="1447800" algn="l"/>
              </a:tabLst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190" dirty="0">
                <a:latin typeface="Arial"/>
                <a:cs typeface="Arial"/>
              </a:rPr>
              <a:t>T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2344" y="1645506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7832" y="143215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5902" y="1428364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1637" y="1706022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1370" y="1588000"/>
            <a:ext cx="1029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3450" algn="l"/>
              </a:tabLst>
            </a:pP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-9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4548" y="1536543"/>
            <a:ext cx="1352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5934" algn="l"/>
                <a:tab pos="1182370" algn="l"/>
              </a:tabLst>
            </a:pP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W	</a:t>
            </a: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spc="-110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-130" dirty="0">
                <a:latin typeface="Verdana"/>
                <a:cs typeface="Verdana"/>
              </a:rPr>
              <a:t> </a:t>
            </a:r>
            <a:r>
              <a:rPr sz="900" spc="-15" dirty="0">
                <a:latin typeface="Tahoma"/>
                <a:cs typeface="Tahoma"/>
              </a:rPr>
              <a:t>min	</a:t>
            </a:r>
            <a:r>
              <a:rPr sz="900" i="1" spc="15" dirty="0">
                <a:latin typeface="Arial"/>
                <a:cs typeface="Arial"/>
              </a:rPr>
              <a:t>l 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817" y="1886313"/>
            <a:ext cx="3865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Combining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above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inequalities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fact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1350" spc="-15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7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600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1350" spc="-172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37" baseline="6172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50" spc="37" baseline="6172" dirty="0">
                <a:latin typeface="Tahoma"/>
                <a:cs typeface="Tahoma"/>
              </a:rPr>
              <a:t>,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get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7149" y="2326353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6443" y="238686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6782" y="2217390"/>
            <a:ext cx="6159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</a:tabLst>
            </a:pP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-135" dirty="0">
                <a:latin typeface="Verdana"/>
                <a:cs typeface="Verdana"/>
              </a:rPr>
              <a:t> </a:t>
            </a:r>
            <a:r>
              <a:rPr sz="900" spc="-15" dirty="0">
                <a:latin typeface="Tahoma"/>
                <a:cs typeface="Tahoma"/>
              </a:rPr>
              <a:t>min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15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7192" y="2268149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2638" y="2113006"/>
            <a:ext cx="1123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0695" y="2109211"/>
            <a:ext cx="1237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</a:tabLst>
            </a:pPr>
            <a:r>
              <a:rPr sz="900" spc="840" dirty="0">
                <a:latin typeface="Trebuchet MS"/>
                <a:cs typeface="Trebuchet MS"/>
              </a:rPr>
              <a:t>Σ	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9519" y="2386869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91739" y="2267997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0742" y="220064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89594" y="2217390"/>
            <a:ext cx="17329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4875" algn="l"/>
              </a:tabLst>
            </a:pPr>
            <a:r>
              <a:rPr sz="900" spc="-185" dirty="0">
                <a:latin typeface="Cambria"/>
                <a:cs typeface="Cambria"/>
              </a:rPr>
              <a:t>—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190" dirty="0">
                <a:latin typeface="Arial"/>
                <a:cs typeface="Arial"/>
              </a:rPr>
              <a:t>T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817" y="2554511"/>
            <a:ext cx="1469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8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rearranged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3261" y="2793853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01318" y="279005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9285" y="2948844"/>
            <a:ext cx="176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7935" y="3007200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03424" y="2793853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51481" y="279005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7066" y="3067716"/>
            <a:ext cx="1013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2330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9875" y="2898237"/>
            <a:ext cx="903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2330" algn="l"/>
              </a:tabLst>
            </a:pP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5" dirty="0">
                <a:latin typeface="Tahoma"/>
                <a:cs typeface="Tahoma"/>
              </a:rPr>
              <a:t>min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15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7978" y="2948996"/>
            <a:ext cx="107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96883" y="2898237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35605" y="2810361"/>
            <a:ext cx="61087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  <a:tabLst>
                <a:tab pos="431165" algn="l"/>
              </a:tabLst>
            </a:pP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log</a:t>
            </a:r>
            <a:r>
              <a:rPr sz="900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900" i="1" u="sng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η</a:t>
            </a:r>
            <a:endParaRPr sz="900">
              <a:latin typeface="Verdana"/>
              <a:cs typeface="Verdana"/>
            </a:endParaRPr>
          </a:p>
          <a:p>
            <a:pPr marL="52069" algn="ctr">
              <a:lnSpc>
                <a:spcPct val="100000"/>
              </a:lnSpc>
              <a:spcBef>
                <a:spcPts val="110"/>
              </a:spcBef>
              <a:tabLst>
                <a:tab pos="434975" algn="l"/>
              </a:tabLst>
            </a:pPr>
            <a:r>
              <a:rPr sz="900" i="1" spc="-110" dirty="0">
                <a:latin typeface="Verdana"/>
                <a:cs typeface="Verdana"/>
              </a:rPr>
              <a:t>η	</a:t>
            </a:r>
            <a:r>
              <a:rPr sz="900" spc="-35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4842" y="2898237"/>
            <a:ext cx="363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500" algn="l"/>
              </a:tabLst>
            </a:pPr>
            <a:r>
              <a:rPr sz="900" spc="60" dirty="0">
                <a:latin typeface="Tahoma"/>
                <a:cs typeface="Tahoma"/>
              </a:rPr>
              <a:t>+	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2817" y="3235358"/>
            <a:ext cx="39979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plugging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value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110" dirty="0">
                <a:solidFill>
                  <a:srgbClr val="0000FF"/>
                </a:solidFill>
                <a:latin typeface="Verdana"/>
                <a:cs typeface="Verdana"/>
              </a:rPr>
              <a:t>η</a:t>
            </a:r>
            <a:r>
              <a:rPr sz="900" i="1" spc="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latin typeface="Tahoma"/>
                <a:cs typeface="Tahoma"/>
              </a:rPr>
              <a:t>into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above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inequality,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proof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completed.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66233" y="3480219"/>
            <a:ext cx="80645" cy="79375"/>
            <a:chOff x="5266233" y="3480219"/>
            <a:chExt cx="80645" cy="79375"/>
          </a:xfrm>
        </p:grpSpPr>
        <p:sp>
          <p:nvSpPr>
            <p:cNvPr id="51" name="object 51"/>
            <p:cNvSpPr/>
            <p:nvPr/>
          </p:nvSpPr>
          <p:spPr>
            <a:xfrm>
              <a:off x="5268761" y="3480219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1301" y="348274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71301" y="3556686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4046" y="3480219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31/48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398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90" dirty="0"/>
              <a:t> </a:t>
            </a:r>
            <a:r>
              <a:rPr spc="-45" dirty="0"/>
              <a:t>classification</a:t>
            </a:r>
            <a:r>
              <a:rPr spc="90" dirty="0"/>
              <a:t> </a:t>
            </a:r>
            <a:r>
              <a:rPr spc="-40" dirty="0"/>
              <a:t>in</a:t>
            </a:r>
            <a:r>
              <a:rPr spc="90" dirty="0"/>
              <a:t> </a:t>
            </a:r>
            <a:r>
              <a:rPr spc="-10" dirty="0"/>
              <a:t>the</a:t>
            </a:r>
            <a:r>
              <a:rPr spc="95" dirty="0"/>
              <a:t> </a:t>
            </a:r>
            <a:r>
              <a:rPr spc="-40" dirty="0"/>
              <a:t>unrealizable</a:t>
            </a:r>
            <a:r>
              <a:rPr spc="90" dirty="0"/>
              <a:t> </a:t>
            </a:r>
            <a:r>
              <a:rPr spc="-75" dirty="0"/>
              <a:t>case</a:t>
            </a:r>
            <a:r>
              <a:rPr spc="90" dirty="0"/>
              <a:t> </a:t>
            </a:r>
            <a:r>
              <a:rPr dirty="0"/>
              <a:t>(finite</a:t>
            </a:r>
            <a:r>
              <a:rPr spc="95" dirty="0"/>
              <a:t> </a:t>
            </a:r>
            <a:r>
              <a:rPr spc="-55" dirty="0"/>
              <a:t>hypothesis</a:t>
            </a:r>
            <a:r>
              <a:rPr spc="90" dirty="0"/>
              <a:t> </a:t>
            </a:r>
            <a:r>
              <a:rPr spc="-55" dirty="0"/>
              <a:t>class)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840479" cy="12700"/>
            </a:xfrm>
            <a:custGeom>
              <a:avLst/>
              <a:gdLst/>
              <a:ahLst/>
              <a:cxnLst/>
              <a:rect l="l" t="t" r="r" b="b"/>
              <a:pathLst>
                <a:path w="3840479" h="12700">
                  <a:moveTo>
                    <a:pt x="0" y="12652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666" y="636137"/>
            <a:ext cx="26422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15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finite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666" y="811410"/>
            <a:ext cx="40354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" dirty="0">
                <a:latin typeface="Tahoma"/>
                <a:cs typeface="Tahoma"/>
              </a:rPr>
              <a:t>Each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7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7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expert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advice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7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5" baseline="-9259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75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30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-22" baseline="-925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66" y="1008817"/>
            <a:ext cx="93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35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9012" y="901263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2557" y="1059426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2136" y="1037430"/>
            <a:ext cx="738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640" algn="l"/>
              </a:tabLst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	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65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1002" y="1037290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367" y="986670"/>
            <a:ext cx="2934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9464" algn="l"/>
              </a:tabLst>
            </a:pPr>
            <a:r>
              <a:rPr sz="900" spc="-5" dirty="0">
                <a:latin typeface="Tahoma"/>
                <a:cs typeface="Tahoma"/>
              </a:rPr>
              <a:t>Prediction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5" dirty="0">
                <a:latin typeface="Tahoma"/>
                <a:cs typeface="Tahoma"/>
              </a:rPr>
              <a:t>rithm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39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666" y="1161943"/>
            <a:ext cx="7219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5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loss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7103" y="1504777"/>
            <a:ext cx="292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190" algn="l"/>
              </a:tabLst>
            </a:pPr>
            <a:r>
              <a:rPr sz="600" i="1" spc="60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0641" y="1454170"/>
            <a:ext cx="546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390" dirty="0">
                <a:latin typeface="Arial"/>
                <a:cs typeface="Arial"/>
              </a:rPr>
              <a:t>y</a:t>
            </a:r>
            <a:r>
              <a:rPr sz="900" spc="-35" dirty="0">
                <a:latin typeface="Tahoma"/>
                <a:cs typeface="Tahoma"/>
              </a:rPr>
              <a:t>ˆ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4311" y="1391534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4311" y="1528186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6348" y="1349786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23325" y="1345991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2947" y="1625757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1882" y="1454170"/>
            <a:ext cx="661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p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h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2334" y="1504929"/>
            <a:ext cx="6305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8010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   </a:t>
            </a:r>
            <a:r>
              <a:rPr sz="600" i="1" spc="-85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    </a:t>
            </a:r>
            <a:r>
              <a:rPr sz="600" i="1" spc="8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8868" y="1391534"/>
            <a:ext cx="259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645" algn="l"/>
              </a:tabLst>
            </a:pPr>
            <a:r>
              <a:rPr sz="900" spc="-25" dirty="0">
                <a:latin typeface="Trebuchet MS"/>
                <a:cs typeface="Trebuchet MS"/>
              </a:rPr>
              <a:t>.	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8868" y="1528186"/>
            <a:ext cx="259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645" algn="l"/>
              </a:tabLst>
            </a:pPr>
            <a:r>
              <a:rPr sz="900" spc="-25" dirty="0">
                <a:latin typeface="Trebuchet MS"/>
                <a:cs typeface="Trebuchet MS"/>
              </a:rPr>
              <a:t>.	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5964" y="1349786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22942" y="1345991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2563" y="1625757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1951" y="1504929"/>
            <a:ext cx="695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315" algn="l"/>
                <a:tab pos="652780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i="1" spc="75" dirty="0">
                <a:latin typeface="Calibri"/>
                <a:cs typeface="Calibri"/>
              </a:rPr>
              <a:t>,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dirty="0">
                <a:latin typeface="Arial"/>
                <a:cs typeface="Arial"/>
              </a:rPr>
              <a:t>    </a:t>
            </a:r>
            <a:r>
              <a:rPr sz="600" i="1" spc="8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88868" y="1454170"/>
            <a:ext cx="1235710" cy="16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ts val="560"/>
              </a:lnSpc>
              <a:spcBef>
                <a:spcPts val="95"/>
              </a:spcBef>
              <a:tabLst>
                <a:tab pos="434975" algn="l"/>
              </a:tabLst>
            </a:pPr>
            <a:r>
              <a:rPr sz="900" spc="60" dirty="0">
                <a:latin typeface="Tahoma"/>
                <a:cs typeface="Tahoma"/>
              </a:rPr>
              <a:t>=	</a:t>
            </a:r>
            <a:r>
              <a:rPr sz="900" i="1" spc="-30" dirty="0">
                <a:latin typeface="Arial"/>
                <a:cs typeface="Arial"/>
              </a:rPr>
              <a:t>p   </a:t>
            </a:r>
            <a:r>
              <a:rPr sz="900" i="1" spc="-9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h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560"/>
              </a:lnSpc>
              <a:tabLst>
                <a:tab pos="207645" algn="l"/>
              </a:tabLst>
            </a:pPr>
            <a:r>
              <a:rPr sz="900" spc="-25" dirty="0">
                <a:latin typeface="Trebuchet MS"/>
                <a:cs typeface="Trebuchet MS"/>
              </a:rPr>
              <a:t>.	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9013" y="1391534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9013" y="1459860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9013" y="1528186"/>
            <a:ext cx="647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966" y="1744267"/>
            <a:ext cx="2054860" cy="6299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last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equality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concluded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endParaRPr sz="900">
              <a:latin typeface="Tahoma"/>
              <a:cs typeface="Tahoma"/>
            </a:endParaRPr>
          </a:p>
          <a:p>
            <a:pPr marL="410845" indent="-142875">
              <a:lnSpc>
                <a:spcPct val="100000"/>
              </a:lnSpc>
              <a:spcBef>
                <a:spcPts val="135"/>
              </a:spcBef>
              <a:buClr>
                <a:srgbClr val="3A66B2"/>
              </a:buClr>
              <a:buAutoNum type="arabicPeriod"/>
              <a:tabLst>
                <a:tab pos="411480" algn="l"/>
              </a:tabLst>
            </a:pPr>
            <a:r>
              <a:rPr sz="800" spc="10" dirty="0">
                <a:latin typeface="Tahoma"/>
                <a:cs typeface="Tahoma"/>
              </a:rPr>
              <a:t>if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 1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2" baseline="-1388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8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8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8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endParaRPr sz="800">
              <a:latin typeface="Tahoma"/>
              <a:cs typeface="Tahoma"/>
            </a:endParaRPr>
          </a:p>
          <a:p>
            <a:pPr marL="410845" indent="-142875">
              <a:lnSpc>
                <a:spcPct val="100000"/>
              </a:lnSpc>
              <a:spcBef>
                <a:spcPts val="70"/>
              </a:spcBef>
              <a:buClr>
                <a:srgbClr val="3A66B2"/>
              </a:buClr>
              <a:buAutoNum type="arabicPeriod"/>
              <a:tabLst>
                <a:tab pos="411480" algn="l"/>
              </a:tabLst>
            </a:pPr>
            <a:r>
              <a:rPr sz="800" spc="10" dirty="0">
                <a:latin typeface="Tahoma"/>
                <a:cs typeface="Tahoma"/>
              </a:rPr>
              <a:t>if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 0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2" baseline="-1388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8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8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89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8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2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6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results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6024" y="2399695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33002" y="2395900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65794" y="2554838"/>
            <a:ext cx="18402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190" algn="l"/>
                <a:tab pos="728345" algn="l"/>
                <a:tab pos="1336675" algn="l"/>
                <a:tab pos="1675764" algn="l"/>
              </a:tabLst>
            </a:pPr>
            <a:r>
              <a:rPr sz="600" i="1" spc="60" dirty="0">
                <a:latin typeface="Arial"/>
                <a:cs typeface="Arial"/>
              </a:rPr>
              <a:t>t	t	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65" dirty="0">
                <a:latin typeface="Calibri"/>
                <a:cs typeface="Calibri"/>
              </a:rPr>
              <a:t>,</a:t>
            </a:r>
            <a:r>
              <a:rPr sz="600" i="1" spc="65" dirty="0">
                <a:latin typeface="Arial"/>
                <a:cs typeface="Arial"/>
              </a:rPr>
              <a:t>i  </a:t>
            </a:r>
            <a:r>
              <a:rPr sz="600" i="1" spc="210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i    </a:t>
            </a:r>
            <a:r>
              <a:rPr sz="600" i="1" spc="2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	t	t </a:t>
            </a:r>
            <a:r>
              <a:rPr sz="600" i="1" spc="250" dirty="0">
                <a:latin typeface="Arial"/>
                <a:cs typeface="Arial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9333" y="2504079"/>
            <a:ext cx="2035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4380" algn="l"/>
              </a:tabLst>
            </a:pP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390" dirty="0">
                <a:latin typeface="Arial"/>
                <a:cs typeface="Arial"/>
              </a:rPr>
              <a:t>y</a:t>
            </a:r>
            <a:r>
              <a:rPr sz="900" spc="-35" dirty="0">
                <a:latin typeface="Tahoma"/>
                <a:cs typeface="Tahoma"/>
              </a:rPr>
              <a:t>ˆ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-30" dirty="0">
                <a:latin typeface="Arial"/>
                <a:cs typeface="Arial"/>
              </a:rPr>
              <a:t>p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30" dirty="0">
                <a:latin typeface="Arial"/>
                <a:cs typeface="Arial"/>
              </a:rPr>
              <a:t>h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50" dirty="0">
                <a:latin typeface="Arial"/>
                <a:cs typeface="Arial"/>
              </a:rPr>
              <a:t>p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25" dirty="0">
                <a:latin typeface="Arial"/>
                <a:cs typeface="Arial"/>
              </a:rPr>
              <a:t>l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52623" y="2675666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59994" y="3028810"/>
            <a:ext cx="5045710" cy="1101725"/>
            <a:chOff x="359994" y="3028810"/>
            <a:chExt cx="5045710" cy="1101725"/>
          </a:xfrm>
        </p:grpSpPr>
        <p:sp>
          <p:nvSpPr>
            <p:cNvPr id="43" name="object 43"/>
            <p:cNvSpPr/>
            <p:nvPr/>
          </p:nvSpPr>
          <p:spPr>
            <a:xfrm>
              <a:off x="362534" y="3031350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534" y="3230630"/>
              <a:ext cx="5040630" cy="897255"/>
            </a:xfrm>
            <a:custGeom>
              <a:avLst/>
              <a:gdLst/>
              <a:ahLst/>
              <a:cxnLst/>
              <a:rect l="l" t="t" r="r" b="b"/>
              <a:pathLst>
                <a:path w="5040630" h="897254">
                  <a:moveTo>
                    <a:pt x="5040064" y="0"/>
                  </a:moveTo>
                  <a:lnTo>
                    <a:pt x="0" y="0"/>
                  </a:lnTo>
                  <a:lnTo>
                    <a:pt x="0" y="871817"/>
                  </a:lnTo>
                  <a:lnTo>
                    <a:pt x="1988" y="881667"/>
                  </a:lnTo>
                  <a:lnTo>
                    <a:pt x="7411" y="889711"/>
                  </a:lnTo>
                  <a:lnTo>
                    <a:pt x="15455" y="895134"/>
                  </a:lnTo>
                  <a:lnTo>
                    <a:pt x="25305" y="897123"/>
                  </a:lnTo>
                  <a:lnTo>
                    <a:pt x="5014759" y="897123"/>
                  </a:lnTo>
                  <a:lnTo>
                    <a:pt x="5024609" y="895134"/>
                  </a:lnTo>
                  <a:lnTo>
                    <a:pt x="5032653" y="889711"/>
                  </a:lnTo>
                  <a:lnTo>
                    <a:pt x="5038076" y="881667"/>
                  </a:lnTo>
                  <a:lnTo>
                    <a:pt x="5040064" y="87181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2534" y="3230630"/>
              <a:ext cx="5040630" cy="897255"/>
            </a:xfrm>
            <a:custGeom>
              <a:avLst/>
              <a:gdLst/>
              <a:ahLst/>
              <a:cxnLst/>
              <a:rect l="l" t="t" r="r" b="b"/>
              <a:pathLst>
                <a:path w="5040630" h="897254">
                  <a:moveTo>
                    <a:pt x="5040064" y="0"/>
                  </a:moveTo>
                  <a:lnTo>
                    <a:pt x="5040064" y="871817"/>
                  </a:lnTo>
                  <a:lnTo>
                    <a:pt x="5038076" y="881667"/>
                  </a:lnTo>
                  <a:lnTo>
                    <a:pt x="5032653" y="889711"/>
                  </a:lnTo>
                  <a:lnTo>
                    <a:pt x="5024609" y="895134"/>
                  </a:lnTo>
                  <a:lnTo>
                    <a:pt x="5014759" y="897123"/>
                  </a:lnTo>
                  <a:lnTo>
                    <a:pt x="25305" y="897123"/>
                  </a:lnTo>
                  <a:lnTo>
                    <a:pt x="15455" y="895134"/>
                  </a:lnTo>
                  <a:lnTo>
                    <a:pt x="7411" y="889711"/>
                  </a:lnTo>
                  <a:lnTo>
                    <a:pt x="1988" y="881667"/>
                  </a:lnTo>
                  <a:lnTo>
                    <a:pt x="0" y="87181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7744" y="2813959"/>
            <a:ext cx="4533900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8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As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conclusion,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Corollary</a:t>
            </a:r>
            <a:endParaRPr sz="900">
              <a:latin typeface="Arial"/>
              <a:cs typeface="Arial"/>
            </a:endParaRPr>
          </a:p>
          <a:p>
            <a:pPr marL="25400" marR="17780">
              <a:lnSpc>
                <a:spcPct val="116199"/>
              </a:lnSpc>
              <a:spcBef>
                <a:spcPts val="165"/>
              </a:spcBef>
            </a:pPr>
            <a:r>
              <a:rPr sz="900" i="1" spc="-5" dirty="0">
                <a:latin typeface="Arial"/>
                <a:cs typeface="Arial"/>
              </a:rPr>
              <a:t>Let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900" i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finite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i="1" spc="-45" dirty="0">
                <a:latin typeface="Arial"/>
                <a:cs typeface="Arial"/>
              </a:rPr>
              <a:t>.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There </a:t>
            </a:r>
            <a:r>
              <a:rPr sz="900" i="1" spc="-40" dirty="0">
                <a:latin typeface="Arial"/>
                <a:cs typeface="Arial"/>
              </a:rPr>
              <a:t>exists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an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 for </a:t>
            </a:r>
            <a:r>
              <a:rPr sz="900" i="1" spc="-25" dirty="0">
                <a:latin typeface="Arial"/>
                <a:cs typeface="Arial"/>
              </a:rPr>
              <a:t>online </a:t>
            </a:r>
            <a:r>
              <a:rPr sz="900" i="1" spc="-20" dirty="0">
                <a:latin typeface="Arial"/>
                <a:cs typeface="Arial"/>
              </a:rPr>
              <a:t>classification, </a:t>
            </a:r>
            <a:r>
              <a:rPr sz="900" i="1" spc="-60" dirty="0">
                <a:latin typeface="Arial"/>
                <a:cs typeface="Arial"/>
              </a:rPr>
              <a:t>whose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predictions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come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from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i="1" spc="-3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enjoys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regret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7531" y="3899962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13726" y="3626111"/>
            <a:ext cx="991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655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52193" y="3840145"/>
            <a:ext cx="4248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0" dirty="0">
                <a:latin typeface="Arial"/>
                <a:cs typeface="Arial"/>
              </a:rPr>
              <a:t>h</a:t>
            </a:r>
            <a:r>
              <a:rPr sz="600" spc="10" dirty="0">
                <a:latin typeface="Lucida Sans Unicode"/>
                <a:cs typeface="Lucida Sans Unicode"/>
              </a:rPr>
              <a:t>∈</a:t>
            </a:r>
            <a:r>
              <a:rPr sz="600" i="1" spc="10" dirty="0">
                <a:latin typeface="Arial"/>
                <a:cs typeface="Arial"/>
              </a:rPr>
              <a:t>H</a:t>
            </a:r>
            <a:r>
              <a:rPr sz="600" i="1" spc="150" dirty="0">
                <a:latin typeface="Arial"/>
                <a:cs typeface="Arial"/>
              </a:rPr>
              <a:t> </a:t>
            </a:r>
            <a:r>
              <a:rPr sz="900" i="1" spc="67" baseline="-41666" dirty="0">
                <a:latin typeface="Arial"/>
                <a:cs typeface="Arial"/>
              </a:rPr>
              <a:t>t</a:t>
            </a:r>
            <a:r>
              <a:rPr sz="900" spc="67" baseline="-41666" dirty="0">
                <a:latin typeface="Tahoma"/>
                <a:cs typeface="Tahoma"/>
              </a:rPr>
              <a:t>=1</a:t>
            </a:r>
            <a:endParaRPr sz="900" baseline="-41666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17294" y="3781102"/>
            <a:ext cx="1359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190" algn="l"/>
                <a:tab pos="1033780" algn="l"/>
                <a:tab pos="1316990" algn="l"/>
              </a:tabLst>
            </a:pPr>
            <a:r>
              <a:rPr sz="600" i="1" spc="60" dirty="0">
                <a:latin typeface="Arial"/>
                <a:cs typeface="Arial"/>
              </a:rPr>
              <a:t>t	t	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61783" y="3627575"/>
            <a:ext cx="1932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655" algn="l"/>
                <a:tab pos="1802130" algn="l"/>
              </a:tabLst>
            </a:pPr>
            <a:r>
              <a:rPr sz="1350" spc="1260" baseline="3086" dirty="0">
                <a:latin typeface="Trebuchet MS"/>
                <a:cs typeface="Trebuchet MS"/>
              </a:rPr>
              <a:t>Σ	Σ	</a:t>
            </a:r>
            <a:r>
              <a:rPr sz="900" spc="445" dirty="0"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81350" y="3751735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719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30833" y="3730495"/>
            <a:ext cx="22726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655" algn="l"/>
                <a:tab pos="1750060" algn="l"/>
              </a:tabLst>
            </a:pPr>
            <a:r>
              <a:rPr sz="900" spc="-150" dirty="0">
                <a:latin typeface="Cambria"/>
                <a:cs typeface="Cambria"/>
              </a:rPr>
              <a:t>|</a:t>
            </a:r>
            <a:r>
              <a:rPr sz="900" i="1" spc="-150" dirty="0">
                <a:latin typeface="Arial"/>
                <a:cs typeface="Arial"/>
              </a:rPr>
              <a:t>y</a:t>
            </a:r>
            <a:r>
              <a:rPr sz="900" spc="-150" dirty="0">
                <a:latin typeface="Tahoma"/>
                <a:cs typeface="Tahoma"/>
              </a:rPr>
              <a:t>ˆ</a:t>
            </a:r>
            <a:r>
              <a:rPr sz="900" spc="14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10" dirty="0">
                <a:latin typeface="Cambria"/>
                <a:cs typeface="Cambria"/>
              </a:rPr>
              <a:t> </a:t>
            </a:r>
            <a:r>
              <a:rPr sz="900" spc="-15" dirty="0">
                <a:latin typeface="Tahoma"/>
                <a:cs typeface="Tahoma"/>
              </a:rPr>
              <a:t>min	</a:t>
            </a:r>
            <a:r>
              <a:rPr sz="900" spc="-20" dirty="0">
                <a:latin typeface="Cambria"/>
                <a:cs typeface="Cambria"/>
              </a:rPr>
              <a:t>|</a:t>
            </a:r>
            <a:r>
              <a:rPr sz="900" i="1" spc="-20" dirty="0">
                <a:latin typeface="Arial"/>
                <a:cs typeface="Arial"/>
              </a:rPr>
              <a:t>h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b="1" spc="-20" dirty="0"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	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i="1" spc="20" dirty="0">
                <a:latin typeface="Arial"/>
                <a:cs typeface="Arial"/>
              </a:rPr>
              <a:t>T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-15" dirty="0">
                <a:latin typeface="Tahoma"/>
                <a:cs typeface="Tahoma"/>
              </a:rPr>
              <a:t>log</a:t>
            </a:r>
            <a:r>
              <a:rPr sz="900" spc="-15" dirty="0">
                <a:latin typeface="Cambria"/>
                <a:cs typeface="Cambria"/>
              </a:rPr>
              <a:t>|</a:t>
            </a:r>
            <a:r>
              <a:rPr sz="900" i="1" spc="-15" dirty="0">
                <a:latin typeface="Arial"/>
                <a:cs typeface="Arial"/>
              </a:rPr>
              <a:t>H</a:t>
            </a:r>
            <a:r>
              <a:rPr sz="900" spc="-15" dirty="0">
                <a:latin typeface="Cambria"/>
                <a:cs typeface="Cambria"/>
              </a:rPr>
              <a:t>|</a:t>
            </a:r>
            <a:r>
              <a:rPr sz="900" i="1" spc="-1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32/48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41071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Online</a:t>
            </a:r>
            <a:r>
              <a:rPr spc="90" dirty="0"/>
              <a:t> </a:t>
            </a:r>
            <a:r>
              <a:rPr spc="-45" dirty="0"/>
              <a:t>classification</a:t>
            </a:r>
            <a:r>
              <a:rPr spc="90" dirty="0"/>
              <a:t> </a:t>
            </a:r>
            <a:r>
              <a:rPr spc="-40" dirty="0"/>
              <a:t>in</a:t>
            </a:r>
            <a:r>
              <a:rPr spc="90" dirty="0"/>
              <a:t> </a:t>
            </a:r>
            <a:r>
              <a:rPr spc="-10" dirty="0"/>
              <a:t>the</a:t>
            </a:r>
            <a:r>
              <a:rPr spc="90" dirty="0"/>
              <a:t> </a:t>
            </a:r>
            <a:r>
              <a:rPr spc="-40" dirty="0"/>
              <a:t>unrealizable</a:t>
            </a:r>
            <a:r>
              <a:rPr spc="90" dirty="0"/>
              <a:t> </a:t>
            </a:r>
            <a:r>
              <a:rPr spc="-75" dirty="0"/>
              <a:t>case</a:t>
            </a:r>
            <a:r>
              <a:rPr spc="90" dirty="0"/>
              <a:t> </a:t>
            </a:r>
            <a:r>
              <a:rPr spc="-25" dirty="0"/>
              <a:t>(general</a:t>
            </a:r>
            <a:r>
              <a:rPr spc="90" dirty="0"/>
              <a:t> </a:t>
            </a:r>
            <a:r>
              <a:rPr spc="-55" dirty="0"/>
              <a:t>hypothesis</a:t>
            </a:r>
            <a:r>
              <a:rPr spc="90" dirty="0"/>
              <a:t> </a:t>
            </a:r>
            <a:r>
              <a:rPr spc="-55" dirty="0"/>
              <a:t>class)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960495" cy="12700"/>
            </a:xfrm>
            <a:custGeom>
              <a:avLst/>
              <a:gdLst/>
              <a:ahLst/>
              <a:cxnLst/>
              <a:rect l="l" t="t" r="r" b="b"/>
              <a:pathLst>
                <a:path w="3960495" h="12700">
                  <a:moveTo>
                    <a:pt x="0" y="12652"/>
                  </a:moveTo>
                  <a:lnTo>
                    <a:pt x="0" y="0"/>
                  </a:lnTo>
                  <a:lnTo>
                    <a:pt x="3960050" y="0"/>
                  </a:lnTo>
                  <a:lnTo>
                    <a:pt x="3960050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6"/>
            <a:ext cx="5045710" cy="1420495"/>
            <a:chOff x="359994" y="613816"/>
            <a:chExt cx="5045710" cy="1420495"/>
          </a:xfrm>
        </p:grpSpPr>
        <p:sp>
          <p:nvSpPr>
            <p:cNvPr id="9" name="object 9"/>
            <p:cNvSpPr/>
            <p:nvPr/>
          </p:nvSpPr>
          <p:spPr>
            <a:xfrm>
              <a:off x="362534" y="6163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15637"/>
              <a:ext cx="5040630" cy="1216025"/>
            </a:xfrm>
            <a:custGeom>
              <a:avLst/>
              <a:gdLst/>
              <a:ahLst/>
              <a:cxnLst/>
              <a:rect l="l" t="t" r="r" b="b"/>
              <a:pathLst>
                <a:path w="5040630" h="1216025">
                  <a:moveTo>
                    <a:pt x="5040064" y="0"/>
                  </a:moveTo>
                  <a:lnTo>
                    <a:pt x="0" y="0"/>
                  </a:lnTo>
                  <a:lnTo>
                    <a:pt x="0" y="1190667"/>
                  </a:lnTo>
                  <a:lnTo>
                    <a:pt x="1988" y="1200518"/>
                  </a:lnTo>
                  <a:lnTo>
                    <a:pt x="7411" y="1208561"/>
                  </a:lnTo>
                  <a:lnTo>
                    <a:pt x="15455" y="1213984"/>
                  </a:lnTo>
                  <a:lnTo>
                    <a:pt x="25305" y="1215973"/>
                  </a:lnTo>
                  <a:lnTo>
                    <a:pt x="5014759" y="1215973"/>
                  </a:lnTo>
                  <a:lnTo>
                    <a:pt x="5024609" y="1213984"/>
                  </a:lnTo>
                  <a:lnTo>
                    <a:pt x="5032653" y="1208561"/>
                  </a:lnTo>
                  <a:lnTo>
                    <a:pt x="5038076" y="1200518"/>
                  </a:lnTo>
                  <a:lnTo>
                    <a:pt x="5040064" y="119066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15637"/>
              <a:ext cx="5040630" cy="1216025"/>
            </a:xfrm>
            <a:custGeom>
              <a:avLst/>
              <a:gdLst/>
              <a:ahLst/>
              <a:cxnLst/>
              <a:rect l="l" t="t" r="r" b="b"/>
              <a:pathLst>
                <a:path w="5040630" h="1216025">
                  <a:moveTo>
                    <a:pt x="5040064" y="0"/>
                  </a:moveTo>
                  <a:lnTo>
                    <a:pt x="5040064" y="1190667"/>
                  </a:lnTo>
                  <a:lnTo>
                    <a:pt x="5038076" y="1200518"/>
                  </a:lnTo>
                  <a:lnTo>
                    <a:pt x="5032653" y="1208561"/>
                  </a:lnTo>
                  <a:lnTo>
                    <a:pt x="5024609" y="1213984"/>
                  </a:lnTo>
                  <a:lnTo>
                    <a:pt x="5014759" y="1215973"/>
                  </a:lnTo>
                  <a:lnTo>
                    <a:pt x="25305" y="1215973"/>
                  </a:lnTo>
                  <a:lnTo>
                    <a:pt x="15455" y="1213984"/>
                  </a:lnTo>
                  <a:lnTo>
                    <a:pt x="7411" y="1208561"/>
                  </a:lnTo>
                  <a:lnTo>
                    <a:pt x="1988" y="1200518"/>
                  </a:lnTo>
                  <a:lnTo>
                    <a:pt x="0" y="119066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444" y="582126"/>
            <a:ext cx="4777105" cy="545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165"/>
              </a:spcBef>
            </a:pPr>
            <a:r>
              <a:rPr sz="900" i="1" spc="-35" dirty="0">
                <a:latin typeface="Arial"/>
                <a:cs typeface="Arial"/>
              </a:rPr>
              <a:t>For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35" dirty="0">
                <a:latin typeface="Arial"/>
                <a:cs typeface="Arial"/>
              </a:rPr>
              <a:t>,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there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exists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an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for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online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classification,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whose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predictions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come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from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0000FF"/>
                </a:solidFill>
                <a:latin typeface="Tahoma"/>
                <a:cs typeface="Tahoma"/>
              </a:rPr>
              <a:t>[0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r>
              <a:rPr sz="900" i="1" spc="-3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enjoys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regret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bound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4618" y="1484972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0826" y="1211109"/>
            <a:ext cx="991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655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9293" y="1425155"/>
            <a:ext cx="4248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0" dirty="0">
                <a:latin typeface="Arial"/>
                <a:cs typeface="Arial"/>
              </a:rPr>
              <a:t>h</a:t>
            </a:r>
            <a:r>
              <a:rPr sz="600" spc="10" dirty="0">
                <a:latin typeface="Lucida Sans Unicode"/>
                <a:cs typeface="Lucida Sans Unicode"/>
              </a:rPr>
              <a:t>∈</a:t>
            </a:r>
            <a:r>
              <a:rPr sz="600" i="1" spc="10" dirty="0">
                <a:latin typeface="Arial"/>
                <a:cs typeface="Arial"/>
              </a:rPr>
              <a:t>H</a:t>
            </a:r>
            <a:r>
              <a:rPr sz="600" i="1" spc="150" dirty="0">
                <a:latin typeface="Arial"/>
                <a:cs typeface="Arial"/>
              </a:rPr>
              <a:t> </a:t>
            </a:r>
            <a:r>
              <a:rPr sz="900" i="1" spc="67" baseline="-41666" dirty="0">
                <a:latin typeface="Arial"/>
                <a:cs typeface="Arial"/>
              </a:rPr>
              <a:t>t</a:t>
            </a:r>
            <a:r>
              <a:rPr sz="900" spc="67" baseline="-41666" dirty="0">
                <a:latin typeface="Tahoma"/>
                <a:cs typeface="Tahoma"/>
              </a:rPr>
              <a:t>=1</a:t>
            </a:r>
            <a:endParaRPr sz="900" baseline="-41666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837" y="1315493"/>
            <a:ext cx="20853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0720" algn="l"/>
                <a:tab pos="1591310" algn="l"/>
              </a:tabLst>
            </a:pPr>
            <a:r>
              <a:rPr sz="900" spc="-55" dirty="0">
                <a:latin typeface="Cambria"/>
                <a:cs typeface="Cambria"/>
              </a:rPr>
              <a:t>∀</a:t>
            </a:r>
            <a:r>
              <a:rPr sz="900" i="1" spc="-30" dirty="0">
                <a:latin typeface="Arial"/>
                <a:cs typeface="Arial"/>
              </a:rPr>
              <a:t>h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	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390" dirty="0">
                <a:latin typeface="Arial"/>
                <a:cs typeface="Arial"/>
              </a:rPr>
              <a:t>y</a:t>
            </a:r>
            <a:r>
              <a:rPr sz="900" spc="-35" dirty="0">
                <a:latin typeface="Tahoma"/>
                <a:cs typeface="Tahoma"/>
              </a:rPr>
              <a:t>ˆ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5" dirty="0">
                <a:latin typeface="Tahoma"/>
                <a:cs typeface="Tahoma"/>
              </a:rPr>
              <a:t>min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15" dirty="0">
                <a:latin typeface="Arial"/>
                <a:cs typeface="Arial"/>
              </a:rPr>
              <a:t>h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4394" y="1366112"/>
            <a:ext cx="1359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190" algn="l"/>
                <a:tab pos="1033780" algn="l"/>
                <a:tab pos="1316990" algn="l"/>
              </a:tabLst>
            </a:pPr>
            <a:r>
              <a:rPr sz="600" i="1" spc="60" dirty="0">
                <a:latin typeface="Arial"/>
                <a:cs typeface="Arial"/>
              </a:rPr>
              <a:t>t	t	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8883" y="1212572"/>
            <a:ext cx="19323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655" algn="l"/>
                <a:tab pos="1802130" algn="l"/>
              </a:tabLst>
            </a:pPr>
            <a:r>
              <a:rPr sz="1350" spc="1260" baseline="3086" dirty="0">
                <a:latin typeface="Trebuchet MS"/>
                <a:cs typeface="Trebuchet MS"/>
              </a:rPr>
              <a:t>Σ	Σ	</a:t>
            </a:r>
            <a:r>
              <a:rPr sz="900" spc="445" dirty="0">
                <a:latin typeface="Trebuchet MS"/>
                <a:cs typeface="Trebuchet MS"/>
              </a:rPr>
              <a:t>√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8437" y="1336745"/>
            <a:ext cx="1661795" cy="0"/>
          </a:xfrm>
          <a:custGeom>
            <a:avLst/>
            <a:gdLst/>
            <a:ahLst/>
            <a:cxnLst/>
            <a:rect l="l" t="t" r="r" b="b"/>
            <a:pathLst>
              <a:path w="1661795">
                <a:moveTo>
                  <a:pt x="0" y="0"/>
                </a:moveTo>
                <a:lnTo>
                  <a:pt x="1661566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20150" y="1315493"/>
            <a:ext cx="202501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135" algn="l"/>
              </a:tabLst>
            </a:pP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spc="-15" dirty="0">
                <a:latin typeface="Tahoma"/>
                <a:cs typeface="Tahoma"/>
              </a:rPr>
              <a:t>min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20" dirty="0">
                <a:latin typeface="Tahoma"/>
                <a:cs typeface="Tahoma"/>
              </a:rPr>
              <a:t>lo</a:t>
            </a:r>
            <a:r>
              <a:rPr sz="900" spc="-15" dirty="0">
                <a:latin typeface="Tahoma"/>
                <a:cs typeface="Tahoma"/>
              </a:rPr>
              <a:t>g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5" dirty="0">
                <a:latin typeface="Arial"/>
                <a:cs typeface="Arial"/>
              </a:rPr>
              <a:t>Ldi</a:t>
            </a:r>
            <a:r>
              <a:rPr sz="900" i="1" spc="5" dirty="0">
                <a:latin typeface="Arial"/>
                <a:cs typeface="Arial"/>
              </a:rPr>
              <a:t>m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70" dirty="0">
                <a:latin typeface="Arial"/>
                <a:cs typeface="Arial"/>
              </a:rPr>
              <a:t>H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</a:t>
            </a:r>
            <a:r>
              <a:rPr sz="900" spc="-15" dirty="0">
                <a:latin typeface="Tahoma"/>
                <a:cs typeface="Tahoma"/>
              </a:rPr>
              <a:t>g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eT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110" dirty="0">
                <a:latin typeface="Cambria"/>
                <a:cs typeface="Cambria"/>
              </a:rPr>
              <a:t>}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4223" y="173127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297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59994" y="2160638"/>
            <a:ext cx="5045710" cy="1040130"/>
            <a:chOff x="359994" y="2160638"/>
            <a:chExt cx="5045710" cy="1040130"/>
          </a:xfrm>
        </p:grpSpPr>
        <p:sp>
          <p:nvSpPr>
            <p:cNvPr id="23" name="object 23"/>
            <p:cNvSpPr/>
            <p:nvPr/>
          </p:nvSpPr>
          <p:spPr>
            <a:xfrm>
              <a:off x="362534" y="2163178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34" y="2362458"/>
              <a:ext cx="5040630" cy="835660"/>
            </a:xfrm>
            <a:custGeom>
              <a:avLst/>
              <a:gdLst/>
              <a:ahLst/>
              <a:cxnLst/>
              <a:rect l="l" t="t" r="r" b="b"/>
              <a:pathLst>
                <a:path w="5040630" h="835660">
                  <a:moveTo>
                    <a:pt x="5040064" y="0"/>
                  </a:moveTo>
                  <a:lnTo>
                    <a:pt x="0" y="0"/>
                  </a:lnTo>
                  <a:lnTo>
                    <a:pt x="0" y="810118"/>
                  </a:lnTo>
                  <a:lnTo>
                    <a:pt x="1988" y="819968"/>
                  </a:lnTo>
                  <a:lnTo>
                    <a:pt x="7411" y="828012"/>
                  </a:lnTo>
                  <a:lnTo>
                    <a:pt x="15455" y="833435"/>
                  </a:lnTo>
                  <a:lnTo>
                    <a:pt x="25305" y="835424"/>
                  </a:lnTo>
                  <a:lnTo>
                    <a:pt x="5014759" y="835424"/>
                  </a:lnTo>
                  <a:lnTo>
                    <a:pt x="5024609" y="833435"/>
                  </a:lnTo>
                  <a:lnTo>
                    <a:pt x="5032653" y="828012"/>
                  </a:lnTo>
                  <a:lnTo>
                    <a:pt x="5038076" y="819968"/>
                  </a:lnTo>
                  <a:lnTo>
                    <a:pt x="5040064" y="810118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2534" y="2362458"/>
              <a:ext cx="5040630" cy="835660"/>
            </a:xfrm>
            <a:custGeom>
              <a:avLst/>
              <a:gdLst/>
              <a:ahLst/>
              <a:cxnLst/>
              <a:rect l="l" t="t" r="r" b="b"/>
              <a:pathLst>
                <a:path w="5040630" h="835660">
                  <a:moveTo>
                    <a:pt x="5040064" y="0"/>
                  </a:moveTo>
                  <a:lnTo>
                    <a:pt x="5040064" y="810118"/>
                  </a:lnTo>
                  <a:lnTo>
                    <a:pt x="5038076" y="819968"/>
                  </a:lnTo>
                  <a:lnTo>
                    <a:pt x="5032653" y="828012"/>
                  </a:lnTo>
                  <a:lnTo>
                    <a:pt x="5024609" y="833435"/>
                  </a:lnTo>
                  <a:lnTo>
                    <a:pt x="5014759" y="835424"/>
                  </a:lnTo>
                  <a:lnTo>
                    <a:pt x="25305" y="835424"/>
                  </a:lnTo>
                  <a:lnTo>
                    <a:pt x="15455" y="833435"/>
                  </a:lnTo>
                  <a:lnTo>
                    <a:pt x="7411" y="828012"/>
                  </a:lnTo>
                  <a:lnTo>
                    <a:pt x="1988" y="819968"/>
                  </a:lnTo>
                  <a:lnTo>
                    <a:pt x="0" y="81011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2344" y="1704494"/>
            <a:ext cx="5040630" cy="1205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900" i="1" spc="-20" dirty="0">
                <a:latin typeface="Arial"/>
                <a:cs typeface="Arial"/>
              </a:rPr>
              <a:t>Furthermore,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FF0000"/>
                </a:solidFill>
                <a:latin typeface="Arial"/>
                <a:cs typeface="Arial"/>
              </a:rPr>
              <a:t>achieve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9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expected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FF0000"/>
                </a:solidFill>
                <a:latin typeface="Arial"/>
                <a:cs typeface="Arial"/>
              </a:rPr>
              <a:t>regret</a:t>
            </a:r>
            <a:r>
              <a:rPr sz="9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9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9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than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Ω </a:t>
            </a:r>
            <a:r>
              <a:rPr sz="1350" spc="172" baseline="61728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97" baseline="46296" dirty="0">
                <a:solidFill>
                  <a:srgbClr val="0000FF"/>
                </a:solidFill>
                <a:latin typeface="Trebuchet MS"/>
                <a:cs typeface="Trebuchet MS"/>
              </a:rPr>
              <a:t>√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spc="6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6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i="1" spc="165" baseline="6172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605"/>
              </a:spcBef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284480" indent="-149860">
              <a:lnSpc>
                <a:spcPct val="100000"/>
              </a:lnSpc>
              <a:spcBef>
                <a:spcPts val="340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preceding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corollary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proof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finite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class.</a:t>
            </a:r>
            <a:endParaRPr sz="900">
              <a:latin typeface="Tahoma"/>
              <a:cs typeface="Tahoma"/>
            </a:endParaRPr>
          </a:p>
          <a:p>
            <a:pPr marL="2844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Font typeface="Tahoma"/>
              <a:buAutoNum type="arabicPeriod"/>
              <a:tabLst>
                <a:tab pos="285115" algn="l"/>
              </a:tabLst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Homework:</a:t>
            </a:r>
            <a:r>
              <a:rPr sz="900" b="1" spc="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Prove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general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case.</a:t>
            </a:r>
            <a:endParaRPr sz="900">
              <a:latin typeface="Tahoma"/>
              <a:cs typeface="Tahoma"/>
            </a:endParaRPr>
          </a:p>
          <a:p>
            <a:pPr marL="2844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Font typeface="Tahoma"/>
              <a:buAutoNum type="arabicPeriod"/>
              <a:tabLst>
                <a:tab pos="285115" algn="l"/>
              </a:tabLst>
            </a:pPr>
            <a:r>
              <a:rPr sz="900" b="1" spc="-35" dirty="0">
                <a:solidFill>
                  <a:srgbClr val="FF0000"/>
                </a:solidFill>
                <a:latin typeface="Arial"/>
                <a:cs typeface="Arial"/>
              </a:rPr>
              <a:t>Homework:</a:t>
            </a:r>
            <a:r>
              <a:rPr sz="900" b="1" spc="5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Prove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lower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bound.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66233" y="2992362"/>
            <a:ext cx="80645" cy="79375"/>
            <a:chOff x="5266233" y="2992362"/>
            <a:chExt cx="80645" cy="79375"/>
          </a:xfrm>
        </p:grpSpPr>
        <p:sp>
          <p:nvSpPr>
            <p:cNvPr id="28" name="object 28"/>
            <p:cNvSpPr/>
            <p:nvPr/>
          </p:nvSpPr>
          <p:spPr>
            <a:xfrm>
              <a:off x="5268761" y="2992362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1301" y="299488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1301" y="306882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4046" y="2992362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pc="20" dirty="0"/>
              <a:t>33/48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Perceptron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2414270" cy="12700"/>
            </a:xfrm>
            <a:custGeom>
              <a:avLst/>
              <a:gdLst/>
              <a:ahLst/>
              <a:cxnLst/>
              <a:rect l="l" t="t" r="r" b="b"/>
              <a:pathLst>
                <a:path w="2414270" h="12700">
                  <a:moveTo>
                    <a:pt x="0" y="12652"/>
                  </a:moveTo>
                  <a:lnTo>
                    <a:pt x="0" y="0"/>
                  </a:lnTo>
                  <a:lnTo>
                    <a:pt x="2413884" y="0"/>
                  </a:lnTo>
                  <a:lnTo>
                    <a:pt x="241388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658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Perceptron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080510" cy="12700"/>
            </a:xfrm>
            <a:custGeom>
              <a:avLst/>
              <a:gdLst/>
              <a:ahLst/>
              <a:cxnLst/>
              <a:rect l="l" t="t" r="r" b="b"/>
              <a:pathLst>
                <a:path w="4080510" h="12700">
                  <a:moveTo>
                    <a:pt x="0" y="12652"/>
                  </a:moveTo>
                  <a:lnTo>
                    <a:pt x="0" y="0"/>
                  </a:lnTo>
                  <a:lnTo>
                    <a:pt x="4080023" y="0"/>
                  </a:lnTo>
                  <a:lnTo>
                    <a:pt x="408002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2274313"/>
            <a:ext cx="5045710" cy="1750695"/>
            <a:chOff x="360003" y="2274313"/>
            <a:chExt cx="5045710" cy="1750695"/>
          </a:xfrm>
        </p:grpSpPr>
        <p:sp>
          <p:nvSpPr>
            <p:cNvPr id="9" name="object 9"/>
            <p:cNvSpPr/>
            <p:nvPr/>
          </p:nvSpPr>
          <p:spPr>
            <a:xfrm>
              <a:off x="362534" y="2276843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2476124"/>
              <a:ext cx="5040630" cy="1546225"/>
            </a:xfrm>
            <a:custGeom>
              <a:avLst/>
              <a:gdLst/>
              <a:ahLst/>
              <a:cxnLst/>
              <a:rect l="l" t="t" r="r" b="b"/>
              <a:pathLst>
                <a:path w="5040630" h="1546225">
                  <a:moveTo>
                    <a:pt x="5040064" y="0"/>
                  </a:moveTo>
                  <a:lnTo>
                    <a:pt x="0" y="0"/>
                  </a:lnTo>
                  <a:lnTo>
                    <a:pt x="0" y="1520617"/>
                  </a:lnTo>
                  <a:lnTo>
                    <a:pt x="1988" y="1530467"/>
                  </a:lnTo>
                  <a:lnTo>
                    <a:pt x="7411" y="1538510"/>
                  </a:lnTo>
                  <a:lnTo>
                    <a:pt x="15455" y="1543934"/>
                  </a:lnTo>
                  <a:lnTo>
                    <a:pt x="25305" y="1545922"/>
                  </a:lnTo>
                  <a:lnTo>
                    <a:pt x="5014759" y="1545922"/>
                  </a:lnTo>
                  <a:lnTo>
                    <a:pt x="5024609" y="1543934"/>
                  </a:lnTo>
                  <a:lnTo>
                    <a:pt x="5032653" y="1538510"/>
                  </a:lnTo>
                  <a:lnTo>
                    <a:pt x="5038076" y="1530467"/>
                  </a:lnTo>
                  <a:lnTo>
                    <a:pt x="5040064" y="152061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2476124"/>
              <a:ext cx="5040630" cy="1546225"/>
            </a:xfrm>
            <a:custGeom>
              <a:avLst/>
              <a:gdLst/>
              <a:ahLst/>
              <a:cxnLst/>
              <a:rect l="l" t="t" r="r" b="b"/>
              <a:pathLst>
                <a:path w="5040630" h="1546225">
                  <a:moveTo>
                    <a:pt x="5040064" y="0"/>
                  </a:moveTo>
                  <a:lnTo>
                    <a:pt x="5040064" y="1520617"/>
                  </a:lnTo>
                  <a:lnTo>
                    <a:pt x="5038076" y="1530467"/>
                  </a:lnTo>
                  <a:lnTo>
                    <a:pt x="5032653" y="1538510"/>
                  </a:lnTo>
                  <a:lnTo>
                    <a:pt x="5024609" y="1543934"/>
                  </a:lnTo>
                  <a:lnTo>
                    <a:pt x="5014759" y="1545922"/>
                  </a:lnTo>
                  <a:lnTo>
                    <a:pt x="25305" y="1545922"/>
                  </a:lnTo>
                  <a:lnTo>
                    <a:pt x="15455" y="1543934"/>
                  </a:lnTo>
                  <a:lnTo>
                    <a:pt x="7411" y="1538510"/>
                  </a:lnTo>
                  <a:lnTo>
                    <a:pt x="1988" y="1530467"/>
                  </a:lnTo>
                  <a:lnTo>
                    <a:pt x="0" y="152061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644" y="589818"/>
            <a:ext cx="4993005" cy="2204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prediction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advice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478155" indent="-142875">
              <a:lnSpc>
                <a:spcPct val="100000"/>
              </a:lnSpc>
              <a:spcBef>
                <a:spcPts val="250"/>
              </a:spcBef>
              <a:buClr>
                <a:srgbClr val="3A66B2"/>
              </a:buClr>
              <a:buAutoNum type="arabicPeriod"/>
              <a:tabLst>
                <a:tab pos="478790" algn="l"/>
              </a:tabLst>
            </a:pPr>
            <a:r>
              <a:rPr sz="800" spc="-45" dirty="0">
                <a:latin typeface="Tahoma"/>
                <a:cs typeface="Tahoma"/>
              </a:rPr>
              <a:t>we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have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set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i="1" spc="20" dirty="0">
                <a:latin typeface="Arial"/>
                <a:cs typeface="Arial"/>
              </a:rPr>
              <a:t>N</a:t>
            </a:r>
            <a:r>
              <a:rPr sz="800" i="1" spc="114" dirty="0">
                <a:latin typeface="Arial"/>
                <a:cs typeface="Arial"/>
              </a:rPr>
              <a:t> </a:t>
            </a:r>
            <a:r>
              <a:rPr sz="800" spc="-15" dirty="0">
                <a:latin typeface="Tahoma"/>
                <a:cs typeface="Tahoma"/>
              </a:rPr>
              <a:t>experts,</a:t>
            </a:r>
            <a:endParaRPr sz="800">
              <a:latin typeface="Tahoma"/>
              <a:cs typeface="Tahoma"/>
            </a:endParaRPr>
          </a:p>
          <a:p>
            <a:pPr marL="478155" indent="-142875">
              <a:lnSpc>
                <a:spcPts val="944"/>
              </a:lnSpc>
              <a:spcBef>
                <a:spcPts val="170"/>
              </a:spcBef>
              <a:buClr>
                <a:srgbClr val="3A66B2"/>
              </a:buClr>
              <a:buAutoNum type="arabicPeriod"/>
              <a:tabLst>
                <a:tab pos="478790" algn="l"/>
              </a:tabLst>
            </a:pPr>
            <a:r>
              <a:rPr sz="1200" spc="-30" baseline="6944" dirty="0">
                <a:latin typeface="Tahoma"/>
                <a:cs typeface="Tahoma"/>
              </a:rPr>
              <a:t>each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expert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latin typeface="Tahoma"/>
                <a:cs typeface="Tahoma"/>
              </a:rPr>
              <a:t>gives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7" baseline="6944" dirty="0">
                <a:latin typeface="Tahoma"/>
                <a:cs typeface="Tahoma"/>
              </a:rPr>
              <a:t>its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prediction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for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a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given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7" baseline="6944" dirty="0">
                <a:latin typeface="Tahoma"/>
                <a:cs typeface="Tahoma"/>
              </a:rPr>
              <a:t>input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b="1" spc="30" baseline="6944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6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,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and</a:t>
            </a:r>
            <a:endParaRPr sz="1200" baseline="6944">
              <a:latin typeface="Tahoma"/>
              <a:cs typeface="Tahoma"/>
            </a:endParaRPr>
          </a:p>
          <a:p>
            <a:pPr marL="478155" indent="-142875">
              <a:lnSpc>
                <a:spcPts val="944"/>
              </a:lnSpc>
              <a:buClr>
                <a:srgbClr val="3A66B2"/>
              </a:buClr>
              <a:buAutoNum type="arabicPeriod"/>
              <a:tabLst>
                <a:tab pos="478790" algn="l"/>
              </a:tabLst>
            </a:pPr>
            <a:r>
              <a:rPr sz="800" spc="-45" dirty="0">
                <a:latin typeface="Tahoma"/>
                <a:cs typeface="Tahoma"/>
              </a:rPr>
              <a:t>we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guess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prediction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according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all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experts’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predictions.</a:t>
            </a:r>
            <a:endParaRPr sz="800">
              <a:latin typeface="Tahoma"/>
              <a:cs typeface="Tahoma"/>
            </a:endParaRPr>
          </a:p>
          <a:p>
            <a:pPr marL="118110">
              <a:lnSpc>
                <a:spcPct val="100000"/>
              </a:lnSpc>
              <a:spcBef>
                <a:spcPts val="4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way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scoring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according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best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expert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18110">
              <a:lnSpc>
                <a:spcPct val="100000"/>
              </a:lnSpc>
              <a:spcBef>
                <a:spcPts val="4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could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easily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imagine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scenario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FF0000"/>
                </a:solidFill>
                <a:latin typeface="Arial"/>
                <a:cs typeface="Arial"/>
              </a:rPr>
              <a:t>expert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7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9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FF0000"/>
                </a:solidFill>
                <a:latin typeface="Arial"/>
                <a:cs typeface="Arial"/>
              </a:rPr>
              <a:t>good</a:t>
            </a:r>
            <a:r>
              <a:rPr sz="900" spc="-4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18110">
              <a:lnSpc>
                <a:spcPct val="100000"/>
              </a:lnSpc>
              <a:spcBef>
                <a:spcPts val="4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5" dirty="0">
                <a:latin typeface="Tahoma"/>
                <a:cs typeface="Tahoma"/>
              </a:rPr>
              <a:t>But,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committee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experts</a:t>
            </a:r>
            <a:r>
              <a:rPr sz="900" spc="-3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might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better.</a:t>
            </a:r>
            <a:endParaRPr sz="900">
              <a:latin typeface="Tahoma"/>
              <a:cs typeface="Tahoma"/>
            </a:endParaRPr>
          </a:p>
          <a:p>
            <a:pPr marL="243840" marR="55880" indent="-126364">
              <a:lnSpc>
                <a:spcPct val="116199"/>
              </a:lnSpc>
              <a:spcBef>
                <a:spcPts val="3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assume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perfect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committee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i.e.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exists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89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Georgia"/>
                <a:cs typeface="Georgia"/>
              </a:rPr>
              <a:t>R</a:t>
            </a:r>
            <a:r>
              <a:rPr sz="900" i="1" spc="22" baseline="37037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97" baseline="3703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sgn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spc="-45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67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-6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i="1" spc="-4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Committee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experts</a:t>
            </a:r>
            <a:endParaRPr sz="9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90"/>
              </a:spcBef>
            </a:pPr>
            <a:r>
              <a:rPr sz="700" spc="-30" dirty="0">
                <a:latin typeface="Tahoma"/>
                <a:cs typeface="Tahoma"/>
              </a:rPr>
              <a:t>1:</a:t>
            </a:r>
            <a:r>
              <a:rPr sz="700" spc="2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experts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008E00"/>
                </a:solidFill>
                <a:latin typeface="Cambria"/>
                <a:cs typeface="Cambria"/>
              </a:rPr>
              <a:t>{</a:t>
            </a:r>
            <a:r>
              <a:rPr sz="900" i="1" spc="1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15" baseline="-9259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900" i="1" spc="10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1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-15" baseline="-9259" dirty="0">
                <a:solidFill>
                  <a:srgbClr val="008E00"/>
                </a:solidFill>
                <a:latin typeface="Arial"/>
                <a:cs typeface="Arial"/>
              </a:rPr>
              <a:t>N</a:t>
            </a:r>
            <a:r>
              <a:rPr sz="900" i="1" spc="-104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008E00"/>
                </a:solidFill>
                <a:latin typeface="Cambria"/>
                <a:cs typeface="Cambria"/>
              </a:rPr>
              <a:t>}</a:t>
            </a:r>
            <a:r>
              <a:rPr sz="900" spc="4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30175">
              <a:lnSpc>
                <a:spcPct val="100000"/>
              </a:lnSpc>
              <a:spcBef>
                <a:spcPts val="1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91" y="2816885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555" y="2804228"/>
            <a:ext cx="608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37" baseline="6172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291" y="2940484"/>
            <a:ext cx="3320415" cy="17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4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ts val="760"/>
              </a:lnSpc>
              <a:tabLst>
                <a:tab pos="344805" algn="l"/>
              </a:tabLst>
            </a:pPr>
            <a:r>
              <a:rPr sz="700" spc="-30" dirty="0">
                <a:latin typeface="Tahoma"/>
                <a:cs typeface="Tahoma"/>
              </a:rPr>
              <a:t>4:	</a:t>
            </a: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5" dirty="0">
                <a:latin typeface="Arial"/>
                <a:cs typeface="Arial"/>
              </a:rPr>
              <a:t>x</a:t>
            </a:r>
            <a:r>
              <a:rPr sz="900" i="1" spc="7" baseline="-9259" dirty="0">
                <a:latin typeface="Arial"/>
                <a:cs typeface="Arial"/>
              </a:rPr>
              <a:t>t </a:t>
            </a:r>
            <a:r>
              <a:rPr sz="900" i="1" spc="15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(</a:t>
            </a:r>
            <a:r>
              <a:rPr sz="900" i="1" spc="20" dirty="0">
                <a:latin typeface="Arial"/>
                <a:cs typeface="Arial"/>
              </a:rPr>
              <a:t>x</a:t>
            </a:r>
            <a:r>
              <a:rPr sz="900" i="1" spc="30" baseline="-9259" dirty="0">
                <a:latin typeface="Arial"/>
                <a:cs typeface="Arial"/>
              </a:rPr>
              <a:t>t</a:t>
            </a:r>
            <a:r>
              <a:rPr sz="900" i="1" spc="30" baseline="-9259" dirty="0">
                <a:latin typeface="Calibri"/>
                <a:cs typeface="Calibri"/>
              </a:rPr>
              <a:t>,</a:t>
            </a:r>
            <a:r>
              <a:rPr sz="900" spc="30" baseline="-9259" dirty="0">
                <a:latin typeface="Tahoma"/>
                <a:cs typeface="Tahoma"/>
              </a:rPr>
              <a:t>1</a:t>
            </a:r>
            <a:r>
              <a:rPr sz="900" i="1" spc="20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0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x</a:t>
            </a:r>
            <a:r>
              <a:rPr sz="900" i="1" spc="60" baseline="-9259" dirty="0">
                <a:latin typeface="Arial"/>
                <a:cs typeface="Arial"/>
              </a:rPr>
              <a:t>t</a:t>
            </a:r>
            <a:r>
              <a:rPr sz="900" i="1" spc="60" baseline="-9259" dirty="0">
                <a:latin typeface="Calibri"/>
                <a:cs typeface="Calibri"/>
              </a:rPr>
              <a:t>,</a:t>
            </a:r>
            <a:r>
              <a:rPr sz="900" i="1" spc="60" baseline="-9259" dirty="0">
                <a:latin typeface="Arial"/>
                <a:cs typeface="Arial"/>
              </a:rPr>
              <a:t>N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10" dirty="0">
                <a:latin typeface="Arial"/>
                <a:cs typeface="Arial"/>
              </a:rPr>
              <a:t>h</a:t>
            </a:r>
            <a:r>
              <a:rPr sz="900" spc="15" baseline="-9259" dirty="0">
                <a:latin typeface="Tahoma"/>
                <a:cs typeface="Tahoma"/>
              </a:rPr>
              <a:t>1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10" dirty="0">
                <a:latin typeface="Arial"/>
                <a:cs typeface="Arial"/>
              </a:rPr>
              <a:t>z</a:t>
            </a:r>
            <a:r>
              <a:rPr sz="900" i="1" spc="15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i="1" spc="-30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h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5" dirty="0">
                <a:latin typeface="Tahoma"/>
                <a:cs typeface="Tahoma"/>
              </a:rPr>
              <a:t>(</a:t>
            </a:r>
            <a:r>
              <a:rPr sz="900" b="1" spc="15" dirty="0">
                <a:latin typeface="Arial"/>
                <a:cs typeface="Arial"/>
              </a:rPr>
              <a:t>z</a:t>
            </a:r>
            <a:r>
              <a:rPr sz="900" i="1" spc="22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40" dirty="0">
                <a:latin typeface="Cambria"/>
                <a:cs typeface="Cambria"/>
              </a:rPr>
              <a:t>{−</a:t>
            </a:r>
            <a:r>
              <a:rPr sz="900" spc="-40" dirty="0">
                <a:latin typeface="Tahoma"/>
                <a:cs typeface="Tahoma"/>
              </a:rPr>
              <a:t>1</a:t>
            </a:r>
            <a:r>
              <a:rPr sz="900" i="1" spc="-40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45" dirty="0">
                <a:latin typeface="Tahoma"/>
                <a:cs typeface="Tahoma"/>
              </a:rPr>
              <a:t>+1</a:t>
            </a:r>
            <a:r>
              <a:rPr sz="900" spc="45" dirty="0">
                <a:latin typeface="Cambria"/>
                <a:cs typeface="Cambria"/>
              </a:rPr>
              <a:t>}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555" y="3122884"/>
            <a:ext cx="1389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7" baseline="6172" dirty="0">
                <a:latin typeface="Tahoma"/>
                <a:cs typeface="Tahoma"/>
              </a:rPr>
              <a:t>Predict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sgn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150" dirty="0">
                <a:latin typeface="Arial"/>
                <a:cs typeface="Arial"/>
              </a:rPr>
              <a:t>t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-7" baseline="6172" dirty="0">
                <a:latin typeface="Tahoma"/>
                <a:cs typeface="Tahoma"/>
              </a:rPr>
              <a:t>).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691" y="3082500"/>
            <a:ext cx="99060" cy="5035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555" y="3259519"/>
            <a:ext cx="1109345" cy="34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6199"/>
              </a:lnSpc>
              <a:spcBef>
                <a:spcPts val="100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  </a:t>
            </a:r>
            <a:r>
              <a:rPr sz="1350" spc="15" baseline="6172" dirty="0">
                <a:latin typeface="Tahoma"/>
                <a:cs typeface="Tahoma"/>
              </a:rPr>
              <a:t>U</a:t>
            </a:r>
            <a:r>
              <a:rPr sz="1350" spc="44" baseline="6172" dirty="0">
                <a:latin typeface="Tahoma"/>
                <a:cs typeface="Tahoma"/>
              </a:rPr>
              <a:t>p</a:t>
            </a:r>
            <a:r>
              <a:rPr sz="1350" spc="-37" baseline="6172" dirty="0">
                <a:latin typeface="Tahoma"/>
                <a:cs typeface="Tahoma"/>
              </a:rPr>
              <a:t>date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291" y="3565538"/>
            <a:ext cx="817244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spc="-30" dirty="0">
                <a:latin typeface="Tahoma"/>
                <a:cs typeface="Tahoma"/>
              </a:rPr>
              <a:t>9: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737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</a:t>
            </a:r>
            <a:r>
              <a:rPr spc="25" dirty="0"/>
              <a:t>o</a:t>
            </a:r>
            <a:r>
              <a:rPr spc="-30" dirty="0"/>
              <a:t>duct</a:t>
            </a:r>
            <a:r>
              <a:rPr spc="-20" dirty="0"/>
              <a:t>i</a:t>
            </a:r>
            <a:r>
              <a:rPr spc="-60" dirty="0"/>
              <a:t>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240029" cy="12700"/>
            </a:xfrm>
            <a:custGeom>
              <a:avLst/>
              <a:gdLst/>
              <a:ahLst/>
              <a:cxnLst/>
              <a:rect l="l" t="t" r="r" b="b"/>
              <a:pathLst>
                <a:path w="240029" h="12700">
                  <a:moveTo>
                    <a:pt x="0" y="12652"/>
                  </a:moveTo>
                  <a:lnTo>
                    <a:pt x="0" y="0"/>
                  </a:lnTo>
                  <a:lnTo>
                    <a:pt x="240032" y="0"/>
                  </a:lnTo>
                  <a:lnTo>
                    <a:pt x="24003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16804" y="2316008"/>
          <a:ext cx="894715" cy="100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97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Learner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  <a:spcBef>
                          <a:spcPts val="240"/>
                        </a:spcBef>
                      </a:pPr>
                      <a:r>
                        <a:rPr sz="750" i="1" spc="60" baseline="1111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50" spc="40" dirty="0">
                          <a:latin typeface="Trebuchet MS"/>
                          <a:cs typeface="Trebuchet MS"/>
                        </a:rPr>
                        <a:t>1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Nature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  <a:spcBef>
                          <a:spcPts val="235"/>
                        </a:spcBef>
                      </a:pPr>
                      <a:r>
                        <a:rPr sz="750" i="1" spc="7" baseline="1111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50" spc="5" dirty="0">
                          <a:latin typeface="Trebuchet MS"/>
                          <a:cs typeface="Trebuchet MS"/>
                        </a:rPr>
                        <a:t>1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80"/>
                        </a:lnSpc>
                        <a:spcBef>
                          <a:spcPts val="235"/>
                        </a:spcBef>
                      </a:pPr>
                      <a:r>
                        <a:rPr sz="750" i="1" spc="30" baseline="1111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50" spc="20" dirty="0">
                          <a:latin typeface="Trebuchet MS"/>
                          <a:cs typeface="Trebuchet MS"/>
                        </a:rPr>
                        <a:t>1</a:t>
                      </a:r>
                      <a:endParaRPr sz="35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500" dirty="0">
                          <a:latin typeface="Microsoft Sans Serif"/>
                          <a:cs typeface="Microsoft Sans Serif"/>
                        </a:rPr>
                        <a:t>...</a:t>
                      </a:r>
                      <a:endParaRPr sz="500">
                        <a:latin typeface="Microsoft Sans Serif"/>
                        <a:cs typeface="Microsoft Sans Serif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92430" algn="l"/>
                        </a:tabLst>
                      </a:pPr>
                      <a:r>
                        <a:rPr sz="750" i="1" u="sng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        </a:t>
                      </a:r>
                      <a:r>
                        <a:rPr sz="750" i="1" u="sng" spc="-37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750" i="1" u="sng" spc="97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x</a:t>
                      </a:r>
                      <a:r>
                        <a:rPr sz="350" i="1" u="sng" spc="6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	</a:t>
                      </a:r>
                      <a:endParaRPr sz="350">
                        <a:latin typeface="Calibri"/>
                        <a:cs typeface="Calibri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67640" algn="l"/>
                          <a:tab pos="389890" algn="l"/>
                        </a:tabLst>
                      </a:pPr>
                      <a:r>
                        <a:rPr sz="750" i="1" u="sng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750" i="1" u="sng" spc="44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</a:t>
                      </a:r>
                      <a:r>
                        <a:rPr sz="350" i="1" u="sng" spc="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	</a:t>
                      </a:r>
                      <a:endParaRPr sz="35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68275" algn="l"/>
                          <a:tab pos="392430" algn="l"/>
                        </a:tabLst>
                      </a:pPr>
                      <a:r>
                        <a:rPr sz="750" i="1" u="sng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	</a:t>
                      </a:r>
                      <a:r>
                        <a:rPr sz="750" i="1" u="sng" spc="67" baseline="11111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y</a:t>
                      </a:r>
                      <a:r>
                        <a:rPr sz="350" i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	</a:t>
                      </a:r>
                      <a:endParaRPr sz="3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588941" y="2429556"/>
            <a:ext cx="23495" cy="14604"/>
            <a:chOff x="4588941" y="2429556"/>
            <a:chExt cx="23495" cy="14604"/>
          </a:xfrm>
        </p:grpSpPr>
        <p:sp>
          <p:nvSpPr>
            <p:cNvPr id="10" name="object 10"/>
            <p:cNvSpPr/>
            <p:nvPr/>
          </p:nvSpPr>
          <p:spPr>
            <a:xfrm>
              <a:off x="4589573" y="2430187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9573" y="2430187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39024" y="2545856"/>
            <a:ext cx="23495" cy="14604"/>
            <a:chOff x="4939024" y="2545856"/>
            <a:chExt cx="23495" cy="14604"/>
          </a:xfrm>
        </p:grpSpPr>
        <p:sp>
          <p:nvSpPr>
            <p:cNvPr id="13" name="object 13"/>
            <p:cNvSpPr/>
            <p:nvPr/>
          </p:nvSpPr>
          <p:spPr>
            <a:xfrm>
              <a:off x="4939655" y="2546487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0" y="0"/>
                  </a:moveTo>
                  <a:lnTo>
                    <a:pt x="0" y="13169"/>
                  </a:lnTo>
                  <a:lnTo>
                    <a:pt x="21748" y="6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39655" y="2546487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0" y="13169"/>
                  </a:moveTo>
                  <a:lnTo>
                    <a:pt x="21748" y="6584"/>
                  </a:lnTo>
                  <a:lnTo>
                    <a:pt x="0" y="0"/>
                  </a:lnTo>
                  <a:lnTo>
                    <a:pt x="0" y="131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588941" y="2662157"/>
            <a:ext cx="23495" cy="14604"/>
            <a:chOff x="4588941" y="2662157"/>
            <a:chExt cx="23495" cy="14604"/>
          </a:xfrm>
        </p:grpSpPr>
        <p:sp>
          <p:nvSpPr>
            <p:cNvPr id="16" name="object 16"/>
            <p:cNvSpPr/>
            <p:nvPr/>
          </p:nvSpPr>
          <p:spPr>
            <a:xfrm>
              <a:off x="4589573" y="2662788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89573" y="2662788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88941" y="2971032"/>
            <a:ext cx="23495" cy="14604"/>
            <a:chOff x="4588941" y="2971032"/>
            <a:chExt cx="23495" cy="14604"/>
          </a:xfrm>
        </p:grpSpPr>
        <p:sp>
          <p:nvSpPr>
            <p:cNvPr id="19" name="object 19"/>
            <p:cNvSpPr/>
            <p:nvPr/>
          </p:nvSpPr>
          <p:spPr>
            <a:xfrm>
              <a:off x="4589573" y="29716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9573" y="2971663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39024" y="3087333"/>
            <a:ext cx="23495" cy="14604"/>
            <a:chOff x="4939024" y="3087333"/>
            <a:chExt cx="23495" cy="14604"/>
          </a:xfrm>
        </p:grpSpPr>
        <p:sp>
          <p:nvSpPr>
            <p:cNvPr id="22" name="object 22"/>
            <p:cNvSpPr/>
            <p:nvPr/>
          </p:nvSpPr>
          <p:spPr>
            <a:xfrm>
              <a:off x="4939655" y="3087964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0" y="0"/>
                  </a:moveTo>
                  <a:lnTo>
                    <a:pt x="0" y="13169"/>
                  </a:lnTo>
                  <a:lnTo>
                    <a:pt x="21748" y="6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9655" y="3087964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0" y="13169"/>
                  </a:moveTo>
                  <a:lnTo>
                    <a:pt x="21748" y="6584"/>
                  </a:lnTo>
                  <a:lnTo>
                    <a:pt x="0" y="0"/>
                  </a:lnTo>
                  <a:lnTo>
                    <a:pt x="0" y="131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588941" y="3203633"/>
            <a:ext cx="23495" cy="14604"/>
            <a:chOff x="4588941" y="3203633"/>
            <a:chExt cx="23495" cy="14604"/>
          </a:xfrm>
        </p:grpSpPr>
        <p:sp>
          <p:nvSpPr>
            <p:cNvPr id="25" name="object 25"/>
            <p:cNvSpPr/>
            <p:nvPr/>
          </p:nvSpPr>
          <p:spPr>
            <a:xfrm>
              <a:off x="4589573" y="3204265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89573" y="3204265"/>
              <a:ext cx="22225" cy="13335"/>
            </a:xfrm>
            <a:custGeom>
              <a:avLst/>
              <a:gdLst/>
              <a:ahLst/>
              <a:cxnLst/>
              <a:rect l="l" t="t" r="r" b="b"/>
              <a:pathLst>
                <a:path w="22225" h="13335">
                  <a:moveTo>
                    <a:pt x="21748" y="0"/>
                  </a:moveTo>
                  <a:lnTo>
                    <a:pt x="0" y="6584"/>
                  </a:lnTo>
                  <a:lnTo>
                    <a:pt x="21748" y="13169"/>
                  </a:lnTo>
                  <a:lnTo>
                    <a:pt x="21748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3466" y="586643"/>
            <a:ext cx="4676775" cy="32416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5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analyzed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some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learning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algorithms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8E00"/>
                </a:solidFill>
                <a:latin typeface="Tahoma"/>
                <a:cs typeface="Tahoma"/>
              </a:rPr>
              <a:t>statistical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setting</a:t>
            </a:r>
            <a:r>
              <a:rPr sz="900" spc="-15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347345">
              <a:lnSpc>
                <a:spcPct val="100000"/>
              </a:lnSpc>
              <a:spcBef>
                <a:spcPts val="5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latin typeface="Tahoma"/>
                <a:cs typeface="Tahoma"/>
              </a:rPr>
              <a:t>We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assume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training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test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are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both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drawn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i.i.d.</a:t>
            </a:r>
            <a:r>
              <a:rPr sz="800" spc="1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from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some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8E00"/>
                </a:solidFill>
                <a:latin typeface="Tahoma"/>
                <a:cs typeface="Tahoma"/>
              </a:rPr>
              <a:t>distribution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125" dirty="0">
                <a:solidFill>
                  <a:srgbClr val="008E00"/>
                </a:solidFill>
                <a:latin typeface="Cambria"/>
                <a:cs typeface="Cambria"/>
              </a:rPr>
              <a:t>D</a:t>
            </a:r>
            <a:endParaRPr sz="800">
              <a:latin typeface="Cambria"/>
              <a:cs typeface="Cambria"/>
            </a:endParaRPr>
          </a:p>
          <a:p>
            <a:pPr marL="347345">
              <a:lnSpc>
                <a:spcPts val="944"/>
              </a:lnSpc>
              <a:spcBef>
                <a:spcPts val="7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Tahoma"/>
                <a:cs typeface="Tahoma"/>
              </a:rPr>
              <a:t>Usually,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we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have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two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separate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ahoma"/>
                <a:cs typeface="Tahoma"/>
              </a:rPr>
              <a:t>phases</a:t>
            </a:r>
            <a:r>
              <a:rPr sz="800" spc="-30" dirty="0">
                <a:latin typeface="Tahoma"/>
                <a:cs typeface="Tahoma"/>
              </a:rPr>
              <a:t>:</a:t>
            </a:r>
            <a:r>
              <a:rPr sz="800" spc="130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8E00"/>
                </a:solidFill>
                <a:latin typeface="Tahoma"/>
                <a:cs typeface="Tahoma"/>
              </a:rPr>
              <a:t>training</a:t>
            </a:r>
            <a:r>
              <a:rPr sz="8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and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8E00"/>
                </a:solidFill>
                <a:latin typeface="Tahoma"/>
                <a:cs typeface="Tahoma"/>
              </a:rPr>
              <a:t>test</a:t>
            </a:r>
            <a:r>
              <a:rPr sz="800" spc="-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113664">
              <a:lnSpc>
                <a:spcPts val="1065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6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lecture,</a:t>
            </a:r>
            <a:endParaRPr sz="900">
              <a:latin typeface="Tahoma"/>
              <a:cs typeface="Tahoma"/>
            </a:endParaRPr>
          </a:p>
          <a:p>
            <a:pPr marL="347345">
              <a:lnSpc>
                <a:spcPct val="100000"/>
              </a:lnSpc>
              <a:spcBef>
                <a:spcPts val="5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7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45" dirty="0">
                <a:latin typeface="Tahoma"/>
                <a:cs typeface="Tahoma"/>
              </a:rPr>
              <a:t>we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ahoma"/>
                <a:cs typeface="Tahoma"/>
              </a:rPr>
              <a:t>weaken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assumptions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assume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that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data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can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generated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completely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FF0000"/>
                </a:solidFill>
                <a:latin typeface="Tahoma"/>
                <a:cs typeface="Tahoma"/>
              </a:rPr>
              <a:t>adversarily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347345">
              <a:lnSpc>
                <a:spcPts val="944"/>
              </a:lnSpc>
              <a:spcBef>
                <a:spcPts val="7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45" dirty="0">
                <a:latin typeface="Tahoma"/>
                <a:cs typeface="Tahoma"/>
              </a:rPr>
              <a:t>we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also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move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setting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where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8E00"/>
                </a:solidFill>
                <a:latin typeface="Tahoma"/>
                <a:cs typeface="Tahoma"/>
              </a:rPr>
              <a:t>training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and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8E00"/>
                </a:solidFill>
                <a:latin typeface="Tahoma"/>
                <a:cs typeface="Tahoma"/>
              </a:rPr>
              <a:t>test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30" dirty="0">
                <a:solidFill>
                  <a:srgbClr val="008E00"/>
                </a:solidFill>
                <a:latin typeface="Tahoma"/>
                <a:cs typeface="Tahoma"/>
              </a:rPr>
              <a:t>are</a:t>
            </a:r>
            <a:r>
              <a:rPr sz="800" spc="3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interleaved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114300">
              <a:lnSpc>
                <a:spcPts val="1065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two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shifts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setup:</a:t>
            </a:r>
            <a:endParaRPr sz="900">
              <a:latin typeface="Tahoma"/>
              <a:cs typeface="Tahoma"/>
            </a:endParaRPr>
          </a:p>
          <a:p>
            <a:pPr marL="347345">
              <a:lnSpc>
                <a:spcPct val="100000"/>
              </a:lnSpc>
              <a:spcBef>
                <a:spcPts val="5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19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batch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online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347345">
              <a:lnSpc>
                <a:spcPct val="100000"/>
              </a:lnSpc>
              <a:spcBef>
                <a:spcPts val="7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4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statistical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adversarial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Considering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learning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framework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prediction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245110">
              <a:lnSpc>
                <a:spcPct val="1000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0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latin typeface="Tahoma"/>
                <a:cs typeface="Tahoma"/>
              </a:rPr>
              <a:t>We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need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find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mapping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800" i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spc="-5" dirty="0">
                <a:latin typeface="Tahoma"/>
                <a:cs typeface="Tahoma"/>
              </a:rPr>
              <a:t>,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where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14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800" spc="2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800" i="1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800" spc="8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372110" marR="1407795" indent="-127635">
              <a:lnSpc>
                <a:spcPct val="107400"/>
              </a:lnSpc>
              <a:spcBef>
                <a:spcPts val="39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0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latin typeface="Tahoma"/>
                <a:cs typeface="Tahoma"/>
              </a:rPr>
              <a:t>This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setting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can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thought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game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between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and </a:t>
            </a:r>
            <a:r>
              <a:rPr sz="800" spc="-2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nature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45110">
              <a:lnSpc>
                <a:spcPct val="100000"/>
              </a:lnSpc>
              <a:spcBef>
                <a:spcPts val="35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  </a:t>
            </a:r>
            <a:r>
              <a:rPr sz="750" spc="-2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40" dirty="0">
                <a:latin typeface="Tahoma"/>
                <a:cs typeface="Tahoma"/>
              </a:rPr>
              <a:t>In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each</a:t>
            </a:r>
            <a:r>
              <a:rPr sz="800" spc="30" dirty="0">
                <a:latin typeface="Tahoma"/>
                <a:cs typeface="Tahoma"/>
              </a:rPr>
              <a:t> t</a:t>
            </a:r>
            <a:r>
              <a:rPr sz="800" spc="-10" dirty="0">
                <a:latin typeface="Tahoma"/>
                <a:cs typeface="Tahoma"/>
              </a:rPr>
              <a:t>ime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stage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 1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endParaRPr sz="800">
              <a:latin typeface="Tahoma"/>
              <a:cs typeface="Tahoma"/>
            </a:endParaRPr>
          </a:p>
          <a:p>
            <a:pPr marL="606425" indent="-132715">
              <a:lnSpc>
                <a:spcPct val="100000"/>
              </a:lnSpc>
              <a:spcBef>
                <a:spcPts val="555"/>
              </a:spcBef>
              <a:buClr>
                <a:srgbClr val="3A66B2"/>
              </a:buClr>
              <a:buAutoNum type="arabicPeriod"/>
              <a:tabLst>
                <a:tab pos="607060" algn="l"/>
              </a:tabLst>
            </a:pPr>
            <a:r>
              <a:rPr sz="1050" spc="-15" baseline="7936" dirty="0">
                <a:latin typeface="Tahoma"/>
                <a:cs typeface="Tahoma"/>
              </a:rPr>
              <a:t>Learner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spc="-30" baseline="7936" dirty="0">
                <a:latin typeface="Tahoma"/>
                <a:cs typeface="Tahoma"/>
              </a:rPr>
              <a:t>receives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spc="-15" baseline="7936" dirty="0">
                <a:latin typeface="Tahoma"/>
                <a:cs typeface="Tahoma"/>
              </a:rPr>
              <a:t>an</a:t>
            </a:r>
            <a:r>
              <a:rPr sz="1050" spc="30" baseline="7936" dirty="0">
                <a:latin typeface="Tahoma"/>
                <a:cs typeface="Tahoma"/>
              </a:rPr>
              <a:t> </a:t>
            </a:r>
            <a:r>
              <a:rPr sz="1050" spc="7" baseline="7936" dirty="0">
                <a:latin typeface="Tahoma"/>
                <a:cs typeface="Tahoma"/>
              </a:rPr>
              <a:t>input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b="1" spc="7" baseline="7936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500" i="1" spc="5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500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3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1050" spc="-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050" spc="165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X</a:t>
            </a:r>
            <a:r>
              <a:rPr sz="1050" spc="165" baseline="7936" dirty="0">
                <a:latin typeface="Tahoma"/>
                <a:cs typeface="Tahoma"/>
              </a:rPr>
              <a:t>.</a:t>
            </a:r>
            <a:endParaRPr sz="1050" baseline="7936">
              <a:latin typeface="Tahoma"/>
              <a:cs typeface="Tahoma"/>
            </a:endParaRPr>
          </a:p>
          <a:p>
            <a:pPr marL="606425" indent="-132715">
              <a:lnSpc>
                <a:spcPct val="100000"/>
              </a:lnSpc>
              <a:spcBef>
                <a:spcPts val="80"/>
              </a:spcBef>
              <a:buClr>
                <a:srgbClr val="3A66B2"/>
              </a:buClr>
              <a:buAutoNum type="arabicPeriod"/>
              <a:tabLst>
                <a:tab pos="607060" algn="l"/>
              </a:tabLst>
            </a:pPr>
            <a:r>
              <a:rPr sz="1050" spc="-15" baseline="7936" dirty="0">
                <a:latin typeface="Tahoma"/>
                <a:cs typeface="Tahoma"/>
              </a:rPr>
              <a:t>Learner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baseline="7936" dirty="0">
                <a:latin typeface="Tahoma"/>
                <a:cs typeface="Tahoma"/>
              </a:rPr>
              <a:t>outputs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spc="-7" baseline="7936" dirty="0">
                <a:latin typeface="Tahoma"/>
                <a:cs typeface="Tahoma"/>
              </a:rPr>
              <a:t>prediction</a:t>
            </a:r>
            <a:r>
              <a:rPr sz="1050" spc="22" baseline="7936" dirty="0">
                <a:latin typeface="Tahoma"/>
                <a:cs typeface="Tahoma"/>
              </a:rPr>
              <a:t> </a:t>
            </a:r>
            <a:r>
              <a:rPr sz="1050" i="1" spc="-172" baseline="7936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050" spc="-172" baseline="7936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500" i="1" spc="-11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i="1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3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1050" spc="-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050" spc="104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Y</a:t>
            </a:r>
            <a:r>
              <a:rPr sz="1050" spc="104" baseline="7936" dirty="0">
                <a:latin typeface="Tahoma"/>
                <a:cs typeface="Tahoma"/>
              </a:rPr>
              <a:t>.</a:t>
            </a:r>
            <a:endParaRPr sz="1050" baseline="7936">
              <a:latin typeface="Tahoma"/>
              <a:cs typeface="Tahoma"/>
            </a:endParaRPr>
          </a:p>
          <a:p>
            <a:pPr marL="606425" indent="-132715">
              <a:lnSpc>
                <a:spcPct val="100000"/>
              </a:lnSpc>
              <a:spcBef>
                <a:spcPts val="75"/>
              </a:spcBef>
              <a:buClr>
                <a:srgbClr val="3A66B2"/>
              </a:buClr>
              <a:buAutoNum type="arabicPeriod"/>
              <a:tabLst>
                <a:tab pos="607060" algn="l"/>
              </a:tabLst>
            </a:pPr>
            <a:r>
              <a:rPr sz="1050" spc="-15" baseline="7936" dirty="0">
                <a:latin typeface="Tahoma"/>
                <a:cs typeface="Tahoma"/>
              </a:rPr>
              <a:t>Learner</a:t>
            </a:r>
            <a:r>
              <a:rPr sz="1050" spc="30" baseline="7936" dirty="0">
                <a:latin typeface="Tahoma"/>
                <a:cs typeface="Tahoma"/>
              </a:rPr>
              <a:t> </a:t>
            </a:r>
            <a:r>
              <a:rPr sz="1050" spc="-30" baseline="7936" dirty="0">
                <a:latin typeface="Tahoma"/>
                <a:cs typeface="Tahoma"/>
              </a:rPr>
              <a:t>receives</a:t>
            </a:r>
            <a:r>
              <a:rPr sz="1050" spc="30" baseline="7936" dirty="0">
                <a:latin typeface="Tahoma"/>
                <a:cs typeface="Tahoma"/>
              </a:rPr>
              <a:t> </a:t>
            </a:r>
            <a:r>
              <a:rPr sz="1050" spc="-7" baseline="7936" dirty="0">
                <a:latin typeface="Tahoma"/>
                <a:cs typeface="Tahoma"/>
              </a:rPr>
              <a:t>true</a:t>
            </a:r>
            <a:r>
              <a:rPr sz="1050" spc="30" baseline="7936" dirty="0">
                <a:latin typeface="Tahoma"/>
                <a:cs typeface="Tahoma"/>
              </a:rPr>
              <a:t> </a:t>
            </a:r>
            <a:r>
              <a:rPr sz="1050" spc="-7" baseline="7936" dirty="0">
                <a:latin typeface="Tahoma"/>
                <a:cs typeface="Tahoma"/>
              </a:rPr>
              <a:t>label</a:t>
            </a:r>
            <a:r>
              <a:rPr sz="1050" spc="30" baseline="7936" dirty="0">
                <a:latin typeface="Tahoma"/>
                <a:cs typeface="Tahoma"/>
              </a:rPr>
              <a:t> </a:t>
            </a:r>
            <a:r>
              <a:rPr sz="1050" i="1" spc="30" baseline="7936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500" i="1" spc="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i="1" spc="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-3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1050" spc="7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050" spc="104" baseline="7936" dirty="0">
                <a:solidFill>
                  <a:srgbClr val="0000FF"/>
                </a:solidFill>
                <a:latin typeface="Lucida Sans Unicode"/>
                <a:cs typeface="Lucida Sans Unicode"/>
              </a:rPr>
              <a:t>Y</a:t>
            </a:r>
            <a:r>
              <a:rPr sz="1050" spc="104" baseline="7936" dirty="0">
                <a:latin typeface="Tahoma"/>
                <a:cs typeface="Tahoma"/>
              </a:rPr>
              <a:t>.</a:t>
            </a:r>
            <a:endParaRPr sz="1050" baseline="7936">
              <a:latin typeface="Tahoma"/>
              <a:cs typeface="Tahoma"/>
            </a:endParaRPr>
          </a:p>
          <a:p>
            <a:pPr marL="606425" indent="-132715">
              <a:lnSpc>
                <a:spcPts val="830"/>
              </a:lnSpc>
              <a:spcBef>
                <a:spcPts val="75"/>
              </a:spcBef>
              <a:buClr>
                <a:srgbClr val="3A66B2"/>
              </a:buClr>
              <a:buAutoNum type="arabicPeriod"/>
              <a:tabLst>
                <a:tab pos="607060" algn="l"/>
              </a:tabLst>
            </a:pPr>
            <a:r>
              <a:rPr sz="1050" baseline="7936" dirty="0">
                <a:latin typeface="Tahoma"/>
                <a:cs typeface="Tahoma"/>
              </a:rPr>
              <a:t>Le</a:t>
            </a:r>
            <a:r>
              <a:rPr sz="1050" spc="-37" baseline="7936" dirty="0">
                <a:latin typeface="Tahoma"/>
                <a:cs typeface="Tahoma"/>
              </a:rPr>
              <a:t>a</a:t>
            </a:r>
            <a:r>
              <a:rPr sz="1050" spc="-22" baseline="7936" dirty="0">
                <a:latin typeface="Tahoma"/>
                <a:cs typeface="Tahoma"/>
              </a:rPr>
              <a:t>rner</a:t>
            </a:r>
            <a:r>
              <a:rPr sz="1050" spc="37" baseline="7936" dirty="0">
                <a:latin typeface="Tahoma"/>
                <a:cs typeface="Tahoma"/>
              </a:rPr>
              <a:t> </a:t>
            </a:r>
            <a:r>
              <a:rPr sz="1050" spc="-30" baseline="7936" dirty="0">
                <a:latin typeface="Tahoma"/>
                <a:cs typeface="Tahoma"/>
              </a:rPr>
              <a:t>suffers</a:t>
            </a:r>
            <a:r>
              <a:rPr sz="1050" spc="37" baseline="7936" dirty="0">
                <a:latin typeface="Tahoma"/>
                <a:cs typeface="Tahoma"/>
              </a:rPr>
              <a:t> </a:t>
            </a:r>
            <a:r>
              <a:rPr sz="1050" spc="-22" baseline="7936" dirty="0">
                <a:latin typeface="Tahoma"/>
                <a:cs typeface="Tahoma"/>
              </a:rPr>
              <a:t>loss</a:t>
            </a:r>
            <a:r>
              <a:rPr sz="1050" spc="37" baseline="7936" dirty="0">
                <a:latin typeface="Tahoma"/>
                <a:cs typeface="Tahoma"/>
              </a:rPr>
              <a:t> </a:t>
            </a:r>
            <a:r>
              <a:rPr sz="1050" i="1" spc="-142" baseline="7936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1050" spc="30" baseline="7936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050" i="1" spc="-15" baseline="7936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500" i="1" spc="1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050" i="1" spc="-37" baseline="7936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050" i="1" spc="-112" baseline="7936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050" i="1" spc="-450" baseline="7936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050" spc="-150" baseline="7936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500" i="1" spc="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500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50" spc="30" baseline="7936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050" spc="-15" baseline="7936" dirty="0">
                <a:latin typeface="Tahoma"/>
                <a:cs typeface="Tahoma"/>
              </a:rPr>
              <a:t>.</a:t>
            </a:r>
            <a:endParaRPr sz="1050" baseline="7936">
              <a:latin typeface="Tahoma"/>
              <a:cs typeface="Tahoma"/>
            </a:endParaRPr>
          </a:p>
          <a:p>
            <a:pPr marL="606425" indent="-132715">
              <a:lnSpc>
                <a:spcPts val="830"/>
              </a:lnSpc>
              <a:buClr>
                <a:srgbClr val="3A66B2"/>
              </a:buClr>
              <a:buAutoNum type="arabicPeriod"/>
              <a:tabLst>
                <a:tab pos="607060" algn="l"/>
              </a:tabLst>
            </a:pPr>
            <a:r>
              <a:rPr sz="700" spc="-10" dirty="0">
                <a:latin typeface="Tahoma"/>
                <a:cs typeface="Tahoma"/>
              </a:rPr>
              <a:t>Learner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updates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spc="-5" dirty="0">
                <a:solidFill>
                  <a:srgbClr val="0000FF"/>
                </a:solidFill>
                <a:latin typeface="Tahoma"/>
                <a:cs typeface="Tahoma"/>
              </a:rPr>
              <a:t>model</a:t>
            </a:r>
            <a:r>
              <a:rPr sz="7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700" spc="-15" dirty="0">
                <a:solidFill>
                  <a:srgbClr val="0000FF"/>
                </a:solidFill>
                <a:latin typeface="Tahoma"/>
                <a:cs typeface="Tahoma"/>
              </a:rPr>
              <a:t>parameters</a:t>
            </a:r>
            <a:r>
              <a:rPr sz="700" spc="-15" dirty="0">
                <a:latin typeface="Tahoma"/>
                <a:cs typeface="Tahoma"/>
              </a:rPr>
              <a:t>.</a:t>
            </a:r>
            <a:endParaRPr sz="700">
              <a:latin typeface="Tahoma"/>
              <a:cs typeface="Tahoma"/>
            </a:endParaRPr>
          </a:p>
          <a:p>
            <a:pPr marL="372110" marR="1454785" indent="-127635">
              <a:lnSpc>
                <a:spcPct val="107400"/>
              </a:lnSpc>
              <a:spcBef>
                <a:spcPts val="42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0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Tahoma"/>
                <a:cs typeface="Tahoma"/>
              </a:rPr>
              <a:t>Learning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0000"/>
                </a:solidFill>
                <a:latin typeface="Arial"/>
                <a:cs typeface="Arial"/>
              </a:rPr>
              <a:t>hopeless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10" dirty="0">
                <a:latin typeface="Tahoma"/>
                <a:cs typeface="Tahoma"/>
              </a:rPr>
              <a:t>if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there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no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correlation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between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past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and </a:t>
            </a:r>
            <a:r>
              <a:rPr sz="800" spc="-2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present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rounds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114300">
              <a:lnSpc>
                <a:spcPts val="894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Formally,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function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returns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current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prediction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given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full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history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2/48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9020" y="3876370"/>
            <a:ext cx="1456055" cy="194945"/>
          </a:xfrm>
          <a:prstGeom prst="rect">
            <a:avLst/>
          </a:prstGeom>
          <a:ln w="5054">
            <a:solidFill>
              <a:srgbClr val="0000F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90"/>
              </a:spcBef>
            </a:pPr>
            <a:r>
              <a:rPr sz="1350" i="1" spc="-585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09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i="1" spc="-15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spc="-25" dirty="0">
                <a:solidFill>
                  <a:srgbClr val="0000FF"/>
                </a:solidFill>
                <a:latin typeface="Tahoma"/>
                <a:cs typeface="Tahoma"/>
              </a:rPr>
              <a:t>1:</a:t>
            </a:r>
            <a:r>
              <a:rPr sz="600" i="1" spc="1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585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09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spc="-25" dirty="0">
                <a:solidFill>
                  <a:srgbClr val="0000FF"/>
                </a:solidFill>
                <a:latin typeface="Tahoma"/>
                <a:cs typeface="Tahoma"/>
              </a:rPr>
              <a:t>1: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spc="-25" dirty="0">
                <a:solidFill>
                  <a:srgbClr val="0000FF"/>
                </a:solidFill>
                <a:latin typeface="Tahoma"/>
                <a:cs typeface="Tahoma"/>
              </a:rPr>
              <a:t>1:</a:t>
            </a:r>
            <a:r>
              <a:rPr sz="600" i="1" spc="1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5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600" spc="6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25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Perceptron</a:t>
            </a:r>
            <a:r>
              <a:rPr spc="5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200525" cy="12700"/>
            </a:xfrm>
            <a:custGeom>
              <a:avLst/>
              <a:gdLst/>
              <a:ahLst/>
              <a:cxnLst/>
              <a:rect l="l" t="t" r="r" b="b"/>
              <a:pathLst>
                <a:path w="4200525" h="12700">
                  <a:moveTo>
                    <a:pt x="0" y="12652"/>
                  </a:moveTo>
                  <a:lnTo>
                    <a:pt x="0" y="0"/>
                  </a:lnTo>
                  <a:lnTo>
                    <a:pt x="4200083" y="0"/>
                  </a:lnTo>
                  <a:lnTo>
                    <a:pt x="420008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613826"/>
            <a:ext cx="5045710" cy="2222500"/>
            <a:chOff x="360003" y="613826"/>
            <a:chExt cx="5045710" cy="2222500"/>
          </a:xfrm>
        </p:grpSpPr>
        <p:sp>
          <p:nvSpPr>
            <p:cNvPr id="9" name="object 9"/>
            <p:cNvSpPr/>
            <p:nvPr/>
          </p:nvSpPr>
          <p:spPr>
            <a:xfrm>
              <a:off x="362534" y="6163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15637"/>
              <a:ext cx="5040630" cy="2018030"/>
            </a:xfrm>
            <a:custGeom>
              <a:avLst/>
              <a:gdLst/>
              <a:ahLst/>
              <a:cxnLst/>
              <a:rect l="l" t="t" r="r" b="b"/>
              <a:pathLst>
                <a:path w="5040630" h="2018030">
                  <a:moveTo>
                    <a:pt x="5040064" y="0"/>
                  </a:moveTo>
                  <a:lnTo>
                    <a:pt x="0" y="0"/>
                  </a:lnTo>
                  <a:lnTo>
                    <a:pt x="0" y="1992275"/>
                  </a:lnTo>
                  <a:lnTo>
                    <a:pt x="1988" y="2002125"/>
                  </a:lnTo>
                  <a:lnTo>
                    <a:pt x="7411" y="2010169"/>
                  </a:lnTo>
                  <a:lnTo>
                    <a:pt x="15455" y="2015592"/>
                  </a:lnTo>
                  <a:lnTo>
                    <a:pt x="25305" y="2017581"/>
                  </a:lnTo>
                  <a:lnTo>
                    <a:pt x="5014759" y="2017581"/>
                  </a:lnTo>
                  <a:lnTo>
                    <a:pt x="5024609" y="2015592"/>
                  </a:lnTo>
                  <a:lnTo>
                    <a:pt x="5032653" y="2010169"/>
                  </a:lnTo>
                  <a:lnTo>
                    <a:pt x="5038076" y="2002125"/>
                  </a:lnTo>
                  <a:lnTo>
                    <a:pt x="5040064" y="199227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15637"/>
              <a:ext cx="5040630" cy="2018030"/>
            </a:xfrm>
            <a:custGeom>
              <a:avLst/>
              <a:gdLst/>
              <a:ahLst/>
              <a:cxnLst/>
              <a:rect l="l" t="t" r="r" b="b"/>
              <a:pathLst>
                <a:path w="5040630" h="2018030">
                  <a:moveTo>
                    <a:pt x="5040064" y="0"/>
                  </a:moveTo>
                  <a:lnTo>
                    <a:pt x="5040064" y="1992275"/>
                  </a:lnTo>
                  <a:lnTo>
                    <a:pt x="5038076" y="2002125"/>
                  </a:lnTo>
                  <a:lnTo>
                    <a:pt x="5032653" y="2010169"/>
                  </a:lnTo>
                  <a:lnTo>
                    <a:pt x="5024609" y="2015592"/>
                  </a:lnTo>
                  <a:lnTo>
                    <a:pt x="5014759" y="2017581"/>
                  </a:lnTo>
                  <a:lnTo>
                    <a:pt x="25305" y="2017581"/>
                  </a:lnTo>
                  <a:lnTo>
                    <a:pt x="15455" y="2015592"/>
                  </a:lnTo>
                  <a:lnTo>
                    <a:pt x="7411" y="2010169"/>
                  </a:lnTo>
                  <a:lnTo>
                    <a:pt x="1988" y="2002125"/>
                  </a:lnTo>
                  <a:lnTo>
                    <a:pt x="0" y="199227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344" y="569467"/>
            <a:ext cx="1378585" cy="5581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Perceptron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endParaRPr sz="9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439"/>
              </a:spcBef>
            </a:pPr>
            <a:r>
              <a:rPr sz="1050" spc="-44" baseline="7936" dirty="0">
                <a:latin typeface="Tahoma"/>
                <a:cs typeface="Tahoma"/>
              </a:rPr>
              <a:t>1:</a:t>
            </a:r>
            <a:r>
              <a:rPr sz="1050" spc="330" baseline="7936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b="1" spc="-37" baseline="6172" dirty="0">
                <a:latin typeface="Arial"/>
                <a:cs typeface="Arial"/>
              </a:rPr>
              <a:t>w</a:t>
            </a:r>
            <a:r>
              <a:rPr sz="600" spc="-25" dirty="0">
                <a:latin typeface="Tahoma"/>
                <a:cs typeface="Tahoma"/>
              </a:rPr>
              <a:t>1</a:t>
            </a:r>
            <a:r>
              <a:rPr sz="600" spc="105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75" baseline="6172" dirty="0">
                <a:latin typeface="Cambria"/>
                <a:cs typeface="Cambri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0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117475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9555" y="1137436"/>
            <a:ext cx="611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555" y="1296757"/>
            <a:ext cx="1389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7" baseline="6172" dirty="0">
                <a:latin typeface="Tahoma"/>
                <a:cs typeface="Tahoma"/>
              </a:rPr>
              <a:t>Predict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sgn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150" dirty="0">
                <a:latin typeface="Arial"/>
                <a:cs typeface="Arial"/>
              </a:rPr>
              <a:t>t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-7" baseline="6172" dirty="0">
                <a:latin typeface="Tahoma"/>
                <a:cs typeface="Tahoma"/>
              </a:rPr>
              <a:t>).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9555" y="1456079"/>
            <a:ext cx="1109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555" y="1615413"/>
            <a:ext cx="8991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b="1" spc="-15" baseline="6172" dirty="0">
                <a:latin typeface="Arial"/>
                <a:cs typeface="Arial"/>
              </a:rPr>
              <a:t>if </a:t>
            </a:r>
            <a:r>
              <a:rPr sz="1350" b="1" spc="-187" baseline="6172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-7" baseline="6172" dirty="0">
                <a:latin typeface="Cambria"/>
                <a:cs typeface="Cambria"/>
              </a:rPr>
              <a:t>/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97" baseline="6172" dirty="0">
                <a:latin typeface="Arial"/>
                <a:cs typeface="Arial"/>
              </a:rPr>
              <a:t>then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691" y="1097026"/>
            <a:ext cx="99060" cy="8223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5107" y="1774734"/>
            <a:ext cx="9366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dirty="0">
                <a:latin typeface="Tahoma"/>
                <a:cs typeface="Tahoma"/>
              </a:rPr>
              <a:t> </a:t>
            </a:r>
            <a:r>
              <a:rPr sz="600" spc="-70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-40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9168" y="1774734"/>
            <a:ext cx="17411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7" baseline="6172" dirty="0">
                <a:latin typeface="Verdana"/>
                <a:cs typeface="Verdana"/>
              </a:rPr>
              <a:t>d</a:t>
            </a:r>
            <a:r>
              <a:rPr sz="1350" i="1" spc="-15" baseline="6172" dirty="0">
                <a:latin typeface="Verdana"/>
                <a:cs typeface="Verdan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m</a:t>
            </a:r>
            <a:r>
              <a:rPr sz="1350" spc="-82" baseline="6172" dirty="0">
                <a:latin typeface="Tahoma"/>
                <a:cs typeface="Tahoma"/>
              </a:rPr>
              <a:t>o</a:t>
            </a:r>
            <a:r>
              <a:rPr sz="1350" spc="-60" baseline="6172" dirty="0">
                <a:latin typeface="Tahoma"/>
                <a:cs typeface="Tahoma"/>
              </a:rPr>
              <a:t>re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generally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120" baseline="6172" dirty="0">
                <a:latin typeface="Verdana"/>
                <a:cs typeface="Verdana"/>
              </a:rPr>
              <a:t>η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6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165" baseline="6172" dirty="0">
                <a:latin typeface="Verdana"/>
                <a:cs typeface="Verdana"/>
              </a:rPr>
              <a:t>η</a:t>
            </a:r>
            <a:r>
              <a:rPr sz="1350" i="1" spc="-44" baseline="6172" dirty="0">
                <a:latin typeface="Verdana"/>
                <a:cs typeface="Verdana"/>
              </a:rPr>
              <a:t> </a:t>
            </a:r>
            <a:r>
              <a:rPr sz="1350" i="1" spc="-37" baseline="6172" dirty="0">
                <a:latin typeface="Verdana"/>
                <a:cs typeface="Verdana"/>
              </a:rPr>
              <a:t>&gt;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0.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691" y="1921407"/>
            <a:ext cx="526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05" algn="l"/>
              </a:tabLst>
            </a:pPr>
            <a:r>
              <a:rPr sz="700" spc="-30" dirty="0">
                <a:latin typeface="Tahoma"/>
                <a:cs typeface="Tahoma"/>
              </a:rPr>
              <a:t>8:	</a:t>
            </a:r>
            <a:r>
              <a:rPr sz="900" b="1" spc="-60" dirty="0">
                <a:latin typeface="Arial"/>
                <a:cs typeface="Arial"/>
              </a:rPr>
              <a:t>else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691" y="2106047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9: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5107" y="2093390"/>
            <a:ext cx="601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b="1" spc="37" baseline="6172" dirty="0">
                <a:latin typeface="Arial"/>
                <a:cs typeface="Arial"/>
              </a:rPr>
              <a:t>w</a:t>
            </a:r>
            <a:r>
              <a:rPr sz="600" i="1" spc="25" dirty="0">
                <a:latin typeface="Arial"/>
                <a:cs typeface="Arial"/>
              </a:rPr>
              <a:t>t</a:t>
            </a:r>
            <a:r>
              <a:rPr sz="600" spc="25" dirty="0">
                <a:latin typeface="Tahoma"/>
                <a:cs typeface="Tahoma"/>
              </a:rPr>
              <a:t>+1</a:t>
            </a:r>
            <a:r>
              <a:rPr sz="600" spc="90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52" baseline="6172" dirty="0">
                <a:latin typeface="Cambria"/>
                <a:cs typeface="Cambria"/>
              </a:rPr>
              <a:t> </a:t>
            </a:r>
            <a:r>
              <a:rPr sz="1350" b="1" spc="15" baseline="6172" dirty="0">
                <a:latin typeface="Arial"/>
                <a:cs typeface="Arial"/>
              </a:rPr>
              <a:t>w</a:t>
            </a:r>
            <a:r>
              <a:rPr sz="600" i="1" spc="1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837" y="2217389"/>
            <a:ext cx="4617720" cy="15144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75"/>
              </a:spcBef>
              <a:tabLst>
                <a:tab pos="417195" algn="l"/>
              </a:tabLst>
            </a:pPr>
            <a:r>
              <a:rPr sz="700" spc="-25" dirty="0">
                <a:latin typeface="Tahoma"/>
                <a:cs typeface="Tahoma"/>
              </a:rPr>
              <a:t>10:	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if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11:</a:t>
            </a:r>
            <a:r>
              <a:rPr sz="700" spc="204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ahoma"/>
              <a:cs typeface="Tahoma"/>
            </a:endParaRPr>
          </a:p>
          <a:p>
            <a:pPr marL="224154" indent="-150495">
              <a:lnSpc>
                <a:spcPct val="100000"/>
              </a:lnSpc>
              <a:buClr>
                <a:srgbClr val="3A66B2"/>
              </a:buClr>
              <a:buAutoNum type="arabicPeriod"/>
              <a:tabLst>
                <a:tab pos="224790" algn="l"/>
              </a:tabLst>
            </a:pPr>
            <a:r>
              <a:rPr sz="1350" spc="-7" baseline="6172" dirty="0">
                <a:latin typeface="Tahoma"/>
                <a:cs typeface="Tahoma"/>
              </a:rPr>
              <a:t>Bef</a:t>
            </a:r>
            <a:r>
              <a:rPr sz="1350" spc="-52" baseline="6172" dirty="0">
                <a:latin typeface="Tahoma"/>
                <a:cs typeface="Tahoma"/>
              </a:rPr>
              <a:t>o</a:t>
            </a:r>
            <a:r>
              <a:rPr sz="1350" spc="-60" baseline="6172" dirty="0">
                <a:latin typeface="Tahoma"/>
                <a:cs typeface="Tahoma"/>
              </a:rPr>
              <a:t>re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date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350" spc="-22" baseline="6172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350" spc="-44" baseline="6172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classified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44" baseline="6172" dirty="0">
                <a:latin typeface="Tahoma"/>
                <a:cs typeface="Tahoma"/>
              </a:rPr>
              <a:t>t</a:t>
            </a:r>
            <a:r>
              <a:rPr sz="1350" spc="-52" baseline="6172" dirty="0">
                <a:latin typeface="Tahoma"/>
                <a:cs typeface="Tahoma"/>
              </a:rPr>
              <a:t>h</a:t>
            </a:r>
            <a:r>
              <a:rPr sz="1350" spc="-60" baseline="6172" dirty="0">
                <a:latin typeface="Tahoma"/>
                <a:cs typeface="Tahoma"/>
              </a:rPr>
              <a:t>us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⟨</a:t>
            </a:r>
            <a:r>
              <a:rPr sz="1350" b="1" spc="-52" baseline="6172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r>
              <a:rPr sz="600" i="1" spc="15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1350" i="1" spc="-112" baseline="6172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⟩</a:t>
            </a:r>
            <a:r>
              <a:rPr sz="1350" baseline="6172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1350" spc="-135" baseline="6172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is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8E00"/>
                </a:solidFill>
                <a:latin typeface="Tahoma"/>
                <a:cs typeface="Tahoma"/>
              </a:rPr>
              <a:t>n</a:t>
            </a:r>
            <a:r>
              <a:rPr sz="1350" spc="-44" baseline="6172" dirty="0">
                <a:solidFill>
                  <a:srgbClr val="008E00"/>
                </a:solidFill>
                <a:latin typeface="Tahoma"/>
                <a:cs typeface="Tahoma"/>
              </a:rPr>
              <a:t>egat</a:t>
            </a:r>
            <a:r>
              <a:rPr sz="1350" spc="7" baseline="6172" dirty="0">
                <a:solidFill>
                  <a:srgbClr val="008E00"/>
                </a:solidFill>
                <a:latin typeface="Tahoma"/>
                <a:cs typeface="Tahoma"/>
              </a:rPr>
              <a:t>i</a:t>
            </a:r>
            <a:r>
              <a:rPr sz="1350" spc="-67" baseline="6172" dirty="0">
                <a:solidFill>
                  <a:srgbClr val="008E00"/>
                </a:solidFill>
                <a:latin typeface="Tahoma"/>
                <a:cs typeface="Tahoma"/>
              </a:rPr>
              <a:t>ve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224154" indent="-150495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AutoNum type="arabicPeriod"/>
              <a:tabLst>
                <a:tab pos="224790" algn="l"/>
              </a:tabLst>
            </a:pPr>
            <a:r>
              <a:rPr sz="1350" spc="7" baseline="6172" dirty="0">
                <a:latin typeface="Tahoma"/>
                <a:cs typeface="Tahoma"/>
              </a:rPr>
              <a:t>After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date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⟨</a:t>
            </a:r>
            <a:r>
              <a:rPr sz="1350" b="1" spc="-52" baseline="6172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r>
              <a:rPr sz="600" i="1" spc="10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spc="25" dirty="0">
                <a:solidFill>
                  <a:srgbClr val="008E00"/>
                </a:solidFill>
                <a:latin typeface="Tahoma"/>
                <a:cs typeface="Tahoma"/>
              </a:rPr>
              <a:t>+</a:t>
            </a:r>
            <a:r>
              <a:rPr sz="600" spc="70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1350" i="1" spc="-112" baseline="6172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⟩</a:t>
            </a:r>
            <a:r>
              <a:rPr sz="1350" spc="82" baseline="6172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1350" spc="89" baseline="6172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⟨</a:t>
            </a:r>
            <a:r>
              <a:rPr sz="1350" b="1" spc="-52" baseline="6172" dirty="0">
                <a:solidFill>
                  <a:srgbClr val="008E00"/>
                </a:solidFill>
                <a:latin typeface="Arial"/>
                <a:cs typeface="Arial"/>
              </a:rPr>
              <a:t>w</a:t>
            </a:r>
            <a:r>
              <a:rPr sz="600" i="1" spc="15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1350" i="1" spc="-112" baseline="6172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8E00"/>
                </a:solidFill>
                <a:latin typeface="Cambria"/>
                <a:cs typeface="Cambria"/>
              </a:rPr>
              <a:t>⟩</a:t>
            </a:r>
            <a:r>
              <a:rPr sz="1350" spc="7" baseline="6172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1350" spc="89" baseline="6172" dirty="0">
                <a:solidFill>
                  <a:srgbClr val="008E00"/>
                </a:solidFill>
                <a:latin typeface="Tahoma"/>
                <a:cs typeface="Tahoma"/>
              </a:rPr>
              <a:t>+</a:t>
            </a:r>
            <a:r>
              <a:rPr sz="1350" spc="-120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i="1" spc="-165" baseline="6172" dirty="0">
                <a:solidFill>
                  <a:srgbClr val="008E00"/>
                </a:solidFill>
                <a:latin typeface="Verdana"/>
                <a:cs typeface="Verdana"/>
              </a:rPr>
              <a:t>η</a:t>
            </a:r>
            <a:r>
              <a:rPr sz="1350" i="1" spc="-202" baseline="6172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1350" spc="135" baseline="6172" dirty="0">
                <a:solidFill>
                  <a:srgbClr val="008E00"/>
                </a:solidFill>
                <a:latin typeface="Cambria"/>
                <a:cs typeface="Cambria"/>
              </a:rPr>
              <a:t>ǁ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spc="135" baseline="6172" dirty="0">
                <a:solidFill>
                  <a:srgbClr val="008E00"/>
                </a:solidFill>
                <a:latin typeface="Cambria"/>
                <a:cs typeface="Cambria"/>
              </a:rPr>
              <a:t>ǁ</a:t>
            </a:r>
            <a:r>
              <a:rPr sz="900" spc="52" baseline="50925" dirty="0">
                <a:solidFill>
                  <a:srgbClr val="008E00"/>
                </a:solidFill>
                <a:latin typeface="Tahoma"/>
                <a:cs typeface="Tahoma"/>
              </a:rPr>
              <a:t>2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224154" indent="-150495">
              <a:lnSpc>
                <a:spcPct val="100000"/>
              </a:lnSpc>
              <a:spcBef>
                <a:spcPts val="375"/>
              </a:spcBef>
              <a:buClr>
                <a:srgbClr val="3A66B2"/>
              </a:buClr>
              <a:buAutoNum type="arabicPeriod"/>
              <a:tabLst>
                <a:tab pos="224790" algn="l"/>
              </a:tabLst>
            </a:pPr>
            <a:r>
              <a:rPr sz="900" spc="-5" dirty="0">
                <a:latin typeface="Tahoma"/>
                <a:cs typeface="Tahoma"/>
              </a:rPr>
              <a:t>Thus,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update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corrects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weight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vector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direction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making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inner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product</a:t>
            </a:r>
            <a:endParaRPr sz="900">
              <a:latin typeface="Tahoma"/>
              <a:cs typeface="Tahoma"/>
            </a:endParaRPr>
          </a:p>
          <a:p>
            <a:pPr marL="224154">
              <a:lnSpc>
                <a:spcPct val="100000"/>
              </a:lnSpc>
              <a:spcBef>
                <a:spcPts val="270"/>
              </a:spcBef>
            </a:pP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1350" b="1" spc="2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2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b="1" spc="15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1350" spc="17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positive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augmenting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30" baseline="6172" dirty="0">
                <a:solidFill>
                  <a:srgbClr val="0000FF"/>
                </a:solidFill>
                <a:latin typeface="Tahoma"/>
                <a:cs typeface="Tahoma"/>
              </a:rPr>
              <a:t>it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quantity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165" baseline="6172" dirty="0">
                <a:solidFill>
                  <a:srgbClr val="0000FF"/>
                </a:solidFill>
                <a:latin typeface="Verdana"/>
                <a:cs typeface="Verdana"/>
              </a:rPr>
              <a:t>η</a:t>
            </a:r>
            <a:r>
              <a:rPr sz="1350" i="1" spc="-202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44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44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0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60" baseline="5092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179" baseline="509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37" baseline="6172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1350" i="1" spc="-89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-3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25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Perceptron</a:t>
            </a:r>
            <a:r>
              <a:rPr sz="1000" b="1" spc="5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320540" cy="12700"/>
            </a:xfrm>
            <a:custGeom>
              <a:avLst/>
              <a:gdLst/>
              <a:ahLst/>
              <a:cxnLst/>
              <a:rect l="l" t="t" r="r" b="b"/>
              <a:pathLst>
                <a:path w="4320540" h="12700">
                  <a:moveTo>
                    <a:pt x="0" y="12652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7"/>
            <a:ext cx="5045710" cy="636270"/>
            <a:chOff x="360003" y="588527"/>
            <a:chExt cx="5045710" cy="636270"/>
          </a:xfrm>
        </p:grpSpPr>
        <p:sp>
          <p:nvSpPr>
            <p:cNvPr id="9" name="object 9"/>
            <p:cNvSpPr/>
            <p:nvPr/>
          </p:nvSpPr>
          <p:spPr>
            <a:xfrm>
              <a:off x="362534" y="591058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0338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0" y="0"/>
                  </a:lnTo>
                  <a:lnTo>
                    <a:pt x="0" y="406056"/>
                  </a:lnTo>
                  <a:lnTo>
                    <a:pt x="1988" y="415906"/>
                  </a:lnTo>
                  <a:lnTo>
                    <a:pt x="7411" y="423949"/>
                  </a:lnTo>
                  <a:lnTo>
                    <a:pt x="15455" y="429373"/>
                  </a:lnTo>
                  <a:lnTo>
                    <a:pt x="25305" y="431361"/>
                  </a:lnTo>
                  <a:lnTo>
                    <a:pt x="5014759" y="431361"/>
                  </a:lnTo>
                  <a:lnTo>
                    <a:pt x="5024609" y="429373"/>
                  </a:lnTo>
                  <a:lnTo>
                    <a:pt x="5032653" y="423949"/>
                  </a:lnTo>
                  <a:lnTo>
                    <a:pt x="5038076" y="415906"/>
                  </a:lnTo>
                  <a:lnTo>
                    <a:pt x="5040064" y="40605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0338"/>
              <a:ext cx="5040630" cy="431800"/>
            </a:xfrm>
            <a:custGeom>
              <a:avLst/>
              <a:gdLst/>
              <a:ahLst/>
              <a:cxnLst/>
              <a:rect l="l" t="t" r="r" b="b"/>
              <a:pathLst>
                <a:path w="5040630" h="431800">
                  <a:moveTo>
                    <a:pt x="5040064" y="0"/>
                  </a:moveTo>
                  <a:lnTo>
                    <a:pt x="5040064" y="406056"/>
                  </a:lnTo>
                  <a:lnTo>
                    <a:pt x="5038076" y="415906"/>
                  </a:lnTo>
                  <a:lnTo>
                    <a:pt x="5032653" y="423949"/>
                  </a:lnTo>
                  <a:lnTo>
                    <a:pt x="5024609" y="429373"/>
                  </a:lnTo>
                  <a:lnTo>
                    <a:pt x="5014759" y="431361"/>
                  </a:lnTo>
                  <a:lnTo>
                    <a:pt x="25305" y="431361"/>
                  </a:lnTo>
                  <a:lnTo>
                    <a:pt x="15455" y="429373"/>
                  </a:lnTo>
                  <a:lnTo>
                    <a:pt x="7411" y="423949"/>
                  </a:lnTo>
                  <a:lnTo>
                    <a:pt x="1988" y="415906"/>
                  </a:lnTo>
                  <a:lnTo>
                    <a:pt x="0" y="40605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9994" y="1312774"/>
            <a:ext cx="5045710" cy="2832735"/>
            <a:chOff x="359994" y="1312774"/>
            <a:chExt cx="5045710" cy="2832735"/>
          </a:xfrm>
        </p:grpSpPr>
        <p:sp>
          <p:nvSpPr>
            <p:cNvPr id="13" name="object 13"/>
            <p:cNvSpPr/>
            <p:nvPr/>
          </p:nvSpPr>
          <p:spPr>
            <a:xfrm>
              <a:off x="362534" y="1315314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1514594"/>
              <a:ext cx="5040630" cy="2628900"/>
            </a:xfrm>
            <a:custGeom>
              <a:avLst/>
              <a:gdLst/>
              <a:ahLst/>
              <a:cxnLst/>
              <a:rect l="l" t="t" r="r" b="b"/>
              <a:pathLst>
                <a:path w="5040630" h="2628900">
                  <a:moveTo>
                    <a:pt x="5040064" y="0"/>
                  </a:moveTo>
                  <a:lnTo>
                    <a:pt x="0" y="0"/>
                  </a:lnTo>
                  <a:lnTo>
                    <a:pt x="0" y="2603040"/>
                  </a:lnTo>
                  <a:lnTo>
                    <a:pt x="1988" y="2612890"/>
                  </a:lnTo>
                  <a:lnTo>
                    <a:pt x="7411" y="2620933"/>
                  </a:lnTo>
                  <a:lnTo>
                    <a:pt x="15455" y="2626356"/>
                  </a:lnTo>
                  <a:lnTo>
                    <a:pt x="25305" y="2628345"/>
                  </a:lnTo>
                  <a:lnTo>
                    <a:pt x="5014759" y="2628345"/>
                  </a:lnTo>
                  <a:lnTo>
                    <a:pt x="5024609" y="2626356"/>
                  </a:lnTo>
                  <a:lnTo>
                    <a:pt x="5032653" y="2620933"/>
                  </a:lnTo>
                  <a:lnTo>
                    <a:pt x="5038076" y="2612890"/>
                  </a:lnTo>
                  <a:lnTo>
                    <a:pt x="5040064" y="260304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1514594"/>
              <a:ext cx="5040630" cy="2628900"/>
            </a:xfrm>
            <a:custGeom>
              <a:avLst/>
              <a:gdLst/>
              <a:ahLst/>
              <a:cxnLst/>
              <a:rect l="l" t="t" r="r" b="b"/>
              <a:pathLst>
                <a:path w="5040630" h="2628900">
                  <a:moveTo>
                    <a:pt x="5040064" y="0"/>
                  </a:moveTo>
                  <a:lnTo>
                    <a:pt x="5040064" y="2603040"/>
                  </a:lnTo>
                  <a:lnTo>
                    <a:pt x="5038076" y="2612890"/>
                  </a:lnTo>
                  <a:lnTo>
                    <a:pt x="5032653" y="2620933"/>
                  </a:lnTo>
                  <a:lnTo>
                    <a:pt x="5024609" y="2626356"/>
                  </a:lnTo>
                  <a:lnTo>
                    <a:pt x="5014759" y="2628345"/>
                  </a:lnTo>
                  <a:lnTo>
                    <a:pt x="25305" y="2628345"/>
                  </a:lnTo>
                  <a:lnTo>
                    <a:pt x="15455" y="2626356"/>
                  </a:lnTo>
                  <a:lnTo>
                    <a:pt x="7411" y="2620933"/>
                  </a:lnTo>
                  <a:lnTo>
                    <a:pt x="1988" y="2612890"/>
                  </a:lnTo>
                  <a:lnTo>
                    <a:pt x="0" y="260304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9644" y="550521"/>
            <a:ext cx="4970145" cy="23641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Lemma</a:t>
            </a:r>
            <a:endParaRPr sz="900">
              <a:latin typeface="Arial"/>
              <a:cs typeface="Arial"/>
            </a:endParaRPr>
          </a:p>
          <a:p>
            <a:pPr marL="63500" marR="68580">
              <a:lnSpc>
                <a:spcPct val="116199"/>
              </a:lnSpc>
              <a:spcBef>
                <a:spcPts val="215"/>
              </a:spcBef>
            </a:pPr>
            <a:r>
              <a:rPr sz="900" i="1" spc="15" dirty="0">
                <a:latin typeface="Arial"/>
                <a:cs typeface="Arial"/>
              </a:rPr>
              <a:t>If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∀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0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we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900" b="1" spc="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2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5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45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r>
              <a:rPr sz="900" i="1" spc="-45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inner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product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44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22" baseline="-9259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55" dirty="0">
                <a:latin typeface="Arial"/>
                <a:cs typeface="Arial"/>
              </a:rPr>
              <a:t>increases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at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least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linearly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with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each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update.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297180" indent="-149860">
              <a:lnSpc>
                <a:spcPct val="100000"/>
              </a:lnSpc>
              <a:spcBef>
                <a:spcPts val="340"/>
              </a:spcBef>
              <a:buClr>
                <a:srgbClr val="3A66B2"/>
              </a:buClr>
              <a:buAutoNum type="arabicPeriod"/>
              <a:tabLst>
                <a:tab pos="297815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weight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vector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updated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when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training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instance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not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classified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correctly.</a:t>
            </a:r>
            <a:endParaRPr sz="900">
              <a:latin typeface="Tahoma"/>
              <a:cs typeface="Tahoma"/>
            </a:endParaRPr>
          </a:p>
          <a:p>
            <a:pPr marL="2971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AutoNum type="arabicPeriod"/>
              <a:tabLst>
                <a:tab pos="297815" algn="l"/>
              </a:tabLst>
            </a:pP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consider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inner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product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44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-22" baseline="-9259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before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after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update.</a:t>
            </a:r>
            <a:endParaRPr sz="900">
              <a:latin typeface="Tahoma"/>
              <a:cs typeface="Tahoma"/>
            </a:endParaRPr>
          </a:p>
          <a:p>
            <a:pPr marL="1761489">
              <a:lnSpc>
                <a:spcPct val="100000"/>
              </a:lnSpc>
              <a:spcBef>
                <a:spcPts val="969"/>
              </a:spcBef>
            </a:pP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-22" baseline="-9259" dirty="0">
                <a:latin typeface="Tahoma"/>
                <a:cs typeface="Tahoma"/>
              </a:rPr>
              <a:t>1</a:t>
            </a:r>
            <a:r>
              <a:rPr sz="900" spc="97" baseline="-9259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30" dirty="0">
                <a:latin typeface="Cambria"/>
                <a:cs typeface="Cambria"/>
              </a:rPr>
              <a:t>⟩</a:t>
            </a:r>
            <a:endParaRPr sz="900">
              <a:latin typeface="Cambria"/>
              <a:cs typeface="Cambria"/>
            </a:endParaRPr>
          </a:p>
          <a:p>
            <a:pPr marL="2214880">
              <a:lnSpc>
                <a:spcPct val="100000"/>
              </a:lnSpc>
              <a:spcBef>
                <a:spcPts val="47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52" baseline="-9259" dirty="0">
                <a:latin typeface="Tahoma"/>
                <a:cs typeface="Tahoma"/>
              </a:rPr>
              <a:t>1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5" baseline="-9259" dirty="0">
                <a:latin typeface="Arial"/>
                <a:cs typeface="Arial"/>
              </a:rPr>
              <a:t>n</a:t>
            </a:r>
            <a:r>
              <a:rPr sz="900" i="1" spc="67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endParaRPr sz="900">
              <a:latin typeface="Cambria"/>
              <a:cs typeface="Cambria"/>
            </a:endParaRPr>
          </a:p>
          <a:p>
            <a:pPr marL="2214880">
              <a:lnSpc>
                <a:spcPct val="100000"/>
              </a:lnSpc>
              <a:spcBef>
                <a:spcPts val="470"/>
              </a:spcBef>
            </a:pP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52" baseline="-9259" dirty="0">
                <a:latin typeface="Tahoma"/>
                <a:cs typeface="Tahoma"/>
              </a:rPr>
              <a:t>1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9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  <a:p>
            <a:pPr marL="2214880">
              <a:lnSpc>
                <a:spcPct val="100000"/>
              </a:lnSpc>
              <a:spcBef>
                <a:spcPts val="475"/>
              </a:spcBef>
            </a:pP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52" baseline="-9259" dirty="0">
                <a:latin typeface="Tahoma"/>
                <a:cs typeface="Tahoma"/>
              </a:rPr>
              <a:t>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9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  <a:p>
            <a:pPr marL="2214880">
              <a:lnSpc>
                <a:spcPct val="100000"/>
              </a:lnSpc>
              <a:spcBef>
                <a:spcPts val="475"/>
              </a:spcBef>
            </a:pP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52" baseline="-9259" dirty="0">
                <a:latin typeface="Tahoma"/>
                <a:cs typeface="Tahoma"/>
              </a:rPr>
              <a:t>3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3</a:t>
            </a:r>
            <a:r>
              <a:rPr sz="900" i="1" spc="-9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9681" y="2986831"/>
            <a:ext cx="584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9681" y="3037440"/>
            <a:ext cx="584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793" y="3199399"/>
            <a:ext cx="885825" cy="3949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1350" spc="322" baseline="6172" dirty="0">
                <a:latin typeface="Cambria"/>
                <a:cs typeface="Cambria"/>
              </a:rPr>
              <a:t>≥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b="1" spc="-37" baseline="6172" dirty="0">
                <a:latin typeface="Arial"/>
                <a:cs typeface="Arial"/>
              </a:rPr>
              <a:t>w</a:t>
            </a:r>
            <a:r>
              <a:rPr sz="900" spc="-75" baseline="50925" dirty="0">
                <a:latin typeface="Lucida Sans Unicode"/>
                <a:cs typeface="Lucida Sans Unicode"/>
              </a:rPr>
              <a:t>∗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spc="35" dirty="0">
                <a:latin typeface="Tahoma"/>
                <a:cs typeface="Tahoma"/>
              </a:rPr>
              <a:t>1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7" baseline="6172" dirty="0">
                <a:latin typeface="Cambria"/>
                <a:cs typeface="Cambri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104" baseline="6172" dirty="0">
                <a:latin typeface="Arial"/>
                <a:cs typeface="Arial"/>
              </a:rPr>
              <a:t>k</a:t>
            </a:r>
            <a:r>
              <a:rPr sz="1350" i="1" spc="-135" baseline="6172" dirty="0">
                <a:latin typeface="Verdana"/>
                <a:cs typeface="Verdana"/>
              </a:rPr>
              <a:t>ρ</a:t>
            </a:r>
            <a:endParaRPr sz="1350" baseline="6172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7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Arial"/>
                <a:cs typeface="Arial"/>
              </a:rPr>
              <a:t>k</a:t>
            </a:r>
            <a:r>
              <a:rPr sz="900" i="1" spc="-1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66233" y="3937418"/>
            <a:ext cx="80645" cy="79375"/>
            <a:chOff x="5266233" y="3937418"/>
            <a:chExt cx="80645" cy="79375"/>
          </a:xfrm>
        </p:grpSpPr>
        <p:sp>
          <p:nvSpPr>
            <p:cNvPr id="21" name="object 21"/>
            <p:cNvSpPr/>
            <p:nvPr/>
          </p:nvSpPr>
          <p:spPr>
            <a:xfrm>
              <a:off x="5268761" y="3937418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71301" y="393994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1301" y="4013885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4046" y="3937418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25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Perceptron</a:t>
            </a:r>
            <a:r>
              <a:rPr spc="5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440555" cy="12700"/>
            </a:xfrm>
            <a:custGeom>
              <a:avLst/>
              <a:gdLst/>
              <a:ahLst/>
              <a:cxnLst/>
              <a:rect l="l" t="t" r="r" b="b"/>
              <a:pathLst>
                <a:path w="4440555" h="12700">
                  <a:moveTo>
                    <a:pt x="0" y="12652"/>
                  </a:moveTo>
                  <a:lnTo>
                    <a:pt x="0" y="0"/>
                  </a:lnTo>
                  <a:lnTo>
                    <a:pt x="4440027" y="0"/>
                  </a:lnTo>
                  <a:lnTo>
                    <a:pt x="444002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7"/>
            <a:ext cx="5045710" cy="654685"/>
            <a:chOff x="360003" y="588527"/>
            <a:chExt cx="5045710" cy="654685"/>
          </a:xfrm>
        </p:grpSpPr>
        <p:sp>
          <p:nvSpPr>
            <p:cNvPr id="9" name="object 9"/>
            <p:cNvSpPr/>
            <p:nvPr/>
          </p:nvSpPr>
          <p:spPr>
            <a:xfrm>
              <a:off x="362534" y="591058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0338"/>
              <a:ext cx="5040630" cy="450215"/>
            </a:xfrm>
            <a:custGeom>
              <a:avLst/>
              <a:gdLst/>
              <a:ahLst/>
              <a:cxnLst/>
              <a:rect l="l" t="t" r="r" b="b"/>
              <a:pathLst>
                <a:path w="5040630" h="450215">
                  <a:moveTo>
                    <a:pt x="5040064" y="0"/>
                  </a:moveTo>
                  <a:lnTo>
                    <a:pt x="0" y="0"/>
                  </a:lnTo>
                  <a:lnTo>
                    <a:pt x="0" y="424596"/>
                  </a:lnTo>
                  <a:lnTo>
                    <a:pt x="1988" y="434446"/>
                  </a:lnTo>
                  <a:lnTo>
                    <a:pt x="7411" y="442489"/>
                  </a:lnTo>
                  <a:lnTo>
                    <a:pt x="15455" y="447913"/>
                  </a:lnTo>
                  <a:lnTo>
                    <a:pt x="25305" y="449901"/>
                  </a:lnTo>
                  <a:lnTo>
                    <a:pt x="5014759" y="449901"/>
                  </a:lnTo>
                  <a:lnTo>
                    <a:pt x="5024609" y="447913"/>
                  </a:lnTo>
                  <a:lnTo>
                    <a:pt x="5032653" y="442489"/>
                  </a:lnTo>
                  <a:lnTo>
                    <a:pt x="5038076" y="434446"/>
                  </a:lnTo>
                  <a:lnTo>
                    <a:pt x="5040064" y="424596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0338"/>
              <a:ext cx="5040630" cy="450215"/>
            </a:xfrm>
            <a:custGeom>
              <a:avLst/>
              <a:gdLst/>
              <a:ahLst/>
              <a:cxnLst/>
              <a:rect l="l" t="t" r="r" b="b"/>
              <a:pathLst>
                <a:path w="5040630" h="450215">
                  <a:moveTo>
                    <a:pt x="5040064" y="0"/>
                  </a:moveTo>
                  <a:lnTo>
                    <a:pt x="5040064" y="424596"/>
                  </a:lnTo>
                  <a:lnTo>
                    <a:pt x="5038076" y="434446"/>
                  </a:lnTo>
                  <a:lnTo>
                    <a:pt x="5032653" y="442489"/>
                  </a:lnTo>
                  <a:lnTo>
                    <a:pt x="5024609" y="447913"/>
                  </a:lnTo>
                  <a:lnTo>
                    <a:pt x="5014759" y="449901"/>
                  </a:lnTo>
                  <a:lnTo>
                    <a:pt x="25305" y="449901"/>
                  </a:lnTo>
                  <a:lnTo>
                    <a:pt x="15455" y="447913"/>
                  </a:lnTo>
                  <a:lnTo>
                    <a:pt x="7411" y="442489"/>
                  </a:lnTo>
                  <a:lnTo>
                    <a:pt x="1988" y="434446"/>
                  </a:lnTo>
                  <a:lnTo>
                    <a:pt x="0" y="424596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144" y="600501"/>
            <a:ext cx="394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Lemma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313" y="789499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44" y="805669"/>
            <a:ext cx="48577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i="1" spc="15" dirty="0">
                <a:latin typeface="Arial"/>
                <a:cs typeface="Arial"/>
              </a:rPr>
              <a:t>If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∀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0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we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b="1" spc="3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44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12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squared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norm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b="1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ǁ </a:t>
            </a:r>
            <a:r>
              <a:rPr sz="900" spc="19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55" dirty="0">
                <a:latin typeface="Arial"/>
                <a:cs typeface="Arial"/>
              </a:rPr>
              <a:t>increases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most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linearly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in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9994" y="1331316"/>
            <a:ext cx="5045710" cy="2832735"/>
            <a:chOff x="359994" y="1331316"/>
            <a:chExt cx="5045710" cy="2832735"/>
          </a:xfrm>
        </p:grpSpPr>
        <p:sp>
          <p:nvSpPr>
            <p:cNvPr id="16" name="object 16"/>
            <p:cNvSpPr/>
            <p:nvPr/>
          </p:nvSpPr>
          <p:spPr>
            <a:xfrm>
              <a:off x="362534" y="13338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534" y="1533136"/>
              <a:ext cx="5040630" cy="2628900"/>
            </a:xfrm>
            <a:custGeom>
              <a:avLst/>
              <a:gdLst/>
              <a:ahLst/>
              <a:cxnLst/>
              <a:rect l="l" t="t" r="r" b="b"/>
              <a:pathLst>
                <a:path w="5040630" h="2628900">
                  <a:moveTo>
                    <a:pt x="5040064" y="0"/>
                  </a:moveTo>
                  <a:lnTo>
                    <a:pt x="0" y="0"/>
                  </a:lnTo>
                  <a:lnTo>
                    <a:pt x="0" y="2603040"/>
                  </a:lnTo>
                  <a:lnTo>
                    <a:pt x="1988" y="2612890"/>
                  </a:lnTo>
                  <a:lnTo>
                    <a:pt x="7411" y="2620933"/>
                  </a:lnTo>
                  <a:lnTo>
                    <a:pt x="15455" y="2626356"/>
                  </a:lnTo>
                  <a:lnTo>
                    <a:pt x="25305" y="2628345"/>
                  </a:lnTo>
                  <a:lnTo>
                    <a:pt x="5014759" y="2628345"/>
                  </a:lnTo>
                  <a:lnTo>
                    <a:pt x="5024609" y="2626356"/>
                  </a:lnTo>
                  <a:lnTo>
                    <a:pt x="5032653" y="2620933"/>
                  </a:lnTo>
                  <a:lnTo>
                    <a:pt x="5038076" y="2612890"/>
                  </a:lnTo>
                  <a:lnTo>
                    <a:pt x="5040064" y="260304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534" y="1533136"/>
              <a:ext cx="5040630" cy="2628900"/>
            </a:xfrm>
            <a:custGeom>
              <a:avLst/>
              <a:gdLst/>
              <a:ahLst/>
              <a:cxnLst/>
              <a:rect l="l" t="t" r="r" b="b"/>
              <a:pathLst>
                <a:path w="5040630" h="2628900">
                  <a:moveTo>
                    <a:pt x="5040064" y="0"/>
                  </a:moveTo>
                  <a:lnTo>
                    <a:pt x="5040064" y="2603040"/>
                  </a:lnTo>
                  <a:lnTo>
                    <a:pt x="5038076" y="2612890"/>
                  </a:lnTo>
                  <a:lnTo>
                    <a:pt x="5032653" y="2620933"/>
                  </a:lnTo>
                  <a:lnTo>
                    <a:pt x="5024609" y="2626356"/>
                  </a:lnTo>
                  <a:lnTo>
                    <a:pt x="5014759" y="2628345"/>
                  </a:lnTo>
                  <a:lnTo>
                    <a:pt x="25305" y="2628345"/>
                  </a:lnTo>
                  <a:lnTo>
                    <a:pt x="15455" y="2626356"/>
                  </a:lnTo>
                  <a:lnTo>
                    <a:pt x="7411" y="2620933"/>
                  </a:lnTo>
                  <a:lnTo>
                    <a:pt x="1988" y="2612890"/>
                  </a:lnTo>
                  <a:lnTo>
                    <a:pt x="0" y="260304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updates</a:t>
            </a:r>
            <a:r>
              <a:rPr spc="20" dirty="0"/>
              <a:t> </a:t>
            </a:r>
            <a:r>
              <a:rPr spc="35" dirty="0"/>
              <a:t>k.</a:t>
            </a:r>
          </a:p>
          <a:p>
            <a:pPr>
              <a:lnSpc>
                <a:spcPct val="100000"/>
              </a:lnSpc>
            </a:pPr>
            <a:endParaRPr spc="35" dirty="0"/>
          </a:p>
          <a:p>
            <a:pPr>
              <a:lnSpc>
                <a:spcPct val="100000"/>
              </a:lnSpc>
            </a:pPr>
            <a:endParaRPr sz="750"/>
          </a:p>
          <a:p>
            <a:pPr marL="76200">
              <a:lnSpc>
                <a:spcPct val="100000"/>
              </a:lnSpc>
            </a:pPr>
            <a:r>
              <a:rPr b="1" i="0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</a:p>
          <a:p>
            <a:pPr marL="309880" indent="-149860">
              <a:lnSpc>
                <a:spcPct val="100000"/>
              </a:lnSpc>
              <a:spcBef>
                <a:spcPts val="340"/>
              </a:spcBef>
              <a:buClr>
                <a:srgbClr val="3A66B2"/>
              </a:buClr>
              <a:buAutoNum type="arabicPeriod"/>
              <a:tabLst>
                <a:tab pos="310515" algn="l"/>
              </a:tabLst>
            </a:pPr>
            <a:r>
              <a:rPr i="0" dirty="0">
                <a:latin typeface="Tahoma"/>
                <a:cs typeface="Tahoma"/>
              </a:rPr>
              <a:t>The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weight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vector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b="1" i="0" spc="-35" dirty="0">
                <a:latin typeface="Arial"/>
                <a:cs typeface="Arial"/>
              </a:rPr>
              <a:t>w</a:t>
            </a:r>
            <a:r>
              <a:rPr b="1" i="0" spc="70" dirty="0">
                <a:latin typeface="Arial"/>
                <a:cs typeface="Arial"/>
              </a:rPr>
              <a:t> </a:t>
            </a:r>
            <a:r>
              <a:rPr i="0" spc="-20" dirty="0">
                <a:latin typeface="Tahoma"/>
                <a:cs typeface="Tahoma"/>
              </a:rPr>
              <a:t>updated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40" dirty="0">
                <a:latin typeface="Tahoma"/>
                <a:cs typeface="Tahoma"/>
              </a:rPr>
              <a:t>when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0" dirty="0">
                <a:latin typeface="Tahoma"/>
                <a:cs typeface="Tahoma"/>
              </a:rPr>
              <a:t>the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10" dirty="0">
                <a:latin typeface="Tahoma"/>
                <a:cs typeface="Tahoma"/>
              </a:rPr>
              <a:t>training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0" dirty="0">
                <a:latin typeface="Tahoma"/>
                <a:cs typeface="Tahoma"/>
              </a:rPr>
              <a:t>instance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0" dirty="0">
                <a:latin typeface="Tahoma"/>
                <a:cs typeface="Tahoma"/>
              </a:rPr>
              <a:t>is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10" dirty="0">
                <a:latin typeface="Tahoma"/>
                <a:cs typeface="Tahoma"/>
              </a:rPr>
              <a:t>not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0" dirty="0">
                <a:latin typeface="Tahoma"/>
                <a:cs typeface="Tahoma"/>
              </a:rPr>
              <a:t>classified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correctly.</a:t>
            </a:r>
          </a:p>
          <a:p>
            <a:pPr marL="3098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AutoNum type="arabicPeriod"/>
              <a:tabLst>
                <a:tab pos="310515" algn="l"/>
              </a:tabLst>
            </a:pPr>
            <a:r>
              <a:rPr i="0" spc="-20" dirty="0">
                <a:latin typeface="Tahoma"/>
                <a:cs typeface="Tahoma"/>
              </a:rPr>
              <a:t>We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consider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20" dirty="0">
                <a:latin typeface="Tahoma"/>
                <a:cs typeface="Tahoma"/>
              </a:rPr>
              <a:t>the</a:t>
            </a:r>
            <a:r>
              <a:rPr i="0" spc="30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inner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15" dirty="0">
                <a:latin typeface="Tahoma"/>
                <a:cs typeface="Tahoma"/>
              </a:rPr>
              <a:t>product</a:t>
            </a:r>
            <a:r>
              <a:rPr i="0" spc="30" dirty="0">
                <a:latin typeface="Tahoma"/>
                <a:cs typeface="Tahoma"/>
              </a:rPr>
              <a:t> </a:t>
            </a:r>
            <a:r>
              <a:rPr i="0" spc="2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b="1" i="0" spc="2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30" baseline="-9259" dirty="0">
                <a:solidFill>
                  <a:srgbClr val="0000FF"/>
                </a:solidFill>
              </a:rPr>
              <a:t>k</a:t>
            </a:r>
            <a:r>
              <a:rPr sz="900" spc="-104" baseline="-9259" dirty="0">
                <a:solidFill>
                  <a:srgbClr val="0000FF"/>
                </a:solidFill>
              </a:rPr>
              <a:t> </a:t>
            </a:r>
            <a:r>
              <a:rPr sz="900" i="0" spc="4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i="0" spc="60" baseline="41666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0" spc="254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0" spc="-35" dirty="0">
                <a:latin typeface="Tahoma"/>
                <a:cs typeface="Tahoma"/>
              </a:rPr>
              <a:t>before</a:t>
            </a:r>
            <a:r>
              <a:rPr sz="900" i="0" spc="30" dirty="0">
                <a:latin typeface="Tahoma"/>
                <a:cs typeface="Tahoma"/>
              </a:rPr>
              <a:t> </a:t>
            </a:r>
            <a:r>
              <a:rPr sz="900" i="0" spc="-30" dirty="0">
                <a:latin typeface="Tahoma"/>
                <a:cs typeface="Tahoma"/>
              </a:rPr>
              <a:t>and</a:t>
            </a:r>
            <a:r>
              <a:rPr sz="900" i="0" spc="25" dirty="0">
                <a:latin typeface="Tahoma"/>
                <a:cs typeface="Tahoma"/>
              </a:rPr>
              <a:t> </a:t>
            </a:r>
            <a:r>
              <a:rPr sz="900" i="0" spc="-20" dirty="0">
                <a:latin typeface="Tahoma"/>
                <a:cs typeface="Tahoma"/>
              </a:rPr>
              <a:t>after</a:t>
            </a:r>
            <a:r>
              <a:rPr sz="900" i="0" spc="30" dirty="0">
                <a:latin typeface="Tahoma"/>
                <a:cs typeface="Tahoma"/>
              </a:rPr>
              <a:t> </a:t>
            </a:r>
            <a:r>
              <a:rPr sz="900" i="0" spc="-35" dirty="0">
                <a:latin typeface="Tahoma"/>
                <a:cs typeface="Tahoma"/>
              </a:rPr>
              <a:t>each</a:t>
            </a:r>
            <a:r>
              <a:rPr sz="900" i="0" spc="25" dirty="0">
                <a:latin typeface="Tahoma"/>
                <a:cs typeface="Tahoma"/>
              </a:rPr>
              <a:t> </a:t>
            </a:r>
            <a:r>
              <a:rPr sz="900" i="0" spc="-20" dirty="0">
                <a:latin typeface="Tahoma"/>
                <a:cs typeface="Tahoma"/>
              </a:rPr>
              <a:t>update.</a:t>
            </a:r>
            <a:endParaRPr sz="900">
              <a:latin typeface="Tahoma"/>
              <a:cs typeface="Tahoma"/>
            </a:endParaRPr>
          </a:p>
          <a:p>
            <a:pPr marL="265430" algn="ctr">
              <a:lnSpc>
                <a:spcPts val="425"/>
              </a:lnSpc>
              <a:spcBef>
                <a:spcPts val="840"/>
              </a:spcBef>
              <a:tabLst>
                <a:tab pos="1193165" algn="l"/>
              </a:tabLst>
            </a:pPr>
            <a:r>
              <a:rPr sz="600" i="0" spc="-15" dirty="0"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  <a:p>
            <a:pPr marR="20320" algn="ctr">
              <a:lnSpc>
                <a:spcPts val="785"/>
              </a:lnSpc>
            </a:pPr>
            <a:r>
              <a:rPr i="0" spc="90" dirty="0">
                <a:latin typeface="Cambria"/>
                <a:cs typeface="Cambria"/>
              </a:rPr>
              <a:t>ǁ</a:t>
            </a:r>
            <a:r>
              <a:rPr b="1" i="0" spc="-35" dirty="0">
                <a:latin typeface="Arial"/>
                <a:cs typeface="Arial"/>
              </a:rPr>
              <a:t>w</a:t>
            </a:r>
            <a:r>
              <a:rPr sz="900" spc="15" baseline="-9259" dirty="0"/>
              <a:t>k</a:t>
            </a:r>
            <a:r>
              <a:rPr sz="900" spc="-104" baseline="-9259" dirty="0"/>
              <a:t> </a:t>
            </a:r>
            <a:r>
              <a:rPr sz="900" i="0" spc="90" dirty="0">
                <a:latin typeface="Cambria"/>
                <a:cs typeface="Cambria"/>
              </a:rPr>
              <a:t>ǁ</a:t>
            </a:r>
            <a:r>
              <a:rPr sz="900" i="0" dirty="0">
                <a:latin typeface="Cambria"/>
                <a:cs typeface="Cambria"/>
              </a:rPr>
              <a:t>  </a:t>
            </a:r>
            <a:r>
              <a:rPr sz="900" i="0" spc="25" dirty="0">
                <a:latin typeface="Cambria"/>
                <a:cs typeface="Cambria"/>
              </a:rPr>
              <a:t> </a:t>
            </a:r>
            <a:r>
              <a:rPr sz="900" i="0" spc="60" dirty="0">
                <a:latin typeface="Tahoma"/>
                <a:cs typeface="Tahoma"/>
              </a:rPr>
              <a:t>=</a:t>
            </a:r>
            <a:r>
              <a:rPr sz="900" i="0" spc="-25" dirty="0">
                <a:latin typeface="Tahoma"/>
                <a:cs typeface="Tahoma"/>
              </a:rPr>
              <a:t> </a:t>
            </a:r>
            <a:r>
              <a:rPr sz="900" i="0" spc="90" dirty="0">
                <a:latin typeface="Cambria"/>
                <a:cs typeface="Cambria"/>
              </a:rPr>
              <a:t>ǁ</a:t>
            </a:r>
            <a:r>
              <a:rPr sz="900" b="1" i="0" spc="-35" dirty="0">
                <a:latin typeface="Arial"/>
                <a:cs typeface="Arial"/>
              </a:rPr>
              <a:t>w</a:t>
            </a:r>
            <a:r>
              <a:rPr sz="900" spc="82" baseline="-9259" dirty="0"/>
              <a:t>k</a:t>
            </a:r>
            <a:r>
              <a:rPr sz="900" i="0" spc="-30" baseline="-9259" dirty="0">
                <a:latin typeface="Lucida Sans Unicode"/>
                <a:cs typeface="Lucida Sans Unicode"/>
              </a:rPr>
              <a:t>−</a:t>
            </a:r>
            <a:r>
              <a:rPr sz="900" i="0" spc="-22" baseline="-9259" dirty="0">
                <a:latin typeface="Tahoma"/>
                <a:cs typeface="Tahoma"/>
              </a:rPr>
              <a:t>1</a:t>
            </a:r>
            <a:r>
              <a:rPr sz="900" i="0" spc="97" baseline="-9259" dirty="0">
                <a:latin typeface="Tahoma"/>
                <a:cs typeface="Tahoma"/>
              </a:rPr>
              <a:t> </a:t>
            </a:r>
            <a:r>
              <a:rPr sz="900" i="0" spc="60" dirty="0">
                <a:latin typeface="Tahoma"/>
                <a:cs typeface="Tahoma"/>
              </a:rPr>
              <a:t>+</a:t>
            </a:r>
            <a:r>
              <a:rPr sz="900" i="0" spc="-80" dirty="0">
                <a:latin typeface="Tahoma"/>
                <a:cs typeface="Tahoma"/>
              </a:rPr>
              <a:t> </a:t>
            </a:r>
            <a:r>
              <a:rPr sz="900" spc="-30" dirty="0"/>
              <a:t>y</a:t>
            </a:r>
            <a:r>
              <a:rPr sz="900" spc="15" baseline="-9259" dirty="0"/>
              <a:t>k</a:t>
            </a:r>
            <a:r>
              <a:rPr sz="900" spc="-104" baseline="-9259" dirty="0"/>
              <a:t> </a:t>
            </a:r>
            <a:r>
              <a:rPr sz="900" b="1" i="0" spc="-55" dirty="0">
                <a:latin typeface="Arial"/>
                <a:cs typeface="Arial"/>
              </a:rPr>
              <a:t>x</a:t>
            </a:r>
            <a:r>
              <a:rPr sz="900" spc="15" baseline="-9259" dirty="0"/>
              <a:t>k</a:t>
            </a:r>
            <a:r>
              <a:rPr sz="900" spc="-104" baseline="-9259" dirty="0"/>
              <a:t> </a:t>
            </a:r>
            <a:r>
              <a:rPr sz="900" i="0" spc="90" dirty="0"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  <a:p>
            <a:pPr marL="1231265" algn="ctr">
              <a:lnSpc>
                <a:spcPct val="100000"/>
              </a:lnSpc>
              <a:spcBef>
                <a:spcPts val="475"/>
              </a:spcBef>
            </a:pPr>
            <a:r>
              <a:rPr i="0" spc="60" dirty="0">
                <a:latin typeface="Tahoma"/>
                <a:cs typeface="Tahoma"/>
              </a:rPr>
              <a:t>=</a:t>
            </a:r>
            <a:r>
              <a:rPr i="0" spc="-25" dirty="0">
                <a:latin typeface="Tahoma"/>
                <a:cs typeface="Tahoma"/>
              </a:rPr>
              <a:t> </a:t>
            </a:r>
            <a:r>
              <a:rPr i="0" spc="90" dirty="0">
                <a:latin typeface="Cambria"/>
                <a:cs typeface="Cambria"/>
              </a:rPr>
              <a:t>ǁ</a:t>
            </a:r>
            <a:r>
              <a:rPr b="1" i="0" spc="-35" dirty="0">
                <a:latin typeface="Arial"/>
                <a:cs typeface="Arial"/>
              </a:rPr>
              <a:t>w</a:t>
            </a:r>
            <a:r>
              <a:rPr sz="900" spc="82" baseline="-9259" dirty="0"/>
              <a:t>k</a:t>
            </a:r>
            <a:r>
              <a:rPr sz="900" i="0" spc="-30" baseline="-9259" dirty="0">
                <a:latin typeface="Lucida Sans Unicode"/>
                <a:cs typeface="Lucida Sans Unicode"/>
              </a:rPr>
              <a:t>−</a:t>
            </a:r>
            <a:r>
              <a:rPr sz="900" i="0" spc="44" baseline="-9259" dirty="0">
                <a:latin typeface="Tahoma"/>
                <a:cs typeface="Tahoma"/>
              </a:rPr>
              <a:t>1</a:t>
            </a:r>
            <a:r>
              <a:rPr sz="900" i="0" spc="90" dirty="0">
                <a:latin typeface="Cambria"/>
                <a:cs typeface="Cambria"/>
              </a:rPr>
              <a:t>ǁ</a:t>
            </a:r>
            <a:r>
              <a:rPr sz="900" i="0" spc="-22" baseline="41666" dirty="0">
                <a:latin typeface="Tahoma"/>
                <a:cs typeface="Tahoma"/>
              </a:rPr>
              <a:t>2</a:t>
            </a:r>
            <a:r>
              <a:rPr sz="900" i="0" spc="97" baseline="41666" dirty="0">
                <a:latin typeface="Tahoma"/>
                <a:cs typeface="Tahoma"/>
              </a:rPr>
              <a:t> </a:t>
            </a:r>
            <a:r>
              <a:rPr sz="900" i="0" spc="60" dirty="0">
                <a:latin typeface="Tahoma"/>
                <a:cs typeface="Tahoma"/>
              </a:rPr>
              <a:t>+</a:t>
            </a:r>
            <a:r>
              <a:rPr sz="900" i="0" spc="-80" dirty="0">
                <a:latin typeface="Tahoma"/>
                <a:cs typeface="Tahoma"/>
              </a:rPr>
              <a:t> </a:t>
            </a:r>
            <a:r>
              <a:rPr sz="900" i="0" spc="-35" dirty="0">
                <a:latin typeface="Tahoma"/>
                <a:cs typeface="Tahoma"/>
              </a:rPr>
              <a:t>2</a:t>
            </a:r>
            <a:r>
              <a:rPr sz="900" spc="-30" dirty="0"/>
              <a:t>y</a:t>
            </a:r>
            <a:r>
              <a:rPr sz="900" spc="15" baseline="-9259" dirty="0"/>
              <a:t>k</a:t>
            </a:r>
            <a:r>
              <a:rPr sz="900" baseline="-9259" dirty="0"/>
              <a:t> </a:t>
            </a:r>
            <a:r>
              <a:rPr sz="900" spc="-127" baseline="-9259" dirty="0"/>
              <a:t> </a:t>
            </a:r>
            <a:r>
              <a:rPr sz="900" i="0" spc="30" dirty="0">
                <a:latin typeface="Cambria"/>
                <a:cs typeface="Cambria"/>
              </a:rPr>
              <a:t>⟨</a:t>
            </a:r>
            <a:r>
              <a:rPr sz="900" b="1" i="0" spc="-35" dirty="0">
                <a:latin typeface="Arial"/>
                <a:cs typeface="Arial"/>
              </a:rPr>
              <a:t>w</a:t>
            </a:r>
            <a:r>
              <a:rPr sz="900" spc="82" baseline="-9259" dirty="0"/>
              <a:t>k</a:t>
            </a:r>
            <a:r>
              <a:rPr sz="900" i="0" spc="-30" baseline="-9259" dirty="0">
                <a:latin typeface="Lucida Sans Unicode"/>
                <a:cs typeface="Lucida Sans Unicode"/>
              </a:rPr>
              <a:t>−</a:t>
            </a:r>
            <a:r>
              <a:rPr sz="900" i="0" spc="52" baseline="-9259" dirty="0">
                <a:latin typeface="Tahoma"/>
                <a:cs typeface="Tahoma"/>
              </a:rPr>
              <a:t>1</a:t>
            </a:r>
            <a:r>
              <a:rPr sz="900" spc="-75" dirty="0">
                <a:latin typeface="Verdana"/>
                <a:cs typeface="Verdana"/>
              </a:rPr>
              <a:t>,</a:t>
            </a:r>
            <a:r>
              <a:rPr sz="900" spc="-165" dirty="0">
                <a:latin typeface="Verdana"/>
                <a:cs typeface="Verdana"/>
              </a:rPr>
              <a:t> </a:t>
            </a:r>
            <a:r>
              <a:rPr sz="900" b="1" i="0" spc="-55" dirty="0">
                <a:latin typeface="Arial"/>
                <a:cs typeface="Arial"/>
              </a:rPr>
              <a:t>x</a:t>
            </a:r>
            <a:r>
              <a:rPr sz="900" spc="15" baseline="-9259" dirty="0"/>
              <a:t>k</a:t>
            </a:r>
            <a:r>
              <a:rPr sz="900" spc="-104" baseline="-9259" dirty="0"/>
              <a:t> </a:t>
            </a:r>
            <a:r>
              <a:rPr sz="900" i="0" spc="30" dirty="0">
                <a:latin typeface="Cambria"/>
                <a:cs typeface="Cambria"/>
              </a:rPr>
              <a:t>⟩</a:t>
            </a:r>
            <a:r>
              <a:rPr sz="900" i="0" spc="5" dirty="0">
                <a:latin typeface="Cambria"/>
                <a:cs typeface="Cambria"/>
              </a:rPr>
              <a:t> </a:t>
            </a:r>
            <a:r>
              <a:rPr sz="900" i="0" spc="60" dirty="0">
                <a:latin typeface="Tahoma"/>
                <a:cs typeface="Tahoma"/>
              </a:rPr>
              <a:t>+</a:t>
            </a:r>
            <a:r>
              <a:rPr sz="900" i="0" spc="-80" dirty="0">
                <a:latin typeface="Tahoma"/>
                <a:cs typeface="Tahoma"/>
              </a:rPr>
              <a:t> </a:t>
            </a:r>
            <a:r>
              <a:rPr sz="900" i="0" spc="90" dirty="0">
                <a:latin typeface="Cambria"/>
                <a:cs typeface="Cambria"/>
              </a:rPr>
              <a:t>ǁ</a:t>
            </a:r>
            <a:r>
              <a:rPr sz="900" b="1" i="0" spc="-55" dirty="0">
                <a:latin typeface="Arial"/>
                <a:cs typeface="Arial"/>
              </a:rPr>
              <a:t>x</a:t>
            </a:r>
            <a:r>
              <a:rPr sz="900" spc="15" baseline="-9259" dirty="0"/>
              <a:t>k</a:t>
            </a:r>
            <a:r>
              <a:rPr sz="900" spc="-104" baseline="-9259" dirty="0"/>
              <a:t> </a:t>
            </a:r>
            <a:r>
              <a:rPr sz="900" i="0" spc="90" dirty="0">
                <a:latin typeface="Cambria"/>
                <a:cs typeface="Cambria"/>
              </a:rPr>
              <a:t>ǁ</a:t>
            </a:r>
            <a:r>
              <a:rPr sz="900" i="0" spc="-22" baseline="41666" dirty="0">
                <a:latin typeface="Tahoma"/>
                <a:cs typeface="Tahoma"/>
              </a:rPr>
              <a:t>2</a:t>
            </a:r>
            <a:endParaRPr sz="900" baseline="41666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6776" y="2376024"/>
            <a:ext cx="982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44" baseline="-9259" dirty="0">
                <a:latin typeface="Tahoma"/>
                <a:cs typeface="Tahoma"/>
              </a:rPr>
              <a:t>1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dirty="0">
                <a:latin typeface="Cambria"/>
                <a:cs typeface="Cambria"/>
              </a:rPr>
              <a:t> 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2967" y="2359283"/>
            <a:ext cx="481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sz="600" spc="-15" dirty="0"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36776" y="2573319"/>
            <a:ext cx="7969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44" baseline="-9259" dirty="0">
                <a:latin typeface="Tahoma"/>
                <a:cs typeface="Tahoma"/>
              </a:rPr>
              <a:t>1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dirty="0">
                <a:latin typeface="Cambria"/>
                <a:cs typeface="Cambria"/>
              </a:rPr>
              <a:t> 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2967" y="2556565"/>
            <a:ext cx="3079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635" algn="l"/>
              </a:tabLst>
            </a:pPr>
            <a:r>
              <a:rPr sz="600" spc="-15" dirty="0"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6776" y="2770601"/>
            <a:ext cx="855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44" baseline="-9259" dirty="0">
                <a:latin typeface="Tahoma"/>
                <a:cs typeface="Tahoma"/>
              </a:rPr>
              <a:t>2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dirty="0">
                <a:latin typeface="Cambria"/>
                <a:cs typeface="Cambria"/>
              </a:rPr>
              <a:t> 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2967" y="2753860"/>
            <a:ext cx="366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600" spc="-15" dirty="0"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6776" y="2967882"/>
            <a:ext cx="855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82" baseline="-9259" dirty="0">
                <a:latin typeface="Arial"/>
                <a:cs typeface="Arial"/>
              </a:rPr>
              <a:t>k</a:t>
            </a:r>
            <a:r>
              <a:rPr sz="900" spc="-30" baseline="-9259" dirty="0">
                <a:latin typeface="Lucida Sans Unicode"/>
                <a:cs typeface="Lucida Sans Unicode"/>
              </a:rPr>
              <a:t>−</a:t>
            </a:r>
            <a:r>
              <a:rPr sz="900" spc="44" baseline="-9259" dirty="0">
                <a:latin typeface="Tahoma"/>
                <a:cs typeface="Tahoma"/>
              </a:rPr>
              <a:t>3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dirty="0">
                <a:latin typeface="Cambria"/>
                <a:cs typeface="Cambria"/>
              </a:rPr>
              <a:t> 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3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2967" y="2951141"/>
            <a:ext cx="3663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600" spc="-15" dirty="0"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9664" y="3202655"/>
            <a:ext cx="584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9664" y="3253264"/>
            <a:ext cx="584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6776" y="3433805"/>
            <a:ext cx="1139190" cy="19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9575">
              <a:lnSpc>
                <a:spcPts val="475"/>
              </a:lnSpc>
              <a:spcBef>
                <a:spcPts val="95"/>
              </a:spcBef>
              <a:tabLst>
                <a:tab pos="709295" algn="l"/>
                <a:tab pos="1021080" algn="l"/>
              </a:tabLst>
            </a:pPr>
            <a:r>
              <a:rPr sz="600" spc="-15" dirty="0">
                <a:latin typeface="Tahoma"/>
                <a:cs typeface="Tahoma"/>
              </a:rPr>
              <a:t>2	2	2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ts val="835"/>
              </a:lnSpc>
            </a:pPr>
            <a:r>
              <a:rPr sz="1350" spc="322" baseline="6172" dirty="0">
                <a:latin typeface="Cambria"/>
                <a:cs typeface="Cambria"/>
              </a:rPr>
              <a:t>≤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135" baseline="6172" dirty="0">
                <a:latin typeface="Cambria"/>
                <a:cs typeface="Cambria"/>
              </a:rPr>
              <a:t>ǁ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spc="35" dirty="0">
                <a:latin typeface="Tahoma"/>
                <a:cs typeface="Tahoma"/>
              </a:rPr>
              <a:t>0</a:t>
            </a:r>
            <a:r>
              <a:rPr sz="1350" spc="135" baseline="6172" dirty="0">
                <a:latin typeface="Cambria"/>
                <a:cs typeface="Cambria"/>
              </a:rPr>
              <a:t>ǁ</a:t>
            </a:r>
            <a:r>
              <a:rPr sz="1350" baseline="6172" dirty="0">
                <a:latin typeface="Cambria"/>
                <a:cs typeface="Cambria"/>
              </a:rPr>
              <a:t>  </a:t>
            </a:r>
            <a:r>
              <a:rPr sz="1350" spc="-37" baseline="6172" dirty="0">
                <a:latin typeface="Cambria"/>
                <a:cs typeface="Cambri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7" baseline="6172" dirty="0">
                <a:latin typeface="Arial"/>
                <a:cs typeface="Arial"/>
              </a:rPr>
              <a:t>kr</a:t>
            </a:r>
            <a:r>
              <a:rPr sz="1350" i="1" baseline="6172" dirty="0">
                <a:latin typeface="Arial"/>
                <a:cs typeface="Arial"/>
              </a:rPr>
              <a:t>  </a:t>
            </a:r>
            <a:r>
              <a:rPr sz="1350" i="1" spc="-44" baseline="6172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i="1" spc="7" baseline="6172" dirty="0">
                <a:latin typeface="Arial"/>
                <a:cs typeface="Arial"/>
              </a:rPr>
              <a:t>kr</a:t>
            </a:r>
            <a:r>
              <a:rPr sz="1350" i="1" baseline="6172" dirty="0">
                <a:latin typeface="Arial"/>
                <a:cs typeface="Arial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endParaRPr sz="1350" baseline="6172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66233" y="3955960"/>
            <a:ext cx="80645" cy="79375"/>
            <a:chOff x="5266233" y="3955960"/>
            <a:chExt cx="80645" cy="79375"/>
          </a:xfrm>
        </p:grpSpPr>
        <p:sp>
          <p:nvSpPr>
            <p:cNvPr id="32" name="object 32"/>
            <p:cNvSpPr/>
            <p:nvPr/>
          </p:nvSpPr>
          <p:spPr>
            <a:xfrm>
              <a:off x="5268761" y="3955960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1301" y="395848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71301" y="403242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4046" y="3955960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25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Perceptron</a:t>
            </a:r>
            <a:r>
              <a:rPr spc="5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560570" cy="12700"/>
            </a:xfrm>
            <a:custGeom>
              <a:avLst/>
              <a:gdLst/>
              <a:ahLst/>
              <a:cxnLst/>
              <a:rect l="l" t="t" r="r" b="b"/>
              <a:pathLst>
                <a:path w="4560570" h="12700">
                  <a:moveTo>
                    <a:pt x="0" y="12652"/>
                  </a:moveTo>
                  <a:lnTo>
                    <a:pt x="0" y="0"/>
                  </a:lnTo>
                  <a:lnTo>
                    <a:pt x="4560087" y="0"/>
                  </a:lnTo>
                  <a:lnTo>
                    <a:pt x="456008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588526"/>
            <a:ext cx="5045710" cy="951230"/>
            <a:chOff x="360003" y="588526"/>
            <a:chExt cx="5045710" cy="951230"/>
          </a:xfrm>
        </p:grpSpPr>
        <p:sp>
          <p:nvSpPr>
            <p:cNvPr id="9" name="object 9"/>
            <p:cNvSpPr/>
            <p:nvPr/>
          </p:nvSpPr>
          <p:spPr>
            <a:xfrm>
              <a:off x="362534" y="591056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796663"/>
              <a:ext cx="5040630" cy="741045"/>
            </a:xfrm>
            <a:custGeom>
              <a:avLst/>
              <a:gdLst/>
              <a:ahLst/>
              <a:cxnLst/>
              <a:rect l="l" t="t" r="r" b="b"/>
              <a:pathLst>
                <a:path w="5040630" h="741044">
                  <a:moveTo>
                    <a:pt x="5040064" y="0"/>
                  </a:moveTo>
                  <a:lnTo>
                    <a:pt x="0" y="0"/>
                  </a:lnTo>
                  <a:lnTo>
                    <a:pt x="0" y="715167"/>
                  </a:lnTo>
                  <a:lnTo>
                    <a:pt x="1988" y="725018"/>
                  </a:lnTo>
                  <a:lnTo>
                    <a:pt x="7411" y="733061"/>
                  </a:lnTo>
                  <a:lnTo>
                    <a:pt x="15455" y="738484"/>
                  </a:lnTo>
                  <a:lnTo>
                    <a:pt x="25305" y="740473"/>
                  </a:lnTo>
                  <a:lnTo>
                    <a:pt x="5014759" y="740473"/>
                  </a:lnTo>
                  <a:lnTo>
                    <a:pt x="5024609" y="738484"/>
                  </a:lnTo>
                  <a:lnTo>
                    <a:pt x="5032653" y="733061"/>
                  </a:lnTo>
                  <a:lnTo>
                    <a:pt x="5038076" y="725018"/>
                  </a:lnTo>
                  <a:lnTo>
                    <a:pt x="5040064" y="71516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796663"/>
              <a:ext cx="5040630" cy="741045"/>
            </a:xfrm>
            <a:custGeom>
              <a:avLst/>
              <a:gdLst/>
              <a:ahLst/>
              <a:cxnLst/>
              <a:rect l="l" t="t" r="r" b="b"/>
              <a:pathLst>
                <a:path w="5040630" h="741044">
                  <a:moveTo>
                    <a:pt x="5040064" y="0"/>
                  </a:moveTo>
                  <a:lnTo>
                    <a:pt x="5040064" y="715167"/>
                  </a:lnTo>
                  <a:lnTo>
                    <a:pt x="5038076" y="725018"/>
                  </a:lnTo>
                  <a:lnTo>
                    <a:pt x="5032653" y="733061"/>
                  </a:lnTo>
                  <a:lnTo>
                    <a:pt x="5024609" y="738484"/>
                  </a:lnTo>
                  <a:lnTo>
                    <a:pt x="5014759" y="740473"/>
                  </a:lnTo>
                  <a:lnTo>
                    <a:pt x="25305" y="740473"/>
                  </a:lnTo>
                  <a:lnTo>
                    <a:pt x="15455" y="738484"/>
                  </a:lnTo>
                  <a:lnTo>
                    <a:pt x="7411" y="733061"/>
                  </a:lnTo>
                  <a:lnTo>
                    <a:pt x="1988" y="725018"/>
                  </a:lnTo>
                  <a:lnTo>
                    <a:pt x="0" y="71516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744" y="558554"/>
            <a:ext cx="4538980" cy="395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5"/>
              </a:spcBef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Perceptron)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sz="900" i="1" spc="-55" dirty="0">
                <a:latin typeface="Arial"/>
                <a:cs typeface="Arial"/>
              </a:rPr>
              <a:t>Suppose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there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exists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89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6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unit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length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values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90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900" i="1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50" dirty="0">
                <a:latin typeface="Arial"/>
                <a:cs typeface="Arial"/>
              </a:rPr>
              <a:t>such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∀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0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we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have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744" y="963729"/>
            <a:ext cx="48780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1350" b="1" spc="2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2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b="1" spc="-22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22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-22" baseline="6172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135" baseline="6172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r>
              <a:rPr sz="1350" i="1" spc="-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and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44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35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23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spc="7" baseline="6172" dirty="0">
                <a:latin typeface="Arial"/>
                <a:cs typeface="Arial"/>
              </a:rPr>
              <a:t>.</a:t>
            </a:r>
            <a:r>
              <a:rPr sz="1350" i="1" spc="247" baseline="6172" dirty="0">
                <a:latin typeface="Arial"/>
                <a:cs typeface="Arial"/>
              </a:rPr>
              <a:t> </a:t>
            </a:r>
            <a:r>
              <a:rPr sz="1350" i="1" spc="-22" baseline="6172" dirty="0">
                <a:latin typeface="Arial"/>
                <a:cs typeface="Arial"/>
              </a:rPr>
              <a:t>Then,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22" baseline="6172" dirty="0">
                <a:latin typeface="Arial"/>
                <a:cs typeface="Arial"/>
              </a:rPr>
              <a:t>the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number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7" baseline="6172" dirty="0">
                <a:latin typeface="Arial"/>
                <a:cs typeface="Arial"/>
              </a:rPr>
              <a:t>of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mistakes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75" baseline="6172" dirty="0">
                <a:latin typeface="Arial"/>
                <a:cs typeface="Arial"/>
              </a:rPr>
              <a:t>made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67" baseline="6172" dirty="0">
                <a:latin typeface="Arial"/>
                <a:cs typeface="Arial"/>
              </a:rPr>
              <a:t>by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22" baseline="6172" dirty="0">
                <a:latin typeface="Arial"/>
                <a:cs typeface="Arial"/>
              </a:rPr>
              <a:t>the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Perceptron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15" baseline="6172" dirty="0">
                <a:latin typeface="Arial"/>
                <a:cs typeface="Arial"/>
              </a:rPr>
              <a:t>algorithm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is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144" y="1175857"/>
            <a:ext cx="6692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-35" dirty="0">
                <a:latin typeface="Arial"/>
                <a:cs typeface="Arial"/>
              </a:rPr>
              <a:t>no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more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than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057" y="1102210"/>
            <a:ext cx="527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0095" y="1253086"/>
            <a:ext cx="730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-90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8762" y="1015545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204" dirty="0">
                <a:solidFill>
                  <a:srgbClr val="0000FF"/>
                </a:solidFill>
                <a:latin typeface="Trebuchet MS"/>
                <a:cs typeface="Trebuchet MS"/>
              </a:rPr>
              <a:t>∫</a:t>
            </a:r>
            <a:r>
              <a:rPr sz="900" spc="3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900" spc="34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715" y="1079970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8375" y="1175857"/>
            <a:ext cx="45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9994" y="1628216"/>
            <a:ext cx="5045710" cy="2621280"/>
            <a:chOff x="359994" y="1628216"/>
            <a:chExt cx="5045710" cy="2621280"/>
          </a:xfrm>
        </p:grpSpPr>
        <p:sp>
          <p:nvSpPr>
            <p:cNvPr id="21" name="object 21"/>
            <p:cNvSpPr/>
            <p:nvPr/>
          </p:nvSpPr>
          <p:spPr>
            <a:xfrm>
              <a:off x="362534" y="16307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534" y="1830036"/>
              <a:ext cx="5040630" cy="2417445"/>
            </a:xfrm>
            <a:custGeom>
              <a:avLst/>
              <a:gdLst/>
              <a:ahLst/>
              <a:cxnLst/>
              <a:rect l="l" t="t" r="r" b="b"/>
              <a:pathLst>
                <a:path w="5040630" h="2417445">
                  <a:moveTo>
                    <a:pt x="5040064" y="0"/>
                  </a:moveTo>
                  <a:lnTo>
                    <a:pt x="0" y="0"/>
                  </a:lnTo>
                  <a:lnTo>
                    <a:pt x="0" y="2391607"/>
                  </a:lnTo>
                  <a:lnTo>
                    <a:pt x="1988" y="2401458"/>
                  </a:lnTo>
                  <a:lnTo>
                    <a:pt x="7411" y="2409501"/>
                  </a:lnTo>
                  <a:lnTo>
                    <a:pt x="15455" y="2414924"/>
                  </a:lnTo>
                  <a:lnTo>
                    <a:pt x="25305" y="2416913"/>
                  </a:lnTo>
                  <a:lnTo>
                    <a:pt x="5014759" y="2416913"/>
                  </a:lnTo>
                  <a:lnTo>
                    <a:pt x="5024609" y="2414924"/>
                  </a:lnTo>
                  <a:lnTo>
                    <a:pt x="5032653" y="2409501"/>
                  </a:lnTo>
                  <a:lnTo>
                    <a:pt x="5038076" y="2401458"/>
                  </a:lnTo>
                  <a:lnTo>
                    <a:pt x="5040064" y="239160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534" y="1830036"/>
              <a:ext cx="5040630" cy="2417445"/>
            </a:xfrm>
            <a:custGeom>
              <a:avLst/>
              <a:gdLst/>
              <a:ahLst/>
              <a:cxnLst/>
              <a:rect l="l" t="t" r="r" b="b"/>
              <a:pathLst>
                <a:path w="5040630" h="2417445">
                  <a:moveTo>
                    <a:pt x="5040064" y="0"/>
                  </a:moveTo>
                  <a:lnTo>
                    <a:pt x="5040064" y="2391607"/>
                  </a:lnTo>
                  <a:lnTo>
                    <a:pt x="5038076" y="2401458"/>
                  </a:lnTo>
                  <a:lnTo>
                    <a:pt x="5032653" y="2409501"/>
                  </a:lnTo>
                  <a:lnTo>
                    <a:pt x="5024609" y="2414924"/>
                  </a:lnTo>
                  <a:lnTo>
                    <a:pt x="5014759" y="2416913"/>
                  </a:lnTo>
                  <a:lnTo>
                    <a:pt x="25305" y="2416913"/>
                  </a:lnTo>
                  <a:lnTo>
                    <a:pt x="15455" y="2414924"/>
                  </a:lnTo>
                  <a:lnTo>
                    <a:pt x="7411" y="2409501"/>
                  </a:lnTo>
                  <a:lnTo>
                    <a:pt x="1988" y="2401458"/>
                  </a:lnTo>
                  <a:lnTo>
                    <a:pt x="0" y="239160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0444" y="1590199"/>
            <a:ext cx="2622550" cy="398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1. </a:t>
            </a:r>
            <a:r>
              <a:rPr sz="900" spc="-10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cos(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measures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simil</a:t>
            </a:r>
            <a:r>
              <a:rPr sz="900" spc="-45" dirty="0">
                <a:latin typeface="Tahoma"/>
                <a:cs typeface="Tahoma"/>
              </a:rPr>
              <a:t>a</a:t>
            </a:r>
            <a:r>
              <a:rPr sz="900" spc="10" dirty="0">
                <a:latin typeface="Tahoma"/>
                <a:cs typeface="Tahoma"/>
              </a:rPr>
              <a:t>ri</a:t>
            </a:r>
            <a:r>
              <a:rPr sz="900" spc="-20" dirty="0">
                <a:latin typeface="Tahoma"/>
                <a:cs typeface="Tahoma"/>
              </a:rPr>
              <a:t>t</a:t>
            </a:r>
            <a:r>
              <a:rPr sz="900" spc="-25" dirty="0">
                <a:latin typeface="Tahoma"/>
                <a:cs typeface="Tahoma"/>
              </a:rPr>
              <a:t>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Arial"/>
                <a:cs typeface="Arial"/>
              </a:rPr>
              <a:t>z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4821" y="2179817"/>
            <a:ext cx="65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870" y="2128359"/>
            <a:ext cx="7962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Tahoma"/>
                <a:cs typeface="Tahoma"/>
              </a:rPr>
              <a:t>cos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9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9446" y="2054597"/>
            <a:ext cx="4978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37037" dirty="0">
                <a:latin typeface="Lucida Sans Unicode"/>
                <a:cs typeface="Lucida Sans Unicode"/>
              </a:rPr>
              <a:t>∗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86266" y="2226459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17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46755" y="2257046"/>
            <a:ext cx="65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" dirty="0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8166" y="2205588"/>
            <a:ext cx="6604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23148" dirty="0">
                <a:latin typeface="Lucida Sans Unicode"/>
                <a:cs typeface="Lucida Sans Unicode"/>
              </a:rPr>
              <a:t>∗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95" dirty="0">
                <a:latin typeface="Arial"/>
                <a:cs typeface="Arial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0193" y="238510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1950" y="2370535"/>
            <a:ext cx="1524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70" dirty="0">
                <a:latin typeface="Arial"/>
                <a:cs typeface="Arial"/>
              </a:rPr>
              <a:t>k</a:t>
            </a:r>
            <a:r>
              <a:rPr sz="900" i="1" spc="-9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86266" y="254228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3717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09457" y="2521411"/>
            <a:ext cx="7988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322" baseline="37037" dirty="0">
                <a:latin typeface="Cambria"/>
                <a:cs typeface="Cambria"/>
              </a:rPr>
              <a:t>≥ </a:t>
            </a:r>
            <a:r>
              <a:rPr sz="1350" spc="-37" baseline="37037" dirty="0">
                <a:latin typeface="Cambria"/>
                <a:cs typeface="Cambri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23148" dirty="0">
                <a:latin typeface="Lucida Sans Unicode"/>
                <a:cs typeface="Lucida Sans Unicode"/>
              </a:rPr>
              <a:t>∗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15" baseline="-9259" dirty="0">
                <a:latin typeface="Arial"/>
                <a:cs typeface="Arial"/>
              </a:rPr>
              <a:t>k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60193" y="270092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5915" y="2686346"/>
            <a:ext cx="1524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70" dirty="0">
                <a:latin typeface="Arial"/>
                <a:cs typeface="Arial"/>
              </a:rPr>
              <a:t>k</a:t>
            </a:r>
            <a:r>
              <a:rPr sz="900" i="1" spc="-90" dirty="0">
                <a:latin typeface="Verdana"/>
                <a:cs typeface="Verdana"/>
              </a:rPr>
              <a:t>ρ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30755" y="2855566"/>
            <a:ext cx="890269" cy="506095"/>
            <a:chOff x="2630755" y="2855566"/>
            <a:chExt cx="890269" cy="506095"/>
          </a:xfrm>
        </p:grpSpPr>
        <p:sp>
          <p:nvSpPr>
            <p:cNvPr id="38" name="object 38"/>
            <p:cNvSpPr/>
            <p:nvPr/>
          </p:nvSpPr>
          <p:spPr>
            <a:xfrm>
              <a:off x="2986266" y="2858106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29">
                  <a:moveTo>
                    <a:pt x="0" y="0"/>
                  </a:moveTo>
                  <a:lnTo>
                    <a:pt x="531622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83802" y="2882147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222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3295" y="3358575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4">
                  <a:moveTo>
                    <a:pt x="0" y="0"/>
                  </a:moveTo>
                  <a:lnTo>
                    <a:pt x="156222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6863" y="2856768"/>
            <a:ext cx="385191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0">
              <a:lnSpc>
                <a:spcPct val="100000"/>
              </a:lnSpc>
              <a:spcBef>
                <a:spcPts val="95"/>
              </a:spcBef>
            </a:pPr>
            <a:r>
              <a:rPr sz="1350" spc="322" baseline="46296" dirty="0">
                <a:latin typeface="Cambria"/>
                <a:cs typeface="Cambria"/>
              </a:rPr>
              <a:t>≥ </a:t>
            </a:r>
            <a:r>
              <a:rPr sz="1350" spc="-37" baseline="46296" dirty="0">
                <a:latin typeface="Cambria"/>
                <a:cs typeface="Cambria"/>
              </a:rPr>
              <a:t> </a:t>
            </a:r>
            <a:r>
              <a:rPr sz="1350" spc="262" baseline="49382" dirty="0">
                <a:latin typeface="Cambria"/>
                <a:cs typeface="Cambria"/>
              </a:rPr>
              <a:t>√</a:t>
            </a:r>
            <a:r>
              <a:rPr sz="900" i="1" spc="5" dirty="0">
                <a:latin typeface="Arial"/>
                <a:cs typeface="Arial"/>
              </a:rPr>
              <a:t>kr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22" baseline="23148" dirty="0">
                <a:latin typeface="Tahoma"/>
                <a:cs typeface="Tahoma"/>
              </a:rPr>
              <a:t>2</a:t>
            </a:r>
            <a:r>
              <a:rPr sz="900" spc="22" baseline="23148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23148" dirty="0">
                <a:latin typeface="Lucida Sans Unicode"/>
                <a:cs typeface="Lucida Sans Unicode"/>
              </a:rPr>
              <a:t>∗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dirty="0">
                <a:latin typeface="Cambria"/>
                <a:cs typeface="Cambria"/>
              </a:rPr>
              <a:t>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1350" spc="322" baseline="46296" dirty="0">
                <a:latin typeface="Cambria"/>
                <a:cs typeface="Cambria"/>
              </a:rPr>
              <a:t>≤</a:t>
            </a:r>
            <a:r>
              <a:rPr sz="1350" spc="82" baseline="46296" dirty="0">
                <a:latin typeface="Cambria"/>
                <a:cs typeface="Cambria"/>
              </a:rPr>
              <a:t> </a:t>
            </a:r>
            <a:r>
              <a:rPr sz="1350" spc="-52" baseline="46296" dirty="0">
                <a:latin typeface="Tahoma"/>
                <a:cs typeface="Tahoma"/>
              </a:rPr>
              <a:t>1</a:t>
            </a:r>
            <a:r>
              <a:rPr sz="1350" i="1" spc="-112" baseline="46296" dirty="0">
                <a:latin typeface="Verdana"/>
                <a:cs typeface="Verdana"/>
              </a:rPr>
              <a:t>.</a:t>
            </a:r>
            <a:endParaRPr sz="1350" baseline="46296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6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2.</a:t>
            </a:r>
            <a:r>
              <a:rPr sz="900" spc="18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last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inequality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because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bounded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one</a:t>
            </a:r>
            <a:r>
              <a:rPr sz="900" spc="-35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Hence,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ahoma"/>
              <a:cs typeface="Tahoma"/>
            </a:endParaRPr>
          </a:p>
          <a:p>
            <a:pPr marL="1865630">
              <a:lnSpc>
                <a:spcPct val="100000"/>
              </a:lnSpc>
            </a:pP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1350" spc="262" baseline="49382" dirty="0">
                <a:latin typeface="Cambria"/>
                <a:cs typeface="Cambria"/>
              </a:rPr>
              <a:t>√</a:t>
            </a:r>
            <a:r>
              <a:rPr sz="900" i="1" spc="5" dirty="0">
                <a:latin typeface="Arial"/>
                <a:cs typeface="Arial"/>
              </a:rPr>
              <a:t>kr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22" baseline="23148" dirty="0">
                <a:latin typeface="Tahoma"/>
                <a:cs typeface="Tahoma"/>
              </a:rPr>
              <a:t>2</a:t>
            </a:r>
            <a:r>
              <a:rPr sz="900" spc="22" baseline="23148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25" dirty="0">
                <a:latin typeface="Arial"/>
                <a:cs typeface="Arial"/>
              </a:rPr>
              <a:t>w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/ρ</a:t>
            </a:r>
            <a:endParaRPr sz="900">
              <a:latin typeface="Verdana"/>
              <a:cs typeface="Verdana"/>
            </a:endParaRPr>
          </a:p>
          <a:p>
            <a:pPr marL="1965325">
              <a:lnSpc>
                <a:spcPct val="100000"/>
              </a:lnSpc>
              <a:spcBef>
                <a:spcPts val="47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40" dirty="0">
                <a:latin typeface="Cambria"/>
                <a:cs typeface="Cambria"/>
              </a:rPr>
              <a:t> </a:t>
            </a:r>
            <a:r>
              <a:rPr sz="900" spc="15" dirty="0">
                <a:latin typeface="Tahoma"/>
                <a:cs typeface="Tahoma"/>
              </a:rPr>
              <a:t>(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15" dirty="0">
                <a:latin typeface="Verdana"/>
                <a:cs typeface="Verdana"/>
              </a:rPr>
              <a:t>/ρ</a:t>
            </a:r>
            <a:r>
              <a:rPr sz="900" spc="15" dirty="0">
                <a:latin typeface="Tahoma"/>
                <a:cs typeface="Tahoma"/>
              </a:rPr>
              <a:t>)</a:t>
            </a:r>
            <a:r>
              <a:rPr sz="900" spc="22" baseline="41666" dirty="0">
                <a:latin typeface="Tahoma"/>
                <a:cs typeface="Tahoma"/>
              </a:rPr>
              <a:t>2</a:t>
            </a:r>
            <a:r>
              <a:rPr sz="900" baseline="41666" dirty="0">
                <a:latin typeface="Tahoma"/>
                <a:cs typeface="Tahoma"/>
              </a:rPr>
              <a:t> </a:t>
            </a:r>
            <a:r>
              <a:rPr sz="900" spc="20" dirty="0">
                <a:latin typeface="Cambria"/>
                <a:cs typeface="Cambria"/>
              </a:rPr>
              <a:t>ǁ</a:t>
            </a:r>
            <a:r>
              <a:rPr sz="900" b="1" spc="20" dirty="0">
                <a:latin typeface="Arial"/>
                <a:cs typeface="Arial"/>
              </a:rPr>
              <a:t>w</a:t>
            </a:r>
            <a:r>
              <a:rPr sz="900" spc="30" baseline="41666" dirty="0">
                <a:latin typeface="Lucida Sans Unicode"/>
                <a:cs typeface="Lucida Sans Unicode"/>
              </a:rPr>
              <a:t>∗</a:t>
            </a:r>
            <a:r>
              <a:rPr sz="900" spc="20" dirty="0">
                <a:latin typeface="Cambria"/>
                <a:cs typeface="Cambria"/>
              </a:rPr>
              <a:t>ǁ</a:t>
            </a:r>
            <a:r>
              <a:rPr sz="900" spc="30" baseline="41666" dirty="0">
                <a:latin typeface="Tahoma"/>
                <a:cs typeface="Tahoma"/>
              </a:rPr>
              <a:t>2</a:t>
            </a:r>
            <a:r>
              <a:rPr sz="900" spc="157" baseline="41666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15" dirty="0">
                <a:latin typeface="Tahoma"/>
                <a:cs typeface="Tahoma"/>
              </a:rPr>
              <a:t>(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15" dirty="0">
                <a:latin typeface="Verdana"/>
                <a:cs typeface="Verdana"/>
              </a:rPr>
              <a:t>/ρ</a:t>
            </a:r>
            <a:r>
              <a:rPr sz="900" spc="15" dirty="0">
                <a:latin typeface="Tahoma"/>
                <a:cs typeface="Tahoma"/>
              </a:rPr>
              <a:t>)</a:t>
            </a:r>
            <a:r>
              <a:rPr sz="900" spc="22" baseline="41666" dirty="0">
                <a:latin typeface="Tahoma"/>
                <a:cs typeface="Tahoma"/>
              </a:rPr>
              <a:t>2</a:t>
            </a:r>
            <a:r>
              <a:rPr sz="900" baseline="41666" dirty="0">
                <a:latin typeface="Tahoma"/>
                <a:cs typeface="Tahom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66233" y="4041416"/>
            <a:ext cx="80645" cy="79375"/>
            <a:chOff x="5266233" y="4041416"/>
            <a:chExt cx="80645" cy="79375"/>
          </a:xfrm>
        </p:grpSpPr>
        <p:sp>
          <p:nvSpPr>
            <p:cNvPr id="43" name="object 43"/>
            <p:cNvSpPr/>
            <p:nvPr/>
          </p:nvSpPr>
          <p:spPr>
            <a:xfrm>
              <a:off x="5268761" y="4041429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1301" y="404394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71301" y="411788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44046" y="4041429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250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Perceptron</a:t>
            </a:r>
            <a:r>
              <a:rPr sz="1000" b="1" spc="5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680585" cy="12700"/>
            </a:xfrm>
            <a:custGeom>
              <a:avLst/>
              <a:gdLst/>
              <a:ahLst/>
              <a:cxnLst/>
              <a:rect l="l" t="t" r="r" b="b"/>
              <a:pathLst>
                <a:path w="4680585" h="12700">
                  <a:moveTo>
                    <a:pt x="0" y="12652"/>
                  </a:moveTo>
                  <a:lnTo>
                    <a:pt x="0" y="0"/>
                  </a:lnTo>
                  <a:lnTo>
                    <a:pt x="4680059" y="0"/>
                  </a:lnTo>
                  <a:lnTo>
                    <a:pt x="468005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613826"/>
            <a:ext cx="5045710" cy="1264285"/>
            <a:chOff x="360003" y="613826"/>
            <a:chExt cx="5045710" cy="1264285"/>
          </a:xfrm>
        </p:grpSpPr>
        <p:sp>
          <p:nvSpPr>
            <p:cNvPr id="9" name="object 9"/>
            <p:cNvSpPr/>
            <p:nvPr/>
          </p:nvSpPr>
          <p:spPr>
            <a:xfrm>
              <a:off x="362534" y="616356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15637"/>
              <a:ext cx="5040630" cy="1059815"/>
            </a:xfrm>
            <a:custGeom>
              <a:avLst/>
              <a:gdLst/>
              <a:ahLst/>
              <a:cxnLst/>
              <a:rect l="l" t="t" r="r" b="b"/>
              <a:pathLst>
                <a:path w="5040630" h="1059814">
                  <a:moveTo>
                    <a:pt x="5040064" y="0"/>
                  </a:moveTo>
                  <a:lnTo>
                    <a:pt x="0" y="0"/>
                  </a:lnTo>
                  <a:lnTo>
                    <a:pt x="0" y="1034165"/>
                  </a:lnTo>
                  <a:lnTo>
                    <a:pt x="1988" y="1044015"/>
                  </a:lnTo>
                  <a:lnTo>
                    <a:pt x="7411" y="1052058"/>
                  </a:lnTo>
                  <a:lnTo>
                    <a:pt x="15455" y="1057482"/>
                  </a:lnTo>
                  <a:lnTo>
                    <a:pt x="25305" y="1059470"/>
                  </a:lnTo>
                  <a:lnTo>
                    <a:pt x="5014759" y="1059470"/>
                  </a:lnTo>
                  <a:lnTo>
                    <a:pt x="5024609" y="1057482"/>
                  </a:lnTo>
                  <a:lnTo>
                    <a:pt x="5032653" y="1052058"/>
                  </a:lnTo>
                  <a:lnTo>
                    <a:pt x="5038076" y="1044015"/>
                  </a:lnTo>
                  <a:lnTo>
                    <a:pt x="5040064" y="103416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15637"/>
              <a:ext cx="5040630" cy="1059815"/>
            </a:xfrm>
            <a:custGeom>
              <a:avLst/>
              <a:gdLst/>
              <a:ahLst/>
              <a:cxnLst/>
              <a:rect l="l" t="t" r="r" b="b"/>
              <a:pathLst>
                <a:path w="5040630" h="1059814">
                  <a:moveTo>
                    <a:pt x="5040064" y="0"/>
                  </a:moveTo>
                  <a:lnTo>
                    <a:pt x="5040064" y="1034165"/>
                  </a:lnTo>
                  <a:lnTo>
                    <a:pt x="5038076" y="1044015"/>
                  </a:lnTo>
                  <a:lnTo>
                    <a:pt x="5032653" y="1052058"/>
                  </a:lnTo>
                  <a:lnTo>
                    <a:pt x="5024609" y="1057482"/>
                  </a:lnTo>
                  <a:lnTo>
                    <a:pt x="5014759" y="1059470"/>
                  </a:lnTo>
                  <a:lnTo>
                    <a:pt x="25305" y="1059470"/>
                  </a:lnTo>
                  <a:lnTo>
                    <a:pt x="15455" y="1057482"/>
                  </a:lnTo>
                  <a:lnTo>
                    <a:pt x="7411" y="1052058"/>
                  </a:lnTo>
                  <a:lnTo>
                    <a:pt x="1988" y="1044015"/>
                  </a:lnTo>
                  <a:lnTo>
                    <a:pt x="0" y="103416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577516"/>
            <a:ext cx="3886835" cy="11849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Homework</a:t>
            </a:r>
            <a:endParaRPr sz="900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375"/>
              </a:spcBef>
              <a:buClr>
                <a:srgbClr val="3A66B2"/>
              </a:buClr>
              <a:buFont typeface="Tahoma"/>
              <a:buAutoNum type="arabicPeriod"/>
              <a:tabLst>
                <a:tab pos="272415" algn="l"/>
              </a:tabLst>
            </a:pPr>
            <a:r>
              <a:rPr sz="900" i="1" spc="-45" dirty="0">
                <a:latin typeface="Arial"/>
                <a:cs typeface="Arial"/>
              </a:rPr>
              <a:t>Consider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scenario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-89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60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Arial"/>
                <a:cs typeface="Arial"/>
              </a:rPr>
              <a:t>consist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and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is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3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Font typeface="Tahoma"/>
              <a:buAutoNum type="arabicPeriod"/>
              <a:tabLst>
                <a:tab pos="272415" algn="l"/>
              </a:tabLst>
            </a:pP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also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    </a:t>
            </a:r>
            <a:r>
              <a:rPr sz="900" i="1" spc="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3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3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475"/>
              </a:spcBef>
              <a:buClr>
                <a:srgbClr val="3A66B2"/>
              </a:buClr>
              <a:buFont typeface="Tahoma"/>
              <a:buAutoNum type="arabicPeriod"/>
              <a:tabLst>
                <a:tab pos="272415" algn="l"/>
              </a:tabLst>
            </a:pPr>
            <a:r>
              <a:rPr sz="900" i="1" spc="-10" dirty="0">
                <a:latin typeface="Arial"/>
                <a:cs typeface="Arial"/>
              </a:rPr>
              <a:t>This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means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that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experts</a:t>
            </a:r>
            <a:r>
              <a:rPr sz="900" i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5" dirty="0">
                <a:latin typeface="Arial"/>
                <a:cs typeface="Arial"/>
              </a:rPr>
              <a:t>are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perfect</a:t>
            </a:r>
            <a:r>
              <a:rPr sz="9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committee</a:t>
            </a:r>
            <a:r>
              <a:rPr sz="900" i="1" spc="-1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570"/>
              </a:spcBef>
              <a:buClr>
                <a:srgbClr val="3A66B2"/>
              </a:buClr>
              <a:buFont typeface="Tahoma"/>
              <a:buAutoNum type="arabicPeriod"/>
              <a:tabLst>
                <a:tab pos="272415" algn="l"/>
              </a:tabLst>
            </a:pPr>
            <a:r>
              <a:rPr sz="1350" i="1" spc="-15" baseline="6172" dirty="0">
                <a:latin typeface="Arial"/>
                <a:cs typeface="Arial"/>
              </a:rPr>
              <a:t>By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30" baseline="6172" dirty="0">
                <a:latin typeface="Arial"/>
                <a:cs typeface="Arial"/>
              </a:rPr>
              <a:t>normalizing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44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0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60" baseline="-13888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179" baseline="-13888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and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spc="30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30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spc="30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30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30" baseline="-13888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spc="179" baseline="-13888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spc="-22" baseline="6172" dirty="0">
                <a:latin typeface="Arial"/>
                <a:cs typeface="Arial"/>
              </a:rPr>
              <a:t>,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7" baseline="6172" dirty="0">
                <a:latin typeface="Arial"/>
                <a:cs typeface="Arial"/>
              </a:rPr>
              <a:t>find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margin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7" baseline="6172" dirty="0">
                <a:latin typeface="Arial"/>
                <a:cs typeface="Arial"/>
              </a:rPr>
              <a:t>of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Perceptron.</a:t>
            </a:r>
            <a:endParaRPr sz="1350" baseline="6172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375"/>
              </a:spcBef>
              <a:buClr>
                <a:srgbClr val="3A66B2"/>
              </a:buClr>
              <a:buFont typeface="Tahoma"/>
              <a:buAutoNum type="arabicPeriod"/>
              <a:tabLst>
                <a:tab pos="272415" algn="l"/>
              </a:tabLst>
            </a:pPr>
            <a:r>
              <a:rPr sz="900" i="1" spc="-15" dirty="0">
                <a:latin typeface="Arial"/>
                <a:cs typeface="Arial"/>
              </a:rPr>
              <a:t>Find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mistakes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Perceptron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1183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Winnow</a:t>
            </a:r>
            <a:r>
              <a:rPr sz="1100" b="1" spc="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algorithm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2853055" cy="12700"/>
            </a:xfrm>
            <a:custGeom>
              <a:avLst/>
              <a:gdLst/>
              <a:ahLst/>
              <a:cxnLst/>
              <a:rect l="l" t="t" r="r" b="b"/>
              <a:pathLst>
                <a:path w="2853054" h="12700">
                  <a:moveTo>
                    <a:pt x="0" y="12652"/>
                  </a:moveTo>
                  <a:lnTo>
                    <a:pt x="0" y="0"/>
                  </a:lnTo>
                  <a:lnTo>
                    <a:pt x="2852772" y="0"/>
                  </a:lnTo>
                  <a:lnTo>
                    <a:pt x="285277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83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Winnow</a:t>
            </a:r>
            <a:r>
              <a:rPr spc="2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800600" cy="12700"/>
            </a:xfrm>
            <a:custGeom>
              <a:avLst/>
              <a:gdLst/>
              <a:ahLst/>
              <a:cxnLst/>
              <a:rect l="l" t="t" r="r" b="b"/>
              <a:pathLst>
                <a:path w="4800600" h="12700">
                  <a:moveTo>
                    <a:pt x="0" y="12652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1341133"/>
            <a:ext cx="5045710" cy="2774950"/>
            <a:chOff x="359994" y="1341133"/>
            <a:chExt cx="5045710" cy="2774950"/>
          </a:xfrm>
        </p:grpSpPr>
        <p:sp>
          <p:nvSpPr>
            <p:cNvPr id="9" name="object 9"/>
            <p:cNvSpPr/>
            <p:nvPr/>
          </p:nvSpPr>
          <p:spPr>
            <a:xfrm>
              <a:off x="362534" y="1343673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542953"/>
              <a:ext cx="5040630" cy="2570480"/>
            </a:xfrm>
            <a:custGeom>
              <a:avLst/>
              <a:gdLst/>
              <a:ahLst/>
              <a:cxnLst/>
              <a:rect l="l" t="t" r="r" b="b"/>
              <a:pathLst>
                <a:path w="5040630" h="2570479">
                  <a:moveTo>
                    <a:pt x="5040064" y="0"/>
                  </a:moveTo>
                  <a:lnTo>
                    <a:pt x="0" y="0"/>
                  </a:lnTo>
                  <a:lnTo>
                    <a:pt x="0" y="2544901"/>
                  </a:lnTo>
                  <a:lnTo>
                    <a:pt x="1988" y="2554751"/>
                  </a:lnTo>
                  <a:lnTo>
                    <a:pt x="7411" y="2562795"/>
                  </a:lnTo>
                  <a:lnTo>
                    <a:pt x="15455" y="2568218"/>
                  </a:lnTo>
                  <a:lnTo>
                    <a:pt x="25305" y="2570207"/>
                  </a:lnTo>
                  <a:lnTo>
                    <a:pt x="5014759" y="2570207"/>
                  </a:lnTo>
                  <a:lnTo>
                    <a:pt x="5024609" y="2568218"/>
                  </a:lnTo>
                  <a:lnTo>
                    <a:pt x="5032653" y="2562795"/>
                  </a:lnTo>
                  <a:lnTo>
                    <a:pt x="5038076" y="2554751"/>
                  </a:lnTo>
                  <a:lnTo>
                    <a:pt x="5040064" y="2544901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542953"/>
              <a:ext cx="5040630" cy="2570480"/>
            </a:xfrm>
            <a:custGeom>
              <a:avLst/>
              <a:gdLst/>
              <a:ahLst/>
              <a:cxnLst/>
              <a:rect l="l" t="t" r="r" b="b"/>
              <a:pathLst>
                <a:path w="5040630" h="2570479">
                  <a:moveTo>
                    <a:pt x="5040064" y="0"/>
                  </a:moveTo>
                  <a:lnTo>
                    <a:pt x="5040064" y="2544901"/>
                  </a:lnTo>
                  <a:lnTo>
                    <a:pt x="5038076" y="2554751"/>
                  </a:lnTo>
                  <a:lnTo>
                    <a:pt x="5032653" y="2562795"/>
                  </a:lnTo>
                  <a:lnTo>
                    <a:pt x="5024609" y="2568218"/>
                  </a:lnTo>
                  <a:lnTo>
                    <a:pt x="5014759" y="2570207"/>
                  </a:lnTo>
                  <a:lnTo>
                    <a:pt x="25305" y="2570207"/>
                  </a:lnTo>
                  <a:lnTo>
                    <a:pt x="15455" y="2568218"/>
                  </a:lnTo>
                  <a:lnTo>
                    <a:pt x="7411" y="2562795"/>
                  </a:lnTo>
                  <a:lnTo>
                    <a:pt x="1988" y="2554751"/>
                  </a:lnTo>
                  <a:lnTo>
                    <a:pt x="0" y="254490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744" y="588896"/>
            <a:ext cx="5063490" cy="9264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31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particularly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suited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cases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endParaRPr sz="900">
              <a:latin typeface="Tahoma"/>
              <a:cs typeface="Tahoma"/>
            </a:endParaRPr>
          </a:p>
          <a:p>
            <a:pPr marL="313055">
              <a:lnSpc>
                <a:spcPct val="100000"/>
              </a:lnSpc>
              <a:spcBef>
                <a:spcPts val="19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relatively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small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number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dimensions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experts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can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used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define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an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accurate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weight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vector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endParaRPr sz="800">
              <a:latin typeface="Tahoma"/>
              <a:cs typeface="Tahoma"/>
            </a:endParaRPr>
          </a:p>
          <a:p>
            <a:pPr marL="313055">
              <a:lnSpc>
                <a:spcPct val="100000"/>
              </a:lnSpc>
              <a:spcBef>
                <a:spcPts val="75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Tahoma"/>
                <a:cs typeface="Tahoma"/>
              </a:rPr>
              <a:t>many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other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dimensions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may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irrelevant.</a:t>
            </a:r>
            <a:endParaRPr sz="800">
              <a:latin typeface="Tahoma"/>
              <a:cs typeface="Tahoma"/>
            </a:endParaRPr>
          </a:p>
          <a:p>
            <a:pPr marL="80010">
              <a:lnSpc>
                <a:spcPct val="100000"/>
              </a:lnSpc>
              <a:spcBef>
                <a:spcPts val="40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0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Winnow</a:t>
            </a:r>
            <a:r>
              <a:rPr sz="900" spc="-15" dirty="0">
                <a:latin typeface="Tahoma"/>
                <a:cs typeface="Tahoma"/>
              </a:rPr>
              <a:t>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weights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updated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multiplicative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manner.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Winnow</a:t>
            </a:r>
            <a:r>
              <a:rPr sz="900" b="1" spc="4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254" y="16017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8789" y="1542460"/>
            <a:ext cx="430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190" algn="l"/>
              </a:tabLst>
            </a:pPr>
            <a:r>
              <a:rPr sz="6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sz="600" spc="-15" dirty="0">
                <a:latin typeface="Tahoma"/>
                <a:cs typeface="Tahoma"/>
              </a:rPr>
              <a:t>	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4930" y="1649262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004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8789" y="1627753"/>
            <a:ext cx="4362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760" algn="l"/>
              </a:tabLst>
            </a:pPr>
            <a:r>
              <a:rPr sz="600" i="1" spc="15" dirty="0">
                <a:latin typeface="Arial"/>
                <a:cs typeface="Arial"/>
              </a:rPr>
              <a:t>N	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9968" y="1459176"/>
            <a:ext cx="57975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513080" algn="l"/>
              </a:tabLst>
            </a:pPr>
            <a:r>
              <a:rPr sz="900" spc="150" dirty="0"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691" y="1551162"/>
            <a:ext cx="12934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1370" algn="l"/>
                <a:tab pos="1247775" algn="l"/>
              </a:tabLst>
            </a:pPr>
            <a:r>
              <a:rPr sz="700" spc="-30" dirty="0">
                <a:latin typeface="Tahoma"/>
                <a:cs typeface="Tahoma"/>
              </a:rPr>
              <a:t>1: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12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691" y="1710483"/>
            <a:ext cx="12604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75" dirty="0">
                <a:latin typeface="Arial"/>
                <a:cs typeface="Arial"/>
              </a:rPr>
              <a:t>T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555" y="1882467"/>
            <a:ext cx="611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555" y="2041788"/>
            <a:ext cx="1389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7" baseline="6172" dirty="0">
                <a:latin typeface="Tahoma"/>
                <a:cs typeface="Tahoma"/>
              </a:rPr>
              <a:t>Predict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sgn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150" dirty="0">
                <a:latin typeface="Arial"/>
                <a:cs typeface="Arial"/>
              </a:rPr>
              <a:t>t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-7" baseline="6172" dirty="0">
                <a:latin typeface="Tahoma"/>
                <a:cs typeface="Tahoma"/>
              </a:rPr>
              <a:t>).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555" y="2201122"/>
            <a:ext cx="1109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555" y="2360444"/>
            <a:ext cx="8991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b="1" spc="-15" baseline="6172" dirty="0">
                <a:latin typeface="Arial"/>
                <a:cs typeface="Arial"/>
              </a:rPr>
              <a:t>if </a:t>
            </a:r>
            <a:r>
              <a:rPr sz="1350" b="1" spc="-187" baseline="6172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585" baseline="6172" dirty="0">
                <a:latin typeface="Arial"/>
                <a:cs typeface="Arial"/>
              </a:rPr>
              <a:t>y</a:t>
            </a:r>
            <a:r>
              <a:rPr sz="1350" spc="-209" baseline="6172" dirty="0">
                <a:latin typeface="Tahoma"/>
                <a:cs typeface="Tahoma"/>
              </a:rPr>
              <a:t>ˆ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 </a:t>
            </a:r>
            <a:r>
              <a:rPr sz="600" i="1" spc="15" dirty="0">
                <a:latin typeface="Arial"/>
                <a:cs typeface="Arial"/>
              </a:rPr>
              <a:t> </a:t>
            </a:r>
            <a:r>
              <a:rPr sz="1350" spc="-989" baseline="6172" dirty="0">
                <a:latin typeface="Tahoma"/>
                <a:cs typeface="Tahoma"/>
              </a:rPr>
              <a:t>=</a:t>
            </a:r>
            <a:r>
              <a:rPr sz="1350" spc="-7" baseline="6172" dirty="0">
                <a:latin typeface="Cambria"/>
                <a:cs typeface="Cambria"/>
              </a:rPr>
              <a:t>/</a:t>
            </a:r>
            <a:r>
              <a:rPr sz="1350" baseline="6172" dirty="0">
                <a:latin typeface="Cambria"/>
                <a:cs typeface="Cambria"/>
              </a:rPr>
              <a:t>    </a:t>
            </a:r>
            <a:r>
              <a:rPr sz="1350" spc="-30" baseline="6172" dirty="0">
                <a:latin typeface="Cambria"/>
                <a:cs typeface="Cambri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97" baseline="6172" dirty="0">
                <a:latin typeface="Arial"/>
                <a:cs typeface="Arial"/>
              </a:rPr>
              <a:t>then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2033" y="2557723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918" y="2421708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8451" y="2490946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8451" y="2579872"/>
            <a:ext cx="155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5107" y="2507116"/>
            <a:ext cx="1410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1505" algn="l"/>
              </a:tabLst>
            </a:pPr>
            <a:r>
              <a:rPr sz="900" i="1" spc="10" dirty="0">
                <a:latin typeface="Arial"/>
                <a:cs typeface="Arial"/>
              </a:rPr>
              <a:t>Z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691" y="1842083"/>
            <a:ext cx="99060" cy="9817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0507" y="2666438"/>
            <a:ext cx="11144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i="1" spc="-120" dirty="0">
                <a:latin typeface="Arial"/>
                <a:cs typeface="Arial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691" y="2885711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9: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7315" y="2786643"/>
            <a:ext cx="8375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15415" y="2958517"/>
            <a:ext cx="761365" cy="0"/>
          </a:xfrm>
          <a:custGeom>
            <a:avLst/>
            <a:gdLst/>
            <a:ahLst/>
            <a:cxnLst/>
            <a:rect l="l" t="t" r="r" b="b"/>
            <a:pathLst>
              <a:path w="761364">
                <a:moveTo>
                  <a:pt x="0" y="0"/>
                </a:moveTo>
                <a:lnTo>
                  <a:pt x="76094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27010" y="2937633"/>
            <a:ext cx="971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0" dirty="0">
                <a:latin typeface="Arial"/>
                <a:cs typeface="Arial"/>
              </a:rPr>
              <a:t>Z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8536" y="2988253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9555" y="2841033"/>
            <a:ext cx="856615" cy="5226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350"/>
              </a:spcBef>
            </a:pPr>
            <a:r>
              <a:rPr sz="1350" i="1" spc="52" baseline="6172" dirty="0">
                <a:latin typeface="Arial"/>
                <a:cs typeface="Arial"/>
              </a:rPr>
              <a:t>w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r>
              <a:rPr sz="600" i="1" spc="150" dirty="0">
                <a:latin typeface="Arial"/>
                <a:cs typeface="Arial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endParaRPr sz="1350" baseline="6172">
              <a:latin typeface="Cambria"/>
              <a:cs typeface="Cambria"/>
            </a:endParaRPr>
          </a:p>
          <a:p>
            <a:pPr marL="38100" marR="269875" indent="175260">
              <a:lnSpc>
                <a:spcPct val="116199"/>
              </a:lnSpc>
              <a:spcBef>
                <a:spcPts val="75"/>
              </a:spcBef>
            </a:pP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15" dirty="0">
                <a:latin typeface="Arial"/>
                <a:cs typeface="Arial"/>
              </a:rPr>
              <a:t>r  </a:t>
            </a:r>
            <a:r>
              <a:rPr sz="900" b="1" spc="-60" dirty="0">
                <a:latin typeface="Arial"/>
                <a:cs typeface="Arial"/>
              </a:rPr>
              <a:t>else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5107" y="3373332"/>
            <a:ext cx="7092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b="1" spc="37" baseline="6172" dirty="0">
                <a:latin typeface="Arial"/>
                <a:cs typeface="Arial"/>
              </a:rPr>
              <a:t>w</a:t>
            </a:r>
            <a:r>
              <a:rPr sz="600" i="1" spc="25" dirty="0">
                <a:latin typeface="Arial"/>
                <a:cs typeface="Arial"/>
              </a:rPr>
              <a:t>t</a:t>
            </a:r>
            <a:r>
              <a:rPr sz="600" spc="25" dirty="0">
                <a:latin typeface="Tahoma"/>
                <a:cs typeface="Tahoma"/>
              </a:rPr>
              <a:t>+1</a:t>
            </a:r>
            <a:r>
              <a:rPr sz="600" spc="90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←</a:t>
            </a:r>
            <a:r>
              <a:rPr sz="1350" spc="52" baseline="6172" dirty="0">
                <a:latin typeface="Cambria"/>
                <a:cs typeface="Cambria"/>
              </a:rPr>
              <a:t> </a:t>
            </a:r>
            <a:r>
              <a:rPr sz="1350" b="1" spc="37" baseline="6172" dirty="0">
                <a:latin typeface="Arial"/>
                <a:cs typeface="Arial"/>
              </a:rPr>
              <a:t>w</a:t>
            </a:r>
            <a:r>
              <a:rPr sz="600" i="1" spc="25" dirty="0">
                <a:latin typeface="Arial"/>
                <a:cs typeface="Arial"/>
              </a:rPr>
              <a:t>t</a:t>
            </a:r>
            <a:r>
              <a:rPr sz="600" spc="25" dirty="0">
                <a:latin typeface="Tahoma"/>
                <a:cs typeface="Tahoma"/>
              </a:rPr>
              <a:t>+1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0637" y="3014293"/>
            <a:ext cx="146050" cy="6629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25" dirty="0">
                <a:latin typeface="Tahoma"/>
                <a:cs typeface="Tahoma"/>
              </a:rPr>
              <a:t>10: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25" dirty="0">
                <a:latin typeface="Tahoma"/>
                <a:cs typeface="Tahoma"/>
              </a:rPr>
              <a:t>11: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25" dirty="0">
                <a:latin typeface="Tahoma"/>
                <a:cs typeface="Tahoma"/>
              </a:rPr>
              <a:t>12: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700" spc="-25" dirty="0">
                <a:latin typeface="Tahoma"/>
                <a:cs typeface="Tahoma"/>
              </a:rPr>
              <a:t>13: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4955" y="3520004"/>
            <a:ext cx="3181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-10" dirty="0">
                <a:latin typeface="Arial"/>
                <a:cs typeface="Arial"/>
              </a:rPr>
              <a:t> if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237" y="3656640"/>
            <a:ext cx="864235" cy="3441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700" spc="-25" dirty="0">
                <a:latin typeface="Tahoma"/>
                <a:cs typeface="Tahoma"/>
              </a:rPr>
              <a:t>14:</a:t>
            </a:r>
            <a:r>
              <a:rPr sz="700" spc="204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0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spc="-25" dirty="0">
                <a:latin typeface="Tahoma"/>
                <a:cs typeface="Tahoma"/>
              </a:rPr>
              <a:t>15: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return</a:t>
            </a:r>
            <a:r>
              <a:rPr sz="900" b="1" spc="55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w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endParaRPr sz="900" baseline="-9259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83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Winnow</a:t>
            </a:r>
            <a:r>
              <a:rPr spc="2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920615" cy="12700"/>
            </a:xfrm>
            <a:custGeom>
              <a:avLst/>
              <a:gdLst/>
              <a:ahLst/>
              <a:cxnLst/>
              <a:rect l="l" t="t" r="r" b="b"/>
              <a:pathLst>
                <a:path w="4920615" h="12700">
                  <a:moveTo>
                    <a:pt x="0" y="12652"/>
                  </a:moveTo>
                  <a:lnTo>
                    <a:pt x="0" y="0"/>
                  </a:lnTo>
                  <a:lnTo>
                    <a:pt x="4920092" y="0"/>
                  </a:lnTo>
                  <a:lnTo>
                    <a:pt x="4920092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682453"/>
            <a:ext cx="5045710" cy="1790700"/>
            <a:chOff x="360003" y="1682453"/>
            <a:chExt cx="5045710" cy="1790700"/>
          </a:xfrm>
        </p:grpSpPr>
        <p:sp>
          <p:nvSpPr>
            <p:cNvPr id="9" name="object 9"/>
            <p:cNvSpPr/>
            <p:nvPr/>
          </p:nvSpPr>
          <p:spPr>
            <a:xfrm>
              <a:off x="362534" y="1684983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890590"/>
              <a:ext cx="5040630" cy="1579880"/>
            </a:xfrm>
            <a:custGeom>
              <a:avLst/>
              <a:gdLst/>
              <a:ahLst/>
              <a:cxnLst/>
              <a:rect l="l" t="t" r="r" b="b"/>
              <a:pathLst>
                <a:path w="5040630" h="1579879">
                  <a:moveTo>
                    <a:pt x="5040064" y="0"/>
                  </a:moveTo>
                  <a:lnTo>
                    <a:pt x="0" y="0"/>
                  </a:lnTo>
                  <a:lnTo>
                    <a:pt x="0" y="1554130"/>
                  </a:lnTo>
                  <a:lnTo>
                    <a:pt x="1988" y="1563980"/>
                  </a:lnTo>
                  <a:lnTo>
                    <a:pt x="7411" y="1572023"/>
                  </a:lnTo>
                  <a:lnTo>
                    <a:pt x="15455" y="1577447"/>
                  </a:lnTo>
                  <a:lnTo>
                    <a:pt x="25305" y="1579435"/>
                  </a:lnTo>
                  <a:lnTo>
                    <a:pt x="5014759" y="1579435"/>
                  </a:lnTo>
                  <a:lnTo>
                    <a:pt x="5024609" y="1577447"/>
                  </a:lnTo>
                  <a:lnTo>
                    <a:pt x="5032653" y="1572023"/>
                  </a:lnTo>
                  <a:lnTo>
                    <a:pt x="5038076" y="1563980"/>
                  </a:lnTo>
                  <a:lnTo>
                    <a:pt x="5040064" y="155413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890590"/>
              <a:ext cx="5040630" cy="1579880"/>
            </a:xfrm>
            <a:custGeom>
              <a:avLst/>
              <a:gdLst/>
              <a:ahLst/>
              <a:cxnLst/>
              <a:rect l="l" t="t" r="r" b="b"/>
              <a:pathLst>
                <a:path w="5040630" h="1579879">
                  <a:moveTo>
                    <a:pt x="5040064" y="0"/>
                  </a:moveTo>
                  <a:lnTo>
                    <a:pt x="5040064" y="1554130"/>
                  </a:lnTo>
                  <a:lnTo>
                    <a:pt x="5038076" y="1563980"/>
                  </a:lnTo>
                  <a:lnTo>
                    <a:pt x="5032653" y="1572023"/>
                  </a:lnTo>
                  <a:lnTo>
                    <a:pt x="5024609" y="1577447"/>
                  </a:lnTo>
                  <a:lnTo>
                    <a:pt x="5014759" y="1579435"/>
                  </a:lnTo>
                  <a:lnTo>
                    <a:pt x="25305" y="1579435"/>
                  </a:lnTo>
                  <a:lnTo>
                    <a:pt x="15455" y="1577447"/>
                  </a:lnTo>
                  <a:lnTo>
                    <a:pt x="7411" y="1572023"/>
                  </a:lnTo>
                  <a:lnTo>
                    <a:pt x="1988" y="1563980"/>
                  </a:lnTo>
                  <a:lnTo>
                    <a:pt x="0" y="155413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344" y="589818"/>
            <a:ext cx="5001260" cy="16319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8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7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Winnow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75" dirty="0">
                <a:latin typeface="Tahoma"/>
                <a:cs typeface="Tahoma"/>
              </a:rPr>
              <a:t>=</a:t>
            </a:r>
            <a:r>
              <a:rPr sz="900" spc="75" dirty="0">
                <a:solidFill>
                  <a:srgbClr val="0000FF"/>
                </a:solidFill>
                <a:latin typeface="Tahoma"/>
                <a:cs typeface="Tahoma"/>
              </a:rPr>
              <a:t>WM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900" spc="-20" dirty="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25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latin typeface="Tahoma"/>
                <a:cs typeface="Tahoma"/>
              </a:rPr>
              <a:t>when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i="1" spc="4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67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67" baseline="-13888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67" baseline="-1388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270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b="1" spc="3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52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52" baseline="-13888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52" baseline="-1388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270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Cambria"/>
                <a:cs typeface="Cambria"/>
              </a:rPr>
              <a:t>{−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800" i="1" spc="-2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800" spc="4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800" spc="40" dirty="0">
                <a:latin typeface="Tahoma"/>
                <a:cs typeface="Tahoma"/>
              </a:rPr>
              <a:t>,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sgn</a:t>
            </a:r>
            <a:r>
              <a:rPr sz="800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spc="20" dirty="0">
                <a:solidFill>
                  <a:srgbClr val="0000FF"/>
                </a:solidFill>
                <a:latin typeface="Cambria"/>
                <a:cs typeface="Cambria"/>
              </a:rPr>
              <a:t>⟨</a:t>
            </a:r>
            <a:r>
              <a:rPr sz="800" b="1" spc="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b="1" spc="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04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0000FF"/>
                </a:solidFill>
                <a:latin typeface="Cambria"/>
                <a:cs typeface="Cambria"/>
              </a:rPr>
              <a:t>⟩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800" spc="-10" dirty="0">
                <a:latin typeface="Tahoma"/>
                <a:cs typeface="Tahoma"/>
              </a:rPr>
              <a:t>coincides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with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the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majority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vote</a:t>
            </a:r>
            <a:r>
              <a:rPr sz="800" spc="-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338455">
              <a:lnSpc>
                <a:spcPct val="100000"/>
              </a:lnSpc>
              <a:spcBef>
                <a:spcPts val="7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5" dirty="0">
                <a:latin typeface="Tahoma"/>
                <a:cs typeface="Tahoma"/>
              </a:rPr>
              <a:t>multiplying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i="1" spc="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900" i="1" spc="37" baseline="27777" dirty="0">
                <a:solidFill>
                  <a:srgbClr val="0000FF"/>
                </a:solidFill>
                <a:latin typeface="Calibri"/>
                <a:cs typeface="Calibri"/>
              </a:rPr>
              <a:t>η </a:t>
            </a:r>
            <a:r>
              <a:rPr sz="900" i="1" spc="89" baseline="2777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i="1" spc="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900" spc="15" baseline="27777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i="1" spc="15" baseline="27777" dirty="0">
                <a:solidFill>
                  <a:srgbClr val="0000FF"/>
                </a:solidFill>
                <a:latin typeface="Calibri"/>
                <a:cs typeface="Calibri"/>
              </a:rPr>
              <a:t>η </a:t>
            </a:r>
            <a:r>
              <a:rPr sz="900" i="1" spc="112" baseline="2777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weight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8E00"/>
                </a:solidFill>
                <a:latin typeface="Tahoma"/>
                <a:cs typeface="Tahoma"/>
              </a:rPr>
              <a:t>correct</a:t>
            </a:r>
            <a:r>
              <a:rPr sz="8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Tahoma"/>
                <a:cs typeface="Tahoma"/>
              </a:rPr>
              <a:t>incorrect</a:t>
            </a:r>
            <a:r>
              <a:rPr sz="8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experts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,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equivalent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multiplying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by</a:t>
            </a:r>
            <a:endParaRPr sz="800">
              <a:latin typeface="Tahoma"/>
              <a:cs typeface="Tahoma"/>
            </a:endParaRPr>
          </a:p>
          <a:p>
            <a:pPr marL="465455">
              <a:lnSpc>
                <a:spcPct val="100000"/>
              </a:lnSpc>
              <a:spcBef>
                <a:spcPts val="75"/>
              </a:spcBef>
            </a:pPr>
            <a:r>
              <a:rPr sz="800" i="1" spc="20" dirty="0">
                <a:solidFill>
                  <a:srgbClr val="0000FF"/>
                </a:solidFill>
                <a:latin typeface="Trebuchet MS"/>
                <a:cs typeface="Trebuchet MS"/>
              </a:rPr>
              <a:t>β</a:t>
            </a:r>
            <a:r>
              <a:rPr sz="800" i="1" spc="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900" spc="7" baseline="27777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900" spc="7" baseline="27777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7" baseline="27777" dirty="0">
                <a:solidFill>
                  <a:srgbClr val="0000FF"/>
                </a:solidFill>
                <a:latin typeface="Calibri"/>
                <a:cs typeface="Calibri"/>
              </a:rPr>
              <a:t>η</a:t>
            </a:r>
            <a:r>
              <a:rPr sz="900" i="1" spc="112" baseline="2777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weight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incorrect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ones</a:t>
            </a:r>
            <a:r>
              <a:rPr sz="800" spc="-2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31140" marR="132080" indent="-126364">
              <a:lnSpc>
                <a:spcPct val="116199"/>
              </a:lnSpc>
              <a:spcBef>
                <a:spcPts val="31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ahoma"/>
                <a:cs typeface="Tahoma"/>
              </a:rPr>
              <a:t>Relationships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with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other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algorithms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boosting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Perceptron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Winnow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Perceptron </a:t>
            </a:r>
            <a:r>
              <a:rPr sz="900" spc="-26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can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be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viewed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as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special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instances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a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general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family</a:t>
            </a:r>
            <a:r>
              <a:rPr sz="900" spc="-10" dirty="0">
                <a:latin typeface="Tahoma"/>
                <a:cs typeface="Tahoma"/>
              </a:rPr>
              <a:t>).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such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relationships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homework</a:t>
            </a:r>
            <a:r>
              <a:rPr sz="900" spc="-3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for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Winnow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algorithm)</a:t>
            </a:r>
            <a:endParaRPr sz="900">
              <a:latin typeface="Arial"/>
              <a:cs typeface="Arial"/>
            </a:endParaRPr>
          </a:p>
          <a:p>
            <a:pPr marL="50800" marR="196215">
              <a:lnSpc>
                <a:spcPct val="116199"/>
              </a:lnSpc>
              <a:spcBef>
                <a:spcPts val="315"/>
              </a:spcBef>
            </a:pPr>
            <a:r>
              <a:rPr sz="1350" i="1" spc="-82" baseline="6172" dirty="0">
                <a:latin typeface="Arial"/>
                <a:cs typeface="Arial"/>
              </a:rPr>
              <a:t>Assume </a:t>
            </a:r>
            <a:r>
              <a:rPr sz="1350" i="1" spc="30" baseline="6172" dirty="0">
                <a:latin typeface="Arial"/>
                <a:cs typeface="Arial"/>
              </a:rPr>
              <a:t>that </a:t>
            </a:r>
            <a:r>
              <a:rPr sz="1350" spc="44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44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3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187" baseline="6172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187" baseline="-13888" dirty="0">
                <a:solidFill>
                  <a:srgbClr val="0000FF"/>
                </a:solidFill>
                <a:latin typeface="Lucida Sans Unicode"/>
                <a:cs typeface="Lucida Sans Unicode"/>
              </a:rPr>
              <a:t>∞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 </a:t>
            </a:r>
            <a:r>
              <a:rPr sz="1350" i="1" spc="135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spc="90" dirty="0">
                <a:solidFill>
                  <a:srgbClr val="0000FF"/>
                </a:solidFill>
                <a:latin typeface="Lucida Sans Unicode"/>
                <a:cs typeface="Lucida Sans Unicode"/>
              </a:rPr>
              <a:t>∞ </a:t>
            </a:r>
            <a:r>
              <a:rPr sz="1350" i="1" spc="-15" baseline="6172" dirty="0">
                <a:latin typeface="Arial"/>
                <a:cs typeface="Arial"/>
              </a:rPr>
              <a:t>for all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spc="-82" baseline="6172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350" i="1" spc="-82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 . . ,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1350" i="1" spc="-60" baseline="6172" dirty="0">
                <a:latin typeface="Arial"/>
                <a:cs typeface="Arial"/>
              </a:rPr>
              <a:t>and </a:t>
            </a:r>
            <a:r>
              <a:rPr sz="1350" i="1" spc="30" baseline="6172" dirty="0">
                <a:latin typeface="Arial"/>
                <a:cs typeface="Arial"/>
              </a:rPr>
              <a:t>that </a:t>
            </a:r>
            <a:r>
              <a:rPr sz="1350" i="1" spc="-15" baseline="6172" dirty="0">
                <a:latin typeface="Arial"/>
                <a:cs typeface="Arial"/>
              </a:rPr>
              <a:t>for </a:t>
            </a:r>
            <a:r>
              <a:rPr sz="1350" i="1" spc="-97" baseline="6172" dirty="0">
                <a:latin typeface="Arial"/>
                <a:cs typeface="Arial"/>
              </a:rPr>
              <a:t>some </a:t>
            </a:r>
            <a:r>
              <a:rPr sz="1350" i="1" spc="135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600" spc="90" dirty="0">
                <a:solidFill>
                  <a:srgbClr val="0000FF"/>
                </a:solidFill>
                <a:latin typeface="Lucida Sans Unicode"/>
                <a:cs typeface="Lucida Sans Unicode"/>
              </a:rPr>
              <a:t>∞ </a:t>
            </a:r>
            <a:r>
              <a:rPr sz="1350" i="1" spc="-37" baseline="6172" dirty="0">
                <a:solidFill>
                  <a:srgbClr val="0000FF"/>
                </a:solidFill>
                <a:latin typeface="Verdana"/>
                <a:cs typeface="Verdana"/>
              </a:rPr>
              <a:t>&gt;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i="1" spc="-22" baseline="6172" dirty="0">
                <a:latin typeface="Arial"/>
                <a:cs typeface="Arial"/>
              </a:rPr>
              <a:t>. </a:t>
            </a:r>
            <a:r>
              <a:rPr sz="1350" i="1" spc="-82" baseline="6172" dirty="0">
                <a:latin typeface="Arial"/>
                <a:cs typeface="Arial"/>
              </a:rPr>
              <a:t>Assume </a:t>
            </a:r>
            <a:r>
              <a:rPr sz="1350" i="1" spc="30" baseline="6172" dirty="0">
                <a:latin typeface="Arial"/>
                <a:cs typeface="Arial"/>
              </a:rPr>
              <a:t>that </a:t>
            </a:r>
            <a:r>
              <a:rPr sz="1350" i="1" spc="-37" baseline="6172" dirty="0">
                <a:latin typeface="Arial"/>
                <a:cs typeface="Arial"/>
              </a:rPr>
              <a:t>there </a:t>
            </a:r>
            <a:r>
              <a:rPr sz="1350" i="1" spc="-352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exist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350" b="1" spc="2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Georgia"/>
                <a:cs typeface="Georgia"/>
              </a:rPr>
              <a:t>R</a:t>
            </a:r>
            <a:r>
              <a:rPr sz="900" i="1" spc="22" baseline="46296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-104" baseline="4629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spc="7" baseline="6172" dirty="0">
                <a:latin typeface="Arial"/>
                <a:cs typeface="Arial"/>
              </a:rPr>
              <a:t>,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v</a:t>
            </a:r>
            <a:r>
              <a:rPr sz="1350" b="1" spc="22" baseline="6172" dirty="0">
                <a:latin typeface="Arial"/>
                <a:cs typeface="Arial"/>
              </a:rPr>
              <a:t> </a:t>
            </a:r>
            <a:r>
              <a:rPr sz="1350" i="1" spc="-37" baseline="6172" dirty="0">
                <a:latin typeface="Verdana"/>
                <a:cs typeface="Verdana"/>
              </a:rPr>
              <a:t>&gt;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0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and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r>
              <a:rPr sz="600" spc="35" dirty="0">
                <a:solidFill>
                  <a:srgbClr val="0000FF"/>
                </a:solidFill>
                <a:latin typeface="Lucida Sans Unicode"/>
                <a:cs typeface="Lucida Sans Unicode"/>
              </a:rPr>
              <a:t>∞</a:t>
            </a:r>
            <a:r>
              <a:rPr sz="600" spc="114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350" i="1" spc="-37" baseline="6172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1350" i="1" spc="-89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75" baseline="6172" dirty="0">
                <a:latin typeface="Arial"/>
                <a:cs typeface="Arial"/>
              </a:rPr>
              <a:t>such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22" baseline="6172" dirty="0">
                <a:latin typeface="Arial"/>
                <a:cs typeface="Arial"/>
              </a:rPr>
              <a:t>that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-15" baseline="6172" dirty="0">
                <a:latin typeface="Arial"/>
                <a:cs typeface="Arial"/>
              </a:rPr>
              <a:t>for</a:t>
            </a:r>
            <a:r>
              <a:rPr sz="1350" i="1" spc="89" baseline="6172" dirty="0">
                <a:latin typeface="Arial"/>
                <a:cs typeface="Arial"/>
              </a:rPr>
              <a:t> </a:t>
            </a:r>
            <a:r>
              <a:rPr sz="1350" i="1" spc="-15" baseline="6172" dirty="0">
                <a:latin typeface="Arial"/>
                <a:cs typeface="Arial"/>
              </a:rPr>
              <a:t>all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04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-82" baseline="6172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350" i="1" spc="-8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endParaRPr sz="1350" baseline="6172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8383" y="2405484"/>
            <a:ext cx="868680" cy="23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>
              <a:lnSpc>
                <a:spcPts val="830"/>
              </a:lnSpc>
              <a:spcBef>
                <a:spcPts val="95"/>
              </a:spcBef>
            </a:pPr>
            <a:r>
              <a:rPr sz="1350" i="1" u="sng" spc="-44" baseline="6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44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⟨</a:t>
            </a:r>
            <a:r>
              <a:rPr sz="1350" b="1" u="sng" spc="-67" baseline="6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r>
              <a:rPr sz="1350" i="1" u="sng" spc="-112" baseline="617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350" i="1" u="sng" spc="-247" baseline="617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50" b="1" u="sng" spc="-82" baseline="6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44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⟩</a:t>
            </a:r>
            <a:endParaRPr sz="1350" baseline="6172">
              <a:latin typeface="Cambria"/>
              <a:cs typeface="Cambria"/>
            </a:endParaRPr>
          </a:p>
          <a:p>
            <a:pPr marL="38100">
              <a:lnSpc>
                <a:spcPts val="830"/>
              </a:lnSpc>
              <a:tabLst>
                <a:tab pos="797560" algn="l"/>
              </a:tabLst>
            </a:pPr>
            <a:r>
              <a:rPr sz="1350" i="1" spc="52" baseline="6172" dirty="0">
                <a:latin typeface="Verdana"/>
                <a:cs typeface="Verdana"/>
              </a:rPr>
              <a:t>ρ</a:t>
            </a:r>
            <a:r>
              <a:rPr sz="600" spc="35" dirty="0">
                <a:latin typeface="Lucida Sans Unicode"/>
                <a:cs typeface="Lucida Sans Unicode"/>
              </a:rPr>
              <a:t>∞</a:t>
            </a:r>
            <a:r>
              <a:rPr sz="600" spc="114" dirty="0">
                <a:latin typeface="Lucida Sans Unicode"/>
                <a:cs typeface="Lucida Sans Unicode"/>
              </a:rPr>
              <a:t> </a:t>
            </a:r>
            <a:r>
              <a:rPr sz="1350" spc="322" baseline="6172" dirty="0">
                <a:latin typeface="Cambria"/>
                <a:cs typeface="Cambria"/>
              </a:rPr>
              <a:t>≤	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endParaRPr sz="1350" baseline="6172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359" y="2859725"/>
            <a:ext cx="16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22" baseline="-1543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-232" baseline="-154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8739" y="2950400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65" dirty="0">
                <a:solidFill>
                  <a:srgbClr val="0000FF"/>
                </a:solidFill>
                <a:latin typeface="Lucida Sans Unicode"/>
                <a:cs typeface="Lucida Sans Unicode"/>
              </a:rPr>
              <a:t>∞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044" y="2543838"/>
            <a:ext cx="4496435" cy="43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020" algn="ctr"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latin typeface="Cambria"/>
                <a:cs typeface="Cambria"/>
              </a:rPr>
              <a:t>ǁ</a:t>
            </a:r>
            <a:r>
              <a:rPr sz="900" b="1" spc="30" dirty="0">
                <a:latin typeface="Arial"/>
                <a:cs typeface="Arial"/>
              </a:rPr>
              <a:t>v</a:t>
            </a:r>
            <a:r>
              <a:rPr sz="900" spc="30" dirty="0">
                <a:latin typeface="Cambria"/>
                <a:cs typeface="Cambria"/>
              </a:rPr>
              <a:t>ǁ</a:t>
            </a:r>
            <a:r>
              <a:rPr sz="900" spc="44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900" i="1" spc="-15" dirty="0">
                <a:latin typeface="Arial"/>
                <a:cs typeface="Arial"/>
              </a:rPr>
              <a:t>Then,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for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10" dirty="0">
                <a:solidFill>
                  <a:srgbClr val="0000FF"/>
                </a:solidFill>
                <a:latin typeface="Verdana"/>
                <a:cs typeface="Verdana"/>
              </a:rPr>
              <a:t>η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u="sng" spc="52" baseline="3703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</a:rPr>
              <a:t>ρ</a:t>
            </a:r>
            <a:r>
              <a:rPr sz="900" u="sng" spc="52" baseline="4629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∞</a:t>
            </a:r>
            <a:r>
              <a:rPr sz="900" spc="-37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i="1" spc="5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number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mistakes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made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by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Winnow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is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bounded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by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444" y="3108747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954" y="3035099"/>
            <a:ext cx="65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933" y="3085719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1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∞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394" y="3198637"/>
            <a:ext cx="229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solidFill>
                  <a:srgbClr val="0000FF"/>
                </a:solidFill>
                <a:latin typeface="Verdana"/>
                <a:cs typeface="Verdana"/>
              </a:rPr>
              <a:t>ρ</a:t>
            </a:r>
            <a:r>
              <a:rPr sz="600" spc="35" dirty="0">
                <a:solidFill>
                  <a:srgbClr val="0000FF"/>
                </a:solidFill>
                <a:latin typeface="Lucida Sans Unicode"/>
                <a:cs typeface="Lucida Sans Unicode"/>
              </a:rPr>
              <a:t>∞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461" y="2948434"/>
            <a:ext cx="3879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8290" algn="l"/>
              </a:tabLst>
            </a:pPr>
            <a:r>
              <a:rPr sz="900" spc="204" dirty="0">
                <a:solidFill>
                  <a:srgbClr val="0000FF"/>
                </a:solidFill>
                <a:latin typeface="Trebuchet MS"/>
                <a:cs typeface="Trebuchet MS"/>
              </a:rPr>
              <a:t>∫	</a:t>
            </a:r>
            <a:r>
              <a:rPr sz="900" spc="34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5" y="301287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6692" y="3108747"/>
            <a:ext cx="316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900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i="1" spc="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83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Winnow</a:t>
            </a:r>
            <a:r>
              <a:rPr spc="2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040630" cy="12700"/>
            </a:xfrm>
            <a:custGeom>
              <a:avLst/>
              <a:gdLst/>
              <a:ahLst/>
              <a:cxnLst/>
              <a:rect l="l" t="t" r="r" b="b"/>
              <a:pathLst>
                <a:path w="5040630" h="12700">
                  <a:moveTo>
                    <a:pt x="0" y="12652"/>
                  </a:moveTo>
                  <a:lnTo>
                    <a:pt x="0" y="0"/>
                  </a:lnTo>
                  <a:lnTo>
                    <a:pt x="5040064" y="0"/>
                  </a:lnTo>
                  <a:lnTo>
                    <a:pt x="504006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3213735"/>
            <a:chOff x="359994" y="613815"/>
            <a:chExt cx="5045710" cy="3213735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3002915"/>
            </a:xfrm>
            <a:custGeom>
              <a:avLst/>
              <a:gdLst/>
              <a:ahLst/>
              <a:cxnLst/>
              <a:rect l="l" t="t" r="r" b="b"/>
              <a:pathLst>
                <a:path w="5040630" h="3002915">
                  <a:moveTo>
                    <a:pt x="5040064" y="0"/>
                  </a:moveTo>
                  <a:lnTo>
                    <a:pt x="0" y="0"/>
                  </a:lnTo>
                  <a:lnTo>
                    <a:pt x="0" y="2977550"/>
                  </a:lnTo>
                  <a:lnTo>
                    <a:pt x="1988" y="2987400"/>
                  </a:lnTo>
                  <a:lnTo>
                    <a:pt x="7411" y="2995444"/>
                  </a:lnTo>
                  <a:lnTo>
                    <a:pt x="15455" y="3000867"/>
                  </a:lnTo>
                  <a:lnTo>
                    <a:pt x="25305" y="3002855"/>
                  </a:lnTo>
                  <a:lnTo>
                    <a:pt x="5014759" y="3002855"/>
                  </a:lnTo>
                  <a:lnTo>
                    <a:pt x="5024609" y="3000867"/>
                  </a:lnTo>
                  <a:lnTo>
                    <a:pt x="5032653" y="2995444"/>
                  </a:lnTo>
                  <a:lnTo>
                    <a:pt x="5038076" y="2987400"/>
                  </a:lnTo>
                  <a:lnTo>
                    <a:pt x="5040064" y="297755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3002915"/>
            </a:xfrm>
            <a:custGeom>
              <a:avLst/>
              <a:gdLst/>
              <a:ahLst/>
              <a:cxnLst/>
              <a:rect l="l" t="t" r="r" b="b"/>
              <a:pathLst>
                <a:path w="5040630" h="3002915">
                  <a:moveTo>
                    <a:pt x="5040064" y="0"/>
                  </a:moveTo>
                  <a:lnTo>
                    <a:pt x="5040064" y="2977550"/>
                  </a:lnTo>
                  <a:lnTo>
                    <a:pt x="5038076" y="2987400"/>
                  </a:lnTo>
                  <a:lnTo>
                    <a:pt x="5032653" y="2995444"/>
                  </a:lnTo>
                  <a:lnTo>
                    <a:pt x="5024609" y="3000867"/>
                  </a:lnTo>
                  <a:lnTo>
                    <a:pt x="5014759" y="3002855"/>
                  </a:lnTo>
                  <a:lnTo>
                    <a:pt x="25305" y="3002855"/>
                  </a:lnTo>
                  <a:lnTo>
                    <a:pt x="15455" y="3000867"/>
                  </a:lnTo>
                  <a:lnTo>
                    <a:pt x="7411" y="2995444"/>
                  </a:lnTo>
                  <a:lnTo>
                    <a:pt x="1988" y="2987400"/>
                  </a:lnTo>
                  <a:lnTo>
                    <a:pt x="0" y="297755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444" y="632124"/>
            <a:ext cx="25800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Proof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for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Winnow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algorithm).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1920" y="949494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963" y="898887"/>
            <a:ext cx="26168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1.</a:t>
            </a:r>
            <a:r>
              <a:rPr sz="900" spc="17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Define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relative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entropy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potential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function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Φ</a:t>
            </a:r>
            <a:r>
              <a:rPr sz="900" spc="3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8796" y="813480"/>
            <a:ext cx="149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2329" y="882717"/>
            <a:ext cx="155575" cy="20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756" y="976116"/>
            <a:ext cx="29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b="1" spc="3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spc="30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44" baseline="-23148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4210" y="996987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13" y="0"/>
                </a:lnTo>
              </a:path>
            </a:pathLst>
          </a:custGeom>
          <a:ln w="481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21634" y="988917"/>
            <a:ext cx="238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60" baseline="617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4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7756" y="825240"/>
            <a:ext cx="9499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</a:t>
            </a:r>
            <a:r>
              <a:rPr sz="900" i="1" u="sng" spc="22" baseline="-925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baseline="-925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  </a:t>
            </a:r>
            <a:r>
              <a:rPr sz="900" i="1" u="sng" spc="-37" baseline="-925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900" i="1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9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-37037" dirty="0">
                <a:solidFill>
                  <a:srgbClr val="0000FF"/>
                </a:solidFill>
                <a:latin typeface="Tahoma"/>
                <a:cs typeface="Tahoma"/>
              </a:rPr>
              <a:t>log</a:t>
            </a:r>
            <a:r>
              <a:rPr sz="1350" spc="7" baseline="-37037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44" baseline="3086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900" i="1" spc="22" baseline="-462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i="1" spc="-89" baseline="-46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spc="75" baseline="3086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1350" i="1" spc="-247" baseline="3086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135" baseline="3086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1350" b="1" spc="-67" baseline="3086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350" spc="135" baseline="3086" dirty="0">
                <a:solidFill>
                  <a:srgbClr val="0000FF"/>
                </a:solidFill>
                <a:latin typeface="Cambria"/>
                <a:cs typeface="Cambria"/>
              </a:rPr>
              <a:t>ǁ</a:t>
            </a:r>
            <a:r>
              <a:rPr sz="900" spc="-22" baseline="-18518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30" baseline="-18518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-37037" dirty="0">
                <a:latin typeface="Tahoma"/>
                <a:cs typeface="Tahoma"/>
              </a:rPr>
              <a:t>.</a:t>
            </a:r>
            <a:endParaRPr sz="1350" baseline="-37037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963" y="1140593"/>
            <a:ext cx="2006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2.</a:t>
            </a:r>
            <a:r>
              <a:rPr sz="900" spc="17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upper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118" y="1534939"/>
            <a:ext cx="4260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+1</a:t>
            </a:r>
            <a:r>
              <a:rPr sz="600" dirty="0">
                <a:latin typeface="Tahoma"/>
                <a:cs typeface="Tahoma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6600" y="1484319"/>
            <a:ext cx="645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900" spc="-10" dirty="0">
                <a:latin typeface="Tahoma"/>
                <a:cs typeface="Tahoma"/>
              </a:rPr>
              <a:t>Φ	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Φ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2491" y="1379935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9469" y="1376141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3215" y="1410672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64830" y="1461431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3690" y="1561560"/>
            <a:ext cx="47688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22" baseline="-41666" dirty="0">
                <a:latin typeface="Arial"/>
                <a:cs typeface="Arial"/>
              </a:rPr>
              <a:t>i</a:t>
            </a:r>
            <a:r>
              <a:rPr sz="900" i="1" spc="-165" baseline="-41666" dirty="0">
                <a:latin typeface="Arial"/>
                <a:cs typeface="Arial"/>
              </a:rPr>
              <a:t> </a:t>
            </a:r>
            <a:r>
              <a:rPr sz="900" spc="30" baseline="-41666" dirty="0">
                <a:latin typeface="Tahoma"/>
                <a:cs typeface="Tahoma"/>
              </a:rPr>
              <a:t>=1</a:t>
            </a:r>
            <a:r>
              <a:rPr sz="900" baseline="-41666" dirty="0">
                <a:latin typeface="Tahoma"/>
                <a:cs typeface="Tahoma"/>
              </a:rPr>
              <a:t> </a:t>
            </a:r>
            <a:r>
              <a:rPr sz="900" spc="75" baseline="-41666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22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0263" y="1484319"/>
            <a:ext cx="1708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81555" y="1410672"/>
            <a:ext cx="157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3051" y="1461431"/>
            <a:ext cx="173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</a:t>
            </a:r>
            <a:r>
              <a:rPr sz="60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6155" y="1574349"/>
            <a:ext cx="342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52" baseline="6172" dirty="0">
                <a:latin typeface="Arial"/>
                <a:cs typeface="Arial"/>
              </a:rPr>
              <a:t>w</a:t>
            </a:r>
            <a:r>
              <a:rPr sz="600" i="1" spc="35" dirty="0">
                <a:latin typeface="Arial"/>
                <a:cs typeface="Arial"/>
              </a:rPr>
              <a:t>t</a:t>
            </a:r>
            <a:r>
              <a:rPr sz="600" spc="35" dirty="0">
                <a:latin typeface="Tahoma"/>
                <a:cs typeface="Tahoma"/>
              </a:rPr>
              <a:t>+1</a:t>
            </a:r>
            <a:r>
              <a:rPr sz="600" i="1" spc="35" dirty="0">
                <a:latin typeface="Calibri"/>
                <a:cs typeface="Calibri"/>
              </a:rPr>
              <a:t>,</a:t>
            </a:r>
            <a:r>
              <a:rPr sz="600" i="1" spc="3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8669" y="1484319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5225" y="1379935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2202" y="1376141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35948" y="1410672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7576" y="1461431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6423" y="1561560"/>
            <a:ext cx="47688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22" baseline="-41666" dirty="0">
                <a:latin typeface="Arial"/>
                <a:cs typeface="Arial"/>
              </a:rPr>
              <a:t>i</a:t>
            </a:r>
            <a:r>
              <a:rPr sz="900" i="1" spc="-165" baseline="-41666" dirty="0">
                <a:latin typeface="Arial"/>
                <a:cs typeface="Arial"/>
              </a:rPr>
              <a:t> </a:t>
            </a:r>
            <a:r>
              <a:rPr sz="900" spc="30" baseline="-41666" dirty="0">
                <a:latin typeface="Tahoma"/>
                <a:cs typeface="Tahoma"/>
              </a:rPr>
              <a:t>=1</a:t>
            </a:r>
            <a:r>
              <a:rPr sz="900" baseline="-41666" dirty="0">
                <a:latin typeface="Tahoma"/>
                <a:cs typeface="Tahoma"/>
              </a:rPr>
              <a:t> </a:t>
            </a:r>
            <a:r>
              <a:rPr sz="900" spc="75" baseline="-41666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22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93009" y="1484319"/>
            <a:ext cx="1708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4288" y="1410672"/>
            <a:ext cx="3238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760" algn="l"/>
              </a:tabLst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72180" y="1461291"/>
            <a:ext cx="292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	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48888" y="1561560"/>
            <a:ext cx="6413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ahoma"/>
                <a:cs typeface="Tahoma"/>
              </a:rPr>
              <a:t>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77098" y="1939548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15936" y="1888928"/>
            <a:ext cx="629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10" dirty="0">
                <a:latin typeface="Arial"/>
                <a:cs typeface="Arial"/>
              </a:rPr>
              <a:t>Z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96033" y="1784544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3011" y="1780750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46744" y="1815281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68372" y="1866040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7232" y="1966157"/>
            <a:ext cx="47688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22" baseline="-41666" dirty="0">
                <a:latin typeface="Arial"/>
                <a:cs typeface="Arial"/>
              </a:rPr>
              <a:t>i</a:t>
            </a:r>
            <a:r>
              <a:rPr sz="900" i="1" spc="-165" baseline="-41666" dirty="0">
                <a:latin typeface="Arial"/>
                <a:cs typeface="Arial"/>
              </a:rPr>
              <a:t> </a:t>
            </a:r>
            <a:r>
              <a:rPr sz="900" spc="30" baseline="-41666" dirty="0">
                <a:latin typeface="Tahoma"/>
                <a:cs typeface="Tahoma"/>
              </a:rPr>
              <a:t>=1</a:t>
            </a:r>
            <a:r>
              <a:rPr sz="900" baseline="-41666" dirty="0">
                <a:latin typeface="Tahoma"/>
                <a:cs typeface="Tahoma"/>
              </a:rPr>
              <a:t> </a:t>
            </a:r>
            <a:r>
              <a:rPr sz="900" spc="75" baseline="-41666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22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84298" y="1888928"/>
            <a:ext cx="1746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38247" y="1939688"/>
            <a:ext cx="2032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265" dirty="0">
                <a:latin typeface="Arial"/>
                <a:cs typeface="Arial"/>
              </a:rPr>
              <a:t> </a:t>
            </a:r>
            <a:r>
              <a:rPr sz="600" i="1" spc="65" dirty="0">
                <a:latin typeface="Arial"/>
                <a:cs typeface="Arial"/>
              </a:rPr>
              <a:t>t</a:t>
            </a:r>
            <a:r>
              <a:rPr sz="600" i="1" spc="65" dirty="0">
                <a:latin typeface="Calibri"/>
                <a:cs typeface="Calibri"/>
              </a:rPr>
              <a:t>,</a:t>
            </a:r>
            <a:r>
              <a:rPr sz="600" i="1" spc="6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05572" y="2099062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40" dirty="0">
                <a:latin typeface="Trebuchet MS"/>
                <a:cs typeface="Trebuchet MS"/>
              </a:rPr>
              <a:t>"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26870" y="2189154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73847" y="2185359"/>
            <a:ext cx="1822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23350" y="2099062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5" dirty="0">
                <a:latin typeface="Trebuchet MS"/>
                <a:cs typeface="Trebuchet MS"/>
              </a:rPr>
              <a:t>#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65136" y="2241129"/>
            <a:ext cx="1861820" cy="3409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9"/>
              </a:spcBef>
              <a:tabLst>
                <a:tab pos="609600" algn="l"/>
              </a:tabLst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  </a:t>
            </a:r>
            <a:r>
              <a:rPr sz="900" spc="-10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spc="247" baseline="-9259" dirty="0">
                <a:latin typeface="Lucida Sans Unicode"/>
                <a:cs typeface="Lucida Sans Unicode"/>
              </a:rPr>
              <a:t>∞</a:t>
            </a:r>
            <a:endParaRPr sz="900" baseline="-9259">
              <a:latin typeface="Lucida Sans Unicode"/>
              <a:cs typeface="Lucida Sans Unicode"/>
            </a:endParaRPr>
          </a:p>
          <a:p>
            <a:pPr marL="440690">
              <a:lnSpc>
                <a:spcPct val="100000"/>
              </a:lnSpc>
              <a:spcBef>
                <a:spcPts val="270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5136" y="2601957"/>
            <a:ext cx="299212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06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1350" spc="7" baseline="-6172" dirty="0">
                <a:latin typeface="Georgia"/>
                <a:cs typeface="Georgia"/>
              </a:rPr>
              <a:t>E</a:t>
            </a:r>
            <a:r>
              <a:rPr sz="1350" baseline="-6172" dirty="0">
                <a:latin typeface="Georgia"/>
                <a:cs typeface="Georgia"/>
              </a:rPr>
              <a:t>  </a:t>
            </a:r>
            <a:r>
              <a:rPr sz="1350" spc="-67" baseline="-6172" dirty="0">
                <a:latin typeface="Georgia"/>
                <a:cs typeface="Georgia"/>
              </a:rPr>
              <a:t> </a:t>
            </a:r>
            <a:r>
              <a:rPr sz="900" spc="-35" dirty="0">
                <a:latin typeface="Tahoma"/>
                <a:cs typeface="Tahoma"/>
              </a:rPr>
              <a:t>[exp(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)]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spc="247" baseline="-9259" dirty="0">
                <a:latin typeface="Lucida Sans Unicode"/>
                <a:cs typeface="Lucida Sans Unicode"/>
              </a:rPr>
              <a:t>∞</a:t>
            </a:r>
            <a:endParaRPr sz="900" baseline="-9259">
              <a:latin typeface="Lucida Sans Unicode"/>
              <a:cs typeface="Lucida Sans Unicode"/>
            </a:endParaRPr>
          </a:p>
          <a:p>
            <a:pPr marL="353060">
              <a:lnSpc>
                <a:spcPts val="700"/>
              </a:lnSpc>
            </a:pPr>
            <a:r>
              <a:rPr sz="900" i="1" spc="22" baseline="9259" dirty="0">
                <a:latin typeface="Arial"/>
                <a:cs typeface="Arial"/>
              </a:rPr>
              <a:t>i</a:t>
            </a:r>
            <a:r>
              <a:rPr sz="900" i="1" spc="-165" baseline="9259" dirty="0">
                <a:latin typeface="Arial"/>
                <a:cs typeface="Arial"/>
              </a:rPr>
              <a:t> </a:t>
            </a:r>
            <a:r>
              <a:rPr sz="900" spc="142" baseline="9259" dirty="0">
                <a:latin typeface="Lucida Sans Unicode"/>
                <a:cs typeface="Lucida Sans Unicode"/>
              </a:rPr>
              <a:t>∼</a:t>
            </a:r>
            <a:r>
              <a:rPr sz="900" b="1" spc="-37" baseline="9259" dirty="0">
                <a:latin typeface="Arial"/>
                <a:cs typeface="Arial"/>
              </a:rPr>
              <a:t>w</a:t>
            </a:r>
            <a:r>
              <a:rPr sz="500" i="1" spc="5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  <a:p>
            <a:pPr marL="63500">
              <a:lnSpc>
                <a:spcPts val="1060"/>
              </a:lnSpc>
              <a:spcBef>
                <a:spcPts val="35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22" baseline="-60185" dirty="0">
                <a:latin typeface="Arial"/>
                <a:cs typeface="Arial"/>
              </a:rPr>
              <a:t>i</a:t>
            </a:r>
            <a:r>
              <a:rPr sz="900" i="1" baseline="-60185" dirty="0">
                <a:latin typeface="Arial"/>
                <a:cs typeface="Arial"/>
              </a:rPr>
              <a:t> </a:t>
            </a:r>
            <a:r>
              <a:rPr sz="900" i="1" spc="-44" baseline="-60185" dirty="0">
                <a:latin typeface="Arial"/>
                <a:cs typeface="Arial"/>
              </a:rPr>
              <a:t> </a:t>
            </a:r>
            <a:r>
              <a:rPr sz="1350" spc="7" baseline="-6172" dirty="0">
                <a:latin typeface="Georgia"/>
                <a:cs typeface="Georgia"/>
              </a:rPr>
              <a:t>E</a:t>
            </a:r>
            <a:r>
              <a:rPr sz="1350" baseline="-6172" dirty="0">
                <a:latin typeface="Georgia"/>
                <a:cs typeface="Georgia"/>
              </a:rPr>
              <a:t>  </a:t>
            </a:r>
            <a:r>
              <a:rPr sz="1350" spc="-67" baseline="-6172" dirty="0">
                <a:latin typeface="Georgia"/>
                <a:cs typeface="Georgia"/>
              </a:rPr>
              <a:t> </a:t>
            </a:r>
            <a:r>
              <a:rPr sz="900" spc="-35" dirty="0">
                <a:latin typeface="Tahoma"/>
                <a:cs typeface="Tahoma"/>
              </a:rPr>
              <a:t>[exp(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150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Calibri"/>
                <a:cs typeface="Calibri"/>
              </a:rPr>
              <a:t>,</a:t>
            </a:r>
            <a:r>
              <a:rPr sz="900" i="1" spc="22" baseline="-9259" dirty="0">
                <a:latin typeface="Arial"/>
                <a:cs typeface="Arial"/>
              </a:rPr>
              <a:t>i</a:t>
            </a:r>
            <a:r>
              <a:rPr sz="900" i="1" baseline="-9259" dirty="0">
                <a:latin typeface="Arial"/>
                <a:cs typeface="Arial"/>
              </a:rPr>
              <a:t> </a:t>
            </a:r>
            <a:r>
              <a:rPr sz="900" i="1" spc="-30" baseline="-9259" dirty="0">
                <a:latin typeface="Arial"/>
                <a:cs typeface="Arial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112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b="1" spc="-35" dirty="0">
                <a:latin typeface="Arial"/>
                <a:cs typeface="Arial"/>
              </a:rPr>
              <a:t>w</a:t>
            </a:r>
            <a:r>
              <a:rPr sz="900" i="1" spc="225" baseline="-9259" dirty="0">
                <a:latin typeface="Arial"/>
                <a:cs typeface="Arial"/>
              </a:rPr>
              <a:t>t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x</a:t>
            </a:r>
            <a:r>
              <a:rPr sz="900" i="1" spc="89" baseline="-9259" dirty="0">
                <a:latin typeface="Arial"/>
                <a:cs typeface="Arial"/>
              </a:rPr>
              <a:t>t</a:t>
            </a:r>
            <a:r>
              <a:rPr sz="900" i="1" spc="-112" baseline="-9259" dirty="0">
                <a:latin typeface="Arial"/>
                <a:cs typeface="Arial"/>
              </a:rPr>
              <a:t> 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35" dirty="0">
                <a:latin typeface="Tahoma"/>
                <a:cs typeface="Tahoma"/>
              </a:rPr>
              <a:t>)]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spc="247" baseline="-9259" dirty="0">
                <a:latin typeface="Lucida Sans Unicode"/>
                <a:cs typeface="Lucida Sans Unicode"/>
              </a:rPr>
              <a:t>∞</a:t>
            </a:r>
            <a:endParaRPr sz="900" baseline="-9259">
              <a:latin typeface="Lucida Sans Unicode"/>
              <a:cs typeface="Lucida Sans Unicode"/>
            </a:endParaRPr>
          </a:p>
          <a:p>
            <a:pPr marL="379730">
              <a:lnSpc>
                <a:spcPts val="700"/>
              </a:lnSpc>
            </a:pPr>
            <a:r>
              <a:rPr sz="900" spc="60" baseline="9259" dirty="0">
                <a:latin typeface="Lucida Sans Unicode"/>
                <a:cs typeface="Lucida Sans Unicode"/>
              </a:rPr>
              <a:t>∼</a:t>
            </a:r>
            <a:r>
              <a:rPr sz="900" b="1" spc="60" baseline="9259" dirty="0">
                <a:latin typeface="Arial"/>
                <a:cs typeface="Arial"/>
              </a:rPr>
              <a:t>w</a:t>
            </a:r>
            <a:r>
              <a:rPr sz="500" i="1" spc="4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52700" y="3236995"/>
            <a:ext cx="619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680">
              <a:lnSpc>
                <a:spcPts val="540"/>
              </a:lnSpc>
              <a:spcBef>
                <a:spcPts val="95"/>
              </a:spcBef>
              <a:tabLst>
                <a:tab pos="529590" algn="l"/>
              </a:tabLst>
            </a:pPr>
            <a:r>
              <a:rPr sz="9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540"/>
              </a:lnSpc>
              <a:tabLst>
                <a:tab pos="252729" algn="l"/>
                <a:tab pos="529590" algn="l"/>
              </a:tabLst>
            </a:pPr>
            <a:r>
              <a:rPr sz="900" spc="-70" dirty="0">
                <a:latin typeface="Trebuchet MS"/>
                <a:cs typeface="Trebuchet MS"/>
              </a:rPr>
              <a:t>`	</a:t>
            </a:r>
            <a:r>
              <a:rPr sz="900" spc="-322" baseline="-69444" dirty="0">
                <a:latin typeface="Lucida Sans Unicode"/>
                <a:cs typeface="Lucida Sans Unicode"/>
              </a:rPr>
              <a:t>≤</a:t>
            </a:r>
            <a:r>
              <a:rPr sz="900" spc="-215" dirty="0">
                <a:latin typeface="Trebuchet MS"/>
                <a:cs typeface="Trebuchet MS"/>
              </a:rPr>
              <a:t>˛¸</a:t>
            </a:r>
            <a:r>
              <a:rPr sz="900" spc="-322" baseline="-69444" dirty="0">
                <a:latin typeface="Tahoma"/>
                <a:cs typeface="Tahoma"/>
              </a:rPr>
              <a:t>0	</a:t>
            </a:r>
            <a:r>
              <a:rPr sz="900" spc="-50" dirty="0">
                <a:latin typeface="Trebuchet MS"/>
                <a:cs typeface="Trebuchet MS"/>
              </a:rPr>
              <a:t>x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90536" y="3172441"/>
            <a:ext cx="2308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322" baseline="6172" dirty="0">
                <a:latin typeface="Cambria"/>
                <a:cs typeface="Cambria"/>
              </a:rPr>
              <a:t>≤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log</a:t>
            </a:r>
            <a:r>
              <a:rPr sz="1350" spc="-172" baseline="6172" dirty="0">
                <a:latin typeface="Tahoma"/>
                <a:cs typeface="Tahoma"/>
              </a:rPr>
              <a:t> </a:t>
            </a:r>
            <a:r>
              <a:rPr sz="1350" spc="-89" baseline="67901" dirty="0">
                <a:latin typeface="Trebuchet MS"/>
                <a:cs typeface="Trebuchet MS"/>
              </a:rPr>
              <a:t>h</a:t>
            </a:r>
            <a:r>
              <a:rPr sz="1350" spc="-37" baseline="6172" dirty="0">
                <a:latin typeface="Tahoma"/>
                <a:cs typeface="Tahoma"/>
              </a:rPr>
              <a:t>exp(</a:t>
            </a:r>
            <a:r>
              <a:rPr sz="1350" i="1" spc="-120" baseline="6172" dirty="0">
                <a:latin typeface="Verdana"/>
                <a:cs typeface="Verdana"/>
              </a:rPr>
              <a:t>η</a:t>
            </a:r>
            <a:r>
              <a:rPr sz="900" spc="44" baseline="50925" dirty="0">
                <a:latin typeface="Tahoma"/>
                <a:cs typeface="Tahoma"/>
              </a:rPr>
              <a:t>2</a:t>
            </a:r>
            <a:r>
              <a:rPr sz="1350" spc="-15" baseline="6172" dirty="0">
                <a:latin typeface="Tahoma"/>
                <a:cs typeface="Tahoma"/>
              </a:rPr>
              <a:t>(2</a:t>
            </a:r>
            <a:r>
              <a:rPr sz="1350" i="1" spc="22" baseline="6172" dirty="0">
                <a:latin typeface="Arial"/>
                <a:cs typeface="Arial"/>
              </a:rPr>
              <a:t>r</a:t>
            </a:r>
            <a:r>
              <a:rPr sz="600" spc="210" dirty="0">
                <a:latin typeface="Lucida Sans Unicode"/>
                <a:cs typeface="Lucida Sans Unicode"/>
              </a:rPr>
              <a:t>∞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900" spc="52" baseline="50925" dirty="0">
                <a:latin typeface="Tahoma"/>
                <a:cs typeface="Tahoma"/>
              </a:rPr>
              <a:t>2</a:t>
            </a:r>
            <a:r>
              <a:rPr sz="1350" i="1" spc="75" baseline="6172" dirty="0">
                <a:latin typeface="Verdana"/>
                <a:cs typeface="Verdana"/>
              </a:rPr>
              <a:t>/</a:t>
            </a:r>
            <a:r>
              <a:rPr sz="1350" spc="-15" baseline="6172" dirty="0">
                <a:latin typeface="Tahoma"/>
                <a:cs typeface="Tahoma"/>
              </a:rPr>
              <a:t>8)</a:t>
            </a:r>
            <a:r>
              <a:rPr sz="1350" spc="262" baseline="67901" dirty="0">
                <a:latin typeface="Trebuchet MS"/>
                <a:cs typeface="Trebuchet MS"/>
              </a:rPr>
              <a:t>i</a:t>
            </a:r>
            <a:r>
              <a:rPr sz="1350" spc="-104" baseline="67901" dirty="0">
                <a:latin typeface="Trebuchet MS"/>
                <a:cs typeface="Trebuchet MS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-120" baseline="6172" dirty="0">
                <a:latin typeface="Verdana"/>
                <a:cs typeface="Verdana"/>
              </a:rPr>
              <a:t>η</a:t>
            </a:r>
            <a:r>
              <a:rPr sz="1350" i="1" u="heavy" spc="-44" baseline="6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600" i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600" i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heavy" spc="44" baseline="6172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⟨</a:t>
            </a:r>
            <a:r>
              <a:rPr sz="1350" b="1" spc="-52" baseline="6172" dirty="0">
                <a:latin typeface="Arial"/>
                <a:cs typeface="Arial"/>
              </a:rPr>
              <a:t>w</a:t>
            </a:r>
            <a:r>
              <a:rPr sz="600" i="1" spc="150" dirty="0">
                <a:latin typeface="Arial"/>
                <a:cs typeface="Arial"/>
              </a:rPr>
              <a:t>t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-67" baseline="6172" dirty="0">
                <a:latin typeface="Cambria"/>
                <a:cs typeface="Cambri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i="1" spc="-120" baseline="6172" dirty="0">
                <a:latin typeface="Verdana"/>
                <a:cs typeface="Verdana"/>
              </a:rPr>
              <a:t>η</a:t>
            </a:r>
            <a:r>
              <a:rPr sz="1350" i="1" spc="-135" baseline="6172" dirty="0">
                <a:latin typeface="Verdana"/>
                <a:cs typeface="Verdana"/>
              </a:rPr>
              <a:t>ρ</a:t>
            </a:r>
            <a:r>
              <a:rPr sz="600" spc="165" dirty="0">
                <a:latin typeface="Lucida Sans Unicode"/>
                <a:cs typeface="Lucida Sans Unicode"/>
              </a:rPr>
              <a:t>∞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01991" y="3507185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1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0536" y="3523926"/>
            <a:ext cx="9239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spc="315" baseline="-13888" dirty="0">
                <a:latin typeface="Lucida Sans Unicode"/>
                <a:cs typeface="Lucida Sans Unicode"/>
              </a:rPr>
              <a:t>∞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spc="247" baseline="-9259" dirty="0">
                <a:latin typeface="Lucida Sans Unicode"/>
                <a:cs typeface="Lucida Sans Unicode"/>
              </a:rPr>
              <a:t>∞</a:t>
            </a:r>
            <a:endParaRPr sz="900" baseline="-9259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083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Winnow</a:t>
            </a:r>
            <a:r>
              <a:rPr spc="2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160645" cy="12700"/>
            </a:xfrm>
            <a:custGeom>
              <a:avLst/>
              <a:gdLst/>
              <a:ahLst/>
              <a:cxnLst/>
              <a:rect l="l" t="t" r="r" b="b"/>
              <a:pathLst>
                <a:path w="5160645" h="12700">
                  <a:moveTo>
                    <a:pt x="0" y="12652"/>
                  </a:moveTo>
                  <a:lnTo>
                    <a:pt x="0" y="0"/>
                  </a:lnTo>
                  <a:lnTo>
                    <a:pt x="5160036" y="0"/>
                  </a:lnTo>
                  <a:lnTo>
                    <a:pt x="5160036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9994" y="613815"/>
            <a:ext cx="5045710" cy="3148965"/>
            <a:chOff x="359994" y="613815"/>
            <a:chExt cx="5045710" cy="3148965"/>
          </a:xfrm>
        </p:grpSpPr>
        <p:sp>
          <p:nvSpPr>
            <p:cNvPr id="9" name="object 9"/>
            <p:cNvSpPr/>
            <p:nvPr/>
          </p:nvSpPr>
          <p:spPr>
            <a:xfrm>
              <a:off x="362534" y="61635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821961"/>
              <a:ext cx="5040630" cy="2938145"/>
            </a:xfrm>
            <a:custGeom>
              <a:avLst/>
              <a:gdLst/>
              <a:ahLst/>
              <a:cxnLst/>
              <a:rect l="l" t="t" r="r" b="b"/>
              <a:pathLst>
                <a:path w="5040630" h="2938145">
                  <a:moveTo>
                    <a:pt x="5040064" y="0"/>
                  </a:moveTo>
                  <a:lnTo>
                    <a:pt x="0" y="0"/>
                  </a:lnTo>
                  <a:lnTo>
                    <a:pt x="0" y="2912495"/>
                  </a:lnTo>
                  <a:lnTo>
                    <a:pt x="1988" y="2922345"/>
                  </a:lnTo>
                  <a:lnTo>
                    <a:pt x="7411" y="2930389"/>
                  </a:lnTo>
                  <a:lnTo>
                    <a:pt x="15455" y="2935812"/>
                  </a:lnTo>
                  <a:lnTo>
                    <a:pt x="25305" y="2937800"/>
                  </a:lnTo>
                  <a:lnTo>
                    <a:pt x="5014759" y="2937800"/>
                  </a:lnTo>
                  <a:lnTo>
                    <a:pt x="5024609" y="2935812"/>
                  </a:lnTo>
                  <a:lnTo>
                    <a:pt x="5032653" y="2930389"/>
                  </a:lnTo>
                  <a:lnTo>
                    <a:pt x="5038076" y="2922345"/>
                  </a:lnTo>
                  <a:lnTo>
                    <a:pt x="5040064" y="2912495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821961"/>
              <a:ext cx="5040630" cy="2938145"/>
            </a:xfrm>
            <a:custGeom>
              <a:avLst/>
              <a:gdLst/>
              <a:ahLst/>
              <a:cxnLst/>
              <a:rect l="l" t="t" r="r" b="b"/>
              <a:pathLst>
                <a:path w="5040630" h="2938145">
                  <a:moveTo>
                    <a:pt x="5040064" y="0"/>
                  </a:moveTo>
                  <a:lnTo>
                    <a:pt x="5040064" y="2912495"/>
                  </a:lnTo>
                  <a:lnTo>
                    <a:pt x="5038076" y="2922345"/>
                  </a:lnTo>
                  <a:lnTo>
                    <a:pt x="5032653" y="2930389"/>
                  </a:lnTo>
                  <a:lnTo>
                    <a:pt x="5024609" y="2935812"/>
                  </a:lnTo>
                  <a:lnTo>
                    <a:pt x="5014759" y="2937800"/>
                  </a:lnTo>
                  <a:lnTo>
                    <a:pt x="25305" y="2937800"/>
                  </a:lnTo>
                  <a:lnTo>
                    <a:pt x="15455" y="2935812"/>
                  </a:lnTo>
                  <a:lnTo>
                    <a:pt x="7411" y="2930389"/>
                  </a:lnTo>
                  <a:lnTo>
                    <a:pt x="1988" y="2922345"/>
                  </a:lnTo>
                  <a:lnTo>
                    <a:pt x="0" y="291249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444" y="588438"/>
            <a:ext cx="2982595" cy="3860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Proof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for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Winnow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algorithm)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10" dirty="0">
                <a:solidFill>
                  <a:srgbClr val="008E00"/>
                </a:solidFill>
                <a:latin typeface="Arial"/>
                <a:cs typeface="Arial"/>
              </a:rPr>
              <a:t>(cont.).</a:t>
            </a:r>
            <a:endParaRPr sz="9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340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3.</a:t>
            </a:r>
            <a:r>
              <a:rPr sz="900" spc="17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Summing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up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inequalities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over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yields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682" y="1056270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1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5310" y="1130997"/>
            <a:ext cx="13544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  <a:tab pos="766445" algn="l"/>
                <a:tab pos="1248410" algn="l"/>
              </a:tabLst>
            </a:pPr>
            <a:r>
              <a:rPr sz="900" i="1" spc="97" baseline="4629" dirty="0">
                <a:latin typeface="Arial"/>
                <a:cs typeface="Arial"/>
              </a:rPr>
              <a:t>T</a:t>
            </a:r>
            <a:r>
              <a:rPr sz="900" i="1" spc="-135" baseline="4629" dirty="0">
                <a:latin typeface="Arial"/>
                <a:cs typeface="Arial"/>
              </a:rPr>
              <a:t> </a:t>
            </a:r>
            <a:r>
              <a:rPr sz="900" spc="30" baseline="4629" dirty="0">
                <a:latin typeface="Tahoma"/>
                <a:cs typeface="Tahoma"/>
              </a:rPr>
              <a:t>+1</a:t>
            </a:r>
            <a:r>
              <a:rPr sz="900" baseline="4629" dirty="0">
                <a:latin typeface="Tahoma"/>
                <a:cs typeface="Tahoma"/>
              </a:rPr>
              <a:t>	</a:t>
            </a:r>
            <a:r>
              <a:rPr sz="900" spc="-22" baseline="4629" dirty="0">
                <a:latin typeface="Tahoma"/>
                <a:cs typeface="Tahoma"/>
              </a:rPr>
              <a:t>1</a:t>
            </a:r>
            <a:r>
              <a:rPr sz="900" baseline="4629" dirty="0">
                <a:latin typeface="Tahoma"/>
                <a:cs typeface="Tahoma"/>
              </a:rPr>
              <a:t>	</a:t>
            </a:r>
            <a:r>
              <a:rPr sz="600" spc="165" dirty="0">
                <a:latin typeface="Lucida Sans Unicode"/>
                <a:cs typeface="Lucida Sans Unicode"/>
              </a:rPr>
              <a:t>∞</a:t>
            </a:r>
            <a:r>
              <a:rPr sz="600" dirty="0">
                <a:latin typeface="Lucida Sans Unicode"/>
                <a:cs typeface="Lucida Sans Unicode"/>
              </a:rPr>
              <a:t>	</a:t>
            </a:r>
            <a:r>
              <a:rPr sz="900" spc="247" baseline="4629" dirty="0">
                <a:latin typeface="Lucida Sans Unicode"/>
                <a:cs typeface="Lucida Sans Unicode"/>
              </a:rPr>
              <a:t>∞</a:t>
            </a:r>
            <a:endParaRPr sz="900" baseline="4629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0791" y="1073012"/>
            <a:ext cx="1477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900" spc="-10" dirty="0">
                <a:latin typeface="Tahoma"/>
                <a:cs typeface="Tahoma"/>
              </a:rPr>
              <a:t>Φ	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Φ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dirty="0">
                <a:latin typeface="Arial"/>
                <a:cs typeface="Arial"/>
              </a:rPr>
              <a:t>  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i="1" dirty="0">
                <a:latin typeface="Verdana"/>
                <a:cs typeface="Verdana"/>
              </a:rPr>
              <a:t> </a:t>
            </a:r>
            <a:r>
              <a:rPr sz="900" i="1" spc="14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963" y="1333552"/>
            <a:ext cx="2126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4.</a:t>
            </a:r>
            <a:r>
              <a:rPr sz="900" spc="17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derive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lower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noting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0574" y="17278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6043" y="1677290"/>
            <a:ext cx="2806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Tahoma"/>
                <a:cs typeface="Tahoma"/>
              </a:rPr>
              <a:t>Φ</a:t>
            </a:r>
            <a:r>
              <a:rPr sz="900" spc="254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6302" y="1572906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3279" y="156911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7012" y="1603643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8640" y="1654402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9315" y="1647951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5366" y="1597191"/>
            <a:ext cx="3663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v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6119" y="166994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48066" y="1775390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5">
                <a:moveTo>
                  <a:pt x="0" y="0"/>
                </a:moveTo>
                <a:lnTo>
                  <a:pt x="387413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54073" y="1677290"/>
            <a:ext cx="1119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8650" algn="l"/>
              </a:tabLst>
            </a:pPr>
            <a:r>
              <a:rPr sz="900" spc="-20" dirty="0">
                <a:latin typeface="Tahoma"/>
                <a:cs typeface="Tahoma"/>
              </a:rPr>
              <a:t>log	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i="1" spc="-20" dirty="0">
                <a:latin typeface="Arial"/>
                <a:cs typeface="Arial"/>
              </a:rPr>
              <a:t>logN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6982" y="1572906"/>
            <a:ext cx="825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73959" y="1569112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40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7693" y="1603643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99320" y="1654402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2101" y="1754519"/>
            <a:ext cx="2095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774700" algn="l"/>
                <a:tab pos="1644014" algn="l"/>
              </a:tabLst>
            </a:pPr>
            <a:r>
              <a:rPr sz="900" i="1" spc="22" baseline="-41666" dirty="0">
                <a:latin typeface="Arial"/>
                <a:cs typeface="Arial"/>
              </a:rPr>
              <a:t>i</a:t>
            </a:r>
            <a:r>
              <a:rPr sz="900" i="1" spc="-165" baseline="-41666" dirty="0">
                <a:latin typeface="Arial"/>
                <a:cs typeface="Arial"/>
              </a:rPr>
              <a:t> </a:t>
            </a:r>
            <a:r>
              <a:rPr sz="900" spc="30" baseline="-41666" dirty="0">
                <a:latin typeface="Tahoma"/>
                <a:cs typeface="Tahoma"/>
              </a:rPr>
              <a:t>=1</a:t>
            </a:r>
            <a:r>
              <a:rPr sz="900" baseline="-41666" dirty="0">
                <a:latin typeface="Tahoma"/>
                <a:cs typeface="Tahoma"/>
              </a:rPr>
              <a:t> </a:t>
            </a:r>
            <a:r>
              <a:rPr sz="900" spc="75" baseline="-41666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22" baseline="-23148" dirty="0">
                <a:latin typeface="Tahoma"/>
                <a:cs typeface="Tahoma"/>
              </a:rPr>
              <a:t>1</a:t>
            </a:r>
            <a:r>
              <a:rPr sz="900" baseline="-23148" dirty="0">
                <a:latin typeface="Tahoma"/>
                <a:cs typeface="Tahoma"/>
              </a:rPr>
              <a:t>	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i="1" dirty="0">
                <a:latin typeface="Arial"/>
                <a:cs typeface="Arial"/>
              </a:rPr>
              <a:t>N	</a:t>
            </a:r>
            <a:r>
              <a:rPr sz="900" i="1" spc="22" baseline="-41666" dirty="0">
                <a:latin typeface="Arial"/>
                <a:cs typeface="Arial"/>
              </a:rPr>
              <a:t>i</a:t>
            </a:r>
            <a:r>
              <a:rPr sz="900" i="1" spc="-165" baseline="-41666" dirty="0">
                <a:latin typeface="Arial"/>
                <a:cs typeface="Arial"/>
              </a:rPr>
              <a:t> </a:t>
            </a:r>
            <a:r>
              <a:rPr sz="900" spc="30" baseline="-41666" dirty="0">
                <a:latin typeface="Tahoma"/>
                <a:cs typeface="Tahoma"/>
              </a:rPr>
              <a:t>=1</a:t>
            </a:r>
            <a:r>
              <a:rPr sz="900" baseline="-41666" dirty="0">
                <a:latin typeface="Tahoma"/>
                <a:cs typeface="Tahoma"/>
              </a:rPr>
              <a:t> </a:t>
            </a:r>
            <a:r>
              <a:rPr sz="900" spc="75" baseline="-41666" dirty="0">
                <a:latin typeface="Tahoma"/>
                <a:cs typeface="Tahoma"/>
              </a:rPr>
              <a:t> 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b="1" spc="-45" dirty="0">
                <a:latin typeface="Arial"/>
                <a:cs typeface="Arial"/>
              </a:rPr>
              <a:t>v</a:t>
            </a:r>
            <a:r>
              <a:rPr sz="900" spc="90" dirty="0">
                <a:latin typeface="Cambria"/>
                <a:cs typeface="Cambria"/>
              </a:rPr>
              <a:t>ǁ</a:t>
            </a:r>
            <a:r>
              <a:rPr sz="900" spc="-22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6046" y="1603643"/>
            <a:ext cx="1473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7674" y="1654402"/>
            <a:ext cx="126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6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90646" y="1754519"/>
            <a:ext cx="29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30" dirty="0">
                <a:latin typeface="Cambria"/>
                <a:cs typeface="Cambria"/>
              </a:rPr>
              <a:t>ǁ</a:t>
            </a:r>
            <a:r>
              <a:rPr sz="900" b="1" spc="30" dirty="0">
                <a:latin typeface="Arial"/>
                <a:cs typeface="Arial"/>
              </a:rPr>
              <a:t>v</a:t>
            </a:r>
            <a:r>
              <a:rPr sz="900" spc="30" dirty="0">
                <a:latin typeface="Cambria"/>
                <a:cs typeface="Cambria"/>
              </a:rPr>
              <a:t>ǁ</a:t>
            </a:r>
            <a:r>
              <a:rPr sz="900" spc="44" baseline="-23148" dirty="0">
                <a:latin typeface="Tahoma"/>
                <a:cs typeface="Tahoma"/>
              </a:rPr>
              <a:t>1</a:t>
            </a:r>
            <a:endParaRPr sz="900" baseline="-23148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4753" y="1677290"/>
            <a:ext cx="8496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</a:tabLst>
            </a:pPr>
            <a:r>
              <a:rPr sz="900" spc="-20" dirty="0">
                <a:latin typeface="Tahoma"/>
                <a:cs typeface="Tahoma"/>
              </a:rPr>
              <a:t>log	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6863" y="1955886"/>
            <a:ext cx="3456940" cy="94106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00025" indent="-149860">
              <a:lnSpc>
                <a:spcPct val="100000"/>
              </a:lnSpc>
              <a:spcBef>
                <a:spcPts val="575"/>
              </a:spcBef>
              <a:buClr>
                <a:srgbClr val="3A66B2"/>
              </a:buClr>
              <a:buAutoNum type="arabicPeriod" startAt="5"/>
              <a:tabLst>
                <a:tab pos="200660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relative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entropy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always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non-negative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hence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Φ</a:t>
            </a:r>
            <a:r>
              <a:rPr sz="900" i="1" spc="3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2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30" baseline="-9259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900" spc="179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00025" indent="-149860">
              <a:lnSpc>
                <a:spcPct val="100000"/>
              </a:lnSpc>
              <a:spcBef>
                <a:spcPts val="470"/>
              </a:spcBef>
              <a:buClr>
                <a:srgbClr val="3A66B2"/>
              </a:buClr>
              <a:buAutoNum type="arabicPeriod" startAt="5"/>
              <a:tabLst>
                <a:tab pos="200660" algn="l"/>
              </a:tabLst>
            </a:pP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yields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lower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A66B2"/>
              </a:buClr>
              <a:buFont typeface="Tahoma"/>
              <a:buAutoNum type="arabicPeriod" startAt="5"/>
            </a:pPr>
            <a:endParaRPr sz="800">
              <a:latin typeface="Tahoma"/>
              <a:cs typeface="Tahoma"/>
            </a:endParaRPr>
          </a:p>
          <a:p>
            <a:pPr marL="1699260">
              <a:lnSpc>
                <a:spcPct val="100000"/>
              </a:lnSpc>
            </a:pPr>
            <a:r>
              <a:rPr sz="900" spc="-10" dirty="0">
                <a:latin typeface="Tahoma"/>
                <a:cs typeface="Tahoma"/>
              </a:rPr>
              <a:t>Φ</a:t>
            </a:r>
            <a:r>
              <a:rPr sz="900" i="1" spc="97" baseline="-9259" dirty="0">
                <a:latin typeface="Arial"/>
                <a:cs typeface="Arial"/>
              </a:rPr>
              <a:t>T</a:t>
            </a:r>
            <a:r>
              <a:rPr sz="900" i="1" spc="-135" baseline="-9259" dirty="0">
                <a:latin typeface="Arial"/>
                <a:cs typeface="Arial"/>
              </a:rPr>
              <a:t> </a:t>
            </a:r>
            <a:r>
              <a:rPr sz="900" spc="30" baseline="-9259" dirty="0">
                <a:latin typeface="Tahoma"/>
                <a:cs typeface="Tahoma"/>
              </a:rPr>
              <a:t>+1</a:t>
            </a:r>
            <a:r>
              <a:rPr sz="900" spc="97" baseline="-9259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10" dirty="0">
                <a:latin typeface="Tahoma"/>
                <a:cs typeface="Tahoma"/>
              </a:rPr>
              <a:t>Φ</a:t>
            </a:r>
            <a:r>
              <a:rPr sz="900" spc="-22" baseline="-9259" dirty="0">
                <a:latin typeface="Tahoma"/>
                <a:cs typeface="Tahoma"/>
              </a:rPr>
              <a:t>1</a:t>
            </a:r>
            <a:r>
              <a:rPr sz="900" baseline="-9259" dirty="0">
                <a:latin typeface="Tahoma"/>
                <a:cs typeface="Tahoma"/>
              </a:rPr>
              <a:t> </a:t>
            </a:r>
            <a:r>
              <a:rPr sz="900" spc="-104" baseline="-9259" dirty="0">
                <a:latin typeface="Tahoma"/>
                <a:cs typeface="Tahoma"/>
              </a:rPr>
              <a:t> </a:t>
            </a: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0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70" dirty="0">
                <a:latin typeface="Arial"/>
                <a:cs typeface="Arial"/>
              </a:rPr>
              <a:t>N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200025" indent="-149860">
              <a:lnSpc>
                <a:spcPct val="100000"/>
              </a:lnSpc>
              <a:spcBef>
                <a:spcPts val="975"/>
              </a:spcBef>
              <a:buClr>
                <a:srgbClr val="3A66B2"/>
              </a:buClr>
              <a:buAutoNum type="arabicPeriod" startAt="7"/>
              <a:tabLst>
                <a:tab pos="200660" algn="l"/>
              </a:tabLst>
            </a:pP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combining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upper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lower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bounds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obtain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30310" y="2978707"/>
            <a:ext cx="1651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195" dirty="0">
                <a:latin typeface="Tahoma"/>
                <a:cs typeface="Tahoma"/>
              </a:rPr>
              <a:t> </a:t>
            </a: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0499" y="3324340"/>
            <a:ext cx="16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22" baseline="-1543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i="1" spc="-232" baseline="-154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5878" y="3415016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65" dirty="0">
                <a:solidFill>
                  <a:srgbClr val="0000FF"/>
                </a:solidFill>
                <a:latin typeface="Lucida Sans Unicode"/>
                <a:cs typeface="Lucida Sans Unicode"/>
              </a:rPr>
              <a:t>∞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9563" y="2995449"/>
            <a:ext cx="3221990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6110">
              <a:lnSpc>
                <a:spcPct val="100000"/>
              </a:lnSpc>
              <a:spcBef>
                <a:spcPts val="95"/>
              </a:spcBef>
            </a:pPr>
            <a:r>
              <a:rPr sz="900" spc="-185" dirty="0">
                <a:latin typeface="Cambria"/>
                <a:cs typeface="Cambria"/>
              </a:rPr>
              <a:t>—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215" dirty="0">
                <a:latin typeface="Cambria"/>
                <a:cs typeface="Cambria"/>
              </a:rPr>
              <a:t>≤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110" dirty="0">
                <a:latin typeface="Verdana"/>
                <a:cs typeface="Verdana"/>
              </a:rPr>
              <a:t>η</a:t>
            </a:r>
            <a:r>
              <a:rPr sz="900" i="1" spc="8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spc="315" baseline="-13888" dirty="0">
                <a:latin typeface="Lucida Sans Unicode"/>
                <a:cs typeface="Lucida Sans Unicode"/>
              </a:rPr>
              <a:t>∞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105" dirty="0">
                <a:latin typeface="Cambria"/>
                <a:cs typeface="Cambria"/>
              </a:rPr>
              <a:t>−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η</a:t>
            </a:r>
            <a:r>
              <a:rPr sz="900" i="1" spc="-90" dirty="0">
                <a:latin typeface="Verdana"/>
                <a:cs typeface="Verdana"/>
              </a:rPr>
              <a:t>ρ</a:t>
            </a:r>
            <a:r>
              <a:rPr sz="900" spc="315" baseline="-9259" dirty="0">
                <a:latin typeface="Lucida Sans Unicode"/>
                <a:cs typeface="Lucida Sans Unicode"/>
              </a:rPr>
              <a:t>∞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8. </a:t>
            </a:r>
            <a:r>
              <a:rPr sz="900" spc="-10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Setting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-110" dirty="0">
                <a:solidFill>
                  <a:srgbClr val="0000FF"/>
                </a:solidFill>
                <a:latin typeface="Verdana"/>
                <a:cs typeface="Verdana"/>
              </a:rPr>
              <a:t>η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u="sng" spc="-135" baseline="3703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</a:rPr>
              <a:t>ρ</a:t>
            </a:r>
            <a:r>
              <a:rPr sz="900" u="sng" spc="247" baseline="4629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Lucida Sans Unicode"/>
                <a:cs typeface="Lucida Sans Unicode"/>
              </a:rPr>
              <a:t>∞</a:t>
            </a:r>
            <a:r>
              <a:rPr sz="900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  </a:t>
            </a:r>
            <a:r>
              <a:rPr sz="900" spc="-142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yields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statement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30" dirty="0">
                <a:latin typeface="Tahoma"/>
                <a:cs typeface="Tahoma"/>
              </a:rPr>
              <a:t>rem.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66233" y="3554241"/>
            <a:ext cx="80645" cy="79375"/>
            <a:chOff x="5266233" y="3554241"/>
            <a:chExt cx="80645" cy="79375"/>
          </a:xfrm>
        </p:grpSpPr>
        <p:sp>
          <p:nvSpPr>
            <p:cNvPr id="43" name="object 43"/>
            <p:cNvSpPr/>
            <p:nvPr/>
          </p:nvSpPr>
          <p:spPr>
            <a:xfrm>
              <a:off x="5268761" y="355424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1301" y="355676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71301" y="363070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44046" y="355424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737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</a:t>
            </a:r>
            <a:r>
              <a:rPr spc="25" dirty="0"/>
              <a:t>o</a:t>
            </a:r>
            <a:r>
              <a:rPr spc="-30" dirty="0"/>
              <a:t>duct</a:t>
            </a:r>
            <a:r>
              <a:rPr spc="-20" dirty="0"/>
              <a:t>i</a:t>
            </a:r>
            <a:r>
              <a:rPr spc="-60" dirty="0"/>
              <a:t>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360045" cy="12700"/>
            </a:xfrm>
            <a:custGeom>
              <a:avLst/>
              <a:gdLst/>
              <a:ahLst/>
              <a:cxnLst/>
              <a:rect l="l" t="t" r="r" b="b"/>
              <a:pathLst>
                <a:path w="360045" h="12700">
                  <a:moveTo>
                    <a:pt x="0" y="12652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834830"/>
            <a:ext cx="5045710" cy="1012190"/>
            <a:chOff x="360003" y="834830"/>
            <a:chExt cx="5045710" cy="1012190"/>
          </a:xfrm>
        </p:grpSpPr>
        <p:sp>
          <p:nvSpPr>
            <p:cNvPr id="9" name="object 9"/>
            <p:cNvSpPr/>
            <p:nvPr/>
          </p:nvSpPr>
          <p:spPr>
            <a:xfrm>
              <a:off x="362534" y="837360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042967"/>
              <a:ext cx="5040630" cy="801370"/>
            </a:xfrm>
            <a:custGeom>
              <a:avLst/>
              <a:gdLst/>
              <a:ahLst/>
              <a:cxnLst/>
              <a:rect l="l" t="t" r="r" b="b"/>
              <a:pathLst>
                <a:path w="5040630" h="801369">
                  <a:moveTo>
                    <a:pt x="5040064" y="0"/>
                  </a:moveTo>
                  <a:lnTo>
                    <a:pt x="0" y="0"/>
                  </a:lnTo>
                  <a:lnTo>
                    <a:pt x="0" y="775609"/>
                  </a:lnTo>
                  <a:lnTo>
                    <a:pt x="1988" y="785459"/>
                  </a:lnTo>
                  <a:lnTo>
                    <a:pt x="7411" y="793503"/>
                  </a:lnTo>
                  <a:lnTo>
                    <a:pt x="15455" y="798926"/>
                  </a:lnTo>
                  <a:lnTo>
                    <a:pt x="25305" y="800914"/>
                  </a:lnTo>
                  <a:lnTo>
                    <a:pt x="5014759" y="800914"/>
                  </a:lnTo>
                  <a:lnTo>
                    <a:pt x="5024609" y="798926"/>
                  </a:lnTo>
                  <a:lnTo>
                    <a:pt x="5032653" y="793503"/>
                  </a:lnTo>
                  <a:lnTo>
                    <a:pt x="5038076" y="785459"/>
                  </a:lnTo>
                  <a:lnTo>
                    <a:pt x="5040064" y="77560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042967"/>
              <a:ext cx="5040630" cy="801370"/>
            </a:xfrm>
            <a:custGeom>
              <a:avLst/>
              <a:gdLst/>
              <a:ahLst/>
              <a:cxnLst/>
              <a:rect l="l" t="t" r="r" b="b"/>
              <a:pathLst>
                <a:path w="5040630" h="801369">
                  <a:moveTo>
                    <a:pt x="5040064" y="0"/>
                  </a:moveTo>
                  <a:lnTo>
                    <a:pt x="5040064" y="775609"/>
                  </a:lnTo>
                  <a:lnTo>
                    <a:pt x="5038076" y="785459"/>
                  </a:lnTo>
                  <a:lnTo>
                    <a:pt x="5032653" y="793503"/>
                  </a:lnTo>
                  <a:lnTo>
                    <a:pt x="5024609" y="798926"/>
                  </a:lnTo>
                  <a:lnTo>
                    <a:pt x="5014759" y="800914"/>
                  </a:lnTo>
                  <a:lnTo>
                    <a:pt x="25305" y="800914"/>
                  </a:lnTo>
                  <a:lnTo>
                    <a:pt x="15455" y="798926"/>
                  </a:lnTo>
                  <a:lnTo>
                    <a:pt x="7411" y="793503"/>
                  </a:lnTo>
                  <a:lnTo>
                    <a:pt x="1988" y="785459"/>
                  </a:lnTo>
                  <a:lnTo>
                    <a:pt x="0" y="77560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8844" y="622853"/>
            <a:ext cx="5203190" cy="359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8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Consider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example.</a:t>
            </a:r>
            <a:endParaRPr sz="90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735"/>
              </a:spcBef>
            </a:pP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Example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(Online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binary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classification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for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60" dirty="0">
                <a:solidFill>
                  <a:srgbClr val="008E00"/>
                </a:solidFill>
                <a:latin typeface="Arial"/>
                <a:cs typeface="Arial"/>
              </a:rPr>
              <a:t>spam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filtering)</a:t>
            </a: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40"/>
              </a:spcBef>
            </a:pP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binary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classification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spam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filtering,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>
              <a:latin typeface="Tahoma"/>
              <a:cs typeface="Tahoma"/>
            </a:endParaRPr>
          </a:p>
          <a:p>
            <a:pPr marL="220979">
              <a:lnSpc>
                <a:spcPct val="100000"/>
              </a:lnSpc>
              <a:spcBef>
                <a:spcPts val="350"/>
              </a:spcBef>
            </a:pPr>
            <a:r>
              <a:rPr sz="750" spc="562" baseline="16666" dirty="0">
                <a:solidFill>
                  <a:srgbClr val="008E00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Inputs:</a:t>
            </a:r>
            <a:r>
              <a:rPr sz="800" spc="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45" dirty="0">
                <a:solidFill>
                  <a:srgbClr val="008E00"/>
                </a:solidFill>
                <a:latin typeface="Cambria"/>
                <a:cs typeface="Cambria"/>
              </a:rPr>
              <a:t>X</a:t>
            </a:r>
            <a:r>
              <a:rPr sz="800" spc="18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800" spc="75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008E00"/>
                </a:solidFill>
                <a:latin typeface="Cambria"/>
                <a:cs typeface="Cambria"/>
              </a:rPr>
              <a:t>{</a:t>
            </a:r>
            <a:r>
              <a:rPr sz="800" spc="10" dirty="0">
                <a:solidFill>
                  <a:srgbClr val="008E00"/>
                </a:solidFill>
                <a:latin typeface="Tahoma"/>
                <a:cs typeface="Tahoma"/>
              </a:rPr>
              <a:t>0</a:t>
            </a:r>
            <a:r>
              <a:rPr sz="800" i="1" spc="10" dirty="0">
                <a:solidFill>
                  <a:srgbClr val="008E00"/>
                </a:solidFill>
                <a:latin typeface="Trebuchet MS"/>
                <a:cs typeface="Trebuchet MS"/>
              </a:rPr>
              <a:t>,</a:t>
            </a:r>
            <a:r>
              <a:rPr sz="800" i="1" spc="-95" dirty="0">
                <a:solidFill>
                  <a:srgbClr val="008E00"/>
                </a:solidFill>
                <a:latin typeface="Trebuchet MS"/>
                <a:cs typeface="Trebuchet MS"/>
              </a:rPr>
              <a:t> </a:t>
            </a:r>
            <a:r>
              <a:rPr sz="800" spc="30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800" spc="30" dirty="0">
                <a:solidFill>
                  <a:srgbClr val="008E00"/>
                </a:solidFill>
                <a:latin typeface="Cambria"/>
                <a:cs typeface="Cambria"/>
              </a:rPr>
              <a:t>}</a:t>
            </a:r>
            <a:r>
              <a:rPr sz="900" i="1" spc="44" baseline="27777" dirty="0">
                <a:solidFill>
                  <a:srgbClr val="008E00"/>
                </a:solidFill>
                <a:latin typeface="Arial"/>
                <a:cs typeface="Arial"/>
              </a:rPr>
              <a:t>n</a:t>
            </a:r>
            <a:r>
              <a:rPr sz="900" i="1" spc="262" baseline="27777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Tahoma"/>
                <a:cs typeface="Tahoma"/>
              </a:rPr>
              <a:t>are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boolean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feature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vectors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(</a:t>
            </a:r>
            <a:r>
              <a:rPr sz="800" spc="-20" dirty="0">
                <a:solidFill>
                  <a:srgbClr val="FF0000"/>
                </a:solidFill>
                <a:latin typeface="Tahoma"/>
                <a:cs typeface="Tahoma"/>
              </a:rPr>
              <a:t>presence</a:t>
            </a:r>
            <a:r>
              <a:rPr sz="8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absence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word</a:t>
            </a:r>
            <a:r>
              <a:rPr sz="800" spc="-15" dirty="0">
                <a:latin typeface="Tahoma"/>
                <a:cs typeface="Tahoma"/>
              </a:rPr>
              <a:t>).</a:t>
            </a:r>
            <a:endParaRPr sz="800">
              <a:latin typeface="Tahoma"/>
              <a:cs typeface="Tahoma"/>
            </a:endParaRPr>
          </a:p>
          <a:p>
            <a:pPr marL="220979">
              <a:lnSpc>
                <a:spcPct val="100000"/>
              </a:lnSpc>
              <a:spcBef>
                <a:spcPts val="470"/>
              </a:spcBef>
            </a:pPr>
            <a:r>
              <a:rPr sz="750" spc="562" baseline="16666" dirty="0">
                <a:solidFill>
                  <a:srgbClr val="008E00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Outputs:</a:t>
            </a:r>
            <a:r>
              <a:rPr sz="800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5" dirty="0">
                <a:solidFill>
                  <a:srgbClr val="008E00"/>
                </a:solidFill>
                <a:latin typeface="Cambria"/>
                <a:cs typeface="Cambria"/>
              </a:rPr>
              <a:t>Y</a:t>
            </a:r>
            <a:r>
              <a:rPr sz="800" spc="125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800" spc="75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800" spc="-1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25" dirty="0">
                <a:solidFill>
                  <a:srgbClr val="008E00"/>
                </a:solidFill>
                <a:latin typeface="Cambria"/>
                <a:cs typeface="Cambria"/>
              </a:rPr>
              <a:t>{</a:t>
            </a:r>
            <a:r>
              <a:rPr sz="800" spc="25" dirty="0">
                <a:solidFill>
                  <a:srgbClr val="008E00"/>
                </a:solidFill>
                <a:latin typeface="Tahoma"/>
                <a:cs typeface="Tahoma"/>
              </a:rPr>
              <a:t>+1</a:t>
            </a:r>
            <a:r>
              <a:rPr sz="800" i="1" spc="25" dirty="0">
                <a:solidFill>
                  <a:srgbClr val="008E00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8E00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008E00"/>
                </a:solidFill>
                <a:latin typeface="Cambria"/>
                <a:cs typeface="Cambria"/>
              </a:rPr>
              <a:t>−</a:t>
            </a:r>
            <a:r>
              <a:rPr sz="800" spc="5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800" spc="5" dirty="0">
                <a:solidFill>
                  <a:srgbClr val="008E00"/>
                </a:solidFill>
                <a:latin typeface="Cambria"/>
                <a:cs typeface="Cambria"/>
              </a:rPr>
              <a:t>}</a:t>
            </a:r>
            <a:r>
              <a:rPr sz="800" spc="11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800" spc="-15" dirty="0">
                <a:latin typeface="Tahoma"/>
                <a:cs typeface="Tahoma"/>
              </a:rPr>
              <a:t>whether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document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FF0000"/>
                </a:solidFill>
                <a:latin typeface="Tahoma"/>
                <a:cs typeface="Tahoma"/>
              </a:rPr>
              <a:t>spam</a:t>
            </a:r>
            <a:r>
              <a:rPr sz="8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or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not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spam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20979">
              <a:lnSpc>
                <a:spcPct val="100000"/>
              </a:lnSpc>
              <a:spcBef>
                <a:spcPts val="565"/>
              </a:spcBef>
            </a:pPr>
            <a:r>
              <a:rPr sz="750" spc="562" baseline="27777" dirty="0">
                <a:solidFill>
                  <a:srgbClr val="008E00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27777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Loss:</a:t>
            </a:r>
            <a:r>
              <a:rPr sz="1200" spc="195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Zero-one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loss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i="1" spc="52" baseline="6944" dirty="0">
                <a:solidFill>
                  <a:srgbClr val="008E00"/>
                </a:solidFill>
                <a:latin typeface="Trebuchet MS"/>
                <a:cs typeface="Trebuchet MS"/>
              </a:rPr>
              <a:t>l</a:t>
            </a:r>
            <a:r>
              <a:rPr sz="1200" spc="52" baseline="6944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1200" i="1" spc="52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3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1200" i="1" spc="52" baseline="6944" dirty="0">
                <a:solidFill>
                  <a:srgbClr val="008E00"/>
                </a:solidFill>
                <a:latin typeface="Trebuchet MS"/>
                <a:cs typeface="Trebuchet MS"/>
              </a:rPr>
              <a:t>,</a:t>
            </a:r>
            <a:r>
              <a:rPr sz="1200" i="1" spc="-142" baseline="6944" dirty="0">
                <a:solidFill>
                  <a:srgbClr val="008E00"/>
                </a:solidFill>
                <a:latin typeface="Trebuchet MS"/>
                <a:cs typeface="Trebuchet MS"/>
              </a:rPr>
              <a:t> </a:t>
            </a:r>
            <a:r>
              <a:rPr sz="1200" i="1" spc="-202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1200" spc="-202" baseline="6944" dirty="0">
                <a:solidFill>
                  <a:srgbClr val="008E00"/>
                </a:solidFill>
                <a:latin typeface="Tahoma"/>
                <a:cs typeface="Tahoma"/>
              </a:rPr>
              <a:t>ˆ</a:t>
            </a:r>
            <a:r>
              <a:rPr sz="600" i="1" spc="-135" dirty="0">
                <a:solidFill>
                  <a:srgbClr val="008E00"/>
                </a:solidFill>
                <a:latin typeface="Arial"/>
                <a:cs typeface="Arial"/>
              </a:rPr>
              <a:t>t </a:t>
            </a:r>
            <a:r>
              <a:rPr sz="600" i="1" spc="-13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30" baseline="6944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112" baseline="6944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8E00"/>
                </a:solidFill>
                <a:latin typeface="Georgia"/>
                <a:cs typeface="Georgia"/>
              </a:rPr>
              <a:t>I</a:t>
            </a:r>
            <a:r>
              <a:rPr sz="800" spc="-55" dirty="0">
                <a:solidFill>
                  <a:srgbClr val="008E00"/>
                </a:solidFill>
                <a:latin typeface="Georgia"/>
                <a:cs typeface="Georgia"/>
              </a:rPr>
              <a:t> </a:t>
            </a:r>
            <a:r>
              <a:rPr sz="1200" spc="-7" baseline="6944" dirty="0">
                <a:solidFill>
                  <a:srgbClr val="008E00"/>
                </a:solidFill>
                <a:latin typeface="Tahoma"/>
                <a:cs typeface="Tahoma"/>
              </a:rPr>
              <a:t>[</a:t>
            </a:r>
            <a:r>
              <a:rPr sz="1200" i="1" spc="-7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600" i="1" spc="-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1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52" baseline="6944" dirty="0">
                <a:solidFill>
                  <a:srgbClr val="008E00"/>
                </a:solidFill>
                <a:latin typeface="Cambria"/>
                <a:cs typeface="Cambria"/>
              </a:rPr>
              <a:t>/</a:t>
            </a:r>
            <a:r>
              <a:rPr sz="1200" spc="52" baseline="6944" dirty="0">
                <a:solidFill>
                  <a:srgbClr val="008E00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i="1" spc="-202" baseline="6944" dirty="0">
                <a:solidFill>
                  <a:srgbClr val="008E00"/>
                </a:solidFill>
                <a:latin typeface="Arial"/>
                <a:cs typeface="Arial"/>
              </a:rPr>
              <a:t>y</a:t>
            </a:r>
            <a:r>
              <a:rPr sz="1200" spc="-202" baseline="6944" dirty="0">
                <a:solidFill>
                  <a:srgbClr val="008E00"/>
                </a:solidFill>
                <a:latin typeface="Tahoma"/>
                <a:cs typeface="Tahoma"/>
              </a:rPr>
              <a:t>ˆ</a:t>
            </a:r>
            <a:r>
              <a:rPr sz="600" i="1" spc="-135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200" spc="-89" baseline="6944" dirty="0">
                <a:solidFill>
                  <a:srgbClr val="008E00"/>
                </a:solidFill>
                <a:latin typeface="Tahoma"/>
                <a:cs typeface="Tahoma"/>
              </a:rPr>
              <a:t>]</a:t>
            </a:r>
            <a:r>
              <a:rPr sz="1200" spc="60" baseline="6944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is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whether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the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prediction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44" baseline="6944" dirty="0">
                <a:latin typeface="Tahoma"/>
                <a:cs typeface="Tahoma"/>
              </a:rPr>
              <a:t>was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solidFill>
                  <a:srgbClr val="FF0000"/>
                </a:solidFill>
                <a:latin typeface="Tahoma"/>
                <a:cs typeface="Tahoma"/>
              </a:rPr>
              <a:t>incorrect</a:t>
            </a:r>
            <a:r>
              <a:rPr sz="1200" spc="-7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168910">
              <a:lnSpc>
                <a:spcPct val="100000"/>
              </a:lnSpc>
              <a:spcBef>
                <a:spcPts val="129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0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Remarks</a:t>
            </a:r>
            <a:endParaRPr sz="900">
              <a:latin typeface="Tahoma"/>
              <a:cs typeface="Tahoma"/>
            </a:endParaRPr>
          </a:p>
          <a:p>
            <a:pPr marL="401955">
              <a:lnSpc>
                <a:spcPct val="100000"/>
              </a:lnSpc>
              <a:spcBef>
                <a:spcPts val="5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training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phase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and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testing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phase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are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25" dirty="0">
                <a:solidFill>
                  <a:srgbClr val="008E00"/>
                </a:solidFill>
                <a:latin typeface="Arial"/>
                <a:cs typeface="Arial"/>
              </a:rPr>
              <a:t>interleaved</a:t>
            </a:r>
            <a:r>
              <a:rPr sz="8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Tahoma"/>
                <a:cs typeface="Tahoma"/>
              </a:rPr>
              <a:t>in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online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learning.</a:t>
            </a:r>
            <a:endParaRPr sz="800">
              <a:latin typeface="Tahoma"/>
              <a:cs typeface="Tahoma"/>
            </a:endParaRPr>
          </a:p>
          <a:p>
            <a:pPr marL="528955" marR="513715" indent="-127635">
              <a:lnSpc>
                <a:spcPct val="1074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online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learning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setting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leaves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completely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open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time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memory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usage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online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algorithms.</a:t>
            </a:r>
            <a:endParaRPr sz="800">
              <a:latin typeface="Tahoma"/>
              <a:cs typeface="Tahoma"/>
            </a:endParaRPr>
          </a:p>
          <a:p>
            <a:pPr marL="528955" marR="204470" indent="-127635">
              <a:lnSpc>
                <a:spcPct val="1074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40" dirty="0">
                <a:latin typeface="Tahoma"/>
                <a:cs typeface="Tahoma"/>
              </a:rPr>
              <a:t>In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practice,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online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learning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algorithms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update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parameters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after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each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example</a:t>
            </a:r>
            <a:r>
              <a:rPr sz="800" spc="-15" dirty="0">
                <a:latin typeface="Tahoma"/>
                <a:cs typeface="Tahoma"/>
              </a:rPr>
              <a:t>,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hence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tend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faster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than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traditional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batch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optimization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algorithms</a:t>
            </a:r>
            <a:r>
              <a:rPr sz="800" spc="-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528955" marR="132080" indent="-127635">
              <a:lnSpc>
                <a:spcPct val="1074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65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real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world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complex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constantly-changing</a:t>
            </a:r>
            <a:r>
              <a:rPr sz="800" spc="-5" dirty="0">
                <a:latin typeface="Tahoma"/>
                <a:cs typeface="Tahoma"/>
              </a:rPr>
              <a:t>,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but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learning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algorithms</a:t>
            </a:r>
            <a:r>
              <a:rPr sz="8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have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potential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b="1" spc="-15" dirty="0">
                <a:solidFill>
                  <a:srgbClr val="008E00"/>
                </a:solidFill>
                <a:latin typeface="Arial"/>
                <a:cs typeface="Arial"/>
              </a:rPr>
              <a:t>adapt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528955" marR="93980" indent="-127635">
              <a:lnSpc>
                <a:spcPct val="1074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40" dirty="0">
                <a:latin typeface="Tahoma"/>
                <a:cs typeface="Tahoma"/>
              </a:rPr>
              <a:t>In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some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applications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such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as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spam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filtering,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inputs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could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be</a:t>
            </a:r>
            <a:r>
              <a:rPr sz="8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generated</a:t>
            </a:r>
            <a:r>
              <a:rPr sz="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by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FF0000"/>
                </a:solidFill>
                <a:latin typeface="Arial"/>
                <a:cs typeface="Arial"/>
              </a:rPr>
              <a:t>adversary</a:t>
            </a:r>
            <a:r>
              <a:rPr sz="800" spc="-40" dirty="0">
                <a:latin typeface="Tahoma"/>
                <a:cs typeface="Tahoma"/>
              </a:rPr>
              <a:t>,</a:t>
            </a:r>
            <a:r>
              <a:rPr sz="800" spc="2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hence.</a:t>
            </a:r>
            <a:r>
              <a:rPr sz="800" spc="125" dirty="0">
                <a:latin typeface="Tahoma"/>
                <a:cs typeface="Tahoma"/>
              </a:rPr>
              <a:t> </a:t>
            </a:r>
            <a:r>
              <a:rPr sz="800" spc="-45" dirty="0">
                <a:latin typeface="Tahoma"/>
                <a:cs typeface="Tahoma"/>
              </a:rPr>
              <a:t>we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will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make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no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assumptions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00FF"/>
                </a:solidFill>
                <a:latin typeface="Tahoma"/>
                <a:cs typeface="Tahoma"/>
              </a:rPr>
              <a:t>about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5" dirty="0">
                <a:solidFill>
                  <a:srgbClr val="0000FF"/>
                </a:solidFill>
                <a:latin typeface="Tahoma"/>
                <a:cs typeface="Tahoma"/>
              </a:rPr>
              <a:t>input/output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800" spc="-2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168910">
              <a:lnSpc>
                <a:spcPct val="100000"/>
              </a:lnSpc>
              <a:spcBef>
                <a:spcPts val="1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How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measure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quality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168910">
              <a:lnSpc>
                <a:spcPct val="100000"/>
              </a:lnSpc>
              <a:spcBef>
                <a:spcPts val="27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learning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algorithm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said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make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="1" spc="-52" baseline="6172" dirty="0">
                <a:solidFill>
                  <a:srgbClr val="FF0000"/>
                </a:solidFill>
                <a:latin typeface="Arial"/>
                <a:cs typeface="Arial"/>
              </a:rPr>
              <a:t>mistake</a:t>
            </a:r>
            <a:r>
              <a:rPr sz="1350" b="1" spc="82" baseline="61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spc="-15" baseline="6172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350" spc="44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FF0000"/>
                </a:solidFill>
                <a:latin typeface="Tahoma"/>
                <a:cs typeface="Tahoma"/>
              </a:rPr>
              <a:t>round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350" i="1" spc="179" baseline="61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-232" baseline="6172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FF0000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i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spc="44" baseline="6172" dirty="0">
                <a:solidFill>
                  <a:srgbClr val="FF0000"/>
                </a:solidFill>
                <a:latin typeface="Cambria"/>
                <a:cs typeface="Cambria"/>
              </a:rPr>
              <a:t>/</a:t>
            </a:r>
            <a:r>
              <a:rPr sz="1350" spc="44" baseline="6172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22" baseline="6172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168910">
              <a:lnSpc>
                <a:spcPts val="1055"/>
              </a:lnSpc>
              <a:spcBef>
                <a:spcPts val="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9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online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learner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simply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make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few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prediction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mistakes</a:t>
            </a:r>
            <a:r>
              <a:rPr sz="900" spc="-4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8910">
              <a:lnSpc>
                <a:spcPts val="1055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encode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prior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knowledge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problem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using</a:t>
            </a:r>
            <a:endParaRPr sz="900">
              <a:latin typeface="Tahoma"/>
              <a:cs typeface="Tahoma"/>
            </a:endParaRPr>
          </a:p>
          <a:p>
            <a:pPr marL="401955">
              <a:lnSpc>
                <a:spcPct val="100000"/>
              </a:lnSpc>
              <a:spcBef>
                <a:spcPts val="50"/>
              </a:spcBef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0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25" dirty="0">
                <a:latin typeface="Tahoma"/>
                <a:cs typeface="Tahoma"/>
              </a:rPr>
              <a:t>some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representation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instances</a:t>
            </a:r>
            <a:r>
              <a:rPr sz="8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endParaRPr sz="800">
              <a:latin typeface="Tahoma"/>
              <a:cs typeface="Tahoma"/>
            </a:endParaRPr>
          </a:p>
          <a:p>
            <a:pPr marL="528955" marR="194310" indent="-127635">
              <a:lnSpc>
                <a:spcPct val="107400"/>
              </a:lnSpc>
            </a:pPr>
            <a:r>
              <a:rPr sz="750" spc="562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750" spc="457" baseline="16666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800" spc="-15" dirty="0">
                <a:latin typeface="Tahoma"/>
                <a:cs typeface="Tahoma"/>
              </a:rPr>
              <a:t>assuming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that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there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class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hypotheses,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4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800" spc="80" dirty="0">
                <a:latin typeface="Tahoma"/>
                <a:cs typeface="Tahoma"/>
              </a:rPr>
              <a:t>,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on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each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online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round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learner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-30" dirty="0">
                <a:latin typeface="Tahoma"/>
                <a:cs typeface="Tahoma"/>
              </a:rPr>
              <a:t>uses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hypothesis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from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make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prediction.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3/48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1782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On-line</a:t>
            </a:r>
            <a:r>
              <a:rPr sz="1100" b="1" spc="8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1100" b="1" spc="8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3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batch</a:t>
            </a:r>
            <a:r>
              <a:rPr sz="1100" b="1" spc="8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7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conversion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3145790" cy="12700"/>
            </a:xfrm>
            <a:custGeom>
              <a:avLst/>
              <a:gdLst/>
              <a:ahLst/>
              <a:cxnLst/>
              <a:rect l="l" t="t" r="r" b="b"/>
              <a:pathLst>
                <a:path w="3145790" h="12700">
                  <a:moveTo>
                    <a:pt x="0" y="12652"/>
                  </a:moveTo>
                  <a:lnTo>
                    <a:pt x="0" y="0"/>
                  </a:lnTo>
                  <a:lnTo>
                    <a:pt x="3145347" y="0"/>
                  </a:lnTo>
                  <a:lnTo>
                    <a:pt x="314534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30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On-line</a:t>
            </a:r>
            <a:r>
              <a:rPr spc="70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spc="-30" dirty="0"/>
              <a:t>batch</a:t>
            </a:r>
            <a:r>
              <a:rPr spc="75" dirty="0"/>
              <a:t> </a:t>
            </a:r>
            <a:r>
              <a:rPr spc="-60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280660" cy="12700"/>
            </a:xfrm>
            <a:custGeom>
              <a:avLst/>
              <a:gdLst/>
              <a:ahLst/>
              <a:cxnLst/>
              <a:rect l="l" t="t" r="r" b="b"/>
              <a:pathLst>
                <a:path w="5280660" h="12700">
                  <a:moveTo>
                    <a:pt x="0" y="12652"/>
                  </a:moveTo>
                  <a:lnTo>
                    <a:pt x="0" y="0"/>
                  </a:lnTo>
                  <a:lnTo>
                    <a:pt x="5280097" y="0"/>
                  </a:lnTo>
                  <a:lnTo>
                    <a:pt x="5280097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248381"/>
            <a:ext cx="5045710" cy="2101215"/>
            <a:chOff x="360003" y="1248381"/>
            <a:chExt cx="5045710" cy="2101215"/>
          </a:xfrm>
        </p:grpSpPr>
        <p:sp>
          <p:nvSpPr>
            <p:cNvPr id="9" name="object 9"/>
            <p:cNvSpPr/>
            <p:nvPr/>
          </p:nvSpPr>
          <p:spPr>
            <a:xfrm>
              <a:off x="362534" y="1250912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450192"/>
              <a:ext cx="5040630" cy="1896745"/>
            </a:xfrm>
            <a:custGeom>
              <a:avLst/>
              <a:gdLst/>
              <a:ahLst/>
              <a:cxnLst/>
              <a:rect l="l" t="t" r="r" b="b"/>
              <a:pathLst>
                <a:path w="5040630" h="1896745">
                  <a:moveTo>
                    <a:pt x="5040064" y="0"/>
                  </a:moveTo>
                  <a:lnTo>
                    <a:pt x="0" y="0"/>
                  </a:lnTo>
                  <a:lnTo>
                    <a:pt x="0" y="1871259"/>
                  </a:lnTo>
                  <a:lnTo>
                    <a:pt x="1988" y="1881110"/>
                  </a:lnTo>
                  <a:lnTo>
                    <a:pt x="7411" y="1889153"/>
                  </a:lnTo>
                  <a:lnTo>
                    <a:pt x="15455" y="1894576"/>
                  </a:lnTo>
                  <a:lnTo>
                    <a:pt x="25305" y="1896565"/>
                  </a:lnTo>
                  <a:lnTo>
                    <a:pt x="5014759" y="1896565"/>
                  </a:lnTo>
                  <a:lnTo>
                    <a:pt x="5024609" y="1894576"/>
                  </a:lnTo>
                  <a:lnTo>
                    <a:pt x="5032653" y="1889153"/>
                  </a:lnTo>
                  <a:lnTo>
                    <a:pt x="5038076" y="1881110"/>
                  </a:lnTo>
                  <a:lnTo>
                    <a:pt x="5040064" y="187125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450192"/>
              <a:ext cx="5040630" cy="1896745"/>
            </a:xfrm>
            <a:custGeom>
              <a:avLst/>
              <a:gdLst/>
              <a:ahLst/>
              <a:cxnLst/>
              <a:rect l="l" t="t" r="r" b="b"/>
              <a:pathLst>
                <a:path w="5040630" h="1896745">
                  <a:moveTo>
                    <a:pt x="5040064" y="0"/>
                  </a:moveTo>
                  <a:lnTo>
                    <a:pt x="5040064" y="1871259"/>
                  </a:lnTo>
                  <a:lnTo>
                    <a:pt x="5038076" y="1881110"/>
                  </a:lnTo>
                  <a:lnTo>
                    <a:pt x="5032653" y="1889153"/>
                  </a:lnTo>
                  <a:lnTo>
                    <a:pt x="5024609" y="1894576"/>
                  </a:lnTo>
                  <a:lnTo>
                    <a:pt x="5014759" y="1896565"/>
                  </a:lnTo>
                  <a:lnTo>
                    <a:pt x="25305" y="1896565"/>
                  </a:lnTo>
                  <a:lnTo>
                    <a:pt x="15455" y="1894576"/>
                  </a:lnTo>
                  <a:lnTo>
                    <a:pt x="7411" y="1889153"/>
                  </a:lnTo>
                  <a:lnTo>
                    <a:pt x="1988" y="1881110"/>
                  </a:lnTo>
                  <a:lnTo>
                    <a:pt x="0" y="187125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344" y="631815"/>
            <a:ext cx="505206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marR="43180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these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algorithms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derive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hypotheses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small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generalization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error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standard </a:t>
            </a:r>
            <a:r>
              <a:rPr sz="900" spc="-2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stochastic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setting</a:t>
            </a:r>
            <a:r>
              <a:rPr sz="900" spc="-15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105410">
              <a:lnSpc>
                <a:spcPct val="100000"/>
              </a:lnSpc>
              <a:spcBef>
                <a:spcPts val="4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How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intermediate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hypotheses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they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generate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combined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form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accurate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predictor</a:t>
            </a:r>
            <a:r>
              <a:rPr sz="900" spc="-20" dirty="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On-line</a:t>
            </a:r>
            <a:r>
              <a:rPr sz="900" b="1" spc="5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8E00"/>
                </a:solidFill>
                <a:latin typeface="Arial"/>
                <a:cs typeface="Arial"/>
              </a:rPr>
              <a:t>to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batch</a:t>
            </a:r>
            <a:r>
              <a:rPr sz="900" b="1" spc="5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setting</a:t>
            </a:r>
            <a:endParaRPr sz="900">
              <a:latin typeface="Arial"/>
              <a:cs typeface="Arial"/>
            </a:endParaRPr>
          </a:p>
          <a:p>
            <a:pPr marL="284480" indent="-142875">
              <a:lnSpc>
                <a:spcPct val="100000"/>
              </a:lnSpc>
              <a:spcBef>
                <a:spcPts val="730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1200" spc="22" baseline="6944" dirty="0">
                <a:latin typeface="Tahoma"/>
                <a:cs typeface="Tahoma"/>
              </a:rPr>
              <a:t>Let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i="1" spc="30" baseline="694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200" i="1" spc="112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12" baseline="6944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75" baseline="6944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200" i="1" spc="75" baseline="694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200" i="1" spc="37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75" baseline="6944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200" spc="-15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217" baseline="6944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200" spc="262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-52" baseline="6944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1200" spc="89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72" baseline="6944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900" spc="17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′</a:t>
            </a:r>
            <a:r>
              <a:rPr sz="1200" spc="172" baseline="6944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200" spc="157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and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let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i="1" spc="22" baseline="6944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1200" spc="-75" baseline="6944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142" baseline="6944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900" spc="14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′</a:t>
            </a:r>
            <a:r>
              <a:rPr sz="900" spc="6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200" spc="322" baseline="6944" dirty="0">
                <a:solidFill>
                  <a:srgbClr val="0000FF"/>
                </a:solidFill>
                <a:latin typeface="Cambria"/>
                <a:cs typeface="Cambria"/>
              </a:rPr>
              <a:t>×</a:t>
            </a:r>
            <a:r>
              <a:rPr sz="1200" spc="22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57" baseline="6944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1200" spc="179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-52" baseline="6944" dirty="0">
                <a:solidFill>
                  <a:srgbClr val="0000FF"/>
                </a:solidFill>
                <a:latin typeface="Cambria"/>
                <a:cs typeface="Cambria"/>
              </a:rPr>
              <a:t>›→</a:t>
            </a:r>
            <a:r>
              <a:rPr sz="1200" spc="89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52" baseline="6944" dirty="0">
                <a:solidFill>
                  <a:srgbClr val="0000FF"/>
                </a:solidFill>
                <a:latin typeface="Georgia"/>
                <a:cs typeface="Georgia"/>
              </a:rPr>
              <a:t>R</a:t>
            </a:r>
            <a:r>
              <a:rPr sz="600" spc="35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6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0" baseline="6944" dirty="0">
                <a:latin typeface="Tahoma"/>
                <a:cs typeface="Tahoma"/>
              </a:rPr>
              <a:t>be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a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bounded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loss</a:t>
            </a:r>
            <a:r>
              <a:rPr sz="1200" spc="52" baseline="6944" dirty="0"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function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22" baseline="6944" dirty="0">
                <a:latin typeface="Tahoma"/>
                <a:cs typeface="Tahoma"/>
              </a:rPr>
              <a:t>(</a:t>
            </a:r>
            <a:r>
              <a:rPr sz="1200" i="1" spc="22" baseline="694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200" i="1" spc="15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322" baseline="6944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200" spc="89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i="1" spc="104" baseline="694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200" i="1" spc="187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7" baseline="6944" dirty="0">
                <a:solidFill>
                  <a:srgbClr val="0000FF"/>
                </a:solidFill>
                <a:latin typeface="Tahoma"/>
                <a:cs typeface="Tahoma"/>
              </a:rPr>
              <a:t>some</a:t>
            </a:r>
            <a:r>
              <a:rPr sz="1200" spc="52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i="1" spc="104" baseline="694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200" i="1" spc="112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322" baseline="6944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1200" spc="82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baseline="6944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200" baseline="6944" dirty="0">
                <a:latin typeface="Tahoma"/>
                <a:cs typeface="Tahoma"/>
              </a:rPr>
              <a:t>).</a:t>
            </a:r>
            <a:endParaRPr sz="1200" baseline="6944">
              <a:latin typeface="Tahoma"/>
              <a:cs typeface="Tahoma"/>
            </a:endParaRPr>
          </a:p>
          <a:p>
            <a:pPr marL="284480" marR="174625" indent="-142240">
              <a:lnSpc>
                <a:spcPct val="107400"/>
              </a:lnSpc>
              <a:spcBef>
                <a:spcPts val="300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800" spc="15" dirty="0">
                <a:latin typeface="Tahoma"/>
                <a:cs typeface="Tahoma"/>
              </a:rPr>
              <a:t>Let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standard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supervised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learning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setting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where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sample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i="1" spc="-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800" i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8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15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800" i="1" spc="1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7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i="1" spc="-5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800" i="1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15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2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37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spc="8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8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215" dirty="0">
                <a:solidFill>
                  <a:srgbClr val="0000FF"/>
                </a:solidFill>
                <a:latin typeface="Cambria"/>
                <a:cs typeface="Cambria"/>
              </a:rPr>
              <a:t>×</a:t>
            </a:r>
            <a:r>
              <a:rPr sz="8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spc="85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800" spc="8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127" baseline="27777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75" baseline="277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is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drawn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i.i.d.</a:t>
            </a:r>
            <a:r>
              <a:rPr sz="800" spc="12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according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to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some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fixed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but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unknown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distribution</a:t>
            </a:r>
            <a:r>
              <a:rPr sz="800" spc="25" dirty="0">
                <a:latin typeface="Tahoma"/>
                <a:cs typeface="Tahoma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800" spc="6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84480" indent="-142875">
              <a:lnSpc>
                <a:spcPct val="100000"/>
              </a:lnSpc>
              <a:spcBef>
                <a:spcPts val="470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sample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sequentially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processed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by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an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on-line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learning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algorithm</a:t>
            </a:r>
            <a:r>
              <a:rPr sz="800" spc="40" dirty="0">
                <a:latin typeface="Tahoma"/>
                <a:cs typeface="Tahoma"/>
              </a:rPr>
              <a:t> </a:t>
            </a:r>
            <a:r>
              <a:rPr sz="8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800" spc="10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84480" marR="143510" indent="-142240">
              <a:lnSpc>
                <a:spcPct val="117800"/>
              </a:lnSpc>
              <a:spcBef>
                <a:spcPts val="295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algorithm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starts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with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an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10" dirty="0">
                <a:latin typeface="Tahoma"/>
                <a:cs typeface="Tahoma"/>
              </a:rPr>
              <a:t>initial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hypothesis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15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150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and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generates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new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hypothesis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i="1" spc="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5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52" baseline="-9259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900" spc="157" baseline="-925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i="1" spc="3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spc="35" dirty="0">
                <a:latin typeface="Tahoma"/>
                <a:cs typeface="Tahoma"/>
              </a:rPr>
              <a:t>, </a:t>
            </a:r>
            <a:r>
              <a:rPr sz="800" spc="-5" dirty="0">
                <a:latin typeface="Tahoma"/>
                <a:cs typeface="Tahoma"/>
              </a:rPr>
              <a:t>after </a:t>
            </a:r>
            <a:r>
              <a:rPr sz="800" spc="-235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processing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pair</a:t>
            </a:r>
            <a:r>
              <a:rPr sz="1200" spc="44" baseline="6944" dirty="0">
                <a:latin typeface="Tahoma"/>
                <a:cs typeface="Tahoma"/>
              </a:rPr>
              <a:t> </a:t>
            </a:r>
            <a:r>
              <a:rPr sz="1200" spc="22" baseline="6944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200" b="1" spc="22" baseline="694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22" baseline="6944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37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7" baseline="6944" dirty="0">
                <a:solidFill>
                  <a:srgbClr val="0000FF"/>
                </a:solidFill>
                <a:latin typeface="Tahoma"/>
                <a:cs typeface="Tahoma"/>
              </a:rPr>
              <a:t>),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22" baseline="6944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1200" spc="44" baseline="694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i="1" spc="120" baseline="694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104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82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5" baseline="6944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200" spc="15" baseline="6944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200" i="1" spc="15" baseline="6944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-89" baseline="6944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-89" baseline="6944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-89" baseline="6944" dirty="0">
                <a:solidFill>
                  <a:srgbClr val="0000FF"/>
                </a:solidFill>
                <a:latin typeface="Trebuchet MS"/>
                <a:cs typeface="Trebuchet MS"/>
              </a:rPr>
              <a:t>.</a:t>
            </a:r>
            <a:r>
              <a:rPr sz="1200" i="1" spc="-150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-89" baseline="6944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1200" i="1" spc="-157" baseline="69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200" i="1" spc="127" baseline="694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179" baseline="694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65" baseline="6944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200" spc="157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-15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284480" indent="-142875">
              <a:lnSpc>
                <a:spcPct val="100000"/>
              </a:lnSpc>
              <a:spcBef>
                <a:spcPts val="370"/>
              </a:spcBef>
              <a:buClr>
                <a:srgbClr val="3A66B2"/>
              </a:buClr>
              <a:buAutoNum type="arabicPeriod"/>
              <a:tabLst>
                <a:tab pos="285115" algn="l"/>
              </a:tabLst>
            </a:pP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regret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algorithm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defined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as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before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20" dirty="0">
                <a:latin typeface="Tahoma"/>
                <a:cs typeface="Tahoma"/>
              </a:rPr>
              <a:t>by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1161" y="2900780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6418" y="2796271"/>
            <a:ext cx="1022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7090" algn="l"/>
              </a:tabLst>
            </a:pPr>
            <a:r>
              <a:rPr sz="600" i="1" spc="20" dirty="0">
                <a:latin typeface="Arial"/>
                <a:cs typeface="Arial"/>
              </a:rPr>
              <a:t>A	</a:t>
            </a:r>
            <a:r>
              <a:rPr sz="900" i="1" spc="89" baseline="4629" dirty="0">
                <a:latin typeface="Arial"/>
                <a:cs typeface="Arial"/>
              </a:rPr>
              <a:t>t    </a:t>
            </a:r>
            <a:r>
              <a:rPr sz="900" i="1" spc="-22" baseline="4629" dirty="0">
                <a:latin typeface="Arial"/>
                <a:cs typeface="Arial"/>
              </a:rPr>
              <a:t> </a:t>
            </a:r>
            <a:r>
              <a:rPr sz="900" i="1" spc="89" baseline="4629" dirty="0">
                <a:latin typeface="Arial"/>
                <a:cs typeface="Arial"/>
              </a:rPr>
              <a:t>t</a:t>
            </a:r>
            <a:endParaRPr sz="900" baseline="462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4701" y="2791064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7357" y="2651885"/>
            <a:ext cx="11245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005" algn="l"/>
              </a:tabLst>
            </a:pPr>
            <a:r>
              <a:rPr sz="600" i="1" spc="65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2272" y="2656946"/>
            <a:ext cx="1224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005" algn="l"/>
              </a:tabLst>
            </a:pPr>
            <a:r>
              <a:rPr sz="800" spc="745" dirty="0">
                <a:latin typeface="Lucida Sans Unicode"/>
                <a:cs typeface="Lucida Sans Unicode"/>
              </a:rPr>
              <a:t>Σ	Σ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3398" y="2847998"/>
            <a:ext cx="41020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0" dirty="0">
                <a:latin typeface="Arial"/>
                <a:cs typeface="Arial"/>
              </a:rPr>
              <a:t>h</a:t>
            </a:r>
            <a:r>
              <a:rPr sz="600" spc="10" dirty="0">
                <a:latin typeface="Lucida Sans Unicode"/>
                <a:cs typeface="Lucida Sans Unicode"/>
              </a:rPr>
              <a:t>∈</a:t>
            </a:r>
            <a:r>
              <a:rPr sz="600" i="1" spc="10" dirty="0">
                <a:latin typeface="Arial"/>
                <a:cs typeface="Arial"/>
              </a:rPr>
              <a:t>H</a:t>
            </a:r>
            <a:r>
              <a:rPr sz="600" i="1" spc="45" dirty="0">
                <a:latin typeface="Arial"/>
                <a:cs typeface="Arial"/>
              </a:rPr>
              <a:t> </a:t>
            </a:r>
            <a:r>
              <a:rPr sz="900" i="1" spc="67" baseline="-37037" dirty="0">
                <a:latin typeface="Arial"/>
                <a:cs typeface="Arial"/>
              </a:rPr>
              <a:t>t</a:t>
            </a:r>
            <a:r>
              <a:rPr sz="900" spc="67" baseline="-37037" dirty="0">
                <a:latin typeface="Tahoma"/>
                <a:cs typeface="Tahoma"/>
              </a:rPr>
              <a:t>=1</a:t>
            </a:r>
            <a:endParaRPr sz="900" baseline="-3703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9172" y="2791064"/>
            <a:ext cx="234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405" algn="l"/>
              </a:tabLst>
            </a:pPr>
            <a:r>
              <a:rPr sz="600" i="1" spc="60" dirty="0">
                <a:latin typeface="Arial"/>
                <a:cs typeface="Arial"/>
              </a:rPr>
              <a:t>t	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1892" y="2753110"/>
            <a:ext cx="2555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6155" algn="l"/>
                <a:tab pos="2029460" algn="l"/>
              </a:tabLst>
            </a:pPr>
            <a:r>
              <a:rPr sz="800" i="1" spc="-15" dirty="0">
                <a:latin typeface="Arial"/>
                <a:cs typeface="Arial"/>
              </a:rPr>
              <a:t>Regret 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80" dirty="0">
                <a:latin typeface="Arial"/>
                <a:cs typeface="Arial"/>
              </a:rPr>
              <a:t>H</a:t>
            </a:r>
            <a:r>
              <a:rPr sz="800" i="1" spc="-60" dirty="0">
                <a:latin typeface="Trebuchet MS"/>
                <a:cs typeface="Trebuchet MS"/>
              </a:rPr>
              <a:t>,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85" dirty="0">
                <a:latin typeface="Arial"/>
                <a:cs typeface="Arial"/>
              </a:rPr>
              <a:t>T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800" spc="75" dirty="0">
                <a:latin typeface="Tahoma"/>
                <a:cs typeface="Tahoma"/>
              </a:rPr>
              <a:t>=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i="1" spc="15" dirty="0">
                <a:latin typeface="Arial"/>
                <a:cs typeface="Arial"/>
              </a:rPr>
              <a:t>L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spc="-10" dirty="0">
                <a:latin typeface="Arial"/>
                <a:cs typeface="Arial"/>
              </a:rPr>
              <a:t>h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b="1" spc="-50" dirty="0">
                <a:latin typeface="Arial"/>
                <a:cs typeface="Arial"/>
              </a:rPr>
              <a:t>x</a:t>
            </a:r>
            <a:r>
              <a:rPr sz="800" b="1" spc="9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i="1" spc="-60" dirty="0">
                <a:latin typeface="Trebuchet MS"/>
                <a:cs typeface="Trebuchet MS"/>
              </a:rPr>
              <a:t>,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15" dirty="0">
                <a:latin typeface="Arial"/>
                <a:cs typeface="Arial"/>
              </a:rPr>
              <a:t>y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spc="-65" dirty="0">
                <a:latin typeface="Tahoma"/>
                <a:cs typeface="Tahoma"/>
              </a:rPr>
              <a:t> </a:t>
            </a:r>
            <a:r>
              <a:rPr sz="800" spc="-80" dirty="0">
                <a:latin typeface="Cambria"/>
                <a:cs typeface="Cambria"/>
              </a:rPr>
              <a:t>−</a:t>
            </a:r>
            <a:r>
              <a:rPr sz="800" spc="20" dirty="0">
                <a:latin typeface="Cambria"/>
                <a:cs typeface="Cambria"/>
              </a:rPr>
              <a:t> </a:t>
            </a:r>
            <a:r>
              <a:rPr sz="800" dirty="0">
                <a:latin typeface="Tahoma"/>
                <a:cs typeface="Tahoma"/>
              </a:rPr>
              <a:t>min	</a:t>
            </a:r>
            <a:r>
              <a:rPr sz="800" i="1" spc="15" dirty="0">
                <a:latin typeface="Arial"/>
                <a:cs typeface="Arial"/>
              </a:rPr>
              <a:t>L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i="1" dirty="0">
                <a:latin typeface="Arial"/>
                <a:cs typeface="Arial"/>
              </a:rPr>
              <a:t>h</a:t>
            </a:r>
            <a:r>
              <a:rPr sz="800" spc="20" dirty="0">
                <a:latin typeface="Tahoma"/>
                <a:cs typeface="Tahoma"/>
              </a:rPr>
              <a:t>(</a:t>
            </a:r>
            <a:r>
              <a:rPr sz="800" b="1" spc="-50" dirty="0">
                <a:latin typeface="Arial"/>
                <a:cs typeface="Arial"/>
              </a:rPr>
              <a:t>x</a:t>
            </a:r>
            <a:r>
              <a:rPr sz="800" b="1" spc="9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r>
              <a:rPr sz="800" i="1" spc="-60" dirty="0">
                <a:latin typeface="Trebuchet MS"/>
                <a:cs typeface="Trebuchet MS"/>
              </a:rPr>
              <a:t>,</a:t>
            </a:r>
            <a:r>
              <a:rPr sz="800" i="1" spc="-100" dirty="0">
                <a:latin typeface="Trebuchet MS"/>
                <a:cs typeface="Trebuchet MS"/>
              </a:rPr>
              <a:t> </a:t>
            </a:r>
            <a:r>
              <a:rPr sz="800" i="1" spc="-15" dirty="0">
                <a:latin typeface="Arial"/>
                <a:cs typeface="Arial"/>
              </a:rPr>
              <a:t>y</a:t>
            </a:r>
            <a:r>
              <a:rPr sz="800" i="1" spc="9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942" y="3065264"/>
            <a:ext cx="4408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3A66B2"/>
                </a:solidFill>
                <a:latin typeface="Tahoma"/>
                <a:cs typeface="Tahoma"/>
              </a:rPr>
              <a:t>6.</a:t>
            </a:r>
            <a:r>
              <a:rPr sz="800" spc="21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800" spc="15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5" dirty="0">
                <a:solidFill>
                  <a:srgbClr val="0000FF"/>
                </a:solidFill>
                <a:latin typeface="Tahoma"/>
                <a:cs typeface="Tahoma"/>
              </a:rPr>
              <a:t>generalization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0000FF"/>
                </a:solidFill>
                <a:latin typeface="Tahoma"/>
                <a:cs typeface="Tahoma"/>
              </a:rPr>
              <a:t>error</a:t>
            </a:r>
            <a:r>
              <a:rPr sz="8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800" spc="-5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a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hypothesis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8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10" dirty="0">
                <a:latin typeface="Tahoma"/>
                <a:cs typeface="Tahoma"/>
              </a:rPr>
              <a:t>is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its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expected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loss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i="1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37" baseline="-6944" dirty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sz="900" spc="37" baseline="-13888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37" baseline="-13888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37" baseline="-13888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900" i="1" spc="37" baseline="-13888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-157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20" baseline="-13888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120" baseline="-13888" dirty="0">
                <a:solidFill>
                  <a:srgbClr val="0000FF"/>
                </a:solidFill>
                <a:latin typeface="Lucida Sans Unicode"/>
                <a:cs typeface="Lucida Sans Unicode"/>
              </a:rPr>
              <a:t>∼D</a:t>
            </a:r>
            <a:r>
              <a:rPr sz="900" spc="37" baseline="-13888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8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8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800" i="1" spc="-10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800" i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8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8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0000FF"/>
                </a:solidFill>
                <a:latin typeface="Tahoma"/>
                <a:cs typeface="Tahoma"/>
              </a:rPr>
              <a:t>)]</a:t>
            </a:r>
            <a:r>
              <a:rPr sz="800" spc="-15" dirty="0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630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On-line</a:t>
            </a:r>
            <a:r>
              <a:rPr spc="70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spc="-30" dirty="0"/>
              <a:t>batch</a:t>
            </a:r>
            <a:r>
              <a:rPr spc="75" dirty="0"/>
              <a:t> </a:t>
            </a:r>
            <a:r>
              <a:rPr spc="-60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400675" cy="12700"/>
            </a:xfrm>
            <a:custGeom>
              <a:avLst/>
              <a:gdLst/>
              <a:ahLst/>
              <a:cxnLst/>
              <a:rect l="l" t="t" r="r" b="b"/>
              <a:pathLst>
                <a:path w="5400675" h="12700">
                  <a:moveTo>
                    <a:pt x="0" y="12652"/>
                  </a:moveTo>
                  <a:lnTo>
                    <a:pt x="0" y="0"/>
                  </a:lnTo>
                  <a:lnTo>
                    <a:pt x="5400069" y="0"/>
                  </a:lnTo>
                  <a:lnTo>
                    <a:pt x="540006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616529"/>
            <a:ext cx="50641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lemma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gives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average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generalization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errors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hypotheses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generated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9994" y="840497"/>
            <a:ext cx="5045710" cy="1320165"/>
            <a:chOff x="359994" y="840497"/>
            <a:chExt cx="5045710" cy="1320165"/>
          </a:xfrm>
        </p:grpSpPr>
        <p:sp>
          <p:nvSpPr>
            <p:cNvPr id="10" name="object 10"/>
            <p:cNvSpPr/>
            <p:nvPr/>
          </p:nvSpPr>
          <p:spPr>
            <a:xfrm>
              <a:off x="362534" y="843037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40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048643"/>
              <a:ext cx="5040630" cy="1109345"/>
            </a:xfrm>
            <a:custGeom>
              <a:avLst/>
              <a:gdLst/>
              <a:ahLst/>
              <a:cxnLst/>
              <a:rect l="l" t="t" r="r" b="b"/>
              <a:pathLst>
                <a:path w="5040630" h="1109345">
                  <a:moveTo>
                    <a:pt x="5040064" y="0"/>
                  </a:moveTo>
                  <a:lnTo>
                    <a:pt x="0" y="0"/>
                  </a:lnTo>
                  <a:lnTo>
                    <a:pt x="0" y="1083593"/>
                  </a:lnTo>
                  <a:lnTo>
                    <a:pt x="1988" y="1093443"/>
                  </a:lnTo>
                  <a:lnTo>
                    <a:pt x="7411" y="1101487"/>
                  </a:lnTo>
                  <a:lnTo>
                    <a:pt x="15455" y="1106910"/>
                  </a:lnTo>
                  <a:lnTo>
                    <a:pt x="25305" y="1108899"/>
                  </a:lnTo>
                  <a:lnTo>
                    <a:pt x="5014759" y="1108899"/>
                  </a:lnTo>
                  <a:lnTo>
                    <a:pt x="5024609" y="1106910"/>
                  </a:lnTo>
                  <a:lnTo>
                    <a:pt x="5032653" y="1101487"/>
                  </a:lnTo>
                  <a:lnTo>
                    <a:pt x="5038076" y="1093443"/>
                  </a:lnTo>
                  <a:lnTo>
                    <a:pt x="5040064" y="1083593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534" y="1048643"/>
              <a:ext cx="5040630" cy="1109345"/>
            </a:xfrm>
            <a:custGeom>
              <a:avLst/>
              <a:gdLst/>
              <a:ahLst/>
              <a:cxnLst/>
              <a:rect l="l" t="t" r="r" b="b"/>
              <a:pathLst>
                <a:path w="5040630" h="1109345">
                  <a:moveTo>
                    <a:pt x="5040064" y="0"/>
                  </a:moveTo>
                  <a:lnTo>
                    <a:pt x="5040064" y="1083593"/>
                  </a:lnTo>
                  <a:lnTo>
                    <a:pt x="5038076" y="1093443"/>
                  </a:lnTo>
                  <a:lnTo>
                    <a:pt x="5032653" y="1101487"/>
                  </a:lnTo>
                  <a:lnTo>
                    <a:pt x="5024609" y="1106910"/>
                  </a:lnTo>
                  <a:lnTo>
                    <a:pt x="5014759" y="1108899"/>
                  </a:lnTo>
                  <a:lnTo>
                    <a:pt x="25305" y="1108899"/>
                  </a:lnTo>
                  <a:lnTo>
                    <a:pt x="15455" y="1106910"/>
                  </a:lnTo>
                  <a:lnTo>
                    <a:pt x="7411" y="1101487"/>
                  </a:lnTo>
                  <a:lnTo>
                    <a:pt x="1988" y="1093443"/>
                  </a:lnTo>
                  <a:lnTo>
                    <a:pt x="0" y="1083593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7744" y="858807"/>
            <a:ext cx="3923665" cy="30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Lemma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(Bound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on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average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generalization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5" dirty="0">
                <a:solidFill>
                  <a:srgbClr val="008E00"/>
                </a:solidFill>
                <a:latin typeface="Arial"/>
                <a:cs typeface="Arial"/>
              </a:rPr>
              <a:t>errors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hypotheses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-30" baseline="-9259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900" i="1" spc="-20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8E00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8E00"/>
                </a:solidFill>
                <a:latin typeface="Verdana"/>
                <a:cs typeface="Verdana"/>
              </a:rPr>
              <a:t> </a:t>
            </a:r>
            <a:r>
              <a:rPr sz="900" i="1" spc="2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i="1" spc="30" baseline="-9259" dirty="0">
                <a:solidFill>
                  <a:srgbClr val="008E00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80" dirty="0">
                <a:solidFill>
                  <a:srgbClr val="008E00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410845" algn="ctr">
              <a:lnSpc>
                <a:spcPct val="100000"/>
              </a:lnSpc>
              <a:spcBef>
                <a:spcPts val="430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744" y="1061137"/>
            <a:ext cx="4949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9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7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7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}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spc="75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9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×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900" spc="9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2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sample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drawn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iid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according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70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900" i="1" spc="70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9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bounded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744" y="1197772"/>
            <a:ext cx="4982210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16199"/>
              </a:lnSpc>
              <a:spcBef>
                <a:spcPts val="100"/>
              </a:spcBef>
            </a:pPr>
            <a:r>
              <a:rPr sz="900" i="1" spc="-55" dirty="0">
                <a:latin typeface="Arial"/>
                <a:cs typeface="Arial"/>
              </a:rPr>
              <a:t>loss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and </a:t>
            </a:r>
            <a:r>
              <a:rPr sz="900" i="1" spc="-45" dirty="0">
                <a:latin typeface="Arial"/>
                <a:cs typeface="Arial"/>
              </a:rPr>
              <a:t>hypotheses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30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20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 . . , </a:t>
            </a:r>
            <a:r>
              <a:rPr sz="900" i="1" spc="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30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37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65" dirty="0">
                <a:latin typeface="Arial"/>
                <a:cs typeface="Arial"/>
              </a:rPr>
              <a:t>sequence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45" dirty="0">
                <a:latin typeface="Arial"/>
                <a:cs typeface="Arial"/>
              </a:rPr>
              <a:t>hypotheses</a:t>
            </a:r>
            <a:r>
              <a:rPr sz="900" i="1" spc="-40" dirty="0">
                <a:latin typeface="Arial"/>
                <a:cs typeface="Arial"/>
              </a:rPr>
              <a:t> generated </a:t>
            </a:r>
            <a:r>
              <a:rPr sz="900" i="1" spc="-45" dirty="0">
                <a:latin typeface="Arial"/>
                <a:cs typeface="Arial"/>
              </a:rPr>
              <a:t>by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an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on-line </a:t>
            </a:r>
            <a:r>
              <a:rPr sz="900" i="1" spc="-10" dirty="0">
                <a:latin typeface="Arial"/>
                <a:cs typeface="Arial"/>
              </a:rPr>
              <a:t>algorithm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sequentially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processing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5" dirty="0">
                <a:latin typeface="Arial"/>
                <a:cs typeface="Arial"/>
              </a:rPr>
              <a:t>.</a:t>
            </a:r>
            <a:r>
              <a:rPr sz="900" i="1" spc="16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Then,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for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any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140" dirty="0">
                <a:solidFill>
                  <a:srgbClr val="0000FF"/>
                </a:solidFill>
                <a:latin typeface="Verdana"/>
                <a:cs typeface="Verdana"/>
              </a:rPr>
              <a:t>δ</a:t>
            </a:r>
            <a:r>
              <a:rPr sz="900" i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sz="900" i="1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i="1" spc="-15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with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probability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10" dirty="0">
                <a:latin typeface="Arial"/>
                <a:cs typeface="Arial"/>
              </a:rPr>
              <a:t>at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least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(1</a:t>
            </a:r>
            <a:r>
              <a:rPr sz="900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Verdana"/>
                <a:cs typeface="Verdana"/>
              </a:rPr>
              <a:t>δ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-35" dirty="0">
                <a:latin typeface="Arial"/>
                <a:cs typeface="Arial"/>
              </a:rPr>
              <a:t>,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the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following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holds:</a:t>
            </a:r>
            <a:endParaRPr sz="900">
              <a:latin typeface="Arial"/>
              <a:cs typeface="Arial"/>
            </a:endParaRPr>
          </a:p>
          <a:p>
            <a:pPr marL="1289050">
              <a:lnSpc>
                <a:spcPct val="100000"/>
              </a:lnSpc>
              <a:spcBef>
                <a:spcPts val="1335"/>
              </a:spcBef>
            </a:pPr>
            <a:r>
              <a:rPr sz="9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6858" y="1837501"/>
            <a:ext cx="92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8620" y="16558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6677" y="1652093"/>
            <a:ext cx="169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2425" y="1929751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8807" y="1686625"/>
            <a:ext cx="895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0570" y="16558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6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8639" y="1652093"/>
            <a:ext cx="1695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85" dirty="0">
                <a:latin typeface="Trebuchet MS"/>
                <a:cs typeface="Trebuchet MS"/>
              </a:rPr>
              <a:t>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4375" y="1929751"/>
            <a:ext cx="150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100" dirty="0">
                <a:latin typeface="Arial"/>
                <a:cs typeface="Arial"/>
              </a:rPr>
              <a:t>t</a:t>
            </a:r>
            <a:r>
              <a:rPr sz="600" spc="20" dirty="0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9834" y="1772934"/>
            <a:ext cx="16630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786765" algn="l"/>
              </a:tabLst>
            </a:pPr>
            <a:r>
              <a:rPr sz="1350" b="1" spc="-37" baseline="6172" dirty="0">
                <a:latin typeface="Arial"/>
                <a:cs typeface="Arial"/>
              </a:rPr>
              <a:t>R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44" baseline="6172" dirty="0">
                <a:latin typeface="Arial"/>
                <a:cs typeface="Arial"/>
              </a:rPr>
              <a:t>h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322" baseline="6172" dirty="0">
                <a:latin typeface="Cambria"/>
                <a:cs typeface="Cambria"/>
              </a:rPr>
              <a:t>≤</a:t>
            </a:r>
            <a:r>
              <a:rPr sz="1350" baseline="6172" dirty="0">
                <a:latin typeface="Cambria"/>
                <a:cs typeface="Cambria"/>
              </a:rPr>
              <a:t> </a:t>
            </a:r>
            <a:r>
              <a:rPr sz="1350" spc="-37" baseline="6172" dirty="0">
                <a:latin typeface="Cambria"/>
                <a:cs typeface="Cambria"/>
              </a:rPr>
              <a:t> </a:t>
            </a:r>
            <a:r>
              <a:rPr sz="1350" i="1" spc="112" baseline="-30864" dirty="0">
                <a:latin typeface="Arial"/>
                <a:cs typeface="Arial"/>
              </a:rPr>
              <a:t>T</a:t>
            </a:r>
            <a:r>
              <a:rPr sz="1350" i="1" baseline="-30864" dirty="0">
                <a:latin typeface="Arial"/>
                <a:cs typeface="Arial"/>
              </a:rPr>
              <a:t>	</a:t>
            </a:r>
            <a:r>
              <a:rPr sz="1350" i="1" baseline="6172" dirty="0">
                <a:latin typeface="Arial"/>
                <a:cs typeface="Arial"/>
              </a:rPr>
              <a:t>L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44" baseline="6172" dirty="0">
                <a:latin typeface="Arial"/>
                <a:cs typeface="Arial"/>
              </a:rPr>
              <a:t>h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b="1" spc="-82" baseline="6172" dirty="0">
                <a:latin typeface="Arial"/>
                <a:cs typeface="Arial"/>
              </a:rPr>
              <a:t>x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+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i="1" spc="82" baseline="6172" dirty="0">
                <a:latin typeface="Arial"/>
                <a:cs typeface="Arial"/>
              </a:rPr>
              <a:t>M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3372" y="1531748"/>
            <a:ext cx="1301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555" dirty="0">
                <a:latin typeface="Trebuchet MS"/>
                <a:cs typeface="Trebuchet MS"/>
              </a:rPr>
              <a:t>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17862" y="1653381"/>
            <a:ext cx="355600" cy="123825"/>
            <a:chOff x="3717862" y="1653381"/>
            <a:chExt cx="355600" cy="123825"/>
          </a:xfrm>
        </p:grpSpPr>
        <p:sp>
          <p:nvSpPr>
            <p:cNvPr id="27" name="object 27"/>
            <p:cNvSpPr/>
            <p:nvPr/>
          </p:nvSpPr>
          <p:spPr>
            <a:xfrm>
              <a:off x="3720402" y="1655921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469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94900" y="177443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0" y="0"/>
                  </a:moveTo>
                  <a:lnTo>
                    <a:pt x="45605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994900" y="1667648"/>
            <a:ext cx="55880" cy="20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>
              <a:lnSpc>
                <a:spcPts val="695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ts val="695"/>
              </a:lnSpc>
            </a:pPr>
            <a:r>
              <a:rPr sz="600" i="1" spc="20" dirty="0">
                <a:latin typeface="Calibri"/>
                <a:cs typeface="Calibri"/>
              </a:rPr>
              <a:t>δ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35592" y="185838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103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35592" y="1651822"/>
            <a:ext cx="235585" cy="3479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log</a:t>
            </a:r>
            <a:endParaRPr sz="900">
              <a:latin typeface="Tahoma"/>
              <a:cs typeface="Tahoma"/>
            </a:endParaRPr>
          </a:p>
          <a:p>
            <a:pPr marL="112395">
              <a:lnSpc>
                <a:spcPct val="100000"/>
              </a:lnSpc>
              <a:spcBef>
                <a:spcPts val="185"/>
              </a:spcBef>
            </a:pPr>
            <a:r>
              <a:rPr sz="900" i="1" spc="7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0884" y="1760272"/>
            <a:ext cx="45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-7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9994" y="2266620"/>
            <a:ext cx="5045710" cy="1852295"/>
            <a:chOff x="359994" y="2266620"/>
            <a:chExt cx="5045710" cy="1852295"/>
          </a:xfrm>
        </p:grpSpPr>
        <p:sp>
          <p:nvSpPr>
            <p:cNvPr id="34" name="object 34"/>
            <p:cNvSpPr/>
            <p:nvPr/>
          </p:nvSpPr>
          <p:spPr>
            <a:xfrm>
              <a:off x="362534" y="2269160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2534" y="2468440"/>
              <a:ext cx="5040630" cy="1647825"/>
            </a:xfrm>
            <a:custGeom>
              <a:avLst/>
              <a:gdLst/>
              <a:ahLst/>
              <a:cxnLst/>
              <a:rect l="l" t="t" r="r" b="b"/>
              <a:pathLst>
                <a:path w="5040630" h="1647825">
                  <a:moveTo>
                    <a:pt x="5040064" y="0"/>
                  </a:moveTo>
                  <a:lnTo>
                    <a:pt x="0" y="0"/>
                  </a:lnTo>
                  <a:lnTo>
                    <a:pt x="0" y="1622329"/>
                  </a:lnTo>
                  <a:lnTo>
                    <a:pt x="1988" y="1632179"/>
                  </a:lnTo>
                  <a:lnTo>
                    <a:pt x="7411" y="1640223"/>
                  </a:lnTo>
                  <a:lnTo>
                    <a:pt x="15455" y="1645646"/>
                  </a:lnTo>
                  <a:lnTo>
                    <a:pt x="25305" y="1647635"/>
                  </a:lnTo>
                  <a:lnTo>
                    <a:pt x="5014759" y="1647635"/>
                  </a:lnTo>
                  <a:lnTo>
                    <a:pt x="5024609" y="1645646"/>
                  </a:lnTo>
                  <a:lnTo>
                    <a:pt x="5032653" y="1640223"/>
                  </a:lnTo>
                  <a:lnTo>
                    <a:pt x="5038076" y="1632179"/>
                  </a:lnTo>
                  <a:lnTo>
                    <a:pt x="5040064" y="162232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2534" y="2468440"/>
              <a:ext cx="5040630" cy="1647825"/>
            </a:xfrm>
            <a:custGeom>
              <a:avLst/>
              <a:gdLst/>
              <a:ahLst/>
              <a:cxnLst/>
              <a:rect l="l" t="t" r="r" b="b"/>
              <a:pathLst>
                <a:path w="5040630" h="1647825">
                  <a:moveTo>
                    <a:pt x="5040064" y="0"/>
                  </a:moveTo>
                  <a:lnTo>
                    <a:pt x="5040064" y="1622329"/>
                  </a:lnTo>
                  <a:lnTo>
                    <a:pt x="5038076" y="1632179"/>
                  </a:lnTo>
                  <a:lnTo>
                    <a:pt x="5032653" y="1640223"/>
                  </a:lnTo>
                  <a:lnTo>
                    <a:pt x="5024609" y="1645646"/>
                  </a:lnTo>
                  <a:lnTo>
                    <a:pt x="5014759" y="1647635"/>
                  </a:lnTo>
                  <a:lnTo>
                    <a:pt x="25305" y="1647635"/>
                  </a:lnTo>
                  <a:lnTo>
                    <a:pt x="15455" y="1645646"/>
                  </a:lnTo>
                  <a:lnTo>
                    <a:pt x="7411" y="1640223"/>
                  </a:lnTo>
                  <a:lnTo>
                    <a:pt x="1988" y="1632179"/>
                  </a:lnTo>
                  <a:lnTo>
                    <a:pt x="0" y="162232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5044" y="2215954"/>
            <a:ext cx="4852035" cy="882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271780" indent="-149860">
              <a:lnSpc>
                <a:spcPct val="100000"/>
              </a:lnSpc>
              <a:spcBef>
                <a:spcPts val="489"/>
              </a:spcBef>
              <a:buClr>
                <a:srgbClr val="3A66B2"/>
              </a:buClr>
              <a:buAutoNum type="arabicPeriod"/>
              <a:tabLst>
                <a:tab pos="272415" algn="l"/>
              </a:tabLst>
            </a:pPr>
            <a:r>
              <a:rPr sz="1350" spc="-22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any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0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let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  </a:t>
            </a:r>
            <a:r>
              <a:rPr sz="1350" spc="-52" baseline="6172" dirty="0">
                <a:latin typeface="Tahoma"/>
                <a:cs typeface="Tahoma"/>
              </a:rPr>
              <a:t>be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random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variable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defined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by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50" spc="7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7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12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0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i="1" spc="-44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271780" indent="-149860">
              <a:lnSpc>
                <a:spcPct val="100000"/>
              </a:lnSpc>
              <a:spcBef>
                <a:spcPts val="370"/>
              </a:spcBef>
              <a:buClr>
                <a:srgbClr val="3A66B2"/>
              </a:buClr>
              <a:buAutoNum type="arabicPeriod"/>
              <a:tabLst>
                <a:tab pos="272415" algn="l"/>
              </a:tabLst>
            </a:pPr>
            <a:r>
              <a:rPr sz="900" spc="-30" dirty="0">
                <a:latin typeface="Tahoma"/>
                <a:cs typeface="Tahoma"/>
              </a:rPr>
              <a:t>Observe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</a:t>
            </a:r>
            <a:r>
              <a:rPr sz="900" spc="-55" dirty="0">
                <a:latin typeface="Tahoma"/>
                <a:cs typeface="Tahoma"/>
              </a:rPr>
              <a:t>o</a:t>
            </a:r>
            <a:r>
              <a:rPr sz="900" spc="-10" dirty="0">
                <a:latin typeface="Tahoma"/>
                <a:cs typeface="Tahoma"/>
              </a:rPr>
              <a:t>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ha</a:t>
            </a:r>
            <a:r>
              <a:rPr sz="900" spc="-30" dirty="0">
                <a:latin typeface="Tahoma"/>
                <a:cs typeface="Tahoma"/>
              </a:rPr>
              <a:t>v</a:t>
            </a:r>
            <a:r>
              <a:rPr sz="900" spc="-65" dirty="0"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  <a:p>
            <a:pPr marL="396875" algn="ctr">
              <a:lnSpc>
                <a:spcPct val="100000"/>
              </a:lnSpc>
              <a:spcBef>
                <a:spcPts val="1075"/>
              </a:spcBef>
            </a:pPr>
            <a:r>
              <a:rPr sz="900" spc="5" dirty="0">
                <a:latin typeface="Georgia"/>
                <a:cs typeface="Georgia"/>
              </a:rPr>
              <a:t>E</a:t>
            </a:r>
            <a:r>
              <a:rPr sz="900" spc="-65" dirty="0">
                <a:latin typeface="Georgia"/>
                <a:cs typeface="Georgi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[</a:t>
            </a:r>
            <a:r>
              <a:rPr sz="1350" i="1" spc="-7" baseline="6172" dirty="0">
                <a:latin typeface="Arial"/>
                <a:cs typeface="Arial"/>
              </a:rPr>
              <a:t>V</a:t>
            </a:r>
            <a:r>
              <a:rPr sz="600" i="1" spc="-5" dirty="0">
                <a:latin typeface="Arial"/>
                <a:cs typeface="Arial"/>
              </a:rPr>
              <a:t>t</a:t>
            </a:r>
            <a:r>
              <a:rPr sz="600" i="1" spc="30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i="1" spc="-30" baseline="6172" dirty="0">
                <a:latin typeface="Arial"/>
                <a:cs typeface="Arial"/>
              </a:rPr>
              <a:t>x</a:t>
            </a:r>
            <a:r>
              <a:rPr sz="600" spc="-20" dirty="0">
                <a:latin typeface="Tahoma"/>
                <a:cs typeface="Tahoma"/>
              </a:rPr>
              <a:t>1</a:t>
            </a:r>
            <a:r>
              <a:rPr sz="1350" i="1" spc="-30" baseline="6172" dirty="0">
                <a:latin typeface="Verdana"/>
                <a:cs typeface="Verdana"/>
              </a:rPr>
              <a:t>,</a:t>
            </a:r>
            <a:r>
              <a:rPr sz="1350" i="1" spc="-240" baseline="6172" dirty="0">
                <a:latin typeface="Verdana"/>
                <a:cs typeface="Verdan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r>
              <a:rPr sz="1350" i="1" spc="-240" baseline="6172" dirty="0">
                <a:latin typeface="Verdana"/>
                <a:cs typeface="Verdan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i="1" dirty="0">
                <a:latin typeface="Arial"/>
                <a:cs typeface="Arial"/>
              </a:rPr>
              <a:t>t</a:t>
            </a:r>
            <a:r>
              <a:rPr sz="600" dirty="0">
                <a:latin typeface="Lucida Sans Unicode"/>
                <a:cs typeface="Lucida Sans Unicode"/>
              </a:rPr>
              <a:t>−</a:t>
            </a:r>
            <a:r>
              <a:rPr sz="600" dirty="0">
                <a:latin typeface="Tahoma"/>
                <a:cs typeface="Tahoma"/>
              </a:rPr>
              <a:t>1</a:t>
            </a:r>
            <a:r>
              <a:rPr sz="1350" baseline="6172" dirty="0">
                <a:latin typeface="Tahoma"/>
                <a:cs typeface="Tahoma"/>
              </a:rPr>
              <a:t>]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b="1" spc="7" baseline="6172" dirty="0">
                <a:latin typeface="Arial"/>
                <a:cs typeface="Arial"/>
              </a:rPr>
              <a:t>R</a:t>
            </a:r>
            <a:r>
              <a:rPr sz="1350" spc="7" baseline="6172" dirty="0">
                <a:latin typeface="Tahoma"/>
                <a:cs typeface="Tahoma"/>
              </a:rPr>
              <a:t>(</a:t>
            </a:r>
            <a:r>
              <a:rPr sz="1350" i="1" spc="7" baseline="6172" dirty="0">
                <a:latin typeface="Arial"/>
                <a:cs typeface="Arial"/>
              </a:rPr>
              <a:t>h</a:t>
            </a:r>
            <a:r>
              <a:rPr sz="600" i="1" spc="5" dirty="0">
                <a:latin typeface="Arial"/>
                <a:cs typeface="Arial"/>
              </a:rPr>
              <a:t>t</a:t>
            </a:r>
            <a:r>
              <a:rPr sz="600" i="1" spc="-7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15" baseline="6172" dirty="0">
                <a:latin typeface="Cambria"/>
                <a:cs typeface="Cambria"/>
              </a:rPr>
              <a:t> </a:t>
            </a:r>
            <a:r>
              <a:rPr sz="900" spc="5" dirty="0">
                <a:latin typeface="Georgia"/>
                <a:cs typeface="Georgia"/>
              </a:rPr>
              <a:t>E</a:t>
            </a:r>
            <a:r>
              <a:rPr sz="900" spc="-65" dirty="0">
                <a:latin typeface="Georgia"/>
                <a:cs typeface="Georgi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[</a:t>
            </a:r>
            <a:r>
              <a:rPr sz="1350" i="1" spc="-15" baseline="6172" dirty="0">
                <a:latin typeface="Arial"/>
                <a:cs typeface="Arial"/>
              </a:rPr>
              <a:t>L</a:t>
            </a:r>
            <a:r>
              <a:rPr sz="1350" spc="-15" baseline="6172" dirty="0">
                <a:latin typeface="Tahoma"/>
                <a:cs typeface="Tahoma"/>
              </a:rPr>
              <a:t>(</a:t>
            </a:r>
            <a:r>
              <a:rPr sz="1350" i="1" spc="-15" baseline="6172" dirty="0">
                <a:latin typeface="Arial"/>
                <a:cs typeface="Arial"/>
              </a:rPr>
              <a:t>h</a:t>
            </a:r>
            <a:r>
              <a:rPr sz="600" i="1" spc="-10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(</a:t>
            </a:r>
            <a:r>
              <a:rPr sz="1350" b="1" spc="7" baseline="6172" dirty="0">
                <a:latin typeface="Arial"/>
                <a:cs typeface="Arial"/>
              </a:rPr>
              <a:t>x</a:t>
            </a:r>
            <a:r>
              <a:rPr sz="600" i="1" spc="5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)</a:t>
            </a:r>
            <a:r>
              <a:rPr sz="1350" i="1" spc="-44" baseline="6172" dirty="0">
                <a:latin typeface="Verdana"/>
                <a:cs typeface="Verdana"/>
              </a:rPr>
              <a:t>,</a:t>
            </a:r>
            <a:r>
              <a:rPr sz="1350" i="1" spc="-240" baseline="6172" dirty="0">
                <a:latin typeface="Verdana"/>
                <a:cs typeface="Verdana"/>
              </a:rPr>
              <a:t> </a:t>
            </a:r>
            <a:r>
              <a:rPr sz="1350" i="1" spc="22" baseline="6172" dirty="0">
                <a:latin typeface="Arial"/>
                <a:cs typeface="Arial"/>
              </a:rPr>
              <a:t>y</a:t>
            </a:r>
            <a:r>
              <a:rPr sz="600" i="1" spc="15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i="1" spc="22" baseline="6172" dirty="0">
                <a:latin typeface="Arial"/>
                <a:cs typeface="Arial"/>
              </a:rPr>
              <a:t>h</a:t>
            </a:r>
            <a:r>
              <a:rPr sz="600" i="1" spc="15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-120" baseline="6172" dirty="0">
                <a:latin typeface="Tahoma"/>
                <a:cs typeface="Tahoma"/>
              </a:rPr>
              <a:t>]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="1" spc="7" baseline="6172" dirty="0">
                <a:latin typeface="Arial"/>
                <a:cs typeface="Arial"/>
              </a:rPr>
              <a:t>R</a:t>
            </a:r>
            <a:r>
              <a:rPr sz="1350" spc="7" baseline="6172" dirty="0">
                <a:latin typeface="Tahoma"/>
                <a:cs typeface="Tahoma"/>
              </a:rPr>
              <a:t>(</a:t>
            </a:r>
            <a:r>
              <a:rPr sz="1350" i="1" spc="7" baseline="6172" dirty="0">
                <a:latin typeface="Arial"/>
                <a:cs typeface="Arial"/>
              </a:rPr>
              <a:t>h</a:t>
            </a:r>
            <a:r>
              <a:rPr sz="600" i="1" spc="5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120" baseline="6172" dirty="0">
                <a:latin typeface="Tahoma"/>
                <a:cs typeface="Tahoma"/>
              </a:rPr>
              <a:t> </a:t>
            </a:r>
            <a:r>
              <a:rPr sz="1350" spc="-157" baseline="6172" dirty="0">
                <a:latin typeface="Cambria"/>
                <a:cs typeface="Cambria"/>
              </a:rPr>
              <a:t>−</a:t>
            </a:r>
            <a:r>
              <a:rPr sz="1350" spc="15" baseline="6172" dirty="0">
                <a:latin typeface="Cambria"/>
                <a:cs typeface="Cambria"/>
              </a:rPr>
              <a:t> </a:t>
            </a:r>
            <a:r>
              <a:rPr sz="1350" b="1" spc="7" baseline="6172" dirty="0">
                <a:latin typeface="Arial"/>
                <a:cs typeface="Arial"/>
              </a:rPr>
              <a:t>R</a:t>
            </a:r>
            <a:r>
              <a:rPr sz="1350" spc="7" baseline="6172" dirty="0">
                <a:latin typeface="Tahoma"/>
                <a:cs typeface="Tahoma"/>
              </a:rPr>
              <a:t>(</a:t>
            </a:r>
            <a:r>
              <a:rPr sz="1350" i="1" spc="7" baseline="6172" dirty="0">
                <a:latin typeface="Arial"/>
                <a:cs typeface="Arial"/>
              </a:rPr>
              <a:t>h</a:t>
            </a:r>
            <a:r>
              <a:rPr sz="600" i="1" spc="5" dirty="0">
                <a:latin typeface="Arial"/>
                <a:cs typeface="Arial"/>
              </a:rPr>
              <a:t>t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0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9563" y="3196276"/>
            <a:ext cx="3083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solidFill>
                  <a:srgbClr val="3A66B2"/>
                </a:solidFill>
                <a:latin typeface="Tahoma"/>
                <a:cs typeface="Tahoma"/>
              </a:rPr>
              <a:t>3.</a:t>
            </a:r>
            <a:r>
              <a:rPr sz="1350" spc="262" baseline="6172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Since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350" i="1" spc="7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75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spc="75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then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350" spc="-52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i="1" spc="-52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i="1" spc="-5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spc="52" baseline="6172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spc="52" baseline="6172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all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-112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112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-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67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6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4963" y="3438579"/>
            <a:ext cx="20618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solidFill>
                  <a:srgbClr val="3A66B2"/>
                </a:solidFill>
                <a:latin typeface="Tahoma"/>
                <a:cs typeface="Tahoma"/>
              </a:rPr>
              <a:t>4.</a:t>
            </a:r>
            <a:r>
              <a:rPr sz="1350" spc="270" baseline="6172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Using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Azuma’s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inequality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obtain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Georgia"/>
                <a:cs typeface="Georgia"/>
              </a:rPr>
              <a:t>P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17433" y="3354175"/>
            <a:ext cx="1022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7433" y="3505051"/>
            <a:ext cx="1054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70798" y="3411652"/>
            <a:ext cx="163195" cy="20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0"/>
              </a:lnSpc>
            </a:pP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12403" y="3478429"/>
            <a:ext cx="546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40483" y="3267510"/>
            <a:ext cx="90360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828675" algn="l"/>
              </a:tabLst>
            </a:pPr>
            <a:r>
              <a:rPr sz="900" spc="210" dirty="0">
                <a:solidFill>
                  <a:srgbClr val="0000FF"/>
                </a:solidFill>
                <a:latin typeface="Trebuchet MS"/>
                <a:cs typeface="Trebuchet MS"/>
              </a:rPr>
              <a:t> 	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7265" y="3342414"/>
            <a:ext cx="1092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5525" algn="l"/>
              </a:tabLst>
            </a:pPr>
            <a:r>
              <a:rPr sz="900" spc="480" dirty="0">
                <a:solidFill>
                  <a:srgbClr val="0000FF"/>
                </a:solidFill>
                <a:latin typeface="Trebuchet MS"/>
                <a:cs typeface="Trebuchet MS"/>
              </a:rPr>
              <a:t>Σ	</a:t>
            </a:r>
            <a:r>
              <a:rPr sz="1350" spc="944" baseline="3086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sz="1350" baseline="3086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06178" y="3417406"/>
            <a:ext cx="4324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600" spc="-15" dirty="0">
                <a:solidFill>
                  <a:srgbClr val="0000FF"/>
                </a:solidFill>
                <a:latin typeface="Tahoma"/>
                <a:cs typeface="Tahoma"/>
              </a:rPr>
              <a:t>2	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18991" y="3335836"/>
            <a:ext cx="79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34208" y="3427822"/>
            <a:ext cx="1596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V 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≥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325" dirty="0">
                <a:solidFill>
                  <a:srgbClr val="0000FF"/>
                </a:solidFill>
                <a:latin typeface="Verdana"/>
                <a:cs typeface="Verdana"/>
              </a:rPr>
              <a:t>G</a:t>
            </a:r>
            <a:r>
              <a:rPr sz="900" i="1" spc="4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exp</a:t>
            </a:r>
            <a:r>
              <a:rPr sz="900" spc="2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7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900" i="1" spc="-7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70" dirty="0">
                <a:solidFill>
                  <a:srgbClr val="0000FF"/>
                </a:solidFill>
                <a:latin typeface="Verdana"/>
                <a:cs typeface="Verdana"/>
              </a:rPr>
              <a:t>G</a:t>
            </a:r>
            <a:r>
              <a:rPr sz="900" i="1" spc="4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3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(2</a:t>
            </a:r>
            <a:r>
              <a:rPr sz="900" i="1" spc="3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sz="900" spc="1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4963" y="3665693"/>
            <a:ext cx="4271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A66B2"/>
                </a:solidFill>
                <a:latin typeface="Tahoma"/>
                <a:cs typeface="Tahoma"/>
              </a:rPr>
              <a:t>5.</a:t>
            </a:r>
            <a:r>
              <a:rPr sz="900" spc="18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Setting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right-hand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side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equal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140" dirty="0">
                <a:solidFill>
                  <a:srgbClr val="0000FF"/>
                </a:solidFill>
                <a:latin typeface="Verdana"/>
                <a:cs typeface="Verdana"/>
              </a:rPr>
              <a:t>δ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 &gt;</a:t>
            </a:r>
            <a:r>
              <a:rPr sz="900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yields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statement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lemma.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66233" y="3910554"/>
            <a:ext cx="80645" cy="79375"/>
            <a:chOff x="5266233" y="3910554"/>
            <a:chExt cx="80645" cy="79375"/>
          </a:xfrm>
        </p:grpSpPr>
        <p:sp>
          <p:nvSpPr>
            <p:cNvPr id="51" name="object 51"/>
            <p:cNvSpPr/>
            <p:nvPr/>
          </p:nvSpPr>
          <p:spPr>
            <a:xfrm>
              <a:off x="5268761" y="3910554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71301" y="3913082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71301" y="398702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4046" y="3910554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617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Summ</a:t>
            </a:r>
            <a:r>
              <a:rPr sz="1100" b="1" spc="-7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1100" b="1" spc="-4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3291840" cy="12700"/>
            </a:xfrm>
            <a:custGeom>
              <a:avLst/>
              <a:gdLst/>
              <a:ahLst/>
              <a:cxnLst/>
              <a:rect l="l" t="t" r="r" b="b"/>
              <a:pathLst>
                <a:path w="3291840" h="12700">
                  <a:moveTo>
                    <a:pt x="0" y="12652"/>
                  </a:moveTo>
                  <a:lnTo>
                    <a:pt x="0" y="0"/>
                  </a:lnTo>
                  <a:lnTo>
                    <a:pt x="3291661" y="0"/>
                  </a:lnTo>
                  <a:lnTo>
                    <a:pt x="329166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565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Summ</a:t>
            </a:r>
            <a:r>
              <a:rPr sz="1000" b="1" spc="-70" dirty="0">
                <a:solidFill>
                  <a:srgbClr val="3A66B2"/>
                </a:solidFill>
                <a:latin typeface="Arial"/>
                <a:cs typeface="Arial"/>
              </a:rPr>
              <a:t>a</a:t>
            </a:r>
            <a:r>
              <a:rPr sz="1000" b="1" spc="-40" dirty="0">
                <a:solidFill>
                  <a:srgbClr val="3A66B2"/>
                </a:solidFill>
                <a:latin typeface="Arial"/>
                <a:cs typeface="Arial"/>
              </a:rPr>
              <a:t>ry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520055" cy="12700"/>
            </a:xfrm>
            <a:custGeom>
              <a:avLst/>
              <a:gdLst/>
              <a:ahLst/>
              <a:cxnLst/>
              <a:rect l="l" t="t" r="r" b="b"/>
              <a:pathLst>
                <a:path w="5520055" h="12700">
                  <a:moveTo>
                    <a:pt x="0" y="12652"/>
                  </a:moveTo>
                  <a:lnTo>
                    <a:pt x="0" y="0"/>
                  </a:lnTo>
                  <a:lnTo>
                    <a:pt x="5520041" y="0"/>
                  </a:lnTo>
                  <a:lnTo>
                    <a:pt x="552004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666" y="593855"/>
            <a:ext cx="3022600" cy="8147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defined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line-learning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problem.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learnability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characterized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Ldim</a:t>
            </a:r>
            <a:r>
              <a:rPr sz="9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40" dirty="0">
                <a:latin typeface="Tahoma"/>
                <a:cs typeface="Tahoma"/>
              </a:rPr>
              <a:t>measure.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analyzed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several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algorithms.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algorithms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used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batch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543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3A66B2"/>
                </a:solidFill>
                <a:latin typeface="Arial"/>
                <a:cs typeface="Arial"/>
              </a:rPr>
              <a:t>Readings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640705" cy="12700"/>
            </a:xfrm>
            <a:custGeom>
              <a:avLst/>
              <a:gdLst/>
              <a:ahLst/>
              <a:cxnLst/>
              <a:rect l="l" t="t" r="r" b="b"/>
              <a:pathLst>
                <a:path w="5640705" h="12700">
                  <a:moveTo>
                    <a:pt x="0" y="12652"/>
                  </a:moveTo>
                  <a:lnTo>
                    <a:pt x="0" y="0"/>
                  </a:lnTo>
                  <a:lnTo>
                    <a:pt x="5640101" y="0"/>
                  </a:lnTo>
                  <a:lnTo>
                    <a:pt x="5640101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1825" y="631815"/>
            <a:ext cx="4954905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34290" indent="-149860">
              <a:lnSpc>
                <a:spcPct val="116199"/>
              </a:lnSpc>
              <a:spcBef>
                <a:spcPts val="100"/>
              </a:spcBef>
              <a:buClr>
                <a:srgbClr val="3A66B2"/>
              </a:buClr>
              <a:buAutoNum type="arabicPeriod"/>
              <a:tabLst>
                <a:tab pos="162560" algn="l"/>
              </a:tabLst>
            </a:pPr>
            <a:r>
              <a:rPr sz="900" spc="-15" dirty="0">
                <a:latin typeface="Tahoma"/>
                <a:cs typeface="Tahoma"/>
              </a:rPr>
              <a:t>Chapter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21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Shalev-Shwartz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Ben-David.</a:t>
            </a:r>
            <a:r>
              <a:rPr sz="900" spc="1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Understanding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machine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learning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:</a:t>
            </a:r>
            <a:r>
              <a:rPr sz="900" i="1" spc="16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From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theory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to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algorithms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Cambridge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7F9BCD"/>
                </a:solidFill>
                <a:latin typeface="Tahoma"/>
                <a:cs typeface="Tahoma"/>
              </a:rPr>
              <a:t>University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F9BCD"/>
                </a:solidFill>
                <a:latin typeface="Tahoma"/>
                <a:cs typeface="Tahoma"/>
              </a:rPr>
              <a:t>Press,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2014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1925" marR="386715" indent="-149860">
              <a:lnSpc>
                <a:spcPct val="116199"/>
              </a:lnSpc>
              <a:spcBef>
                <a:spcPts val="295"/>
              </a:spcBef>
              <a:buClr>
                <a:srgbClr val="3A66B2"/>
              </a:buClr>
              <a:buAutoNum type="arabicPeriod"/>
              <a:tabLst>
                <a:tab pos="162560" algn="l"/>
              </a:tabLst>
            </a:pPr>
            <a:r>
              <a:rPr sz="900" spc="-15" dirty="0">
                <a:latin typeface="Tahoma"/>
                <a:cs typeface="Tahoma"/>
              </a:rPr>
              <a:t>Chapter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8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Mehryar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3A66B2"/>
                </a:solidFill>
                <a:latin typeface="Tahoma"/>
                <a:cs typeface="Tahoma"/>
              </a:rPr>
              <a:t>Mohri,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A66B2"/>
                </a:solidFill>
                <a:latin typeface="Tahoma"/>
                <a:cs typeface="Tahoma"/>
              </a:rPr>
              <a:t>Afshin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Rostamizadeh,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Ameet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Talwalkar.</a:t>
            </a:r>
            <a:r>
              <a:rPr sz="900" spc="14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Foundations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Machine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Learning</a:t>
            </a:r>
            <a:r>
              <a:rPr sz="900" spc="-3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Second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F9BCD"/>
                </a:solidFill>
                <a:latin typeface="Tahoma"/>
                <a:cs typeface="Tahoma"/>
              </a:rPr>
              <a:t>Edition.</a:t>
            </a:r>
            <a:r>
              <a:rPr sz="900" spc="1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7F9BCD"/>
                </a:solidFill>
                <a:latin typeface="Tahoma"/>
                <a:cs typeface="Tahoma"/>
              </a:rPr>
              <a:t>MIT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F9BCD"/>
                </a:solidFill>
                <a:latin typeface="Tahoma"/>
                <a:cs typeface="Tahoma"/>
              </a:rPr>
              <a:t>Press,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2018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1925" marR="5080" indent="-149860">
              <a:lnSpc>
                <a:spcPct val="116199"/>
              </a:lnSpc>
              <a:spcBef>
                <a:spcPts val="300"/>
              </a:spcBef>
              <a:buAutoNum type="arabicPeriod"/>
              <a:tabLst>
                <a:tab pos="162560" algn="l"/>
              </a:tabLst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 Ben-David, </a:t>
            </a:r>
            <a:r>
              <a:rPr sz="900" spc="-85" dirty="0">
                <a:solidFill>
                  <a:srgbClr val="3A66B2"/>
                </a:solidFill>
                <a:latin typeface="Tahoma"/>
                <a:cs typeface="Tahoma"/>
              </a:rPr>
              <a:t>D´avid</a:t>
            </a:r>
            <a:r>
              <a:rPr sz="900" spc="-8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3A66B2"/>
                </a:solidFill>
                <a:latin typeface="Tahoma"/>
                <a:cs typeface="Tahoma"/>
              </a:rPr>
              <a:t>P´al,</a:t>
            </a:r>
            <a:r>
              <a:rPr sz="900" spc="10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Shalev-Shwartz.</a:t>
            </a:r>
            <a:r>
              <a:rPr sz="900" spc="24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“Agnostic </a:t>
            </a:r>
            <a:r>
              <a:rPr sz="900" spc="-10" dirty="0">
                <a:latin typeface="Tahoma"/>
                <a:cs typeface="Tahoma"/>
              </a:rPr>
              <a:t>Online Learning”.</a:t>
            </a:r>
            <a:r>
              <a:rPr sz="900" spc="260" dirty="0"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7F9BCD"/>
                </a:solidFill>
                <a:latin typeface="Tahoma"/>
                <a:cs typeface="Tahoma"/>
              </a:rPr>
              <a:t>In: </a:t>
            </a:r>
            <a:r>
              <a:rPr sz="900" spc="-5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Proceedings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F9BCD"/>
                </a:solidFill>
                <a:latin typeface="Arial"/>
                <a:cs typeface="Arial"/>
              </a:rPr>
              <a:t>of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7F9BCD"/>
                </a:solidFill>
                <a:latin typeface="Arial"/>
                <a:cs typeface="Arial"/>
              </a:rPr>
              <a:t>the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7F9BCD"/>
                </a:solidFill>
                <a:latin typeface="Arial"/>
                <a:cs typeface="Arial"/>
              </a:rPr>
              <a:t>22nd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solidFill>
                  <a:srgbClr val="7F9BCD"/>
                </a:solidFill>
                <a:latin typeface="Arial"/>
                <a:cs typeface="Arial"/>
              </a:rPr>
              <a:t>Conference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7F9BCD"/>
                </a:solidFill>
                <a:latin typeface="Arial"/>
                <a:cs typeface="Arial"/>
              </a:rPr>
              <a:t>on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7F9BCD"/>
                </a:solidFill>
                <a:latin typeface="Arial"/>
                <a:cs typeface="Arial"/>
              </a:rPr>
              <a:t>Learning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7F9BCD"/>
                </a:solidFill>
                <a:latin typeface="Arial"/>
                <a:cs typeface="Arial"/>
              </a:rPr>
              <a:t>Theory,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F9BCD"/>
                </a:solidFill>
                <a:latin typeface="Arial"/>
                <a:cs typeface="Arial"/>
              </a:rPr>
              <a:t>Montreal,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Quebec,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7F9BCD"/>
                </a:solidFill>
                <a:latin typeface="Arial"/>
                <a:cs typeface="Arial"/>
              </a:rPr>
              <a:t>Canada,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June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7F9BCD"/>
                </a:solidFill>
                <a:latin typeface="Arial"/>
                <a:cs typeface="Arial"/>
              </a:rPr>
              <a:t>18-21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. </a:t>
            </a:r>
            <a:r>
              <a:rPr sz="900" spc="-26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2009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649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3A66B2"/>
                </a:solidFill>
                <a:latin typeface="Arial"/>
                <a:cs typeface="Arial"/>
              </a:rPr>
              <a:t>References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0154"/>
            <a:ext cx="5760085" cy="293370"/>
            <a:chOff x="0" y="30154"/>
            <a:chExt cx="5760085" cy="293370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9260" y="30154"/>
              <a:ext cx="251772" cy="25177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95414" y="658322"/>
            <a:ext cx="106680" cy="144780"/>
            <a:chOff x="395414" y="658322"/>
            <a:chExt cx="106680" cy="1447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54" y="660862"/>
              <a:ext cx="101219" cy="1391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7954" y="66086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06" y="6798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259" y="69881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606" y="73045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727285"/>
              <a:ext cx="31635" cy="442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4890" y="78105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868" y="66086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0854" y="631815"/>
            <a:ext cx="4805045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>
              <a:lnSpc>
                <a:spcPct val="116199"/>
              </a:lnSpc>
              <a:spcBef>
                <a:spcPts val="100"/>
              </a:spcBef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Ben-David,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3A66B2"/>
                </a:solidFill>
                <a:latin typeface="Tahoma"/>
                <a:cs typeface="Tahoma"/>
              </a:rPr>
              <a:t>D´avid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3A66B2"/>
                </a:solidFill>
                <a:latin typeface="Tahoma"/>
                <a:cs typeface="Tahoma"/>
              </a:rPr>
              <a:t>P´al,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Shalev-Shwartz.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“Agnostic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Learning”.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7F9BCD"/>
                </a:solidFill>
                <a:latin typeface="Tahoma"/>
                <a:cs typeface="Tahoma"/>
              </a:rPr>
              <a:t>In: </a:t>
            </a:r>
            <a:r>
              <a:rPr sz="900" spc="-5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Proceedings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F9BCD"/>
                </a:solidFill>
                <a:latin typeface="Arial"/>
                <a:cs typeface="Arial"/>
              </a:rPr>
              <a:t>of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15" dirty="0">
                <a:solidFill>
                  <a:srgbClr val="7F9BCD"/>
                </a:solidFill>
                <a:latin typeface="Arial"/>
                <a:cs typeface="Arial"/>
              </a:rPr>
              <a:t>the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7F9BCD"/>
                </a:solidFill>
                <a:latin typeface="Arial"/>
                <a:cs typeface="Arial"/>
              </a:rPr>
              <a:t>22nd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solidFill>
                  <a:srgbClr val="7F9BCD"/>
                </a:solidFill>
                <a:latin typeface="Arial"/>
                <a:cs typeface="Arial"/>
              </a:rPr>
              <a:t>Conference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7F9BCD"/>
                </a:solidFill>
                <a:latin typeface="Arial"/>
                <a:cs typeface="Arial"/>
              </a:rPr>
              <a:t>on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7F9BCD"/>
                </a:solidFill>
                <a:latin typeface="Arial"/>
                <a:cs typeface="Arial"/>
              </a:rPr>
              <a:t>Learning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7F9BCD"/>
                </a:solidFill>
                <a:latin typeface="Arial"/>
                <a:cs typeface="Arial"/>
              </a:rPr>
              <a:t>Theory,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F9BCD"/>
                </a:solidFill>
                <a:latin typeface="Arial"/>
                <a:cs typeface="Arial"/>
              </a:rPr>
              <a:t>Montreal,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Quebec,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7F9BCD"/>
                </a:solidFill>
                <a:latin typeface="Arial"/>
                <a:cs typeface="Arial"/>
              </a:rPr>
              <a:t>Canada,</a:t>
            </a:r>
            <a:r>
              <a:rPr sz="900" i="1" spc="60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7F9BCD"/>
                </a:solidFill>
                <a:latin typeface="Arial"/>
                <a:cs typeface="Arial"/>
              </a:rPr>
              <a:t>June</a:t>
            </a:r>
            <a:r>
              <a:rPr sz="900" i="1" spc="55" dirty="0">
                <a:solidFill>
                  <a:srgbClr val="7F9BCD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7F9BCD"/>
                </a:solidFill>
                <a:latin typeface="Arial"/>
                <a:cs typeface="Arial"/>
              </a:rPr>
              <a:t>18-21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. </a:t>
            </a:r>
            <a:r>
              <a:rPr sz="900" spc="-26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2009.</a:t>
            </a:r>
            <a:endParaRPr sz="900">
              <a:latin typeface="Tahoma"/>
              <a:cs typeface="Tahoma"/>
            </a:endParaRPr>
          </a:p>
          <a:p>
            <a:pPr marL="12700" marR="67310" indent="50165">
              <a:lnSpc>
                <a:spcPct val="116199"/>
              </a:lnSpc>
              <a:spcBef>
                <a:spcPts val="395"/>
              </a:spcBef>
            </a:pP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Mehryar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3A66B2"/>
                </a:solidFill>
                <a:latin typeface="Tahoma"/>
                <a:cs typeface="Tahoma"/>
              </a:rPr>
              <a:t>Mohri,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A66B2"/>
                </a:solidFill>
                <a:latin typeface="Tahoma"/>
                <a:cs typeface="Tahoma"/>
              </a:rPr>
              <a:t>Afshin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Rostamizadeh,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Ameet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Talwalkar.</a:t>
            </a:r>
            <a:r>
              <a:rPr sz="900" spc="3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Foundations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Machine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Learning</a:t>
            </a:r>
            <a:r>
              <a:rPr sz="900" spc="-30" dirty="0">
                <a:latin typeface="Tahoma"/>
                <a:cs typeface="Tahoma"/>
              </a:rPr>
              <a:t>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Second</a:t>
            </a:r>
            <a:r>
              <a:rPr sz="900" spc="20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F9BCD"/>
                </a:solidFill>
                <a:latin typeface="Tahoma"/>
                <a:cs typeface="Tahoma"/>
              </a:rPr>
              <a:t>Edition.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7F9BCD"/>
                </a:solidFill>
                <a:latin typeface="Tahoma"/>
                <a:cs typeface="Tahoma"/>
              </a:rPr>
              <a:t>MIT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F9BCD"/>
                </a:solidFill>
                <a:latin typeface="Tahoma"/>
                <a:cs typeface="Tahoma"/>
              </a:rPr>
              <a:t>Press,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2018.</a:t>
            </a:r>
            <a:endParaRPr sz="900">
              <a:latin typeface="Tahoma"/>
              <a:cs typeface="Tahoma"/>
            </a:endParaRPr>
          </a:p>
          <a:p>
            <a:pPr marL="12700" marR="241935" indent="50165">
              <a:lnSpc>
                <a:spcPct val="116199"/>
              </a:lnSpc>
              <a:spcBef>
                <a:spcPts val="400"/>
              </a:spcBef>
            </a:pP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3A66B2"/>
                </a:solidFill>
                <a:latin typeface="Tahoma"/>
                <a:cs typeface="Tahoma"/>
              </a:rPr>
              <a:t>Shalev-Shwartz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A66B2"/>
                </a:solidFill>
                <a:latin typeface="Tahoma"/>
                <a:cs typeface="Tahoma"/>
              </a:rPr>
              <a:t>and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Shai</a:t>
            </a:r>
            <a:r>
              <a:rPr sz="900" spc="30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A66B2"/>
                </a:solidFill>
                <a:latin typeface="Tahoma"/>
                <a:cs typeface="Tahoma"/>
              </a:rPr>
              <a:t>Ben-David.</a:t>
            </a:r>
            <a:r>
              <a:rPr sz="900" spc="25" dirty="0">
                <a:solidFill>
                  <a:srgbClr val="3A66B2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Understanding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machine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30" dirty="0">
                <a:latin typeface="Arial"/>
                <a:cs typeface="Arial"/>
              </a:rPr>
              <a:t>learning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: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From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theory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20" dirty="0">
                <a:latin typeface="Arial"/>
                <a:cs typeface="Arial"/>
              </a:rPr>
              <a:t>to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algorithms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7F9BCD"/>
                </a:solidFill>
                <a:latin typeface="Tahoma"/>
                <a:cs typeface="Tahoma"/>
              </a:rPr>
              <a:t>Cambridge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7F9BCD"/>
                </a:solidFill>
                <a:latin typeface="Tahoma"/>
                <a:cs typeface="Tahoma"/>
              </a:rPr>
              <a:t>University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F9BCD"/>
                </a:solidFill>
                <a:latin typeface="Tahoma"/>
                <a:cs typeface="Tahoma"/>
              </a:rPr>
              <a:t>Press,</a:t>
            </a:r>
            <a:r>
              <a:rPr sz="900" spc="25" dirty="0">
                <a:solidFill>
                  <a:srgbClr val="7F9BCD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7F9BCD"/>
                </a:solidFill>
                <a:latin typeface="Tahoma"/>
                <a:cs typeface="Tahoma"/>
              </a:rPr>
              <a:t>2014.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414" y="1186909"/>
            <a:ext cx="106680" cy="144780"/>
            <a:chOff x="395414" y="1186909"/>
            <a:chExt cx="106680" cy="1447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954" y="1189449"/>
              <a:ext cx="101219" cy="1391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954" y="118944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0606" y="120842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259" y="122740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606" y="125903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1255872"/>
              <a:ext cx="31635" cy="442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890" y="130964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3868" y="118944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414" y="1556174"/>
            <a:ext cx="106680" cy="144780"/>
            <a:chOff x="395414" y="1556174"/>
            <a:chExt cx="106680" cy="14478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54" y="1558714"/>
              <a:ext cx="101219" cy="1391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7954" y="155871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606" y="157769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3259" y="159667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606" y="162830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1625137"/>
              <a:ext cx="31635" cy="442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890" y="167891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868" y="155871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32742" y="4185902"/>
            <a:ext cx="19939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0"/>
              </a:lnSpc>
            </a:pPr>
            <a:r>
              <a:rPr sz="500" b="1" spc="20" dirty="0">
                <a:latin typeface="Arial"/>
                <a:cs typeface="Arial"/>
              </a:rPr>
              <a:t>48/48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4320540"/>
          </a:xfrm>
          <a:custGeom>
            <a:avLst/>
            <a:gdLst/>
            <a:ahLst/>
            <a:cxnLst/>
            <a:rect l="l" t="t" r="r" b="b"/>
            <a:pathLst>
              <a:path w="5760085" h="4320540">
                <a:moveTo>
                  <a:pt x="5759996" y="0"/>
                </a:moveTo>
                <a:lnTo>
                  <a:pt x="0" y="0"/>
                </a:lnTo>
                <a:lnTo>
                  <a:pt x="0" y="4319993"/>
                </a:lnTo>
                <a:lnTo>
                  <a:pt x="5759996" y="4319993"/>
                </a:lnTo>
                <a:lnTo>
                  <a:pt x="575999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0911" y="2010954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solidFill>
                  <a:srgbClr val="3A66B2"/>
                </a:solidFill>
                <a:latin typeface="Arial"/>
                <a:cs typeface="Arial"/>
              </a:rPr>
              <a:t>Questions?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2742" y="4185902"/>
            <a:ext cx="19939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0"/>
              </a:lnSpc>
            </a:pPr>
            <a:r>
              <a:rPr sz="500" b="1" spc="20" dirty="0">
                <a:latin typeface="Arial"/>
                <a:cs typeface="Arial"/>
              </a:rPr>
              <a:t>48/48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770" y="1914358"/>
            <a:ext cx="2659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Online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5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classification</a:t>
            </a:r>
            <a:r>
              <a:rPr sz="1100" b="1" spc="10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4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1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the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40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realizable</a:t>
            </a:r>
            <a:r>
              <a:rPr sz="1100" b="1" spc="9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00" b="1" spc="-85" dirty="0">
                <a:solidFill>
                  <a:srgbClr val="3A66B2"/>
                </a:solidFill>
                <a:latin typeface="Arial"/>
                <a:cs typeface="Arial"/>
                <a:hlinkClick r:id="rId2" action="ppaction://hlinksldjump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4470" y="2178605"/>
            <a:ext cx="3511550" cy="12700"/>
            <a:chOff x="1124470" y="2178605"/>
            <a:chExt cx="3511550" cy="12700"/>
          </a:xfrm>
        </p:grpSpPr>
        <p:sp>
          <p:nvSpPr>
            <p:cNvPr id="4" name="object 4"/>
            <p:cNvSpPr/>
            <p:nvPr/>
          </p:nvSpPr>
          <p:spPr>
            <a:xfrm>
              <a:off x="1124470" y="2178605"/>
              <a:ext cx="3511550" cy="12700"/>
            </a:xfrm>
            <a:custGeom>
              <a:avLst/>
              <a:gdLst/>
              <a:ahLst/>
              <a:cxnLst/>
              <a:rect l="l" t="t" r="r" b="b"/>
              <a:pathLst>
                <a:path w="3511550" h="12700">
                  <a:moveTo>
                    <a:pt x="0" y="12652"/>
                  </a:moveTo>
                  <a:lnTo>
                    <a:pt x="0" y="0"/>
                  </a:lnTo>
                  <a:lnTo>
                    <a:pt x="3511105" y="0"/>
                  </a:lnTo>
                  <a:lnTo>
                    <a:pt x="3511105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4470" y="2178605"/>
              <a:ext cx="219710" cy="12700"/>
            </a:xfrm>
            <a:custGeom>
              <a:avLst/>
              <a:gdLst/>
              <a:ahLst/>
              <a:cxnLst/>
              <a:rect l="l" t="t" r="r" b="b"/>
              <a:pathLst>
                <a:path w="219709" h="12700">
                  <a:moveTo>
                    <a:pt x="0" y="12652"/>
                  </a:moveTo>
                  <a:lnTo>
                    <a:pt x="0" y="0"/>
                  </a:lnTo>
                  <a:lnTo>
                    <a:pt x="219443" y="0"/>
                  </a:lnTo>
                  <a:lnTo>
                    <a:pt x="21944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2430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Online</a:t>
            </a:r>
            <a:r>
              <a:rPr sz="1000" b="1" spc="7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classification</a:t>
            </a:r>
            <a:r>
              <a:rPr sz="1000" b="1" spc="8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0" dirty="0">
                <a:solidFill>
                  <a:srgbClr val="3A66B2"/>
                </a:solidFill>
                <a:latin typeface="Arial"/>
                <a:cs typeface="Arial"/>
              </a:rPr>
              <a:t>in</a:t>
            </a:r>
            <a:r>
              <a:rPr sz="1000" b="1" spc="8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A66B2"/>
                </a:solidFill>
                <a:latin typeface="Arial"/>
                <a:cs typeface="Arial"/>
              </a:rPr>
              <a:t>the</a:t>
            </a:r>
            <a:r>
              <a:rPr sz="1000" b="1" spc="7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3A66B2"/>
                </a:solidFill>
                <a:latin typeface="Arial"/>
                <a:cs typeface="Arial"/>
              </a:rPr>
              <a:t>realizable</a:t>
            </a:r>
            <a:r>
              <a:rPr sz="1000" b="1" spc="8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75" dirty="0">
                <a:solidFill>
                  <a:srgbClr val="3A66B2"/>
                </a:solidFill>
                <a:latin typeface="Arial"/>
                <a:cs typeface="Arial"/>
              </a:rPr>
              <a:t>case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480059" cy="12700"/>
            </a:xfrm>
            <a:custGeom>
              <a:avLst/>
              <a:gdLst/>
              <a:ahLst/>
              <a:cxnLst/>
              <a:rect l="l" t="t" r="r" b="b"/>
              <a:pathLst>
                <a:path w="480059" h="12700">
                  <a:moveTo>
                    <a:pt x="0" y="12652"/>
                  </a:moveTo>
                  <a:lnTo>
                    <a:pt x="0" y="0"/>
                  </a:lnTo>
                  <a:lnTo>
                    <a:pt x="479976" y="0"/>
                  </a:lnTo>
                  <a:lnTo>
                    <a:pt x="479976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836631"/>
            <a:ext cx="5045710" cy="807720"/>
            <a:chOff x="360003" y="1836631"/>
            <a:chExt cx="5045710" cy="807720"/>
          </a:xfrm>
        </p:grpSpPr>
        <p:sp>
          <p:nvSpPr>
            <p:cNvPr id="9" name="object 9"/>
            <p:cNvSpPr/>
            <p:nvPr/>
          </p:nvSpPr>
          <p:spPr>
            <a:xfrm>
              <a:off x="362534" y="1839161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2044768"/>
              <a:ext cx="5040630" cy="597535"/>
            </a:xfrm>
            <a:custGeom>
              <a:avLst/>
              <a:gdLst/>
              <a:ahLst/>
              <a:cxnLst/>
              <a:rect l="l" t="t" r="r" b="b"/>
              <a:pathLst>
                <a:path w="5040630" h="597535">
                  <a:moveTo>
                    <a:pt x="5040064" y="0"/>
                  </a:moveTo>
                  <a:lnTo>
                    <a:pt x="0" y="0"/>
                  </a:lnTo>
                  <a:lnTo>
                    <a:pt x="0" y="571710"/>
                  </a:lnTo>
                  <a:lnTo>
                    <a:pt x="1988" y="581561"/>
                  </a:lnTo>
                  <a:lnTo>
                    <a:pt x="7411" y="589604"/>
                  </a:lnTo>
                  <a:lnTo>
                    <a:pt x="15455" y="595027"/>
                  </a:lnTo>
                  <a:lnTo>
                    <a:pt x="25305" y="597016"/>
                  </a:lnTo>
                  <a:lnTo>
                    <a:pt x="5014759" y="597016"/>
                  </a:lnTo>
                  <a:lnTo>
                    <a:pt x="5024609" y="595027"/>
                  </a:lnTo>
                  <a:lnTo>
                    <a:pt x="5032653" y="589604"/>
                  </a:lnTo>
                  <a:lnTo>
                    <a:pt x="5038076" y="581561"/>
                  </a:lnTo>
                  <a:lnTo>
                    <a:pt x="5040064" y="571710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2044768"/>
              <a:ext cx="5040630" cy="597535"/>
            </a:xfrm>
            <a:custGeom>
              <a:avLst/>
              <a:gdLst/>
              <a:ahLst/>
              <a:cxnLst/>
              <a:rect l="l" t="t" r="r" b="b"/>
              <a:pathLst>
                <a:path w="5040630" h="597535">
                  <a:moveTo>
                    <a:pt x="5040064" y="0"/>
                  </a:moveTo>
                  <a:lnTo>
                    <a:pt x="5040064" y="571710"/>
                  </a:lnTo>
                  <a:lnTo>
                    <a:pt x="5038076" y="581561"/>
                  </a:lnTo>
                  <a:lnTo>
                    <a:pt x="5032653" y="589604"/>
                  </a:lnTo>
                  <a:lnTo>
                    <a:pt x="5024609" y="595027"/>
                  </a:lnTo>
                  <a:lnTo>
                    <a:pt x="5014759" y="597016"/>
                  </a:lnTo>
                  <a:lnTo>
                    <a:pt x="25305" y="597016"/>
                  </a:lnTo>
                  <a:lnTo>
                    <a:pt x="15455" y="595027"/>
                  </a:lnTo>
                  <a:lnTo>
                    <a:pt x="7411" y="589604"/>
                  </a:lnTo>
                  <a:lnTo>
                    <a:pt x="1988" y="581561"/>
                  </a:lnTo>
                  <a:lnTo>
                    <a:pt x="0" y="571710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0003" y="2920665"/>
            <a:ext cx="5045710" cy="1279525"/>
            <a:chOff x="360003" y="2920665"/>
            <a:chExt cx="5045710" cy="1279525"/>
          </a:xfrm>
        </p:grpSpPr>
        <p:sp>
          <p:nvSpPr>
            <p:cNvPr id="13" name="object 13"/>
            <p:cNvSpPr/>
            <p:nvPr/>
          </p:nvSpPr>
          <p:spPr>
            <a:xfrm>
              <a:off x="362534" y="2923195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534" y="3128802"/>
              <a:ext cx="5040630" cy="1068705"/>
            </a:xfrm>
            <a:custGeom>
              <a:avLst/>
              <a:gdLst/>
              <a:ahLst/>
              <a:cxnLst/>
              <a:rect l="l" t="t" r="r" b="b"/>
              <a:pathLst>
                <a:path w="5040630" h="1068704">
                  <a:moveTo>
                    <a:pt x="5040064" y="0"/>
                  </a:moveTo>
                  <a:lnTo>
                    <a:pt x="0" y="0"/>
                  </a:lnTo>
                  <a:lnTo>
                    <a:pt x="0" y="1043369"/>
                  </a:lnTo>
                  <a:lnTo>
                    <a:pt x="1988" y="1053219"/>
                  </a:lnTo>
                  <a:lnTo>
                    <a:pt x="7411" y="1061263"/>
                  </a:lnTo>
                  <a:lnTo>
                    <a:pt x="15455" y="1066686"/>
                  </a:lnTo>
                  <a:lnTo>
                    <a:pt x="25305" y="1068675"/>
                  </a:lnTo>
                  <a:lnTo>
                    <a:pt x="5014759" y="1068675"/>
                  </a:lnTo>
                  <a:lnTo>
                    <a:pt x="5024609" y="1066686"/>
                  </a:lnTo>
                  <a:lnTo>
                    <a:pt x="5032653" y="1061263"/>
                  </a:lnTo>
                  <a:lnTo>
                    <a:pt x="5038076" y="1053219"/>
                  </a:lnTo>
                  <a:lnTo>
                    <a:pt x="5040064" y="104336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534" y="3128802"/>
              <a:ext cx="5040630" cy="1068705"/>
            </a:xfrm>
            <a:custGeom>
              <a:avLst/>
              <a:gdLst/>
              <a:ahLst/>
              <a:cxnLst/>
              <a:rect l="l" t="t" r="r" b="b"/>
              <a:pathLst>
                <a:path w="5040630" h="1068704">
                  <a:moveTo>
                    <a:pt x="5040064" y="0"/>
                  </a:moveTo>
                  <a:lnTo>
                    <a:pt x="5040064" y="1043369"/>
                  </a:lnTo>
                  <a:lnTo>
                    <a:pt x="5038076" y="1053219"/>
                  </a:lnTo>
                  <a:lnTo>
                    <a:pt x="5032653" y="1061263"/>
                  </a:lnTo>
                  <a:lnTo>
                    <a:pt x="5024609" y="1066686"/>
                  </a:lnTo>
                  <a:lnTo>
                    <a:pt x="5014759" y="1068675"/>
                  </a:lnTo>
                  <a:lnTo>
                    <a:pt x="25305" y="1068675"/>
                  </a:lnTo>
                  <a:lnTo>
                    <a:pt x="15455" y="1066686"/>
                  </a:lnTo>
                  <a:lnTo>
                    <a:pt x="7411" y="1061263"/>
                  </a:lnTo>
                  <a:lnTo>
                    <a:pt x="1988" y="1053219"/>
                  </a:lnTo>
                  <a:lnTo>
                    <a:pt x="0" y="104336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3444" y="572412"/>
            <a:ext cx="5243830" cy="3505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27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performed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consecutive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rounds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round</a:t>
            </a:r>
            <a:r>
              <a:rPr sz="90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spc="60" dirty="0">
                <a:latin typeface="Tahoma"/>
                <a:cs typeface="Tahoma"/>
              </a:rPr>
              <a:t>,</a:t>
            </a:r>
            <a:endParaRPr sz="900">
              <a:latin typeface="Tahoma"/>
              <a:cs typeface="Tahoma"/>
            </a:endParaRPr>
          </a:p>
          <a:p>
            <a:pPr marL="554355" indent="-142875">
              <a:lnSpc>
                <a:spcPct val="100000"/>
              </a:lnSpc>
              <a:spcBef>
                <a:spcPts val="150"/>
              </a:spcBef>
              <a:buClr>
                <a:srgbClr val="3A66B2"/>
              </a:buClr>
              <a:buAutoNum type="arabicPeriod"/>
              <a:tabLst>
                <a:tab pos="554990" algn="l"/>
              </a:tabLst>
            </a:pPr>
            <a:r>
              <a:rPr sz="1200" spc="-22" baseline="6944" dirty="0">
                <a:latin typeface="Tahoma"/>
                <a:cs typeface="Tahoma"/>
              </a:rPr>
              <a:t>Learner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latin typeface="Tahoma"/>
                <a:cs typeface="Tahoma"/>
              </a:rPr>
              <a:t>receives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spc="-22" baseline="6944" dirty="0">
                <a:latin typeface="Tahoma"/>
                <a:cs typeface="Tahoma"/>
              </a:rPr>
              <a:t>an</a:t>
            </a:r>
            <a:r>
              <a:rPr sz="1200" spc="30" baseline="6944" dirty="0">
                <a:latin typeface="Tahoma"/>
                <a:cs typeface="Tahoma"/>
              </a:rPr>
              <a:t> </a:t>
            </a:r>
            <a:r>
              <a:rPr sz="1200" spc="7" baseline="6944" dirty="0">
                <a:latin typeface="Tahoma"/>
                <a:cs typeface="Tahoma"/>
              </a:rPr>
              <a:t>input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b="1" spc="7" baseline="694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75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87" baseline="6944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200" spc="187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554355" indent="-142875">
              <a:lnSpc>
                <a:spcPct val="100000"/>
              </a:lnSpc>
              <a:spcBef>
                <a:spcPts val="70"/>
              </a:spcBef>
              <a:buClr>
                <a:srgbClr val="3A66B2"/>
              </a:buClr>
              <a:buAutoNum type="arabicPeriod"/>
              <a:tabLst>
                <a:tab pos="554990" algn="l"/>
              </a:tabLst>
            </a:pPr>
            <a:r>
              <a:rPr sz="1200" spc="-22" baseline="6944" dirty="0">
                <a:latin typeface="Tahoma"/>
                <a:cs typeface="Tahoma"/>
              </a:rPr>
              <a:t>Learner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baseline="6944" dirty="0">
                <a:latin typeface="Tahoma"/>
                <a:cs typeface="Tahoma"/>
              </a:rPr>
              <a:t>outputs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prediction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i="1" spc="-195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95" baseline="6944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75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20" baseline="6944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1200" spc="120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554355" indent="-142875">
              <a:lnSpc>
                <a:spcPct val="100000"/>
              </a:lnSpc>
              <a:spcBef>
                <a:spcPts val="70"/>
              </a:spcBef>
              <a:buClr>
                <a:srgbClr val="3A66B2"/>
              </a:buClr>
              <a:buAutoNum type="arabicPeriod"/>
              <a:tabLst>
                <a:tab pos="554990" algn="l"/>
              </a:tabLst>
            </a:pPr>
            <a:r>
              <a:rPr sz="1200" spc="-22" baseline="6944" dirty="0">
                <a:latin typeface="Tahoma"/>
                <a:cs typeface="Tahoma"/>
              </a:rPr>
              <a:t>Learner</a:t>
            </a:r>
            <a:r>
              <a:rPr sz="1200" spc="30" baseline="6944" dirty="0">
                <a:latin typeface="Tahoma"/>
                <a:cs typeface="Tahoma"/>
              </a:rPr>
              <a:t> </a:t>
            </a:r>
            <a:r>
              <a:rPr sz="1200" spc="-30" baseline="6944" dirty="0">
                <a:latin typeface="Tahoma"/>
                <a:cs typeface="Tahoma"/>
              </a:rPr>
              <a:t>receives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true</a:t>
            </a:r>
            <a:r>
              <a:rPr sz="1200" spc="37" baseline="6944" dirty="0">
                <a:latin typeface="Tahoma"/>
                <a:cs typeface="Tahoma"/>
              </a:rPr>
              <a:t> </a:t>
            </a:r>
            <a:r>
              <a:rPr sz="1200" spc="-7" baseline="6944" dirty="0">
                <a:latin typeface="Tahoma"/>
                <a:cs typeface="Tahoma"/>
              </a:rPr>
              <a:t>label</a:t>
            </a:r>
            <a:r>
              <a:rPr sz="1200" spc="30" baseline="6944" dirty="0">
                <a:latin typeface="Tahoma"/>
                <a:cs typeface="Tahoma"/>
              </a:rPr>
              <a:t> </a:t>
            </a:r>
            <a:r>
              <a:rPr sz="1200" i="1" spc="37" baseline="694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97" baseline="6944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200" spc="75" baseline="694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spc="120" baseline="6944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1200" spc="120" baseline="6944" dirty="0">
                <a:latin typeface="Tahoma"/>
                <a:cs typeface="Tahoma"/>
              </a:rPr>
              <a:t>.</a:t>
            </a:r>
            <a:endParaRPr sz="1200" baseline="6944">
              <a:latin typeface="Tahoma"/>
              <a:cs typeface="Tahoma"/>
            </a:endParaRPr>
          </a:p>
          <a:p>
            <a:pPr marL="194310">
              <a:lnSpc>
                <a:spcPct val="100000"/>
              </a:lnSpc>
              <a:spcBef>
                <a:spcPts val="9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55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realizable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case,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assume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that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labels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generated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some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8E00"/>
                </a:solidFill>
                <a:latin typeface="Lucida Sans Unicode"/>
                <a:cs typeface="Lucida Sans Unicode"/>
              </a:rPr>
              <a:t>∗</a:t>
            </a:r>
            <a:r>
              <a:rPr sz="900" spc="179" baseline="37037" dirty="0">
                <a:solidFill>
                  <a:srgbClr val="008E00"/>
                </a:solidFill>
                <a:latin typeface="Lucida Sans Unicode"/>
                <a:cs typeface="Lucida Sans Unicode"/>
              </a:rPr>
              <a:t> </a:t>
            </a:r>
            <a:r>
              <a:rPr sz="900" spc="-65" dirty="0">
                <a:solidFill>
                  <a:srgbClr val="008E00"/>
                </a:solidFill>
                <a:latin typeface="Tahoma"/>
                <a:cs typeface="Tahoma"/>
              </a:rPr>
              <a:t>: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140" dirty="0">
                <a:solidFill>
                  <a:srgbClr val="008E00"/>
                </a:solidFill>
                <a:latin typeface="Cambria"/>
                <a:cs typeface="Cambria"/>
              </a:rPr>
              <a:t>X</a:t>
            </a:r>
            <a:r>
              <a:rPr sz="900" spc="19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55" dirty="0">
                <a:solidFill>
                  <a:srgbClr val="008E00"/>
                </a:solidFill>
                <a:latin typeface="Cambria"/>
                <a:cs typeface="Cambria"/>
              </a:rPr>
              <a:t>›→</a:t>
            </a:r>
            <a:r>
              <a:rPr sz="900" spc="6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75" dirty="0">
                <a:solidFill>
                  <a:srgbClr val="008E00"/>
                </a:solidFill>
                <a:latin typeface="Cambria"/>
                <a:cs typeface="Cambria"/>
              </a:rPr>
              <a:t>Y</a:t>
            </a:r>
            <a:r>
              <a:rPr sz="900" spc="7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94310">
              <a:lnSpc>
                <a:spcPct val="100000"/>
              </a:lnSpc>
              <a:spcBef>
                <a:spcPts val="1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also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assume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24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taken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class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known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learner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320040" marR="157480" indent="-126364">
              <a:lnSpc>
                <a:spcPct val="116199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learner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should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make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few</a:t>
            </a:r>
            <a:r>
              <a:rPr sz="900" spc="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possible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assuming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both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67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900" spc="-2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instances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chosen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adversary</a:t>
            </a:r>
            <a:r>
              <a:rPr sz="900" spc="-3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735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Definition</a:t>
            </a:r>
            <a:r>
              <a:rPr sz="900" b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6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bound)</a:t>
            </a:r>
            <a:endParaRPr sz="900">
              <a:latin typeface="Arial"/>
              <a:cs typeface="Arial"/>
            </a:endParaRPr>
          </a:p>
          <a:p>
            <a:pPr marL="139065" marR="215900">
              <a:lnSpc>
                <a:spcPct val="116199"/>
              </a:lnSpc>
              <a:spcBef>
                <a:spcPts val="215"/>
              </a:spcBef>
            </a:pP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5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denote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8E00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8E00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the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maximal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of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mistakes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0" dirty="0">
                <a:latin typeface="Arial"/>
                <a:cs typeface="Arial"/>
              </a:rPr>
              <a:t>A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might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make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examples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labeled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some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bound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on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called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mistake-bound</a:t>
            </a:r>
            <a:r>
              <a:rPr sz="900" spc="-3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94310">
              <a:lnSpc>
                <a:spcPct val="100000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study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how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design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algorithms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5" dirty="0">
                <a:latin typeface="Arial"/>
                <a:cs typeface="Arial"/>
              </a:rPr>
              <a:t>M</a:t>
            </a:r>
            <a:r>
              <a:rPr sz="900" i="1" spc="67" baseline="-9259" dirty="0">
                <a:latin typeface="Arial"/>
                <a:cs typeface="Arial"/>
              </a:rPr>
              <a:t>A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H</a:t>
            </a:r>
            <a:r>
              <a:rPr sz="900" spc="45" dirty="0">
                <a:latin typeface="Tahoma"/>
                <a:cs typeface="Tahoma"/>
              </a:rPr>
              <a:t>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minimal.</a:t>
            </a:r>
            <a:endParaRPr sz="9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780"/>
              </a:spcBef>
            </a:pPr>
            <a:r>
              <a:rPr sz="900" b="1" spc="-15" dirty="0">
                <a:solidFill>
                  <a:srgbClr val="008E00"/>
                </a:solidFill>
                <a:latin typeface="Arial"/>
                <a:cs typeface="Arial"/>
              </a:rPr>
              <a:t>Definition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8E00"/>
                </a:solidFill>
                <a:latin typeface="Arial"/>
                <a:cs typeface="Arial"/>
              </a:rPr>
              <a:t>(Mistake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008E00"/>
                </a:solidFill>
                <a:latin typeface="Arial"/>
                <a:cs typeface="Arial"/>
              </a:rPr>
              <a:t>bounds,</a:t>
            </a:r>
            <a:r>
              <a:rPr sz="900" b="1" spc="8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Online</a:t>
            </a:r>
            <a:r>
              <a:rPr sz="900" b="1" spc="9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learnability)</a:t>
            </a:r>
            <a:endParaRPr sz="9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340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Given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</a:t>
            </a:r>
            <a:endParaRPr sz="900">
              <a:latin typeface="Tahoma"/>
              <a:cs typeface="Tahoma"/>
            </a:endParaRPr>
          </a:p>
          <a:p>
            <a:pPr marL="139065" marR="176530">
              <a:lnSpc>
                <a:spcPct val="116199"/>
              </a:lnSpc>
            </a:pPr>
            <a:r>
              <a:rPr sz="900" i="1" spc="-9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22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30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spc="-30" baseline="-9259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i="1" spc="-2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1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22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9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i="1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15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-60" baseline="-92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0000FF"/>
                </a:solidFill>
                <a:latin typeface="Tahoma"/>
                <a:cs typeface="Tahoma"/>
              </a:rPr>
              <a:t>)))</a:t>
            </a:r>
            <a:r>
              <a:rPr sz="900" spc="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where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7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900" i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integer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8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900" spc="-22" baseline="3703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let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15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be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makes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9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denote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supremum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15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900" i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over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sequences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preceding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form.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bound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form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sz="900" i="1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15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called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b="1" spc="-35" dirty="0">
                <a:solidFill>
                  <a:srgbClr val="008E00"/>
                </a:solidFill>
                <a:latin typeface="Arial"/>
                <a:cs typeface="Arial"/>
              </a:rPr>
              <a:t>mistake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spc="-45" dirty="0">
                <a:latin typeface="Tahoma"/>
                <a:cs typeface="Tahoma"/>
              </a:rPr>
              <a:t>.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 </a:t>
            </a:r>
            <a:r>
              <a:rPr sz="900" spc="-45" dirty="0">
                <a:latin typeface="Tahoma"/>
                <a:cs typeface="Tahoma"/>
              </a:rPr>
              <a:t>say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class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online</a:t>
            </a:r>
            <a:r>
              <a:rPr sz="900" b="1" spc="1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learnable</a:t>
            </a:r>
            <a:r>
              <a:rPr sz="900" b="1" spc="1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if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there</a:t>
            </a:r>
            <a:r>
              <a:rPr sz="900" spc="2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exists</a:t>
            </a:r>
            <a:r>
              <a:rPr sz="900" spc="229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900" spc="2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algorithm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for</a:t>
            </a:r>
            <a:r>
              <a:rPr sz="900" spc="2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which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i="1" spc="67" baseline="-9259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4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4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9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i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6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74"/>
            <a:ext cx="1223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Consistent</a:t>
            </a:r>
            <a:r>
              <a:rPr spc="20" dirty="0"/>
              <a:t> </a:t>
            </a:r>
            <a:r>
              <a:rPr spc="-3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600075" cy="12700"/>
            </a:xfrm>
            <a:custGeom>
              <a:avLst/>
              <a:gdLst/>
              <a:ahLst/>
              <a:cxnLst/>
              <a:rect l="l" t="t" r="r" b="b"/>
              <a:pathLst>
                <a:path w="600075" h="12700">
                  <a:moveTo>
                    <a:pt x="0" y="12652"/>
                  </a:moveTo>
                  <a:lnTo>
                    <a:pt x="0" y="0"/>
                  </a:lnTo>
                  <a:lnTo>
                    <a:pt x="600036" y="0"/>
                  </a:lnTo>
                  <a:lnTo>
                    <a:pt x="600036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033916"/>
            <a:ext cx="5045710" cy="1403985"/>
            <a:chOff x="360003" y="1033916"/>
            <a:chExt cx="5045710" cy="1403985"/>
          </a:xfrm>
        </p:grpSpPr>
        <p:sp>
          <p:nvSpPr>
            <p:cNvPr id="9" name="object 9"/>
            <p:cNvSpPr/>
            <p:nvPr/>
          </p:nvSpPr>
          <p:spPr>
            <a:xfrm>
              <a:off x="362534" y="1036447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235727"/>
              <a:ext cx="5040630" cy="1200150"/>
            </a:xfrm>
            <a:custGeom>
              <a:avLst/>
              <a:gdLst/>
              <a:ahLst/>
              <a:cxnLst/>
              <a:rect l="l" t="t" r="r" b="b"/>
              <a:pathLst>
                <a:path w="5040630" h="1200150">
                  <a:moveTo>
                    <a:pt x="5040064" y="0"/>
                  </a:moveTo>
                  <a:lnTo>
                    <a:pt x="0" y="0"/>
                  </a:lnTo>
                  <a:lnTo>
                    <a:pt x="0" y="1174229"/>
                  </a:lnTo>
                  <a:lnTo>
                    <a:pt x="1988" y="1184079"/>
                  </a:lnTo>
                  <a:lnTo>
                    <a:pt x="7411" y="1192123"/>
                  </a:lnTo>
                  <a:lnTo>
                    <a:pt x="15455" y="1197546"/>
                  </a:lnTo>
                  <a:lnTo>
                    <a:pt x="25305" y="1199534"/>
                  </a:lnTo>
                  <a:lnTo>
                    <a:pt x="5014759" y="1199534"/>
                  </a:lnTo>
                  <a:lnTo>
                    <a:pt x="5024609" y="1197546"/>
                  </a:lnTo>
                  <a:lnTo>
                    <a:pt x="5032653" y="1192123"/>
                  </a:lnTo>
                  <a:lnTo>
                    <a:pt x="5038076" y="1184079"/>
                  </a:lnTo>
                  <a:lnTo>
                    <a:pt x="5040064" y="1174229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235727"/>
              <a:ext cx="5040630" cy="1200150"/>
            </a:xfrm>
            <a:custGeom>
              <a:avLst/>
              <a:gdLst/>
              <a:ahLst/>
              <a:cxnLst/>
              <a:rect l="l" t="t" r="r" b="b"/>
              <a:pathLst>
                <a:path w="5040630" h="1200150">
                  <a:moveTo>
                    <a:pt x="5040064" y="0"/>
                  </a:moveTo>
                  <a:lnTo>
                    <a:pt x="5040064" y="1174229"/>
                  </a:lnTo>
                  <a:lnTo>
                    <a:pt x="5038076" y="1184079"/>
                  </a:lnTo>
                  <a:lnTo>
                    <a:pt x="5032653" y="1192123"/>
                  </a:lnTo>
                  <a:lnTo>
                    <a:pt x="5024609" y="1197546"/>
                  </a:lnTo>
                  <a:lnTo>
                    <a:pt x="5014759" y="1199534"/>
                  </a:lnTo>
                  <a:lnTo>
                    <a:pt x="25305" y="1199534"/>
                  </a:lnTo>
                  <a:lnTo>
                    <a:pt x="15455" y="1197546"/>
                  </a:lnTo>
                  <a:lnTo>
                    <a:pt x="7411" y="1192123"/>
                  </a:lnTo>
                  <a:lnTo>
                    <a:pt x="1988" y="1184079"/>
                  </a:lnTo>
                  <a:lnTo>
                    <a:pt x="0" y="1174229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044" y="618760"/>
            <a:ext cx="4922520" cy="92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marR="55880" indent="-126364">
              <a:lnSpc>
                <a:spcPct val="116199"/>
              </a:lnSpc>
              <a:spcBef>
                <a:spcPts val="100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9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sz="900" i="1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Cambria"/>
                <a:cs typeface="Cambria"/>
              </a:rPr>
              <a:t>∞</a:t>
            </a:r>
            <a:r>
              <a:rPr sz="900" spc="6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rule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learning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use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Tahoma"/>
                <a:cs typeface="Tahoma"/>
              </a:rPr>
              <a:t>ERM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hypothesis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any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hypothesis </a:t>
            </a:r>
            <a:r>
              <a:rPr sz="900" spc="-26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which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is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consistent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8E00"/>
                </a:solidFill>
                <a:latin typeface="Tahoma"/>
                <a:cs typeface="Tahoma"/>
              </a:rPr>
              <a:t>with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008E00"/>
                </a:solidFill>
                <a:latin typeface="Tahoma"/>
                <a:cs typeface="Tahoma"/>
              </a:rPr>
              <a:t>all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past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examples</a:t>
            </a:r>
            <a:r>
              <a:rPr sz="900" spc="-30" dirty="0">
                <a:latin typeface="Tahoma"/>
                <a:cs typeface="Tahoma"/>
              </a:rPr>
              <a:t>).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Consistent</a:t>
            </a:r>
            <a:r>
              <a:rPr sz="900" b="1" spc="3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endParaRPr sz="9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439"/>
              </a:spcBef>
            </a:pPr>
            <a:r>
              <a:rPr sz="1050" spc="-44" baseline="7936" dirty="0">
                <a:latin typeface="Tahoma"/>
                <a:cs typeface="Tahoma"/>
              </a:rPr>
              <a:t>1:</a:t>
            </a:r>
            <a:r>
              <a:rPr sz="1050" spc="322" baseline="7936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1350" baseline="6172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255" y="1557512"/>
            <a:ext cx="598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55" y="1716833"/>
            <a:ext cx="21501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15" baseline="6172" dirty="0">
                <a:latin typeface="Tahoma"/>
                <a:cs typeface="Tahoma"/>
              </a:rPr>
              <a:t>Ch</a:t>
            </a:r>
            <a:r>
              <a:rPr sz="1350" spc="30" baseline="6172" dirty="0">
                <a:latin typeface="Tahoma"/>
                <a:cs typeface="Tahoma"/>
              </a:rPr>
              <a:t>o</a:t>
            </a:r>
            <a:r>
              <a:rPr sz="1350" spc="-52" baseline="6172" dirty="0">
                <a:latin typeface="Tahoma"/>
                <a:cs typeface="Tahoma"/>
              </a:rPr>
              <a:t>o</a:t>
            </a:r>
            <a:r>
              <a:rPr sz="1350" spc="-89" baseline="6172" dirty="0">
                <a:latin typeface="Tahoma"/>
                <a:cs typeface="Tahoma"/>
              </a:rPr>
              <a:t>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any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5" baseline="6172" dirty="0">
                <a:latin typeface="Tahoma"/>
                <a:cs typeface="Tahoma"/>
              </a:rPr>
              <a:t>p</a:t>
            </a:r>
            <a:r>
              <a:rPr sz="1350" spc="-15" baseline="6172" dirty="0">
                <a:latin typeface="Tahoma"/>
                <a:cs typeface="Tahoma"/>
              </a:rPr>
              <a:t>redict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585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0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255" y="1876155"/>
            <a:ext cx="15582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7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391" y="1517103"/>
            <a:ext cx="86360" cy="6629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700" spc="-30" dirty="0">
                <a:latin typeface="Tahoma"/>
                <a:cs typeface="Tahoma"/>
              </a:rPr>
              <a:t>6: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255" y="2035489"/>
            <a:ext cx="1910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15" baseline="6172" dirty="0">
                <a:latin typeface="Tahoma"/>
                <a:cs typeface="Tahoma"/>
              </a:rPr>
              <a:t>U</a:t>
            </a:r>
            <a:r>
              <a:rPr sz="1350" spc="44" baseline="6172" dirty="0">
                <a:latin typeface="Tahoma"/>
                <a:cs typeface="Tahoma"/>
              </a:rPr>
              <a:t>p</a:t>
            </a:r>
            <a:r>
              <a:rPr sz="1350" spc="-15" baseline="6172" dirty="0">
                <a:latin typeface="Tahoma"/>
                <a:cs typeface="Tahoma"/>
              </a:rPr>
              <a:t>dat</a:t>
            </a:r>
            <a:r>
              <a:rPr sz="1350" spc="-97" baseline="6172" dirty="0">
                <a:latin typeface="Tahoma"/>
                <a:cs typeface="Tahoma"/>
              </a:rPr>
              <a:t>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0003" y="2730089"/>
            <a:ext cx="5045710" cy="489584"/>
            <a:chOff x="360003" y="2730089"/>
            <a:chExt cx="5045710" cy="489584"/>
          </a:xfrm>
        </p:grpSpPr>
        <p:sp>
          <p:nvSpPr>
            <p:cNvPr id="19" name="object 19"/>
            <p:cNvSpPr/>
            <p:nvPr/>
          </p:nvSpPr>
          <p:spPr>
            <a:xfrm>
              <a:off x="362534" y="2732619"/>
              <a:ext cx="5040630" cy="231140"/>
            </a:xfrm>
            <a:custGeom>
              <a:avLst/>
              <a:gdLst/>
              <a:ahLst/>
              <a:cxnLst/>
              <a:rect l="l" t="t" r="r" b="b"/>
              <a:pathLst>
                <a:path w="5040630" h="231139">
                  <a:moveTo>
                    <a:pt x="0" y="230912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30912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534" y="2938226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0" y="0"/>
                  </a:lnTo>
                  <a:lnTo>
                    <a:pt x="0" y="253054"/>
                  </a:lnTo>
                  <a:lnTo>
                    <a:pt x="1988" y="262904"/>
                  </a:lnTo>
                  <a:lnTo>
                    <a:pt x="7411" y="270948"/>
                  </a:lnTo>
                  <a:lnTo>
                    <a:pt x="15455" y="276371"/>
                  </a:lnTo>
                  <a:lnTo>
                    <a:pt x="25305" y="278359"/>
                  </a:lnTo>
                  <a:lnTo>
                    <a:pt x="5014759" y="278359"/>
                  </a:lnTo>
                  <a:lnTo>
                    <a:pt x="5024609" y="276371"/>
                  </a:lnTo>
                  <a:lnTo>
                    <a:pt x="5032653" y="270948"/>
                  </a:lnTo>
                  <a:lnTo>
                    <a:pt x="5038076" y="262904"/>
                  </a:lnTo>
                  <a:lnTo>
                    <a:pt x="5040064" y="25305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534" y="2938226"/>
              <a:ext cx="5040630" cy="278765"/>
            </a:xfrm>
            <a:custGeom>
              <a:avLst/>
              <a:gdLst/>
              <a:ahLst/>
              <a:cxnLst/>
              <a:rect l="l" t="t" r="r" b="b"/>
              <a:pathLst>
                <a:path w="5040630" h="278764">
                  <a:moveTo>
                    <a:pt x="5040064" y="0"/>
                  </a:moveTo>
                  <a:lnTo>
                    <a:pt x="5040064" y="253054"/>
                  </a:lnTo>
                  <a:lnTo>
                    <a:pt x="5038076" y="262904"/>
                  </a:lnTo>
                  <a:lnTo>
                    <a:pt x="5032653" y="270948"/>
                  </a:lnTo>
                  <a:lnTo>
                    <a:pt x="5024609" y="276371"/>
                  </a:lnTo>
                  <a:lnTo>
                    <a:pt x="5014759" y="278359"/>
                  </a:lnTo>
                  <a:lnTo>
                    <a:pt x="25305" y="278359"/>
                  </a:lnTo>
                  <a:lnTo>
                    <a:pt x="15455" y="276371"/>
                  </a:lnTo>
                  <a:lnTo>
                    <a:pt x="7411" y="270948"/>
                  </a:lnTo>
                  <a:lnTo>
                    <a:pt x="1988" y="262904"/>
                  </a:lnTo>
                  <a:lnTo>
                    <a:pt x="0" y="25305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59994" y="3329952"/>
            <a:ext cx="5045710" cy="795655"/>
            <a:chOff x="359994" y="3329952"/>
            <a:chExt cx="5045710" cy="795655"/>
          </a:xfrm>
        </p:grpSpPr>
        <p:sp>
          <p:nvSpPr>
            <p:cNvPr id="23" name="object 23"/>
            <p:cNvSpPr/>
            <p:nvPr/>
          </p:nvSpPr>
          <p:spPr>
            <a:xfrm>
              <a:off x="362534" y="3332492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89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34" y="3531773"/>
              <a:ext cx="5040630" cy="591185"/>
            </a:xfrm>
            <a:custGeom>
              <a:avLst/>
              <a:gdLst/>
              <a:ahLst/>
              <a:cxnLst/>
              <a:rect l="l" t="t" r="r" b="b"/>
              <a:pathLst>
                <a:path w="5040630" h="591185">
                  <a:moveTo>
                    <a:pt x="5040064" y="0"/>
                  </a:moveTo>
                  <a:lnTo>
                    <a:pt x="0" y="0"/>
                  </a:lnTo>
                  <a:lnTo>
                    <a:pt x="0" y="565384"/>
                  </a:lnTo>
                  <a:lnTo>
                    <a:pt x="1988" y="575234"/>
                  </a:lnTo>
                  <a:lnTo>
                    <a:pt x="7411" y="583278"/>
                  </a:lnTo>
                  <a:lnTo>
                    <a:pt x="15455" y="588701"/>
                  </a:lnTo>
                  <a:lnTo>
                    <a:pt x="25305" y="590689"/>
                  </a:lnTo>
                  <a:lnTo>
                    <a:pt x="5014759" y="590689"/>
                  </a:lnTo>
                  <a:lnTo>
                    <a:pt x="5024609" y="588701"/>
                  </a:lnTo>
                  <a:lnTo>
                    <a:pt x="5032653" y="583278"/>
                  </a:lnTo>
                  <a:lnTo>
                    <a:pt x="5038076" y="575234"/>
                  </a:lnTo>
                  <a:lnTo>
                    <a:pt x="5040064" y="565384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2534" y="3531773"/>
              <a:ext cx="5040630" cy="591185"/>
            </a:xfrm>
            <a:custGeom>
              <a:avLst/>
              <a:gdLst/>
              <a:ahLst/>
              <a:cxnLst/>
              <a:rect l="l" t="t" r="r" b="b"/>
              <a:pathLst>
                <a:path w="5040630" h="591185">
                  <a:moveTo>
                    <a:pt x="5040064" y="0"/>
                  </a:moveTo>
                  <a:lnTo>
                    <a:pt x="5040064" y="565384"/>
                  </a:lnTo>
                  <a:lnTo>
                    <a:pt x="5038076" y="575234"/>
                  </a:lnTo>
                  <a:lnTo>
                    <a:pt x="5032653" y="583278"/>
                  </a:lnTo>
                  <a:lnTo>
                    <a:pt x="5024609" y="588701"/>
                  </a:lnTo>
                  <a:lnTo>
                    <a:pt x="5014759" y="590689"/>
                  </a:lnTo>
                  <a:lnTo>
                    <a:pt x="25305" y="590689"/>
                  </a:lnTo>
                  <a:lnTo>
                    <a:pt x="15455" y="588701"/>
                  </a:lnTo>
                  <a:lnTo>
                    <a:pt x="7411" y="583278"/>
                  </a:lnTo>
                  <a:lnTo>
                    <a:pt x="1988" y="575234"/>
                  </a:lnTo>
                  <a:lnTo>
                    <a:pt x="0" y="56538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9644" y="2182161"/>
            <a:ext cx="5042535" cy="183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 marL="63500" marR="1069975" indent="54610">
              <a:lnSpc>
                <a:spcPct val="169500"/>
              </a:lnSpc>
              <a:spcBef>
                <a:spcPts val="800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Consistent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algorithm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maintains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set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which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called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version</a:t>
            </a:r>
            <a:r>
              <a:rPr sz="1350" b="1" spc="120" baseline="6172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1350" b="1" spc="-82" baseline="6172" dirty="0">
                <a:solidFill>
                  <a:srgbClr val="008E00"/>
                </a:solidFill>
                <a:latin typeface="Arial"/>
                <a:cs typeface="Arial"/>
              </a:rPr>
              <a:t>space</a:t>
            </a:r>
            <a:r>
              <a:rPr sz="1350" spc="-82" baseline="6172" dirty="0">
                <a:latin typeface="Tahoma"/>
                <a:cs typeface="Tahoma"/>
              </a:rPr>
              <a:t>.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008E00"/>
                </a:solidFill>
                <a:latin typeface="Arial"/>
                <a:cs typeface="Arial"/>
              </a:rPr>
              <a:t>Theorem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(Mistakebound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of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Consistent</a:t>
            </a:r>
            <a:r>
              <a:rPr sz="900" b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8E00"/>
                </a:solidFill>
                <a:latin typeface="Arial"/>
                <a:cs typeface="Arial"/>
              </a:rPr>
              <a:t>algorithm)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85"/>
              </a:spcBef>
            </a:pPr>
            <a:r>
              <a:rPr sz="900" i="1" spc="-5" dirty="0">
                <a:latin typeface="Arial"/>
                <a:cs typeface="Arial"/>
              </a:rPr>
              <a:t>Let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i="1"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be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9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45" dirty="0">
                <a:solidFill>
                  <a:srgbClr val="0000FF"/>
                </a:solidFill>
                <a:latin typeface="Arial"/>
                <a:cs typeface="Arial"/>
              </a:rPr>
              <a:t>class</a:t>
            </a:r>
            <a:r>
              <a:rPr sz="900" i="1" spc="-45" dirty="0">
                <a:latin typeface="Arial"/>
                <a:cs typeface="Arial"/>
              </a:rPr>
              <a:t>.</a:t>
            </a:r>
            <a:r>
              <a:rPr sz="900" i="1" spc="170" dirty="0"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Consistent</a:t>
            </a:r>
            <a:r>
              <a:rPr sz="900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algorithm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i="1" spc="-65" dirty="0">
                <a:latin typeface="Arial"/>
                <a:cs typeface="Arial"/>
              </a:rPr>
              <a:t>has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i="1" spc="-30" dirty="0">
                <a:solidFill>
                  <a:srgbClr val="008E00"/>
                </a:solidFill>
                <a:latin typeface="Arial"/>
                <a:cs typeface="Arial"/>
              </a:rPr>
              <a:t>mistake</a:t>
            </a:r>
            <a:r>
              <a:rPr sz="900" i="1" spc="6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008E00"/>
                </a:solidFill>
                <a:latin typeface="Arial"/>
                <a:cs typeface="Arial"/>
              </a:rPr>
              <a:t>bound</a:t>
            </a:r>
            <a:r>
              <a:rPr sz="900" i="1" spc="75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8E00"/>
                </a:solidFill>
                <a:latin typeface="Arial"/>
                <a:cs typeface="Arial"/>
              </a:rPr>
              <a:t>M</a:t>
            </a:r>
            <a:r>
              <a:rPr sz="900" i="1" spc="-15" baseline="-9259" dirty="0">
                <a:solidFill>
                  <a:srgbClr val="008E00"/>
                </a:solidFill>
                <a:latin typeface="Arial"/>
                <a:cs typeface="Arial"/>
              </a:rPr>
              <a:t>Consistent</a:t>
            </a:r>
            <a:r>
              <a:rPr sz="900" i="1" spc="-112" baseline="-9259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(</a:t>
            </a:r>
            <a:r>
              <a:rPr sz="900" i="1" spc="30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215" dirty="0">
                <a:solidFill>
                  <a:srgbClr val="008E00"/>
                </a:solidFill>
                <a:latin typeface="Cambria"/>
                <a:cs typeface="Cambria"/>
              </a:rPr>
              <a:t>≤</a:t>
            </a:r>
            <a:r>
              <a:rPr sz="900" spc="6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i="1" dirty="0">
                <a:solidFill>
                  <a:srgbClr val="008E00"/>
                </a:solidFill>
                <a:latin typeface="Arial"/>
                <a:cs typeface="Arial"/>
              </a:rPr>
              <a:t>H</a:t>
            </a:r>
            <a:r>
              <a:rPr sz="900" dirty="0">
                <a:solidFill>
                  <a:srgbClr val="008E00"/>
                </a:solidFill>
                <a:latin typeface="Cambria"/>
                <a:cs typeface="Cambria"/>
              </a:rPr>
              <a:t>|</a:t>
            </a:r>
            <a:r>
              <a:rPr sz="900" spc="1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105" dirty="0">
                <a:solidFill>
                  <a:srgbClr val="008E00"/>
                </a:solidFill>
                <a:latin typeface="Cambria"/>
                <a:cs typeface="Cambria"/>
              </a:rPr>
              <a:t>−</a:t>
            </a:r>
            <a:r>
              <a:rPr sz="900" spc="10" dirty="0">
                <a:solidFill>
                  <a:srgbClr val="008E00"/>
                </a:solidFill>
                <a:latin typeface="Cambria"/>
                <a:cs typeface="Cambri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1</a:t>
            </a:r>
            <a:r>
              <a:rPr sz="900" i="1" spc="-1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spc="-10" dirty="0">
                <a:solidFill>
                  <a:srgbClr val="008E00"/>
                </a:solidFill>
                <a:latin typeface="Arial"/>
                <a:cs typeface="Arial"/>
              </a:rPr>
              <a:t>Proof.</a:t>
            </a:r>
            <a:endParaRPr sz="900">
              <a:latin typeface="Arial"/>
              <a:cs typeface="Arial"/>
            </a:endParaRPr>
          </a:p>
          <a:p>
            <a:pPr marL="62865" marR="232410">
              <a:lnSpc>
                <a:spcPct val="116199"/>
              </a:lnSpc>
              <a:spcBef>
                <a:spcPts val="265"/>
              </a:spcBef>
            </a:pPr>
            <a:r>
              <a:rPr sz="1350" spc="-22" baseline="6172" dirty="0">
                <a:latin typeface="Tahoma"/>
                <a:cs typeface="Tahoma"/>
              </a:rPr>
              <a:t>When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Consistent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makes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mistake</a:t>
            </a:r>
            <a:r>
              <a:rPr sz="1350" spc="-37" baseline="6172" dirty="0">
                <a:latin typeface="Tahoma"/>
                <a:cs typeface="Tahoma"/>
              </a:rPr>
              <a:t>,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least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one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hypothesis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removed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from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r>
              <a:rPr sz="1350" spc="202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Therefore,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after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making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82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i="1" spc="202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mistakes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7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0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75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spc="75" baseline="6172" dirty="0">
                <a:latin typeface="Tahoma"/>
                <a:cs typeface="Tahoma"/>
              </a:rPr>
              <a:t>.</a:t>
            </a:r>
            <a:r>
              <a:rPr sz="1350" spc="202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Since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always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nonempty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(</a:t>
            </a:r>
            <a:r>
              <a:rPr sz="1350" spc="-37" baseline="6172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350" spc="44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350" spc="44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FF0000"/>
                </a:solidFill>
                <a:latin typeface="Tahoma"/>
                <a:cs typeface="Tahoma"/>
              </a:rPr>
              <a:t>realizability </a:t>
            </a:r>
            <a:r>
              <a:rPr sz="1350" spc="-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FF0000"/>
                </a:solidFill>
                <a:latin typeface="Tahoma"/>
                <a:cs typeface="Tahoma"/>
              </a:rPr>
              <a:t>assumption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30" baseline="6172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contains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spc="-22" baseline="46296" dirty="0">
                <a:solidFill>
                  <a:srgbClr val="FF0000"/>
                </a:solidFill>
                <a:latin typeface="Lucida Sans Unicode"/>
                <a:cs typeface="Lucida Sans Unicode"/>
              </a:rPr>
              <a:t>∗</a:t>
            </a:r>
            <a:r>
              <a:rPr sz="1350" spc="-22" baseline="6172" dirty="0">
                <a:latin typeface="Tahoma"/>
                <a:cs typeface="Tahoma"/>
              </a:rPr>
              <a:t>),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322" baseline="6172" dirty="0">
                <a:solidFill>
                  <a:srgbClr val="0000FF"/>
                </a:solidFill>
                <a:latin typeface="Cambria"/>
                <a:cs typeface="Cambria"/>
              </a:rPr>
              <a:t>≤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7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-157" baseline="6172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350" spc="-127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75" baseline="6172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50" spc="75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66233" y="3888481"/>
            <a:ext cx="80645" cy="79375"/>
            <a:chOff x="5266233" y="3888481"/>
            <a:chExt cx="80645" cy="79375"/>
          </a:xfrm>
        </p:grpSpPr>
        <p:sp>
          <p:nvSpPr>
            <p:cNvPr id="28" name="object 28"/>
            <p:cNvSpPr/>
            <p:nvPr/>
          </p:nvSpPr>
          <p:spPr>
            <a:xfrm>
              <a:off x="5268761" y="388848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1301" y="389100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71301" y="396494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4046" y="388848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89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5/48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40" y="59974"/>
            <a:ext cx="1746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Random</a:t>
            </a:r>
            <a:r>
              <a:rPr sz="1000" b="1" spc="55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3A66B2"/>
                </a:solidFill>
                <a:latin typeface="Arial"/>
                <a:cs typeface="Arial"/>
              </a:rPr>
              <a:t>Consistent</a:t>
            </a:r>
            <a:r>
              <a:rPr sz="1000" b="1" spc="60" dirty="0">
                <a:solidFill>
                  <a:srgbClr val="3A66B2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3A66B2"/>
                </a:solidFill>
                <a:latin typeface="Arial"/>
                <a:cs typeface="Arial"/>
              </a:rPr>
              <a:t>algorithm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0540"/>
            <a:ext cx="5760085" cy="12709"/>
            <a:chOff x="0" y="310540"/>
            <a:chExt cx="5760085" cy="12709"/>
          </a:xfrm>
        </p:grpSpPr>
        <p:sp>
          <p:nvSpPr>
            <p:cNvPr id="4" name="object 4"/>
            <p:cNvSpPr/>
            <p:nvPr/>
          </p:nvSpPr>
          <p:spPr>
            <a:xfrm>
              <a:off x="0" y="310540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49"/>
                  </a:moveTo>
                  <a:lnTo>
                    <a:pt x="5759996" y="12649"/>
                  </a:lnTo>
                  <a:lnTo>
                    <a:pt x="5759996" y="0"/>
                  </a:lnTo>
                  <a:lnTo>
                    <a:pt x="0" y="0"/>
                  </a:lnTo>
                  <a:lnTo>
                    <a:pt x="0" y="12649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0549"/>
              <a:ext cx="5760085" cy="12700"/>
            </a:xfrm>
            <a:custGeom>
              <a:avLst/>
              <a:gdLst/>
              <a:ahLst/>
              <a:cxnLst/>
              <a:rect l="l" t="t" r="r" b="b"/>
              <a:pathLst>
                <a:path w="5760085" h="12700">
                  <a:moveTo>
                    <a:pt x="0" y="12652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B2C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0549"/>
              <a:ext cx="720090" cy="12700"/>
            </a:xfrm>
            <a:custGeom>
              <a:avLst/>
              <a:gdLst/>
              <a:ahLst/>
              <a:cxnLst/>
              <a:rect l="l" t="t" r="r" b="b"/>
              <a:pathLst>
                <a:path w="720090" h="12700">
                  <a:moveTo>
                    <a:pt x="0" y="12652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12652"/>
                  </a:lnTo>
                  <a:lnTo>
                    <a:pt x="0" y="12652"/>
                  </a:lnTo>
                  <a:close/>
                </a:path>
              </a:pathLst>
            </a:custGeom>
            <a:solidFill>
              <a:srgbClr val="00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0003" y="1153487"/>
            <a:ext cx="5045710" cy="1563370"/>
            <a:chOff x="360003" y="1153487"/>
            <a:chExt cx="5045710" cy="1563370"/>
          </a:xfrm>
        </p:grpSpPr>
        <p:sp>
          <p:nvSpPr>
            <p:cNvPr id="9" name="object 9"/>
            <p:cNvSpPr/>
            <p:nvPr/>
          </p:nvSpPr>
          <p:spPr>
            <a:xfrm>
              <a:off x="362534" y="1156017"/>
              <a:ext cx="5040630" cy="224790"/>
            </a:xfrm>
            <a:custGeom>
              <a:avLst/>
              <a:gdLst/>
              <a:ahLst/>
              <a:cxnLst/>
              <a:rect l="l" t="t" r="r" b="b"/>
              <a:pathLst>
                <a:path w="5040630" h="224790">
                  <a:moveTo>
                    <a:pt x="0" y="224585"/>
                  </a:moveTo>
                  <a:lnTo>
                    <a:pt x="0" y="25305"/>
                  </a:lnTo>
                  <a:lnTo>
                    <a:pt x="1988" y="15455"/>
                  </a:lnTo>
                  <a:lnTo>
                    <a:pt x="7411" y="7411"/>
                  </a:lnTo>
                  <a:lnTo>
                    <a:pt x="15455" y="1988"/>
                  </a:lnTo>
                  <a:lnTo>
                    <a:pt x="25305" y="0"/>
                  </a:lnTo>
                  <a:lnTo>
                    <a:pt x="5014759" y="0"/>
                  </a:lnTo>
                  <a:lnTo>
                    <a:pt x="5024609" y="1988"/>
                  </a:lnTo>
                  <a:lnTo>
                    <a:pt x="5032653" y="7411"/>
                  </a:lnTo>
                  <a:lnTo>
                    <a:pt x="5038076" y="15455"/>
                  </a:lnTo>
                  <a:lnTo>
                    <a:pt x="5040064" y="25305"/>
                  </a:lnTo>
                  <a:lnTo>
                    <a:pt x="5040064" y="224585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355298"/>
              <a:ext cx="5040630" cy="1358900"/>
            </a:xfrm>
            <a:custGeom>
              <a:avLst/>
              <a:gdLst/>
              <a:ahLst/>
              <a:cxnLst/>
              <a:rect l="l" t="t" r="r" b="b"/>
              <a:pathLst>
                <a:path w="5040630" h="1358900">
                  <a:moveTo>
                    <a:pt x="5040064" y="0"/>
                  </a:moveTo>
                  <a:lnTo>
                    <a:pt x="0" y="0"/>
                  </a:lnTo>
                  <a:lnTo>
                    <a:pt x="0" y="1333557"/>
                  </a:lnTo>
                  <a:lnTo>
                    <a:pt x="1988" y="1343407"/>
                  </a:lnTo>
                  <a:lnTo>
                    <a:pt x="7411" y="1351451"/>
                  </a:lnTo>
                  <a:lnTo>
                    <a:pt x="15455" y="1356874"/>
                  </a:lnTo>
                  <a:lnTo>
                    <a:pt x="25305" y="1358863"/>
                  </a:lnTo>
                  <a:lnTo>
                    <a:pt x="5014759" y="1358863"/>
                  </a:lnTo>
                  <a:lnTo>
                    <a:pt x="5024609" y="1356874"/>
                  </a:lnTo>
                  <a:lnTo>
                    <a:pt x="5032653" y="1351451"/>
                  </a:lnTo>
                  <a:lnTo>
                    <a:pt x="5038076" y="1343407"/>
                  </a:lnTo>
                  <a:lnTo>
                    <a:pt x="5040064" y="1333557"/>
                  </a:lnTo>
                  <a:lnTo>
                    <a:pt x="5040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34" y="1355298"/>
              <a:ext cx="5040630" cy="1358900"/>
            </a:xfrm>
            <a:custGeom>
              <a:avLst/>
              <a:gdLst/>
              <a:ahLst/>
              <a:cxnLst/>
              <a:rect l="l" t="t" r="r" b="b"/>
              <a:pathLst>
                <a:path w="5040630" h="1358900">
                  <a:moveTo>
                    <a:pt x="5040064" y="0"/>
                  </a:moveTo>
                  <a:lnTo>
                    <a:pt x="5040064" y="1333557"/>
                  </a:lnTo>
                  <a:lnTo>
                    <a:pt x="5038076" y="1343407"/>
                  </a:lnTo>
                  <a:lnTo>
                    <a:pt x="5032653" y="1351451"/>
                  </a:lnTo>
                  <a:lnTo>
                    <a:pt x="5024609" y="1356874"/>
                  </a:lnTo>
                  <a:lnTo>
                    <a:pt x="5014759" y="1358863"/>
                  </a:lnTo>
                  <a:lnTo>
                    <a:pt x="25305" y="1358863"/>
                  </a:lnTo>
                  <a:lnTo>
                    <a:pt x="15455" y="1356874"/>
                  </a:lnTo>
                  <a:lnTo>
                    <a:pt x="7411" y="1351451"/>
                  </a:lnTo>
                  <a:lnTo>
                    <a:pt x="1988" y="1343407"/>
                  </a:lnTo>
                  <a:lnTo>
                    <a:pt x="0" y="1333557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3A66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644" y="600167"/>
            <a:ext cx="5083810" cy="10674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275"/>
              </a:spcBef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define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variant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Consistent</a:t>
            </a:r>
            <a:r>
              <a:rPr sz="9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much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better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mistake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bound.</a:t>
            </a:r>
            <a:endParaRPr sz="900">
              <a:latin typeface="Tahoma"/>
              <a:cs typeface="Tahoma"/>
            </a:endParaRPr>
          </a:p>
          <a:p>
            <a:pPr marL="243840" marR="55880" indent="-126364">
              <a:lnSpc>
                <a:spcPct val="116199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ahoma"/>
                <a:cs typeface="Tahoma"/>
              </a:rPr>
              <a:t>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round,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algorithm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choose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consistent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hypothesis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uniformly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at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008E00"/>
                </a:solidFill>
                <a:latin typeface="Tahoma"/>
                <a:cs typeface="Tahoma"/>
              </a:rPr>
              <a:t>random</a:t>
            </a:r>
            <a:r>
              <a:rPr sz="900" spc="-25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no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reason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prefer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consistent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hypothesis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over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another.</a:t>
            </a:r>
            <a:endParaRPr sz="9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900" b="1" spc="-40" dirty="0">
                <a:solidFill>
                  <a:srgbClr val="008E00"/>
                </a:solidFill>
                <a:latin typeface="Arial"/>
                <a:cs typeface="Arial"/>
              </a:rPr>
              <a:t>RandConsistent</a:t>
            </a:r>
            <a:r>
              <a:rPr sz="900" b="1" spc="70" dirty="0">
                <a:solidFill>
                  <a:srgbClr val="008E0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008E00"/>
                </a:solidFill>
                <a:latin typeface="Arial"/>
                <a:cs typeface="Arial"/>
              </a:rPr>
              <a:t>algorithm</a:t>
            </a:r>
            <a:endParaRPr sz="9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440"/>
              </a:spcBef>
            </a:pPr>
            <a:r>
              <a:rPr sz="1050" spc="-44" baseline="7936" dirty="0">
                <a:latin typeface="Tahoma"/>
                <a:cs typeface="Tahoma"/>
              </a:rPr>
              <a:t>1:</a:t>
            </a:r>
            <a:r>
              <a:rPr sz="1050" spc="322" baseline="7936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Let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600" spc="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6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1350" baseline="6172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latin typeface="Tahoma"/>
                <a:cs typeface="Tahoma"/>
              </a:rPr>
              <a:t>2: 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900" b="1" spc="-20" dirty="0">
                <a:latin typeface="Arial"/>
                <a:cs typeface="Arial"/>
              </a:rPr>
              <a:t>f</a:t>
            </a:r>
            <a:r>
              <a:rPr sz="900" b="1" spc="-70" dirty="0">
                <a:latin typeface="Arial"/>
                <a:cs typeface="Arial"/>
              </a:rPr>
              <a:t>o</a:t>
            </a:r>
            <a:r>
              <a:rPr sz="900" b="1" spc="-20" dirty="0">
                <a:latin typeface="Arial"/>
                <a:cs typeface="Arial"/>
              </a:rPr>
              <a:t>r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i="1" spc="80" dirty="0">
                <a:latin typeface="Arial"/>
                <a:cs typeface="Arial"/>
              </a:rPr>
              <a:t>t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←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140" y="4185902"/>
            <a:ext cx="2286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0"/>
              </a:lnSpc>
            </a:pPr>
            <a:r>
              <a:rPr sz="500" b="1" spc="30" dirty="0">
                <a:latin typeface="Arial"/>
                <a:cs typeface="Arial"/>
              </a:rPr>
              <a:t>6/48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91" y="1636680"/>
            <a:ext cx="99060" cy="5035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700" spc="-30" dirty="0">
                <a:latin typeface="Tahoma"/>
                <a:cs typeface="Tahoma"/>
              </a:rPr>
              <a:t>3: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4: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700" spc="-30" dirty="0">
                <a:latin typeface="Tahoma"/>
                <a:cs typeface="Tahoma"/>
              </a:rPr>
              <a:t>5: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555" y="1654390"/>
            <a:ext cx="2313305" cy="503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38100" marR="30480">
              <a:lnSpc>
                <a:spcPct val="116199"/>
              </a:lnSpc>
            </a:pPr>
            <a:r>
              <a:rPr sz="1350" spc="-37" baseline="6172" dirty="0">
                <a:latin typeface="Tahoma"/>
                <a:cs typeface="Tahoma"/>
              </a:rPr>
              <a:t>Choose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some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104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from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uniformly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baseline="6172" dirty="0">
                <a:solidFill>
                  <a:srgbClr val="008E00"/>
                </a:solidFill>
                <a:latin typeface="Tahoma"/>
                <a:cs typeface="Tahoma"/>
              </a:rPr>
              <a:t>at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8E00"/>
                </a:solidFill>
                <a:latin typeface="Tahoma"/>
                <a:cs typeface="Tahoma"/>
              </a:rPr>
              <a:t>random</a:t>
            </a:r>
            <a:r>
              <a:rPr sz="1350" spc="-37" baseline="6172" dirty="0">
                <a:latin typeface="Tahoma"/>
                <a:cs typeface="Tahoma"/>
              </a:rPr>
              <a:t>.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Predict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-23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50" spc="-232" baseline="6172" dirty="0">
                <a:solidFill>
                  <a:srgbClr val="0000FF"/>
                </a:solidFill>
                <a:latin typeface="Tahoma"/>
                <a:cs typeface="Tahoma"/>
              </a:rPr>
              <a:t>ˆ</a:t>
            </a:r>
            <a:r>
              <a:rPr sz="600" i="1" spc="-15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291" y="2155067"/>
            <a:ext cx="18783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4805" algn="l"/>
              </a:tabLst>
            </a:pPr>
            <a:r>
              <a:rPr sz="1050" spc="-44" baseline="7936" dirty="0">
                <a:latin typeface="Tahoma"/>
                <a:cs typeface="Tahoma"/>
              </a:rPr>
              <a:t>6:	</a:t>
            </a:r>
            <a:r>
              <a:rPr sz="1350" spc="-37" baseline="6172" dirty="0">
                <a:latin typeface="Tahoma"/>
                <a:cs typeface="Tahoma"/>
              </a:rPr>
              <a:t>Receive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true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la</a:t>
            </a:r>
            <a:r>
              <a:rPr sz="1350" spc="7" baseline="6172" dirty="0">
                <a:latin typeface="Tahoma"/>
                <a:cs typeface="Tahoma"/>
              </a:rPr>
              <a:t>b</a:t>
            </a:r>
            <a:r>
              <a:rPr sz="1350" spc="-44" baseline="6172" dirty="0">
                <a:latin typeface="Tahoma"/>
                <a:cs typeface="Tahoma"/>
              </a:rPr>
              <a:t>el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75" baseline="46296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691" y="2327045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7: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555" y="2314388"/>
            <a:ext cx="1922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15" baseline="6172" dirty="0">
                <a:latin typeface="Tahoma"/>
                <a:cs typeface="Tahoma"/>
              </a:rPr>
              <a:t>U</a:t>
            </a:r>
            <a:r>
              <a:rPr sz="1350" spc="44" baseline="6172" dirty="0">
                <a:latin typeface="Tahoma"/>
                <a:cs typeface="Tahoma"/>
              </a:rPr>
              <a:t>p</a:t>
            </a:r>
            <a:r>
              <a:rPr sz="1350" spc="-37" baseline="6172" dirty="0">
                <a:latin typeface="Tahoma"/>
                <a:cs typeface="Tahoma"/>
              </a:rPr>
              <a:t>date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0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6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i="1" spc="30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75" baseline="6172" dirty="0">
                <a:solidFill>
                  <a:srgbClr val="0000FF"/>
                </a:solidFill>
                <a:latin typeface="Cambria"/>
                <a:cs typeface="Cambria"/>
              </a:rPr>
              <a:t>∈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15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2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i="1" spc="-22" baseline="6172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-82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5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-44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6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165" baseline="6172" dirty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r>
              <a:rPr sz="1350" spc="-30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566" y="2461061"/>
            <a:ext cx="5060315" cy="175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latin typeface="Tahoma"/>
                <a:cs typeface="Tahoma"/>
              </a:rPr>
              <a:t>8:</a:t>
            </a:r>
            <a:r>
              <a:rPr sz="700" spc="200" dirty="0">
                <a:latin typeface="Tahoma"/>
                <a:cs typeface="Tahoma"/>
              </a:rPr>
              <a:t> </a:t>
            </a:r>
            <a:r>
              <a:rPr sz="900" b="1" spc="-50" dirty="0">
                <a:latin typeface="Arial"/>
                <a:cs typeface="Arial"/>
              </a:rPr>
              <a:t>end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01930" marR="74930" indent="-126364">
              <a:lnSpc>
                <a:spcPct val="116199"/>
              </a:lnSpc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Consider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round</a:t>
            </a:r>
            <a:r>
              <a:rPr sz="1350" spc="60" baseline="6172" dirty="0">
                <a:latin typeface="Tahoma"/>
                <a:cs typeface="Tahoma"/>
              </a:rPr>
              <a:t> </a:t>
            </a:r>
            <a:r>
              <a:rPr sz="1350" i="1" spc="120" baseline="617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179" baseline="617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let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67" baseline="6172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6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fraction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hypotheses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in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which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are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going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correct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on </a:t>
            </a:r>
            <a:r>
              <a:rPr sz="1350" spc="-39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example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7" baseline="6172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350" b="1" spc="7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i="1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50" i="1" spc="7" baseline="6172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350" i="1" spc="-247" baseline="617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7" baseline="6172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350" spc="-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If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67" baseline="6172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6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close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350" spc="-37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97" baseline="6172" dirty="0">
                <a:solidFill>
                  <a:srgbClr val="008E00"/>
                </a:solidFill>
                <a:latin typeface="Tahoma"/>
                <a:cs typeface="Tahoma"/>
              </a:rPr>
              <a:t>we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67" baseline="6172" dirty="0">
                <a:solidFill>
                  <a:srgbClr val="008E00"/>
                </a:solidFill>
                <a:latin typeface="Tahoma"/>
                <a:cs typeface="Tahoma"/>
              </a:rPr>
              <a:t>are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8E00"/>
                </a:solidFill>
                <a:latin typeface="Tahoma"/>
                <a:cs typeface="Tahoma"/>
              </a:rPr>
              <a:t>likely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baseline="6172" dirty="0">
                <a:solidFill>
                  <a:srgbClr val="008E00"/>
                </a:solidFill>
                <a:latin typeface="Tahoma"/>
                <a:cs typeface="Tahoma"/>
              </a:rPr>
              <a:t>to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solidFill>
                  <a:srgbClr val="008E00"/>
                </a:solidFill>
                <a:latin typeface="Tahoma"/>
                <a:cs typeface="Tahoma"/>
              </a:rPr>
              <a:t>make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008E00"/>
                </a:solidFill>
                <a:latin typeface="Tahoma"/>
                <a:cs typeface="Tahoma"/>
              </a:rPr>
              <a:t>a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8E00"/>
                </a:solidFill>
                <a:latin typeface="Tahoma"/>
                <a:cs typeface="Tahoma"/>
              </a:rPr>
              <a:t>correct</a:t>
            </a:r>
            <a:r>
              <a:rPr sz="1350" spc="37" baseline="6172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8E00"/>
                </a:solidFill>
                <a:latin typeface="Tahoma"/>
                <a:cs typeface="Tahoma"/>
              </a:rPr>
              <a:t>prediction</a:t>
            </a:r>
            <a:r>
              <a:rPr sz="1350" spc="-22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397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If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67" baseline="6172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6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close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350" spc="-37" baseline="6172" dirty="0">
                <a:latin typeface="Tahoma"/>
                <a:cs typeface="Tahoma"/>
              </a:rPr>
              <a:t>,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97" baseline="6172" dirty="0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67" baseline="6172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FF0000"/>
                </a:solidFill>
                <a:latin typeface="Tahoma"/>
                <a:cs typeface="Tahoma"/>
              </a:rPr>
              <a:t>likely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60" baseline="6172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52" baseline="6172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FF0000"/>
                </a:solidFill>
                <a:latin typeface="Tahoma"/>
                <a:cs typeface="Tahoma"/>
              </a:rPr>
              <a:t>prediction</a:t>
            </a:r>
            <a:r>
              <a:rPr sz="1350" spc="37" baseline="61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FF0000"/>
                </a:solidFill>
                <a:latin typeface="Tahoma"/>
                <a:cs typeface="Tahoma"/>
              </a:rPr>
              <a:t>error</a:t>
            </a:r>
            <a:r>
              <a:rPr sz="1350" spc="-44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7" baseline="6172" dirty="0">
                <a:latin typeface="Tahoma"/>
                <a:cs typeface="Tahoma"/>
              </a:rPr>
              <a:t>On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next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round,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after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22" baseline="6172" dirty="0">
                <a:solidFill>
                  <a:srgbClr val="0000FF"/>
                </a:solidFill>
                <a:latin typeface="Tahoma"/>
                <a:cs typeface="Tahoma"/>
              </a:rPr>
              <a:t>updating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set</a:t>
            </a:r>
            <a:r>
              <a:rPr sz="1350" spc="37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consistent</a:t>
            </a:r>
            <a:r>
              <a:rPr sz="1350" spc="44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spc="-44" baseline="6172" dirty="0">
                <a:solidFill>
                  <a:srgbClr val="0000FF"/>
                </a:solidFill>
                <a:latin typeface="Tahoma"/>
                <a:cs typeface="Tahoma"/>
              </a:rPr>
              <a:t>hypotheses</a:t>
            </a:r>
            <a:r>
              <a:rPr sz="1350" spc="-44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will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37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spc="37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spc="25" dirty="0">
                <a:solidFill>
                  <a:srgbClr val="0000FF"/>
                </a:solidFill>
                <a:latin typeface="Tahoma"/>
                <a:cs typeface="Tahoma"/>
              </a:rPr>
              <a:t>+1</a:t>
            </a:r>
            <a:r>
              <a:rPr sz="1350" spc="37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89" baseline="6172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350" spc="89" baseline="6172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350" spc="-30" baseline="617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350" i="1" spc="67" baseline="6172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6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22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i="1" spc="22" baseline="6172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600" i="1" spc="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7" baseline="6172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350" spc="-3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L="201930" marR="43180" indent="-126364">
              <a:lnSpc>
                <a:spcPct val="106900"/>
              </a:lnSpc>
              <a:spcBef>
                <a:spcPts val="100"/>
              </a:spcBef>
            </a:pPr>
            <a:r>
              <a:rPr sz="900" spc="50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8518" dirty="0">
                <a:solidFill>
                  <a:srgbClr val="3A66B2"/>
                </a:solidFill>
                <a:latin typeface="Lucida Sans Unicode"/>
                <a:cs typeface="Lucida Sans Unicode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Since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now</a:t>
            </a:r>
            <a:r>
              <a:rPr sz="1350" spc="22" baseline="6172" dirty="0">
                <a:latin typeface="Tahoma"/>
                <a:cs typeface="Tahoma"/>
              </a:rPr>
              <a:t> </a:t>
            </a:r>
            <a:r>
              <a:rPr sz="1350" spc="-67" baseline="6172" dirty="0">
                <a:latin typeface="Tahoma"/>
                <a:cs typeface="Tahoma"/>
              </a:rPr>
              <a:t>assume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67" baseline="6172" dirty="0">
                <a:solidFill>
                  <a:srgbClr val="0000FF"/>
                </a:solidFill>
                <a:latin typeface="Verdana"/>
                <a:cs typeface="Verdana"/>
              </a:rPr>
              <a:t>α</a:t>
            </a:r>
            <a:r>
              <a:rPr sz="600" i="1" spc="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600" i="1" spc="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small,</a:t>
            </a:r>
            <a:r>
              <a:rPr sz="1350" spc="22" baseline="6172" dirty="0">
                <a:latin typeface="Tahoma"/>
                <a:cs typeface="Tahoma"/>
              </a:rPr>
              <a:t> </a:t>
            </a:r>
            <a:r>
              <a:rPr sz="1350" spc="-104" baseline="6172" dirty="0">
                <a:latin typeface="Tahoma"/>
                <a:cs typeface="Tahoma"/>
              </a:rPr>
              <a:t>we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will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have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a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much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smaller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set</a:t>
            </a:r>
            <a:r>
              <a:rPr sz="1350" spc="22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of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consistent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hypotheses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in </a:t>
            </a:r>
            <a:r>
              <a:rPr sz="1350" spc="-397" baseline="6172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next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round.</a:t>
            </a:r>
            <a:endParaRPr sz="900">
              <a:latin typeface="Tahoma"/>
              <a:cs typeface="Tahoma"/>
            </a:endParaRPr>
          </a:p>
          <a:p>
            <a:pPr marL="201930" marR="67310" indent="-126364">
              <a:lnSpc>
                <a:spcPct val="116199"/>
              </a:lnSpc>
            </a:pPr>
            <a:r>
              <a:rPr sz="900" spc="502" baseline="9259" dirty="0">
                <a:solidFill>
                  <a:srgbClr val="3A66B2"/>
                </a:solidFill>
                <a:latin typeface="Lucida Sans Unicode"/>
                <a:cs typeface="Lucida Sans Unicode"/>
              </a:rPr>
              <a:t>) </a:t>
            </a: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70" dirty="0">
                <a:latin typeface="Tahoma"/>
                <a:cs typeface="Tahoma"/>
              </a:rPr>
              <a:t>we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likely 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sz="900" spc="-40" dirty="0">
                <a:solidFill>
                  <a:srgbClr val="0000FF"/>
                </a:solidFill>
                <a:latin typeface="Tahoma"/>
                <a:cs typeface="Tahoma"/>
              </a:rPr>
              <a:t>have 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mistake </a:t>
            </a:r>
            <a:r>
              <a:rPr sz="900" spc="-30" dirty="0">
                <a:latin typeface="Tahoma"/>
                <a:cs typeface="Tahoma"/>
              </a:rPr>
              <a:t>on </a:t>
            </a:r>
            <a:r>
              <a:rPr sz="900" spc="-20" dirty="0">
                <a:latin typeface="Tahoma"/>
                <a:cs typeface="Tahoma"/>
              </a:rPr>
              <a:t>the current </a:t>
            </a:r>
            <a:r>
              <a:rPr sz="900" spc="-30" dirty="0">
                <a:latin typeface="Tahoma"/>
                <a:cs typeface="Tahoma"/>
              </a:rPr>
              <a:t>example, </a:t>
            </a:r>
            <a:r>
              <a:rPr sz="900" spc="-25" dirty="0">
                <a:latin typeface="Tahoma"/>
                <a:cs typeface="Tahoma"/>
              </a:rPr>
              <a:t>then </a:t>
            </a:r>
            <a:r>
              <a:rPr sz="900" spc="-65" dirty="0">
                <a:latin typeface="Tahoma"/>
                <a:cs typeface="Tahoma"/>
              </a:rPr>
              <a:t>we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going </a:t>
            </a:r>
            <a:r>
              <a:rPr sz="900" dirty="0">
                <a:solidFill>
                  <a:srgbClr val="008E00"/>
                </a:solidFill>
                <a:latin typeface="Tahoma"/>
                <a:cs typeface="Tahoma"/>
              </a:rPr>
              <a:t>to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learn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a </a:t>
            </a:r>
            <a:r>
              <a:rPr sz="900" spc="5" dirty="0">
                <a:solidFill>
                  <a:srgbClr val="008E00"/>
                </a:solidFill>
                <a:latin typeface="Tahoma"/>
                <a:cs typeface="Tahoma"/>
              </a:rPr>
              <a:t>lot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from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this </a:t>
            </a:r>
            <a:r>
              <a:rPr sz="900" spc="-27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8E00"/>
                </a:solidFill>
                <a:latin typeface="Tahoma"/>
                <a:cs typeface="Tahoma"/>
              </a:rPr>
              <a:t>example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as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well,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therefore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8E00"/>
                </a:solidFill>
                <a:latin typeface="Tahoma"/>
                <a:cs typeface="Tahoma"/>
              </a:rPr>
              <a:t>more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8E00"/>
                </a:solidFill>
                <a:latin typeface="Tahoma"/>
                <a:cs typeface="Tahoma"/>
              </a:rPr>
              <a:t>accurate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8E00"/>
                </a:solidFill>
                <a:latin typeface="Tahoma"/>
                <a:cs typeface="Tahoma"/>
              </a:rPr>
              <a:t>in</a:t>
            </a:r>
            <a:r>
              <a:rPr sz="900" spc="30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8E00"/>
                </a:solidFill>
                <a:latin typeface="Tahoma"/>
                <a:cs typeface="Tahoma"/>
              </a:rPr>
              <a:t>later</a:t>
            </a:r>
            <a:r>
              <a:rPr sz="900" spc="25" dirty="0">
                <a:solidFill>
                  <a:srgbClr val="008E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8E00"/>
                </a:solidFill>
                <a:latin typeface="Tahoma"/>
                <a:cs typeface="Tahoma"/>
              </a:rPr>
              <a:t>rounds</a:t>
            </a:r>
            <a:r>
              <a:rPr sz="900" spc="-3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A66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10902</Words>
  <Application>Microsoft Office PowerPoint</Application>
  <PresentationFormat>Custom</PresentationFormat>
  <Paragraphs>1499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Calibri</vt:lpstr>
      <vt:lpstr>Cambria</vt:lpstr>
      <vt:lpstr>Comic Sans MS</vt:lpstr>
      <vt:lpstr>Georgia</vt:lpstr>
      <vt:lpstr>Lucida Sans Unicode</vt:lpstr>
      <vt:lpstr>Microsoft Sans Serif</vt:lpstr>
      <vt:lpstr>Roboto</vt:lpstr>
      <vt:lpstr>Tahoma</vt:lpstr>
      <vt:lpstr>Times New Roman</vt:lpstr>
      <vt:lpstr>Trebuchet MS</vt:lpstr>
      <vt:lpstr>Verdana</vt:lpstr>
      <vt:lpstr>Office Theme</vt:lpstr>
      <vt:lpstr>Machine learning theory</vt:lpstr>
      <vt:lpstr>PowerPoint Presentation</vt:lpstr>
      <vt:lpstr>PowerPoint Presentation</vt:lpstr>
      <vt:lpstr>Introduction</vt:lpstr>
      <vt:lpstr>Introduction</vt:lpstr>
      <vt:lpstr>PowerPoint Presentation</vt:lpstr>
      <vt:lpstr>PowerPoint Presentation</vt:lpstr>
      <vt:lpstr>Consistent algorithm</vt:lpstr>
      <vt:lpstr>PowerPoint Presentation</vt:lpstr>
      <vt:lpstr>Random Consistent algorithm</vt:lpstr>
      <vt:lpstr>PowerPoint Presentation</vt:lpstr>
      <vt:lpstr>Halving algorithm</vt:lpstr>
      <vt:lpstr>Online learnability</vt:lpstr>
      <vt:lpstr>Online learnability</vt:lpstr>
      <vt:lpstr>Online learnability</vt:lpstr>
      <vt:lpstr>PowerPoint Presentation</vt:lpstr>
      <vt:lpstr>Littlestone’s Dimension (example)</vt:lpstr>
      <vt:lpstr>Standard Optimal Algorithm</vt:lpstr>
      <vt:lpstr>PowerPoint Presentation</vt:lpstr>
      <vt:lpstr>PowerPoint Presentation</vt:lpstr>
      <vt:lpstr>PowerPoint Presentation</vt:lpstr>
      <vt:lpstr>PowerPoint Presentation</vt:lpstr>
      <vt:lpstr>Online classification in the unrealizable case</vt:lpstr>
      <vt:lpstr>Weighted majority algorithm</vt:lpstr>
      <vt:lpstr>Weighted majority algorithm</vt:lpstr>
      <vt:lpstr>Weighted majority algorithm</vt:lpstr>
      <vt:lpstr>Online classification in the unrealizable case</vt:lpstr>
      <vt:lpstr>Randomized weighted majority algorithm</vt:lpstr>
      <vt:lpstr>Randomized weighted majority algorithm</vt:lpstr>
      <vt:lpstr>Randomized weighted majority algorithm</vt:lpstr>
      <vt:lpstr>Randomized weighted majority algorithm</vt:lpstr>
      <vt:lpstr>Randomized exponential weighted majority algorithm</vt:lpstr>
      <vt:lpstr>Randomized exponential weighted majority algorithm</vt:lpstr>
      <vt:lpstr>Randomized exponential weighted majority algorithm</vt:lpstr>
      <vt:lpstr>Randomized exponential weighted majority algorithm</vt:lpstr>
      <vt:lpstr>Online classification in the unrealizable case (finite hypothesis class)</vt:lpstr>
      <vt:lpstr>Online classification in the unrealizable case (general hypothesis class)</vt:lpstr>
      <vt:lpstr>PowerPoint Presentation</vt:lpstr>
      <vt:lpstr>Perceptron</vt:lpstr>
      <vt:lpstr>Perceptron algorithm</vt:lpstr>
      <vt:lpstr>PowerPoint Presentation</vt:lpstr>
      <vt:lpstr>Perceptron algorithm</vt:lpstr>
      <vt:lpstr>Perceptron algorithm</vt:lpstr>
      <vt:lpstr>PowerPoint Presentation</vt:lpstr>
      <vt:lpstr>PowerPoint Presentation</vt:lpstr>
      <vt:lpstr>Winnow algorithm</vt:lpstr>
      <vt:lpstr>Winnow algorithm</vt:lpstr>
      <vt:lpstr>Winnow algorithm</vt:lpstr>
      <vt:lpstr>Winnow algorithm</vt:lpstr>
      <vt:lpstr>PowerPoint Presentation</vt:lpstr>
      <vt:lpstr>On-line to batch conversion</vt:lpstr>
      <vt:lpstr>On-line to batch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theory - On line learning</dc:title>
  <dc:creator>Hamid Beigy</dc:creator>
  <cp:lastModifiedBy>Manjula Perkinian</cp:lastModifiedBy>
  <cp:revision>3</cp:revision>
  <dcterms:created xsi:type="dcterms:W3CDTF">2022-12-15T10:22:34Z</dcterms:created>
  <dcterms:modified xsi:type="dcterms:W3CDTF">2022-12-16T03:37:10Z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2022-12-15T00:00:00Z</vt:filetime>
  </property>
</Properties>
</file>