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6550" y="9144000"/>
            <a:ext cx="3184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025" spcFirstLastPara="1" rIns="95025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3187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4146550" y="0"/>
            <a:ext cx="3189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211262" y="711200"/>
            <a:ext cx="48276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025" spcFirstLastPara="1" rIns="95025" wrap="square" tIns="47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/>
          <p:nvPr/>
        </p:nvSpPr>
        <p:spPr>
          <a:xfrm>
            <a:off x="0" y="9144000"/>
            <a:ext cx="318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 txBox="1"/>
          <p:nvPr>
            <p:ph idx="3" type="sldNum"/>
          </p:nvPr>
        </p:nvSpPr>
        <p:spPr>
          <a:xfrm>
            <a:off x="4146550" y="9144000"/>
            <a:ext cx="3184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025" spcFirstLastPara="1" rIns="95025" wrap="square" tIns="47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" name="Google Shape;34;p1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0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1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2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3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4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15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16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7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18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9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2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20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21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22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3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4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5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6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7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8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1211262" y="711200"/>
            <a:ext cx="4832400" cy="362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9:notes"/>
          <p:cNvSpPr/>
          <p:nvPr/>
        </p:nvSpPr>
        <p:spPr>
          <a:xfrm>
            <a:off x="957262" y="4572000"/>
            <a:ext cx="542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57262" y="4572000"/>
            <a:ext cx="5416500" cy="4329000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27087" y="1282700"/>
            <a:ext cx="73470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4041775" y="6613525"/>
            <a:ext cx="89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85800" y="228600"/>
            <a:ext cx="8072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/>
        </p:nvSpPr>
        <p:spPr>
          <a:xfrm>
            <a:off x="6489700" y="6588125"/>
            <a:ext cx="2712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©2005</a:t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-1587" y="6613525"/>
            <a:ext cx="1876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-1479550" y="42386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C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524000" y="1397000"/>
            <a:ext cx="60960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9762" y="4829175"/>
            <a:ext cx="2349500" cy="1419225"/>
          </a:xfrm>
          <a:prstGeom prst="rect">
            <a:avLst/>
          </a:prstGeom>
          <a:noFill/>
          <a:ln cap="sq" cmpd="sng" w="381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27087" y="1282700"/>
            <a:ext cx="73470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85800" y="228600"/>
            <a:ext cx="8072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/>
        </p:nvSpPr>
        <p:spPr>
          <a:xfrm>
            <a:off x="923925" y="228600"/>
            <a:ext cx="718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830262" y="1368425"/>
            <a:ext cx="65850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893762" y="319087"/>
            <a:ext cx="7983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Ready Queue And Various I/O Device Queues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1547" l="7359" r="7367" t="519"/>
          <a:stretch/>
        </p:blipFill>
        <p:spPr>
          <a:xfrm>
            <a:off x="1916112" y="1412875"/>
            <a:ext cx="5673725" cy="4886325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Representation of Process Scheduling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12134" l="659" r="895" t="11593"/>
          <a:stretch/>
        </p:blipFill>
        <p:spPr>
          <a:xfrm>
            <a:off x="1217612" y="1798637"/>
            <a:ext cx="6661151" cy="3871912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Schedulers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827087" y="1495425"/>
            <a:ext cx="64326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Long-term scheduler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(or job scheduler) – selects which processes should be brought into the ready queue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Short-term scheduler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(or CPU scheduler) – selects which process should be executed next and allocates CPU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Addition of Medium Term Scheduling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26685" l="805" r="1011" t="26685"/>
          <a:stretch/>
        </p:blipFill>
        <p:spPr>
          <a:xfrm>
            <a:off x="1030287" y="2400300"/>
            <a:ext cx="7278687" cy="2592388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Schedulers (Cont.)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27087" y="12827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Short-term scheduler is invoked very frequently (milliseconds) </a:t>
            </a: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(must be fast)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scheduler is invoked very infrequently (seconds, minutes) </a:t>
            </a: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(may be slow)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long-term scheduler controls the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of multiprogramming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can be described as either: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I/O-bound process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spends more time doing I/O than computations, many short CPU bursts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CPU-bound process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spends more time doing computations; few very long CPU bursts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27087" y="1282700"/>
            <a:ext cx="7351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CPU switches to another process, the system must save the state of the old process and load the saved state for the new process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Context-switch time is overhead; the system does no useful work while switching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dependent on hardware support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827087" y="12827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process create children processes, which, in turn create other processes, forming a tree of processes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sharing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share all resources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 share subset of parent’s resources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 share no resources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execute concurrently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waits until children terminate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Creation (Cont.)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27087" y="12827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duplicate of parent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a program loaded into it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examples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creates new process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used after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replace the process’ memory space with a new program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33250" l="386" r="574" t="33247"/>
          <a:stretch/>
        </p:blipFill>
        <p:spPr>
          <a:xfrm>
            <a:off x="1346200" y="2095500"/>
            <a:ext cx="6557962" cy="1663699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C Program Forking Separate Process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2700337" y="1282700"/>
            <a:ext cx="49641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Pid_t  pid;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/* fork another process */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pid = fork();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(pid &lt; 0) { /* error occurred */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fprintf(stderr, "Fork Failed");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exit(-1);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if (pid == 0) { /* child process */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execlp("/bin/ls", "ls", NULL);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{ /* parent process */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/* parent will wait for the child to complete */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wait (NULL);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printf ("Child Complete");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exit(0);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685800" y="228600"/>
            <a:ext cx="709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827087" y="1295400"/>
            <a:ext cx="65850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operating system executes a variety of programs: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system – jobs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Time-shared systems – user programs or tasks</a:t>
            </a:r>
            <a:endParaRPr/>
          </a:p>
          <a:p>
            <a:pPr indent="-338137" lvl="0" marL="3381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uses the terms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almost interchangeably</a:t>
            </a:r>
            <a:endParaRPr/>
          </a:p>
          <a:p>
            <a:pPr indent="-338137" lvl="0" marL="3381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– a program in execution; process execution must progress in sequential fashion</a:t>
            </a:r>
            <a:endParaRPr/>
          </a:p>
          <a:p>
            <a:pPr indent="-338137" lvl="0" marL="3381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includes: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counter 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A tree of processes on a typical Solaris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503" l="7940" r="8124" t="760"/>
          <a:stretch/>
        </p:blipFill>
        <p:spPr>
          <a:xfrm>
            <a:off x="2098675" y="1557337"/>
            <a:ext cx="5216525" cy="4602161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827087" y="12827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executes last statement and asks the operating system to delete it (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data from child to parent (via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Process’ resources are deallocated by operating system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may terminate execution of children processes (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exceeded allocated resources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assigned to child is no longer required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parent is exiting</a:t>
            </a:r>
            <a:endParaRPr/>
          </a:p>
          <a:p>
            <a:pPr indent="-223837" lvl="2" marL="1081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operating system do not allow child to continue if its parent terminates</a:t>
            </a:r>
            <a:endParaRPr/>
          </a:p>
          <a:p>
            <a:pPr indent="-225425" lvl="3" marL="14239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9900"/>
              </a:buClr>
              <a:buSzPts val="135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children terminated -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termination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827087" y="12827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cannot affect or be affected by the execution of another process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Cooperating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can affect or be affected by the execution of another process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process cooperation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sharing 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 speed-up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in Memory</a:t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1190" l="27089" r="27121" t="1190"/>
          <a:stretch/>
        </p:blipFill>
        <p:spPr>
          <a:xfrm>
            <a:off x="3568700" y="1782762"/>
            <a:ext cx="2522537" cy="4033837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685800" y="228600"/>
            <a:ext cx="702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827087" y="1295400"/>
            <a:ext cx="6585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process executes, it changes </a:t>
            </a: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being created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Instructions are being executed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for some event to occur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to be assigned to a process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24414" l="454" r="691" t="24142"/>
          <a:stretch/>
        </p:blipFill>
        <p:spPr>
          <a:xfrm>
            <a:off x="1443037" y="2001837"/>
            <a:ext cx="6829425" cy="2665411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827087" y="1295400"/>
            <a:ext cx="65835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associated with each process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counter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registers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 information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Memory-management information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Accounting information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status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1084" l="27086" r="27413" t="354"/>
          <a:stretch/>
        </p:blipFill>
        <p:spPr>
          <a:xfrm>
            <a:off x="3227387" y="1717675"/>
            <a:ext cx="2663826" cy="4327524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CPU Switch From Process to Process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b="286" l="4800" r="4800" t="869"/>
          <a:stretch/>
        </p:blipFill>
        <p:spPr>
          <a:xfrm>
            <a:off x="1752600" y="1538287"/>
            <a:ext cx="5697536" cy="4672013"/>
          </a:xfrm>
          <a:prstGeom prst="rect">
            <a:avLst/>
          </a:prstGeom>
          <a:noFill/>
          <a:ln cap="sq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ECFF"/>
            </a:gs>
            <a:gs pos="100000">
              <a:srgbClr val="F8F8F8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Process Scheduling Queues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828675" y="1546225"/>
            <a:ext cx="67851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Job queue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set of all processes in the system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Ready queue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set of all processes residing in main memory, ready and waiting to execute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Device queues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set of processes waiting for an I/O device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