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59.xml" ContentType="application/vnd.openxmlformats-officedocument.presentationml.notesSlide+xml"/>
  <Override PartName="/ppt/notesSlides/notesSlide21.xml" ContentType="application/vnd.openxmlformats-officedocument.presentationml.notesSlide+xml"/>
  <Override PartName="/ppt/notesSlides/notesSlide58.xml" ContentType="application/vnd.openxmlformats-officedocument.presentationml.notesSlide+xml"/>
  <Override PartName="/ppt/notesSlides/notesSlide19.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32.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48.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33.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12.xml" ContentType="application/vnd.openxmlformats-officedocument.presentationml.notesSlide+xml"/>
  <Override PartName="/ppt/notesSlides/notesSlide49.xml" ContentType="application/vnd.openxmlformats-officedocument.presentationml.notesSlide+xml"/>
  <Override PartName="/ppt/notesSlides/notesSlide16.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0.xml" ContentType="application/vnd.openxmlformats-officedocument.presentationml.notesSlide+xml"/>
  <Override PartName="/ppt/notesSlides/notesSlide13.xml" ContentType="application/vnd.openxmlformats-officedocument.presentationml.notesSlide+xml"/>
  <Override PartName="/ppt/notesSlides/_rels/notesSlide7.xml.rels" ContentType="application/vnd.openxmlformats-package.relationships+xml"/>
  <Override PartName="/ppt/notesSlides/_rels/notesSlide31.xml.rels" ContentType="application/vnd.openxmlformats-package.relationships+xml"/>
  <Override PartName="/ppt/notesSlides/_rels/notesSlide37.xml.rels" ContentType="application/vnd.openxmlformats-package.relationships+xml"/>
  <Override PartName="/ppt/notesSlides/_rels/notesSlide15.xml.rels" ContentType="application/vnd.openxmlformats-package.relationships+xml"/>
  <Override PartName="/ppt/notesSlides/_rels/notesSlide22.xml.rels" ContentType="application/vnd.openxmlformats-package.relationships+xml"/>
  <Override PartName="/ppt/notesSlides/_rels/notesSlide17.xml.rels" ContentType="application/vnd.openxmlformats-package.relationships+xml"/>
  <Override PartName="/ppt/notesSlides/_rels/notesSlide39.xml.rels" ContentType="application/vnd.openxmlformats-package.relationships+xml"/>
  <Override PartName="/ppt/notesSlides/_rels/notesSlide24.xml.rels" ContentType="application/vnd.openxmlformats-package.relationships+xml"/>
  <Override PartName="/ppt/notesSlides/_rels/notesSlide8.xml.rels" ContentType="application/vnd.openxmlformats-package.relationships+xml"/>
  <Override PartName="/ppt/notesSlides/_rels/notesSlide20.xml.rels" ContentType="application/vnd.openxmlformats-package.relationships+xml"/>
  <Override PartName="/ppt/notesSlides/_rels/notesSlide11.xml.rels" ContentType="application/vnd.openxmlformats-package.relationships+xml"/>
  <Override PartName="/ppt/notesSlides/_rels/notesSlide19.xml.rels" ContentType="application/vnd.openxmlformats-package.relationships+xml"/>
  <Override PartName="/ppt/notesSlides/_rels/notesSlide26.xml.rels" ContentType="application/vnd.openxmlformats-package.relationships+xml"/>
  <Override PartName="/ppt/notesSlides/_rels/notesSlide18.xml.rels" ContentType="application/vnd.openxmlformats-package.relationships+xml"/>
  <Override PartName="/ppt/notesSlides/_rels/notesSlide10.xml.rels" ContentType="application/vnd.openxmlformats-package.relationships+xml"/>
  <Override PartName="/ppt/notesSlides/_rels/notesSlide25.xml.rels" ContentType="application/vnd.openxmlformats-package.relationships+xml"/>
  <Override PartName="/ppt/notesSlides/_rels/notesSlide36.xml.rels" ContentType="application/vnd.openxmlformats-package.relationships+xml"/>
  <Override PartName="/ppt/notesSlides/_rels/notesSlide45.xml.rels" ContentType="application/vnd.openxmlformats-package.relationships+xml"/>
  <Override PartName="/ppt/notesSlides/_rels/notesSlide30.xml.rels" ContentType="application/vnd.openxmlformats-package.relationships+xml"/>
  <Override PartName="/ppt/notesSlides/_rels/notesSlide21.xml.rels" ContentType="application/vnd.openxmlformats-package.relationships+xml"/>
  <Override PartName="/ppt/notesSlides/_rels/notesSlide29.xml.rels" ContentType="application/vnd.openxmlformats-package.relationships+xml"/>
  <Override PartName="/ppt/notesSlides/_rels/notesSlide34.xml.rels" ContentType="application/vnd.openxmlformats-package.relationships+xml"/>
  <Override PartName="/ppt/notesSlides/_rels/notesSlide50.xml.rels" ContentType="application/vnd.openxmlformats-package.relationships+xml"/>
  <Override PartName="/ppt/notesSlides/_rels/notesSlide43.xml.rels" ContentType="application/vnd.openxmlformats-package.relationships+xml"/>
  <Override PartName="/ppt/notesSlides/_rels/notesSlide49.xml.rels" ContentType="application/vnd.openxmlformats-package.relationships+xml"/>
  <Override PartName="/ppt/notesSlides/_rels/notesSlide58.xml.rels" ContentType="application/vnd.openxmlformats-package.relationships+xml"/>
  <Override PartName="/ppt/notesSlides/_rels/notesSlide27.xml.rels" ContentType="application/vnd.openxmlformats-package.relationships+xml"/>
  <Override PartName="/ppt/notesSlides/_rels/notesSlide4.xml.rels" ContentType="application/vnd.openxmlformats-package.relationships+xml"/>
  <Override PartName="/ppt/notesSlides/_rels/notesSlide51.xml.rels" ContentType="application/vnd.openxmlformats-package.relationships+xml"/>
  <Override PartName="/ppt/notesSlides/_rels/notesSlide35.xml.rels" ContentType="application/vnd.openxmlformats-package.relationships+xml"/>
  <Override PartName="/ppt/notesSlides/_rels/notesSlide44.xml.rels" ContentType="application/vnd.openxmlformats-package.relationships+xml"/>
  <Override PartName="/ppt/notesSlides/_rels/notesSlide28.xml.rels" ContentType="application/vnd.openxmlformats-package.relationships+xml"/>
  <Override PartName="/ppt/notesSlides/_rels/notesSlide32.xml.rels" ContentType="application/vnd.openxmlformats-package.relationships+xml"/>
  <Override PartName="/ppt/notesSlides/_rels/notesSlide16.xml.rels" ContentType="application/vnd.openxmlformats-package.relationships+xml"/>
  <Override PartName="/ppt/notesSlides/_rels/notesSlide23.xml.rels" ContentType="application/vnd.openxmlformats-package.relationships+xml"/>
  <Override PartName="/ppt/notesSlides/_rels/notesSlide6.xml.rels" ContentType="application/vnd.openxmlformats-package.relationships+xml"/>
  <Override PartName="/ppt/notesSlides/_rels/notesSlide2.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52.xml.rels" ContentType="application/vnd.openxmlformats-package.relationships+xml"/>
  <Override PartName="/ppt/notesSlides/_rels/notesSlide13.xml.rels" ContentType="application/vnd.openxmlformats-package.relationships+xml"/>
  <Override PartName="/ppt/notesSlides/_rels/notesSlide53.xml.rels" ContentType="application/vnd.openxmlformats-package.relationships+xml"/>
  <Override PartName="/ppt/notesSlides/_rels/notesSlide59.xml.rels" ContentType="application/vnd.openxmlformats-package.relationships+xml"/>
  <Override PartName="/ppt/notesSlides/_rels/notesSlide41.xml.rels" ContentType="application/vnd.openxmlformats-package.relationships+xml"/>
  <Override PartName="/ppt/notesSlides/_rels/notesSlide56.xml.rels" ContentType="application/vnd.openxmlformats-package.relationships+xml"/>
  <Override PartName="/ppt/notesSlides/_rels/notesSlide54.xml.rels" ContentType="application/vnd.openxmlformats-package.relationships+xml"/>
  <Override PartName="/ppt/notesSlides/_rels/notesSlide48.xml.rels" ContentType="application/vnd.openxmlformats-package.relationships+xml"/>
  <Override PartName="/ppt/notesSlides/_rels/notesSlide33.xml.rels" ContentType="application/vnd.openxmlformats-package.relationships+xml"/>
  <Override PartName="/ppt/notesSlides/_rels/notesSlide42.xml.rels" ContentType="application/vnd.openxmlformats-package.relationships+xml"/>
  <Override PartName="/ppt/notesSlides/_rels/notesSlide57.xml.rels" ContentType="application/vnd.openxmlformats-package.relationships+xml"/>
  <Override PartName="/ppt/notesSlides/_rels/notesSlide55.xml.rels" ContentType="application/vnd.openxmlformats-package.relationships+xml"/>
  <Override PartName="/ppt/notesSlides/_rels/notesSlide40.xml.rels" ContentType="application/vnd.openxmlformats-package.relationships+xml"/>
  <Override PartName="/ppt/notesSlides/_rels/notesSlide46.xml.rels" ContentType="application/vnd.openxmlformats-package.relationships+xml"/>
  <Override PartName="/ppt/notesSlides/_rels/notesSlide9.xml.rels" ContentType="application/vnd.openxmlformats-package.relationships+xml"/>
  <Override PartName="/ppt/notesSlides/_rels/notesSlide3.xml.rels" ContentType="application/vnd.openxmlformats-package.relationship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41.xml" ContentType="application/vnd.openxmlformats-officedocument.presentationml.notesSlide+xml"/>
  <Override PartName="/ppt/notesSlides/notesSlide39.xml" ContentType="application/vnd.openxmlformats-officedocument.presentationml.notesSlide+xml"/>
  <Override PartName="/ppt/notesSlides/notesSlide53.xml" ContentType="application/vnd.openxmlformats-officedocument.presentationml.notesSlide+xml"/>
  <Override PartName="/ppt/notesSlides/notesSlide42.xml" ContentType="application/vnd.openxmlformats-officedocument.presentationml.notesSlide+xml"/>
  <Override PartName="/ppt/notesSlides/notesSlide54.xml" ContentType="application/vnd.openxmlformats-officedocument.presentationml.notesSlide+xml"/>
  <Override PartName="/ppt/notesSlides/notesSlide17.xml" ContentType="application/vnd.openxmlformats-officedocument.presentationml.notesSlide+xml"/>
  <Override PartName="/ppt/notesSlides/notesSlide43.xml" ContentType="application/vnd.openxmlformats-officedocument.presentationml.notesSlide+xml"/>
  <Override PartName="/ppt/notesSlides/notesSlide55.xml" ContentType="application/vnd.openxmlformats-officedocument.presentationml.notesSlide+xml"/>
  <Override PartName="/ppt/notesSlides/notesSlide18.xml" ContentType="application/vnd.openxmlformats-officedocument.presentationml.notesSlide+xml"/>
  <Override PartName="/ppt/notesSlides/notesSlide44.xml" ContentType="application/vnd.openxmlformats-officedocument.presentationml.notesSlide+xml"/>
  <Override PartName="/ppt/notesSlides/notesSlide56.xml" ContentType="application/vnd.openxmlformats-officedocument.presentationml.notesSlide+xml"/>
  <Override PartName="/ppt/notesSlides/notesSlide40.xml" ContentType="application/vnd.openxmlformats-officedocument.presentationml.notesSlide+xml"/>
  <Override PartName="/ppt/notesSlides/notesSlide37.xml" ContentType="application/vnd.openxmlformats-officedocument.presentationml.notesSlide+xml"/>
  <Override PartName="/ppt/notesSlides/notesSlide9.xml" ContentType="application/vnd.openxmlformats-officedocument.presentationml.notesSlide+xml"/>
  <Override PartName="/ppt/notesSlides/notesSlide36.xml" ContentType="application/vnd.openxmlformats-officedocument.presentationml.notesSlide+xml"/>
  <Override PartName="/ppt/notesSlides/notesSlide20.xml" ContentType="application/vnd.openxmlformats-officedocument.presentationml.notesSlide+xml"/>
  <Override PartName="/ppt/notesSlides/notesSlide57.xml" ContentType="application/vnd.openxmlformats-officedocument.presentationml.notesSlide+xml"/>
  <Override PartName="/ppt/notesSlides/notesSlide8.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31.xml" ContentType="application/vnd.openxmlformats-officedocument.presentationml.notesSlide+xml"/>
  <Override PartName="/ppt/notesSlides/notesSlide7.xml" ContentType="application/vnd.openxmlformats-officedocument.presentationml.notesSlide+xml"/>
  <Override PartName="/ppt/notesSlides/notesSlide34.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gif" ContentType="image/gif"/>
  <Override PartName="/ppt/media/image13.gif" ContentType="image/gif"/>
  <Override PartName="/ppt/media/image8.gif" ContentType="image/gif"/>
  <Override PartName="/ppt/media/image12.gif" ContentType="image/gif"/>
  <Override PartName="/ppt/media/image7.gif" ContentType="image/gif"/>
  <Override PartName="/ppt/media/image11.gif" ContentType="image/gif"/>
  <Override PartName="/ppt/media/image6.gif" ContentType="image/gif"/>
  <Override PartName="/ppt/media/image10.gif" ContentType="image/gif"/>
  <Override PartName="/ppt/media/image5.gif" ContentType="image/gif"/>
  <Override PartName="/ppt/media/image4.gif" ContentType="image/gif"/>
  <Override PartName="/ppt/media/image24.gif" ContentType="image/gif"/>
  <Override PartName="/ppt/media/image18.gif" ContentType="image/gif"/>
  <Override PartName="/ppt/media/image17.gif" ContentType="image/gif"/>
  <Override PartName="/ppt/media/image16.gif" ContentType="image/gif"/>
  <Override PartName="/ppt/media/image20.png" ContentType="image/png"/>
  <Override PartName="/ppt/media/image15.gif" ContentType="image/gif"/>
  <Override PartName="/ppt/media/image14.gif" ContentType="image/gif"/>
  <Override PartName="/ppt/media/image1.png" ContentType="image/png"/>
  <Override PartName="/ppt/media/image21.gif" ContentType="image/gif"/>
  <Override PartName="/ppt/media/image19.gif" ContentType="image/gif"/>
  <Override PartName="/ppt/media/image2.png" ContentType="image/png"/>
  <Override PartName="/ppt/media/image22.gif" ContentType="image/gif"/>
  <Override PartName="/ppt/media/image3.png" ContentType="image/png"/>
  <Override PartName="/ppt/media/image23.gif" ContentType="image/gif"/>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43.xml" ContentType="application/vnd.openxmlformats-officedocument.presentationml.slide+xml"/>
  <Override PartName="/ppt/slides/slide44.xml" ContentType="application/vnd.openxmlformats-officedocument.presentationml.slide+xml"/>
  <Override PartName="/ppt/slides/slide47.xml" ContentType="application/vnd.openxmlformats-officedocument.presentationml.slide+xml"/>
  <Override PartName="/ppt/slides/slide4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48.xml" ContentType="application/vnd.openxmlformats-officedocument.presentationml.slide+xml"/>
  <Override PartName="/ppt/slides/slide50.xml" ContentType="application/vnd.openxmlformats-officedocument.presentationml.slide+xml"/>
  <Override PartName="/ppt/slides/slide39.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_rels/slide47.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27.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8.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1.xml.rels" ContentType="application/vnd.openxmlformats-package.relationships+xml"/>
  <Override PartName="/ppt/slides/_rels/slide39.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38.xml.rels" ContentType="application/vnd.openxmlformats-package.relationships+xml"/>
  <Override PartName="/ppt/slides/_rels/slide23.xml.rels" ContentType="application/vnd.openxmlformats-package.relationships+xml"/>
  <Override PartName="/ppt/slides/_rels/slide52.xml.rels" ContentType="application/vnd.openxmlformats-package.relationships+xml"/>
  <Override PartName="/ppt/slides/_rels/slide58.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59.xml.rels" ContentType="application/vnd.openxmlformats-package.relationships+xml"/>
  <Override PartName="/ppt/slides/_rels/slide57.xml.rels" ContentType="application/vnd.openxmlformats-package.relationships+xml"/>
  <Override PartName="/ppt/slides/_rels/slide42.xml.rels" ContentType="application/vnd.openxmlformats-package.relationships+xml"/>
  <Override PartName="/ppt/slides/_rels/slide20.xml.rels" ContentType="application/vnd.openxmlformats-package.relationships+xml"/>
  <Override PartName="/ppt/slides/_rels/slide51.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50.xml.rels" ContentType="application/vnd.openxmlformats-package.relationships+xml"/>
  <Override PartName="/ppt/slides/_rels/slide34.xml.rels" ContentType="application/vnd.openxmlformats-package.relationships+xml"/>
  <Override PartName="/ppt/slides/_rels/slide49.xml.rels" ContentType="application/vnd.openxmlformats-package.relationships+xml"/>
  <Override PartName="/ppt/slides/_rels/slide41.xml.rels" ContentType="application/vnd.openxmlformats-package.relationships+xml"/>
  <Override PartName="/ppt/slides/_rels/slide56.xml.rels" ContentType="application/vnd.openxmlformats-package.relationships+xml"/>
  <Override PartName="/ppt/slides/_rels/slide6.xml.rels" ContentType="application/vnd.openxmlformats-package.relationships+xml"/>
  <Override PartName="/ppt/slides/_rels/slide40.xml.rels" ContentType="application/vnd.openxmlformats-package.relationships+xml"/>
  <Override PartName="/ppt/slides/_rels/slide55.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48.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40.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57.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58.xml" ContentType="application/vnd.openxmlformats-officedocument.presentationml.slide+xml"/>
  <Override PartName="/ppt/slides/slide21.xml" ContentType="application/vnd.openxmlformats-officedocument.presentationml.slide+xml"/>
  <Override PartName="/ppt/slides/slide59.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sldImg"/>
          </p:nvPr>
        </p:nvSpPr>
        <p:spPr>
          <a:xfrm>
            <a:off x="1143000" y="694800"/>
            <a:ext cx="4571640" cy="3428640"/>
          </a:xfrm>
          <a:prstGeom prst="rect">
            <a:avLst/>
          </a:prstGeom>
        </p:spPr>
        <p:txBody>
          <a:bodyPr lIns="0" rIns="0" tIns="0" bIns="0" anchor="ctr">
            <a:noAutofit/>
          </a:bodyPr>
          <a:p>
            <a:pPr algn="ctr"/>
            <a:r>
              <a:rPr b="0" lang="en-IN" sz="4400" spc="-1" strike="noStrike">
                <a:latin typeface="Arial"/>
              </a:rPr>
              <a:t>Click to move the slide</a:t>
            </a:r>
            <a:endParaRPr b="0" lang="en-IN" sz="4400" spc="-1" strike="noStrike">
              <a:latin typeface="Arial"/>
            </a:endParaRPr>
          </a:p>
        </p:txBody>
      </p:sp>
      <p:sp>
        <p:nvSpPr>
          <p:cNvPr id="81" name="PlaceHolder 2"/>
          <p:cNvSpPr>
            <a:spLocks noGrp="1"/>
          </p:cNvSpPr>
          <p:nvPr>
            <p:ph type="body"/>
          </p:nvPr>
        </p:nvSpPr>
        <p:spPr>
          <a:xfrm>
            <a:off x="685800" y="4343400"/>
            <a:ext cx="5486040" cy="41144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82" name="PlaceHolder 3"/>
          <p:cNvSpPr>
            <a:spLocks noGrp="1"/>
          </p:cNvSpPr>
          <p:nvPr>
            <p:ph type="hdr"/>
          </p:nvPr>
        </p:nvSpPr>
        <p:spPr>
          <a:xfrm>
            <a:off x="0" y="0"/>
            <a:ext cx="2975760" cy="4568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83" name="PlaceHolder 4"/>
          <p:cNvSpPr>
            <a:spLocks noGrp="1"/>
          </p:cNvSpPr>
          <p:nvPr>
            <p:ph type="dt"/>
          </p:nvPr>
        </p:nvSpPr>
        <p:spPr>
          <a:xfrm>
            <a:off x="3881880" y="0"/>
            <a:ext cx="2975760" cy="4568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84" name="PlaceHolder 5"/>
          <p:cNvSpPr>
            <a:spLocks noGrp="1"/>
          </p:cNvSpPr>
          <p:nvPr>
            <p:ph type="ftr"/>
          </p:nvPr>
        </p:nvSpPr>
        <p:spPr>
          <a:xfrm>
            <a:off x="0" y="8686800"/>
            <a:ext cx="2975760" cy="4568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85" name="PlaceHolder 6"/>
          <p:cNvSpPr>
            <a:spLocks noGrp="1"/>
          </p:cNvSpPr>
          <p:nvPr>
            <p:ph type="sldNum"/>
          </p:nvPr>
        </p:nvSpPr>
        <p:spPr>
          <a:xfrm>
            <a:off x="3881880" y="8686800"/>
            <a:ext cx="2975760" cy="456840"/>
          </a:xfrm>
          <a:prstGeom prst="rect">
            <a:avLst/>
          </a:prstGeom>
        </p:spPr>
        <p:txBody>
          <a:bodyPr lIns="0" rIns="0" tIns="0" bIns="0" anchor="b">
            <a:noAutofit/>
          </a:bodyPr>
          <a:p>
            <a:pPr algn="r"/>
            <a:fld id="{17A2C3FC-53F1-41B3-8D4B-77A8F9504B3C}"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pPr marL="216000" indent="-216000">
              <a:lnSpc>
                <a:spcPct val="100000"/>
              </a:lnSpc>
            </a:pPr>
            <a:r>
              <a:rPr b="0" lang="en-IN" sz="2000" spc="-1" strike="noStrike">
                <a:latin typeface="Arial"/>
              </a:rPr>
              <a:t>We begin with an overview, followed by a look at various file organization schemes.</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Although file organization is generally beyond the scope of the operating system, it is essential to have a general understanding of the common alternatives to appreciate some of the design tradeoffs involved in file management. </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The remainder of this chapter looks at other topics in file management.</a:t>
            </a:r>
            <a:endParaRPr b="0" lang="en-IN" sz="2000" spc="-1" strike="noStrike">
              <a:latin typeface="Arial"/>
            </a:endParaRPr>
          </a:p>
        </p:txBody>
      </p:sp>
      <p:sp>
        <p:nvSpPr>
          <p:cNvPr id="219"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3549D617-009D-4582-BB2F-8790A03A3C83}"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pPr marL="216000" indent="-216000">
              <a:lnSpc>
                <a:spcPct val="100000"/>
              </a:lnSpc>
            </a:pPr>
            <a:r>
              <a:rPr b="1" lang="en-IN" sz="2000" spc="-1" strike="noStrike">
                <a:latin typeface="Arial"/>
              </a:rPr>
              <a:t>basic file system</a:t>
            </a:r>
            <a:r>
              <a:rPr b="0" lang="en-IN" sz="2000" spc="-1" strike="noStrike">
                <a:latin typeface="Arial"/>
              </a:rPr>
              <a:t>, or </a:t>
            </a:r>
            <a:r>
              <a:rPr b="1" lang="en-IN" sz="2000" spc="-1" strike="noStrike">
                <a:latin typeface="Arial"/>
              </a:rPr>
              <a:t>the physical I/O level.</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This is the primary interface with the environment outside of the computer system.</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It deals with blocks of data that are exchanged with disk or tape systems.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It is concerned with the placement of those blocks on the secondary storage device and on the buffering of those blocks in main memory.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It does not understand the content of the data or the structure of the files involved.</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The basic file system is often considered part of the operating system.</a:t>
            </a:r>
            <a:endParaRPr b="0" lang="en-IN" sz="2000" spc="-1" strike="noStrike">
              <a:latin typeface="Arial"/>
            </a:endParaRPr>
          </a:p>
        </p:txBody>
      </p:sp>
      <p:sp>
        <p:nvSpPr>
          <p:cNvPr id="237"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825D3E6A-D954-4DDA-B109-7A21D7D69E42}"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pPr marL="216000" indent="-216000">
              <a:lnSpc>
                <a:spcPct val="100000"/>
              </a:lnSpc>
            </a:pPr>
            <a:r>
              <a:rPr b="0" lang="en-IN" sz="2000" spc="-1" strike="noStrike">
                <a:latin typeface="Arial"/>
              </a:rPr>
              <a:t>Basic I/O supervisor is responsible for all file I/O initiation and termination.</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Control structures are maintained that deal with</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device I/O,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scheduling, and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file status.</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The basic I/O supervisor selects the device on which file I/O is to be performed, based on the particular file selected. </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It is also concerned with scheduling disk and tape accesses to optimize performance.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I/O buffers are assigned and secondary memory is allocated at this level. </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The basic I/O supervisor is part of the operating system.</a:t>
            </a:r>
            <a:endParaRPr b="0" lang="en-IN" sz="2000" spc="-1" strike="noStrike">
              <a:latin typeface="Arial"/>
            </a:endParaRPr>
          </a:p>
        </p:txBody>
      </p:sp>
      <p:sp>
        <p:nvSpPr>
          <p:cNvPr id="239"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4F2C12E1-0AC7-4D79-A3F9-C81A4232CA30}"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pPr marL="216000" indent="-216000">
              <a:lnSpc>
                <a:spcPct val="100000"/>
              </a:lnSpc>
            </a:pPr>
            <a:r>
              <a:rPr b="1" lang="en-IN" sz="2000" spc="-1" strike="noStrike">
                <a:latin typeface="Arial"/>
              </a:rPr>
              <a:t>Logical I/O </a:t>
            </a:r>
            <a:r>
              <a:rPr b="0" lang="en-IN" sz="2000" spc="-1" strike="noStrike">
                <a:latin typeface="Arial"/>
              </a:rPr>
              <a:t>enables users and applications to access records.</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Whereas the basic file system deals with blocks of data,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the logical I/O module deals with file records.</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Logical I/O provides a general-purpose record I/O capability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and maintains basic data about files.</a:t>
            </a:r>
            <a:endParaRPr b="0" lang="en-IN" sz="2000" spc="-1" strike="noStrike">
              <a:latin typeface="Arial"/>
            </a:endParaRPr>
          </a:p>
        </p:txBody>
      </p:sp>
      <p:sp>
        <p:nvSpPr>
          <p:cNvPr id="241"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69111AA8-F7D1-4691-9823-55F294193F61}"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pPr marL="216000" indent="-216000">
              <a:lnSpc>
                <a:spcPct val="100000"/>
              </a:lnSpc>
            </a:pPr>
            <a:r>
              <a:rPr b="1" lang="en-IN" sz="2000" spc="-1" strike="noStrike">
                <a:latin typeface="Arial"/>
              </a:rPr>
              <a:t>the access method </a:t>
            </a:r>
            <a:r>
              <a:rPr b="0" lang="en-IN" sz="2000" spc="-1" strike="noStrike">
                <a:latin typeface="Arial"/>
              </a:rPr>
              <a:t>is the level of the file system closest to the user.</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It provides a standard interface between applications and the file systems and devices that hold the data. </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Different access methods reflect different file structures and different ways of accessing and processing the data. </a:t>
            </a:r>
            <a:endParaRPr b="0" lang="en-IN" sz="2000" spc="-1" strike="noStrike">
              <a:latin typeface="Arial"/>
            </a:endParaRPr>
          </a:p>
        </p:txBody>
      </p:sp>
      <p:sp>
        <p:nvSpPr>
          <p:cNvPr id="243"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5F28C808-0A95-4437-881C-257CE0A41186}"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pPr marL="216000" indent="-216000">
              <a:lnSpc>
                <a:spcPct val="100000"/>
              </a:lnSpc>
            </a:pPr>
            <a:r>
              <a:rPr b="0" lang="en-IN" sz="2000" spc="-1" strike="noStrike">
                <a:latin typeface="Arial"/>
              </a:rPr>
              <a:t>Users and application programs interact with the file system by means of commands for creating and deleting files and for performing operations on files. </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Before performing any operation, the file system must identify and locate the selected file.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This requires the use of some sort of directory that serves to describe the location of all files, plus their attributes.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In addition, most shared systems enforce user access control</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The basic operations that a user or application may perform on a file are performed at the record level.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The user or application views the file as having some structure that organizes the records, such as a sequential structure</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The secondary storage must be managed.</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This involves allocating files to free blocks on secondary storage and managing free storage so as to know what blocks are available for new files and growth in existing files.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In addition, individual block I/O requests must be scheduled</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Disk scheduling and file allocation are both concerned with optimizing performance. </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The optimization will depend on the structure of the files and the access patterns.</a:t>
            </a:r>
            <a:endParaRPr b="0" lang="en-IN" sz="2000" spc="-1" strike="noStrike">
              <a:latin typeface="Arial"/>
            </a:endParaRPr>
          </a:p>
        </p:txBody>
      </p:sp>
      <p:sp>
        <p:nvSpPr>
          <p:cNvPr id="245"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2CEA355A-00BD-4E63-B3F3-99121BEC271A}"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endParaRPr b="0" lang="en-IN" sz="2000" spc="-1" strike="noStrike">
              <a:latin typeface="Arial"/>
            </a:endParaRPr>
          </a:p>
        </p:txBody>
      </p:sp>
      <p:sp>
        <p:nvSpPr>
          <p:cNvPr id="247"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5E8C2B49-0A97-415B-9EA6-5E35674042AB}"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pPr marL="216000" indent="-216000">
              <a:lnSpc>
                <a:spcPct val="100000"/>
              </a:lnSpc>
            </a:pPr>
            <a:r>
              <a:rPr b="1" lang="en-IN" sz="2000" spc="-1" strike="noStrike">
                <a:latin typeface="Arial"/>
              </a:rPr>
              <a:t>“</a:t>
            </a:r>
            <a:r>
              <a:rPr b="1" lang="en-IN" sz="2000" spc="-1" strike="noStrike">
                <a:latin typeface="Arial"/>
              </a:rPr>
              <a:t>file organization” </a:t>
            </a:r>
            <a:r>
              <a:rPr b="0" lang="en-IN" sz="2000" spc="-1" strike="noStrike">
                <a:latin typeface="Arial"/>
              </a:rPr>
              <a:t>refers to the logical structuring of the records as determined by the way in which they are accessed.</a:t>
            </a:r>
            <a:endParaRPr b="0" lang="en-IN" sz="2000" spc="-1" strike="noStrike">
              <a:latin typeface="Arial"/>
            </a:endParaRPr>
          </a:p>
        </p:txBody>
      </p:sp>
      <p:sp>
        <p:nvSpPr>
          <p:cNvPr id="249"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26761507-7BCE-4306-933F-2AA9BCFB7657}"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pPr marL="216000" indent="-216000">
              <a:lnSpc>
                <a:spcPct val="100000"/>
              </a:lnSpc>
            </a:pPr>
            <a:r>
              <a:rPr b="0" lang="en-IN" sz="2000" spc="-1" strike="noStrike">
                <a:latin typeface="Arial"/>
              </a:rPr>
              <a:t>The relative priority of these criteria will depend on the applications that will use the file.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e.g. if a file is only to be processed in batch mode, with all of the records accessed every time, then rapid access for retrieval of a single record is of minimal concern.</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A file stored on CD-ROM will never be updated, and so ease of update is not an issue.</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These criteria may conflict.</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E.g. for economy of storage, there should be minimum redundancy in the data, but redundancy is a primary means of increasing the speed of access to data (such as indexes.)</a:t>
            </a:r>
            <a:endParaRPr b="0" lang="en-IN" sz="2000" spc="-1" strike="noStrike">
              <a:latin typeface="Arial"/>
            </a:endParaRPr>
          </a:p>
          <a:p>
            <a:pPr marL="216000" indent="-216000">
              <a:lnSpc>
                <a:spcPct val="100000"/>
              </a:lnSpc>
            </a:pPr>
            <a:endParaRPr b="0" lang="en-IN" sz="2000" spc="-1" strike="noStrike">
              <a:latin typeface="Arial"/>
            </a:endParaRPr>
          </a:p>
        </p:txBody>
      </p:sp>
      <p:sp>
        <p:nvSpPr>
          <p:cNvPr id="251"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672D93FC-C685-4606-A8C8-955C15A16080}"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pPr marL="216000" indent="-216000">
              <a:lnSpc>
                <a:spcPct val="100000"/>
              </a:lnSpc>
            </a:pPr>
            <a:r>
              <a:rPr b="0" lang="en-IN" sz="2000" spc="-1" strike="noStrike">
                <a:latin typeface="Arial"/>
              </a:rPr>
              <a:t>Most structures used in actual systems either fall into one of these categories or can be implemented with a combination of these organizations. </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The five organizations are:</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The pile</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The sequential file</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The indexed sequential file</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The indexed file</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The direct, or hashed, file</a:t>
            </a:r>
            <a:endParaRPr b="0" lang="en-IN" sz="2000" spc="-1" strike="noStrike">
              <a:latin typeface="Arial"/>
            </a:endParaRPr>
          </a:p>
        </p:txBody>
      </p:sp>
      <p:sp>
        <p:nvSpPr>
          <p:cNvPr id="253"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EC72841C-1F90-4A87-86E6-EAD6A8F2436B}"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pPr marL="216000" indent="-216000">
              <a:lnSpc>
                <a:spcPct val="100000"/>
              </a:lnSpc>
            </a:pPr>
            <a:r>
              <a:rPr b="0" lang="en-IN" sz="2000" spc="-1" strike="noStrike">
                <a:latin typeface="Arial"/>
              </a:rPr>
              <a:t>The least-complicated form of file organization may be termed the pile. </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Data are collected in the order in which they arrive.</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Each record consists of one burst of data.</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The purpose of the pile is simply to accumulate the mass of data and save it.</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Records may have different fields, or similar fields in different orders.</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Thus, each field should be self-describing, including a field name as well as a value.</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The length of each field must be implicitly indicated by delimiters.</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Because there is no structure to the pile file, record access is by exhaustive search.</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ie , to find a record that contains a particular field with a particular value, it is necessary to examine each record in the pile until the desired record is found or the entire file has been searched.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to find all records that contain a particular field or contain that field with a particular value, then the entire file must be searched.</a:t>
            </a:r>
            <a:endParaRPr b="0" lang="en-IN" sz="2000" spc="-1" strike="noStrike">
              <a:latin typeface="Arial"/>
            </a:endParaRPr>
          </a:p>
        </p:txBody>
      </p:sp>
      <p:sp>
        <p:nvSpPr>
          <p:cNvPr id="255"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E76812D8-CB85-494F-A82E-45DAFC8B2463}"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pPr marL="216000" indent="-216000">
              <a:lnSpc>
                <a:spcPct val="100000"/>
              </a:lnSpc>
            </a:pPr>
            <a:r>
              <a:rPr b="0" lang="en-IN" sz="2000" spc="-1" strike="noStrike">
                <a:latin typeface="Arial"/>
              </a:rPr>
              <a:t>In most applications, the file is the central element.</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From the user’s point of view, one of the most important parts of an operating system is the file system.</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The file system provides the resource abstractions typically associated with secondary storage. </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Desirable properties include</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1" lang="en-IN" sz="2000" spc="-1" strike="noStrike">
                <a:latin typeface="Arial"/>
              </a:rPr>
              <a:t>Long-term existence: </a:t>
            </a:r>
            <a:r>
              <a:rPr b="0" lang="en-IN" sz="2000" spc="-1" strike="noStrike">
                <a:latin typeface="Arial"/>
              </a:rPr>
              <a:t>Files are stored on disk or other secondary storage and do not disappear when a user logs off.</a:t>
            </a:r>
            <a:endParaRPr b="0" lang="en-IN" sz="2000" spc="-1" strike="noStrike">
              <a:latin typeface="Arial"/>
            </a:endParaRPr>
          </a:p>
          <a:p>
            <a:pPr lvl="1" marL="216000" indent="-216000">
              <a:lnSpc>
                <a:spcPct val="100000"/>
              </a:lnSpc>
              <a:buClr>
                <a:srgbClr val="000000"/>
              </a:buClr>
              <a:buFont typeface="Arial"/>
              <a:buChar char="•"/>
            </a:pPr>
            <a:r>
              <a:rPr b="1" lang="en-IN" sz="2000" spc="-1" strike="noStrike">
                <a:latin typeface="Arial"/>
              </a:rPr>
              <a:t> </a:t>
            </a:r>
            <a:r>
              <a:rPr b="1" lang="en-IN" sz="2000" spc="-1" strike="noStrike">
                <a:latin typeface="Arial"/>
              </a:rPr>
              <a:t>Sharable between processes:</a:t>
            </a:r>
            <a:r>
              <a:rPr b="0" lang="en-IN" sz="2000" spc="-1" strike="noStrike">
                <a:latin typeface="Arial"/>
              </a:rPr>
              <a:t> Files have names and can have associated access permissions that permit controlled sharing.</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1" lang="en-IN" sz="2000" spc="-1" strike="noStrike">
                <a:latin typeface="Arial"/>
              </a:rPr>
              <a:t>Structure: </a:t>
            </a:r>
            <a:r>
              <a:rPr b="0" lang="en-IN" sz="2000" spc="-1" strike="noStrike">
                <a:latin typeface="Arial"/>
              </a:rPr>
              <a:t>Depending on the file system, a file can have an internal structure that is convenient for particular applications. In addition, files can be organized into hierarchical or more complex structure to reflect the relationships among files.</a:t>
            </a:r>
            <a:endParaRPr b="0" lang="en-IN" sz="2000" spc="-1" strike="noStrike">
              <a:latin typeface="Arial"/>
            </a:endParaRPr>
          </a:p>
          <a:p>
            <a:pPr marL="216000" indent="-216000">
              <a:lnSpc>
                <a:spcPct val="100000"/>
              </a:lnSpc>
            </a:pPr>
            <a:endParaRPr b="0" lang="en-IN" sz="2000" spc="-1" strike="noStrike">
              <a:latin typeface="Arial"/>
            </a:endParaRPr>
          </a:p>
        </p:txBody>
      </p:sp>
      <p:sp>
        <p:nvSpPr>
          <p:cNvPr id="221"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9CF55053-6583-44CB-B690-9704F618EF32}"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pPr marL="216000" indent="-216000">
              <a:lnSpc>
                <a:spcPct val="100000"/>
              </a:lnSpc>
            </a:pPr>
            <a:r>
              <a:rPr b="0" lang="en-IN" sz="2000" spc="-1" strike="noStrike">
                <a:latin typeface="Arial"/>
              </a:rPr>
              <a:t>The most common form of file structure.</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A fixed format is used for records.</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All records are of the same length, consisting of the same number of fixed-length fields in a particular order.</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Because the length and position of each field are known, only the values of fields need to be stored;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the field name and length for each field are attributes of the file structure.</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The key field uniquely identifies the record;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thus key values for different records are always different.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The records are stored in key sequence: alphabetical order for a text key, and numerical order for a numerical key.</a:t>
            </a:r>
            <a:endParaRPr b="0" lang="en-IN" sz="2000" spc="-1" strike="noStrike">
              <a:latin typeface="Arial"/>
            </a:endParaRPr>
          </a:p>
        </p:txBody>
      </p:sp>
      <p:sp>
        <p:nvSpPr>
          <p:cNvPr id="257"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E2E10D0A-4497-4AA0-A5FF-04FA3F21059B}"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pPr marL="216000" indent="-216000">
              <a:lnSpc>
                <a:spcPct val="100000"/>
              </a:lnSpc>
            </a:pPr>
            <a:r>
              <a:rPr b="0" lang="en-IN" sz="2000" spc="-1" strike="noStrike">
                <a:latin typeface="Arial"/>
              </a:rPr>
              <a:t>The indexed sequential file maintains the key characteristic of the sequential file: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records are organized in sequence based on a key field.</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Two features are added: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an index to the file to support random access,</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and an overflow file. </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The index provides a lookup capability to reach quickly the vicinity of a desired record.</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The overflow file is similar to the log file used with a sequential file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but is integrated so that a record in the overflow file is located by following a pointer from its predecessor record.</a:t>
            </a:r>
            <a:endParaRPr b="0" lang="en-IN" sz="2000" spc="-1" strike="noStrike">
              <a:latin typeface="Arial"/>
            </a:endParaRPr>
          </a:p>
        </p:txBody>
      </p:sp>
      <p:sp>
        <p:nvSpPr>
          <p:cNvPr id="259"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023CBEC8-D88A-41BE-AF1D-655856DE2D6C}"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pPr marL="216000" indent="-216000">
              <a:lnSpc>
                <a:spcPct val="100000"/>
              </a:lnSpc>
            </a:pPr>
            <a:r>
              <a:rPr b="0" lang="en-IN" sz="2000" spc="-1" strike="noStrike">
                <a:latin typeface="Arial"/>
              </a:rPr>
              <a:t>In the general indexed file, the concept of sequentiality and a single key are abandoned. </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Records are accessed only through their indexes.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now no restriction on the placement of records as long as a pointer in at least one index refers to that record.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variable-length records can be employed.</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Two types of indexes are used.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An exhaustive index contains one entry for every record in the main file. The index itself is organized as a sequential file for ease of searching.</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A partial index contains entries to records where the field of interest exists.</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When a new record is added to the main file, all of the index files must be updated.</a:t>
            </a:r>
            <a:endParaRPr b="0" lang="en-IN" sz="2000" spc="-1" strike="noStrike">
              <a:latin typeface="Arial"/>
            </a:endParaRPr>
          </a:p>
        </p:txBody>
      </p:sp>
      <p:sp>
        <p:nvSpPr>
          <p:cNvPr id="261"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9D60C8A3-08A0-4594-B9FD-5658DCE2FA2F}"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pPr marL="216000" indent="-216000">
              <a:lnSpc>
                <a:spcPct val="100000"/>
              </a:lnSpc>
            </a:pPr>
            <a:r>
              <a:rPr b="0" lang="en-IN" sz="2000" spc="-1" strike="noStrike">
                <a:latin typeface="Arial"/>
              </a:rPr>
              <a:t>Exploits the capability found on disks to access directly any block of a known address.</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A key field is required in each record.</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But there is no concept of sequential ordering.</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The direct file makes use of hashing on the key value.</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Direct files are often used where very rapid access is required, where fixed length records are used, and where records are always accessed one at a time.</a:t>
            </a:r>
            <a:endParaRPr b="0" lang="en-IN" sz="2000" spc="-1" strike="noStrike">
              <a:latin typeface="Arial"/>
            </a:endParaRPr>
          </a:p>
        </p:txBody>
      </p:sp>
      <p:sp>
        <p:nvSpPr>
          <p:cNvPr id="263"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0EEE2C9D-0F42-4895-9C1C-4E556D86D363}"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endParaRPr b="0" lang="en-IN" sz="2000" spc="-1" strike="noStrike">
              <a:latin typeface="Arial"/>
            </a:endParaRPr>
          </a:p>
        </p:txBody>
      </p:sp>
      <p:sp>
        <p:nvSpPr>
          <p:cNvPr id="265"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408550B4-8E53-4772-BD99-862DA0ADA198}"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endParaRPr b="0" lang="en-IN" sz="2000" spc="-1" strike="noStrike">
              <a:latin typeface="Arial"/>
            </a:endParaRPr>
          </a:p>
        </p:txBody>
      </p:sp>
      <p:sp>
        <p:nvSpPr>
          <p:cNvPr id="267"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47A2641B-E2E3-4860-862B-D07F9C058CB8}"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pPr marL="216000" indent="-216000">
              <a:lnSpc>
                <a:spcPct val="100000"/>
              </a:lnSpc>
            </a:pPr>
            <a:r>
              <a:rPr b="0" lang="en-IN" sz="2000" spc="-1" strike="noStrike">
                <a:latin typeface="Arial"/>
              </a:rPr>
              <a:t>Records are the logical unit of access of a structured file,</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Whereas blocks are the unit of I/O with secondary storage. For I/O to be performed,</a:t>
            </a:r>
            <a:endParaRPr b="0" lang="en-IN" sz="2000" spc="-1" strike="noStrike">
              <a:latin typeface="Arial"/>
            </a:endParaRPr>
          </a:p>
          <a:p>
            <a:pPr marL="216000" indent="-216000">
              <a:lnSpc>
                <a:spcPct val="100000"/>
              </a:lnSpc>
            </a:pPr>
            <a:r>
              <a:rPr b="0" lang="en-IN" sz="2000" spc="-1" strike="noStrike">
                <a:latin typeface="Arial"/>
              </a:rPr>
              <a:t>records must be organized as blocks.</a:t>
            </a:r>
            <a:endParaRPr b="0" lang="en-IN" sz="2000" spc="-1" strike="noStrike">
              <a:latin typeface="Arial"/>
            </a:endParaRPr>
          </a:p>
        </p:txBody>
      </p:sp>
      <p:sp>
        <p:nvSpPr>
          <p:cNvPr id="269"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32449C58-B95D-4BDD-BADF-BAEDAF2B1BB8}"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pPr marL="216000" indent="-216000">
              <a:lnSpc>
                <a:spcPct val="100000"/>
              </a:lnSpc>
            </a:pPr>
            <a:r>
              <a:rPr b="1" lang="en-IN" sz="2000" spc="-1" strike="noStrike">
                <a:latin typeface="Arial"/>
              </a:rPr>
              <a:t>Fixed blocking: </a:t>
            </a:r>
            <a:r>
              <a:rPr b="0" lang="en-IN" sz="2000" spc="-1" strike="noStrike">
                <a:latin typeface="Arial"/>
              </a:rPr>
              <a:t>Fixed-length records are used, and an integral number of records are stored in a block.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There may be unused space at the end of each block.</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This is referred to as </a:t>
            </a:r>
            <a:r>
              <a:rPr b="1" lang="en-IN" sz="2000" spc="-1" strike="noStrike">
                <a:latin typeface="Arial"/>
              </a:rPr>
              <a:t>internal fragmentation.</a:t>
            </a:r>
            <a:endParaRPr b="0" lang="en-IN" sz="2000" spc="-1" strike="noStrike">
              <a:latin typeface="Arial"/>
            </a:endParaRPr>
          </a:p>
        </p:txBody>
      </p:sp>
      <p:sp>
        <p:nvSpPr>
          <p:cNvPr id="271"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CB619C1B-57BA-43AA-9F83-462D7E026292}"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endParaRPr b="0" lang="en-IN" sz="2000" spc="-1" strike="noStrike">
              <a:latin typeface="Arial"/>
            </a:endParaRPr>
          </a:p>
        </p:txBody>
      </p:sp>
      <p:sp>
        <p:nvSpPr>
          <p:cNvPr id="273"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F42BC946-6604-4530-9F7A-234AAF8E4503}"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pPr marL="216000" indent="-216000">
              <a:lnSpc>
                <a:spcPct val="100000"/>
              </a:lnSpc>
            </a:pPr>
            <a:r>
              <a:rPr b="0" lang="en-IN" sz="2000" spc="-1" strike="noStrike">
                <a:latin typeface="Arial"/>
              </a:rPr>
              <a:t>Variable-length records are used and are packed into blocks with no unused space. </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Thus, some records must span two blocks, with the continuation indicated by a pointer to the successor block.</a:t>
            </a:r>
            <a:endParaRPr b="0" lang="en-IN" sz="2000" spc="-1" strike="noStrike">
              <a:latin typeface="Arial"/>
            </a:endParaRPr>
          </a:p>
        </p:txBody>
      </p:sp>
      <p:sp>
        <p:nvSpPr>
          <p:cNvPr id="275"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63455601-9F66-4791-9DFE-F4D94AFE277D}"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endParaRPr b="0" lang="en-IN" sz="2000" spc="-1" strike="noStrike">
              <a:latin typeface="Arial"/>
            </a:endParaRPr>
          </a:p>
        </p:txBody>
      </p:sp>
      <p:sp>
        <p:nvSpPr>
          <p:cNvPr id="223"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ACA7A244-311A-4148-8470-31CC2475FAA7}"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endParaRPr b="0" lang="en-IN" sz="2000" spc="-1" strike="noStrike">
              <a:latin typeface="Arial"/>
            </a:endParaRPr>
          </a:p>
        </p:txBody>
      </p:sp>
      <p:sp>
        <p:nvSpPr>
          <p:cNvPr id="277"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17741806-964C-4B48-82D8-6177AD67286F}"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pPr marL="216000" indent="-216000">
              <a:lnSpc>
                <a:spcPct val="100000"/>
              </a:lnSpc>
            </a:pPr>
            <a:r>
              <a:rPr b="0" lang="en-IN" sz="2000" spc="-1" strike="noStrike">
                <a:latin typeface="Arial"/>
              </a:rPr>
              <a:t>Variable-length records are used, but spanning is not employed.</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There is wasted space in most blocks because of the inability to use the remainder of a block if the next record is larger than the remaining unused space.</a:t>
            </a:r>
            <a:endParaRPr b="0" lang="en-IN" sz="2000" spc="-1" strike="noStrike">
              <a:latin typeface="Arial"/>
            </a:endParaRPr>
          </a:p>
        </p:txBody>
      </p:sp>
      <p:sp>
        <p:nvSpPr>
          <p:cNvPr id="279"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207DDDF2-B70A-49D8-BDDA-063348C480B1}"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endParaRPr b="0" lang="en-IN" sz="2000" spc="-1" strike="noStrike">
              <a:latin typeface="Arial"/>
            </a:endParaRPr>
          </a:p>
        </p:txBody>
      </p:sp>
      <p:sp>
        <p:nvSpPr>
          <p:cNvPr id="281"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D9215FC9-B767-4EE3-AF7C-12E50C27FB2E}"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endParaRPr b="0" lang="en-IN" sz="2000" spc="-1" strike="noStrike">
              <a:latin typeface="Arial"/>
            </a:endParaRPr>
          </a:p>
        </p:txBody>
      </p:sp>
      <p:sp>
        <p:nvSpPr>
          <p:cNvPr id="283"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CEA9E289-9943-4AD4-948F-B7DB7CC4396A}"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pPr marL="216000" indent="-216000">
              <a:lnSpc>
                <a:spcPct val="100000"/>
              </a:lnSpc>
            </a:pPr>
            <a:r>
              <a:rPr b="0" lang="en-IN" sz="2000" spc="-1" strike="noStrike">
                <a:latin typeface="Arial"/>
              </a:rPr>
              <a:t>On secondary storage, a file consists of a collection of blocks.</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The operating system or file management system is responsible for allocating blocks to files. </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This raises two management issues.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First, space on secondary storage must be allocated to files,</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second, it is necessary to keep track of the space available for allocation.</a:t>
            </a:r>
            <a:endParaRPr b="0" lang="en-IN" sz="2000" spc="-1" strike="noStrike">
              <a:latin typeface="Arial"/>
            </a:endParaRPr>
          </a:p>
          <a:p>
            <a:pPr marL="216000" indent="-216000">
              <a:lnSpc>
                <a:spcPct val="100000"/>
              </a:lnSpc>
            </a:pPr>
            <a:endParaRPr b="0" lang="en-IN" sz="2000" spc="-1" strike="noStrike">
              <a:latin typeface="Arial"/>
            </a:endParaRPr>
          </a:p>
        </p:txBody>
      </p:sp>
      <p:sp>
        <p:nvSpPr>
          <p:cNvPr id="285"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F74A3DCA-AB0B-4EEE-A4A9-712F06A81132}"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pPr marL="216000" indent="-216000">
              <a:lnSpc>
                <a:spcPct val="100000"/>
              </a:lnSpc>
              <a:buClr>
                <a:srgbClr val="000000"/>
              </a:buClr>
              <a:buFont typeface="StarSymbol"/>
              <a:buAutoNum type="arabicPeriod"/>
            </a:pPr>
            <a:r>
              <a:rPr b="0" lang="en-IN" sz="2000" spc="-1" strike="noStrike">
                <a:latin typeface="Arial"/>
              </a:rPr>
              <a:t>When a new file is created, is the maximum space required for the file allocated at once?</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2. Space is allocated to a file as one or more contiguous units, which we shall refer to as portions.</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That is, a portion is a contiguous set of allocated blocks.</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The size of a portion can range from a single block to the entire file.</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What size of portion should be used for file allocation?</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3. What sort of data structure or table is used to keep track of the portions assigned to a file?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An example of such a structure is a file allocation table (FAT), found on DOS and some other systems.</a:t>
            </a:r>
            <a:endParaRPr b="0" lang="en-IN" sz="2000" spc="-1" strike="noStrike">
              <a:latin typeface="Arial"/>
            </a:endParaRPr>
          </a:p>
        </p:txBody>
      </p:sp>
      <p:sp>
        <p:nvSpPr>
          <p:cNvPr id="287"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A2DABA6B-0508-4216-B6CF-2E92B5BD7100}"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pPr marL="216000" indent="-216000">
              <a:lnSpc>
                <a:spcPct val="100000"/>
              </a:lnSpc>
            </a:pPr>
            <a:r>
              <a:rPr b="0" lang="en-IN" sz="2000" spc="-1" strike="noStrike">
                <a:latin typeface="Arial"/>
              </a:rPr>
              <a:t>A preallocation policy requires that the maximum size of a file be declared at the time of the file creation request.</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Sometimes such as program compilations, the production of summary data files, or the transfer of a file from another system over a communications network, this value can be reliably estimated.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But usually it is difficult if not impossible to estimate reliably the maximum potential size of the file.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In those cases, users and application programmers would tend to overestimate file size, leading to wasted space</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Thus, there are advantages to the use of dynamic allocation, which allocates space to a file in portions as needed.</a:t>
            </a:r>
            <a:endParaRPr b="0" lang="en-IN" sz="2000" spc="-1" strike="noStrike">
              <a:latin typeface="Arial"/>
            </a:endParaRPr>
          </a:p>
        </p:txBody>
      </p:sp>
      <p:sp>
        <p:nvSpPr>
          <p:cNvPr id="289"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F9BF1EF7-576C-41BE-A60E-187F326C0D5D}"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pPr marL="216000" indent="-216000">
              <a:lnSpc>
                <a:spcPct val="100000"/>
              </a:lnSpc>
            </a:pPr>
            <a:r>
              <a:rPr b="0" lang="en-IN" sz="2000" spc="-1" strike="noStrike">
                <a:latin typeface="Arial"/>
              </a:rPr>
              <a:t>At one extreme, a portion large enough to hold the entire file is allocated.</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Space on the disk is allocated one block at a time. </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In choosing a portion size, there is a tradeoff between efficiency from the point of view of a single file versus overall system efficiency.</a:t>
            </a:r>
            <a:endParaRPr b="0" lang="en-IN" sz="2000" spc="-1" strike="noStrike">
              <a:latin typeface="Arial"/>
            </a:endParaRPr>
          </a:p>
        </p:txBody>
      </p:sp>
      <p:sp>
        <p:nvSpPr>
          <p:cNvPr id="291"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735492BF-2AFD-4104-AECF-F7F4D0DEDB11}"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pPr marL="216000" indent="-216000">
              <a:lnSpc>
                <a:spcPct val="100000"/>
              </a:lnSpc>
            </a:pPr>
            <a:r>
              <a:rPr b="0" lang="en-IN" sz="2000" spc="-1" strike="noStrike">
                <a:latin typeface="Arial"/>
              </a:rPr>
              <a:t>A single contiguous set of blocks is allocated to a file at the time of file creation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This is a preallocation strategy, using variable-size portions.</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 </a:t>
            </a:r>
            <a:r>
              <a:rPr b="0" lang="en-IN" sz="2000" spc="-1" strike="noStrike">
                <a:latin typeface="Arial"/>
              </a:rPr>
              <a:t>The file allocation table needs just a single entry for each file, showing the starting block and the length of the file. </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Contiguous allocation is the best from the point of view of the individual sequential file.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Multiple blocks can be read in at a time to improve I/O performance for sequential processing.</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It is also easy to retrieve a single block.</a:t>
            </a:r>
            <a:endParaRPr b="0" lang="en-IN" sz="2000" spc="-1" strike="noStrike">
              <a:latin typeface="Arial"/>
            </a:endParaRPr>
          </a:p>
        </p:txBody>
      </p:sp>
      <p:sp>
        <p:nvSpPr>
          <p:cNvPr id="293"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359039DB-9BA5-4625-9A4E-134F00BC4253}"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pPr marL="216000" indent="-216000">
              <a:lnSpc>
                <a:spcPct val="100000"/>
              </a:lnSpc>
            </a:pPr>
            <a:r>
              <a:rPr b="0" lang="en-IN" sz="2000" spc="-1" strike="noStrike">
                <a:latin typeface="Arial"/>
              </a:rPr>
              <a:t>Any file system provides not only a means to store data organized as files, but a collection of functions that can be performed on files. </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Typical operations include the following:</a:t>
            </a:r>
            <a:endParaRPr b="0" lang="en-IN" sz="2000" spc="-1" strike="noStrike">
              <a:latin typeface="Arial"/>
            </a:endParaRPr>
          </a:p>
          <a:p>
            <a:pPr lvl="1" marL="216000" indent="-216000">
              <a:lnSpc>
                <a:spcPct val="100000"/>
              </a:lnSpc>
              <a:buClr>
                <a:srgbClr val="000000"/>
              </a:buClr>
              <a:buFont typeface="Arial"/>
              <a:buChar char="•"/>
            </a:pPr>
            <a:r>
              <a:rPr b="1" lang="en-IN" sz="2000" spc="-1" strike="noStrike">
                <a:latin typeface="Arial"/>
              </a:rPr>
              <a:t> </a:t>
            </a:r>
            <a:r>
              <a:rPr b="1" lang="en-IN" sz="2000" spc="-1" strike="noStrike">
                <a:latin typeface="Arial"/>
              </a:rPr>
              <a:t>Create: </a:t>
            </a:r>
            <a:r>
              <a:rPr b="0" lang="en-IN" sz="2000" spc="-1" strike="noStrike">
                <a:latin typeface="Arial"/>
              </a:rPr>
              <a:t>A new file is defined and positioned within the structure of files.</a:t>
            </a:r>
            <a:endParaRPr b="0" lang="en-IN" sz="2000" spc="-1" strike="noStrike">
              <a:latin typeface="Arial"/>
            </a:endParaRPr>
          </a:p>
          <a:p>
            <a:pPr lvl="1" marL="216000" indent="-216000">
              <a:lnSpc>
                <a:spcPct val="100000"/>
              </a:lnSpc>
              <a:buClr>
                <a:srgbClr val="000000"/>
              </a:buClr>
              <a:buFont typeface="Arial"/>
              <a:buChar char="•"/>
            </a:pPr>
            <a:r>
              <a:rPr b="1" lang="en-IN" sz="2000" spc="-1" strike="noStrike">
                <a:latin typeface="Arial"/>
              </a:rPr>
              <a:t> </a:t>
            </a:r>
            <a:r>
              <a:rPr b="1" lang="en-IN" sz="2000" spc="-1" strike="noStrike">
                <a:latin typeface="Arial"/>
              </a:rPr>
              <a:t>Delete: </a:t>
            </a:r>
            <a:r>
              <a:rPr b="0" lang="en-IN" sz="2000" spc="-1" strike="noStrike">
                <a:latin typeface="Arial"/>
              </a:rPr>
              <a:t>A file is removed from the file structure and destroyed.</a:t>
            </a:r>
            <a:endParaRPr b="0" lang="en-IN" sz="2000" spc="-1" strike="noStrike">
              <a:latin typeface="Arial"/>
            </a:endParaRPr>
          </a:p>
          <a:p>
            <a:pPr lvl="1" marL="216000" indent="-216000">
              <a:lnSpc>
                <a:spcPct val="100000"/>
              </a:lnSpc>
              <a:buClr>
                <a:srgbClr val="000000"/>
              </a:buClr>
              <a:buFont typeface="Arial"/>
              <a:buChar char="•"/>
            </a:pPr>
            <a:r>
              <a:rPr b="1" lang="en-IN" sz="2000" spc="-1" strike="noStrike">
                <a:latin typeface="Arial"/>
              </a:rPr>
              <a:t> </a:t>
            </a:r>
            <a:r>
              <a:rPr b="1" lang="en-IN" sz="2000" spc="-1" strike="noStrike">
                <a:latin typeface="Arial"/>
              </a:rPr>
              <a:t>Open: </a:t>
            </a:r>
            <a:r>
              <a:rPr b="0" lang="en-IN" sz="2000" spc="-1" strike="noStrike">
                <a:latin typeface="Arial"/>
              </a:rPr>
              <a:t>An existing file is declared to be “opened” by a process, allowing the process to perform functions on the file.</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1" lang="en-IN" sz="2000" spc="-1" strike="noStrike">
                <a:latin typeface="Arial"/>
              </a:rPr>
              <a:t>Close: </a:t>
            </a:r>
            <a:r>
              <a:rPr b="0" lang="en-IN" sz="2000" spc="-1" strike="noStrike">
                <a:latin typeface="Arial"/>
              </a:rPr>
              <a:t>The file is closed with respect to a process, so that the process no longer may perform functions on the file, until the process opens the file again.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1" lang="en-IN" sz="2000" spc="-1" strike="noStrike">
                <a:latin typeface="Arial"/>
              </a:rPr>
              <a:t>Read: </a:t>
            </a:r>
            <a:r>
              <a:rPr b="0" lang="en-IN" sz="2000" spc="-1" strike="noStrike">
                <a:latin typeface="Arial"/>
              </a:rPr>
              <a:t>A process reads all or a portion of the data in a file.</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1" lang="en-IN" sz="2000" spc="-1" strike="noStrike">
                <a:latin typeface="Arial"/>
              </a:rPr>
              <a:t>Write:</a:t>
            </a:r>
            <a:r>
              <a:rPr b="0" lang="en-IN" sz="2000" spc="-1" strike="noStrike">
                <a:latin typeface="Arial"/>
              </a:rPr>
              <a:t> A process updates a file, either by adding new data that expands the size of the file or by changing the values of existing data items in the file.</a:t>
            </a:r>
            <a:endParaRPr b="0" lang="en-IN" sz="2000" spc="-1" strike="noStrike">
              <a:latin typeface="Arial"/>
            </a:endParaRPr>
          </a:p>
        </p:txBody>
      </p:sp>
      <p:sp>
        <p:nvSpPr>
          <p:cNvPr id="225"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114E4AB0-21F2-4433-822C-E18FEC443243}"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endParaRPr b="0" lang="en-IN" sz="2000" spc="-1" strike="noStrike">
              <a:latin typeface="Arial"/>
            </a:endParaRPr>
          </a:p>
        </p:txBody>
      </p:sp>
      <p:sp>
        <p:nvSpPr>
          <p:cNvPr id="295"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92C37397-E9E0-4530-9CEB-81334359B579}"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pPr marL="216000" indent="-216000">
              <a:lnSpc>
                <a:spcPct val="100000"/>
              </a:lnSpc>
            </a:pPr>
            <a:r>
              <a:rPr b="0" lang="en-IN" sz="2000" spc="-1" strike="noStrike">
                <a:latin typeface="Arial"/>
              </a:rPr>
              <a:t>External fragmentation will occur, making it difficult to find contiguous blocks of space of sufficient length. </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From time to time, it will be necessary to perform a compaction algorithm to free up additional space on the disk.</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Also, with preallocation, it is necessary to declare the size of the file at the time of creation, with the problems mentioned earlier.</a:t>
            </a:r>
            <a:endParaRPr b="0" lang="en-IN" sz="2000" spc="-1" strike="noStrike">
              <a:latin typeface="Arial"/>
            </a:endParaRPr>
          </a:p>
        </p:txBody>
      </p:sp>
      <p:sp>
        <p:nvSpPr>
          <p:cNvPr id="297"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478C0A5C-3CBD-4CB9-896E-582765D0F260}"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pPr marL="216000" indent="-216000">
              <a:lnSpc>
                <a:spcPct val="100000"/>
              </a:lnSpc>
            </a:pPr>
            <a:r>
              <a:rPr b="0" lang="en-IN" sz="2000" spc="-1" strike="noStrike">
                <a:latin typeface="Arial"/>
              </a:rPr>
              <a:t>Typically, allocation is on an individual block basis.</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Each block contains a pointer to the next block in the chain.</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The file allocation table needs just a single entry for each file, showing the starting block and the length of the file.</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Although preallocation is possible, it is more common simply to allocate blocks as needed.</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The selection of blocks is now a simple matter: any free block can be added to a chain.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There is no external fragmentation to worry about because only one block at a time is needed.</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This type of physical organization is best suited to sequential files that are to be processed sequentially.</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To select an individual block of a file requires tracing through the chain to the desired block.</a:t>
            </a:r>
            <a:endParaRPr b="0" lang="en-IN" sz="2000" spc="-1" strike="noStrike">
              <a:latin typeface="Arial"/>
            </a:endParaRPr>
          </a:p>
        </p:txBody>
      </p:sp>
      <p:sp>
        <p:nvSpPr>
          <p:cNvPr id="299"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33B0DAD3-6FB5-478F-97B1-36351DF95B39}"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endParaRPr b="0" lang="en-IN" sz="2000" spc="-1" strike="noStrike">
              <a:latin typeface="Arial"/>
            </a:endParaRPr>
          </a:p>
        </p:txBody>
      </p:sp>
      <p:sp>
        <p:nvSpPr>
          <p:cNvPr id="301"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37AC94D2-0EED-482A-AB4F-C144CE1CCCE1}"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pPr marL="216000" indent="-216000">
              <a:lnSpc>
                <a:spcPct val="100000"/>
              </a:lnSpc>
            </a:pPr>
            <a:r>
              <a:rPr b="0" lang="en-IN" sz="2000" spc="-1" strike="noStrike">
                <a:latin typeface="Arial"/>
              </a:rPr>
              <a:t>One consequence of chaining, is that there is no accommodation of the principle of locality.</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If it is necessary to bring in several blocks of a file at a time, as in sequential processing, then a series of accesses to different parts of the disk are required.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This is perhaps a more significant effect on a single-user system but may also be of concern on a shared system.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To overcome this problem, some systems periodically consolidate files </a:t>
            </a:r>
            <a:endParaRPr b="0" lang="en-IN" sz="2000" spc="-1" strike="noStrike">
              <a:latin typeface="Arial"/>
            </a:endParaRPr>
          </a:p>
        </p:txBody>
      </p:sp>
      <p:sp>
        <p:nvSpPr>
          <p:cNvPr id="303"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F1781A1D-289C-4560-B9E6-44114F6D7AF3}"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pPr marL="216000" indent="-216000">
              <a:lnSpc>
                <a:spcPct val="100000"/>
              </a:lnSpc>
            </a:pPr>
            <a:r>
              <a:rPr b="0" lang="en-IN" sz="2000" spc="-1" strike="noStrike">
                <a:latin typeface="Arial"/>
              </a:rPr>
              <a:t>This addresses many of the problems of contiguous and chained allocation. </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In this case, the file allocation table contains a separate one-level index for each file;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the index has one entry for each portion allocated to the file.</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Typically, the file indexes are not physically stored as part of the file allocation table.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Rather, the file index for a file is kept in a separate block, and the entry for the file in the file allocation table points to that block.</a:t>
            </a:r>
            <a:endParaRPr b="0" lang="en-IN" sz="2000" spc="-1" strike="noStrike">
              <a:latin typeface="Arial"/>
            </a:endParaRPr>
          </a:p>
        </p:txBody>
      </p:sp>
      <p:sp>
        <p:nvSpPr>
          <p:cNvPr id="305"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1EA1B577-E723-40A6-AF0A-2306131C104A}"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pPr marL="216000" indent="-216000">
              <a:lnSpc>
                <a:spcPct val="100000"/>
              </a:lnSpc>
            </a:pPr>
            <a:r>
              <a:rPr b="0" lang="en-IN" sz="2000" spc="-1" strike="noStrike">
                <a:latin typeface="Arial"/>
              </a:rPr>
              <a:t>Allocation may be on the basis of either</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fixed-size blocks or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variable-size portions </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Allocation by blocks eliminates external fragmentation,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whereas allocation by variable-size portions improves locality. </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In either case, file consolidation may be done from time to time.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File consolidation reduces the size of the index in the case of variable-size portions, but not in the case of block allocation. </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endParaRPr b="0" lang="en-IN" sz="2000" spc="-1" strike="noStrike">
              <a:latin typeface="Arial"/>
            </a:endParaRPr>
          </a:p>
        </p:txBody>
      </p:sp>
      <p:sp>
        <p:nvSpPr>
          <p:cNvPr id="307"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92A1AA56-73A6-4A70-BF1D-53B18DC6E366}"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endParaRPr b="0" lang="en-IN" sz="2000" spc="-1" strike="noStrike">
              <a:latin typeface="Arial"/>
            </a:endParaRPr>
          </a:p>
        </p:txBody>
      </p:sp>
      <p:sp>
        <p:nvSpPr>
          <p:cNvPr id="309"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465770F8-1F33-4191-9DB8-ED8326E537FF}"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pPr marL="216000" indent="-216000">
              <a:lnSpc>
                <a:spcPct val="100000"/>
              </a:lnSpc>
            </a:pPr>
            <a:r>
              <a:rPr b="0" lang="en-IN" sz="2000" spc="-1" strike="noStrike">
                <a:latin typeface="Arial"/>
              </a:rPr>
              <a:t>Just as the space that is allocated to files must be managed, so the space that is not currently allocated to any file must be managed. </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To perform any of the file allocation techniques described previously, it is necessary to know what blocks on the disk are available. </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Thus we need a disk allocation table in addition to a file allocation table.</a:t>
            </a:r>
            <a:endParaRPr b="0" lang="en-IN" sz="2000" spc="-1" strike="noStrike">
              <a:latin typeface="Arial"/>
            </a:endParaRPr>
          </a:p>
        </p:txBody>
      </p:sp>
      <p:sp>
        <p:nvSpPr>
          <p:cNvPr id="311"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9AC057CC-320C-465C-8BBC-A397F24A738A}"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pPr marL="216000" indent="-216000">
              <a:lnSpc>
                <a:spcPct val="100000"/>
              </a:lnSpc>
            </a:pPr>
            <a:r>
              <a:rPr b="0" lang="en-IN" sz="2000" spc="-1" strike="noStrike">
                <a:latin typeface="Arial"/>
              </a:rPr>
              <a:t>Objectives include:</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To meet the data management needs and requirements of the user,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To guarantee, to the extent possible, that the data in the file are valid</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To optimize performance, both from the system point of view in terms of over-all throughput and from the user’s point of view in terms of response time</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To provide I/O support for a variety of storage device types</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To minimize or eliminate the potential for lost or destroyed data</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To provide a standardized set of I/O interface routines to user processes</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To provide I/O support for multiple users, in the case of multiple-user systems</a:t>
            </a:r>
            <a:endParaRPr b="0" lang="en-IN" sz="2000" spc="-1" strike="noStrike">
              <a:latin typeface="Arial"/>
            </a:endParaRPr>
          </a:p>
        </p:txBody>
      </p:sp>
      <p:sp>
        <p:nvSpPr>
          <p:cNvPr id="227"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7BC95E0E-3B42-40B4-BFEA-3068D5DCA600}"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pPr marL="216000" indent="-216000">
              <a:lnSpc>
                <a:spcPct val="100000"/>
              </a:lnSpc>
            </a:pPr>
            <a:r>
              <a:rPr b="0" lang="en-IN" sz="2000" spc="-1" strike="noStrike">
                <a:latin typeface="Arial"/>
              </a:rPr>
              <a:t>This method uses a vector containing one bit for each block on the disk.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Each entry of a 0 corresponds to a free block, and each 1 corresponds to a block in use.</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A bit table has the advantage that it is relatively easy to find one or a contiguous group of free blocks.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Thus, a bit table works well with any of the file allocation methods outlined.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Another advantage is that it is as small as possible.</a:t>
            </a:r>
            <a:endParaRPr b="0" lang="en-IN" sz="2000" spc="-1" strike="noStrike">
              <a:latin typeface="Arial"/>
            </a:endParaRPr>
          </a:p>
        </p:txBody>
      </p:sp>
      <p:sp>
        <p:nvSpPr>
          <p:cNvPr id="313"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2636BD35-332E-4A98-9D11-FF75FCED5A43}"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pPr marL="216000" indent="-216000">
              <a:lnSpc>
                <a:spcPct val="100000"/>
              </a:lnSpc>
            </a:pPr>
            <a:r>
              <a:rPr b="0" lang="en-IN" sz="2000" spc="-1" strike="noStrike">
                <a:latin typeface="Arial"/>
              </a:rPr>
              <a:t>The free portions may be chained together by using a pointer and length value in each free portion. </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This method has negligible space overhead because there is no need for a disk allocation table, merely for a pointer to the beginning of the chain and the length of the first portion. </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This method is suited to all of the file allocation methods.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If allocation is a block at a time, simply choose the free block at the head of the chain and adjust the first pointer or length value.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If allocation is by variable-length portion, a first-fit algorithm may be used: The headers from the portions are fetched one at a time to determine the next suitable free portion in the chain. Again, pointer and length values are adjusted.</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This method has its own problems.</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After some use, the disk will become quite fragmented and many portions will be a single block long.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Also note that every time you allocate a block, you need to read the block first to recover the pointer to the new first free block before writing data to that block. If many individual blocks need to be allocated at one time for a file operation, this greatly slows file creation</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Similarly, deleting highly fragmented files is very time consuming.</a:t>
            </a:r>
            <a:endParaRPr b="0" lang="en-IN" sz="2000" spc="-1" strike="noStrike">
              <a:latin typeface="Arial"/>
            </a:endParaRPr>
          </a:p>
        </p:txBody>
      </p:sp>
      <p:sp>
        <p:nvSpPr>
          <p:cNvPr id="315"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06332F35-9178-46FF-8CAA-428104CADE33}"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pPr marL="216000" indent="-216000">
              <a:lnSpc>
                <a:spcPct val="100000"/>
              </a:lnSpc>
            </a:pPr>
            <a:r>
              <a:rPr b="0" lang="en-IN" sz="2000" spc="-1" strike="noStrike">
                <a:latin typeface="Arial"/>
              </a:rPr>
              <a:t>The indexing approach treats free space as a file and uses an index table as described under file allocation.</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For efficiency, the index should be on the basis of variable-size portions rather than blocks.</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Thus, there is one entry in the table for every free portion on the disk.</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This approach provides efficient support for all of the file allocation methods.</a:t>
            </a:r>
            <a:endParaRPr b="0" lang="en-IN" sz="2000" spc="-1" strike="noStrike">
              <a:latin typeface="Arial"/>
            </a:endParaRPr>
          </a:p>
        </p:txBody>
      </p:sp>
      <p:sp>
        <p:nvSpPr>
          <p:cNvPr id="317"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691565B8-FA2E-4190-B4F3-AFCDE75790F0}"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pPr marL="216000" indent="-216000">
              <a:lnSpc>
                <a:spcPct val="100000"/>
              </a:lnSpc>
            </a:pPr>
            <a:r>
              <a:rPr b="0" lang="en-IN" sz="2000" spc="-1" strike="noStrike">
                <a:latin typeface="Arial"/>
              </a:rPr>
              <a:t>In this method, each block is assigned a number sequentially and the list of the numbers of all free blocks is maintained in a reserved portion of</a:t>
            </a:r>
            <a:endParaRPr b="0" lang="en-IN" sz="2000" spc="-1" strike="noStrike">
              <a:latin typeface="Arial"/>
            </a:endParaRPr>
          </a:p>
          <a:p>
            <a:pPr marL="216000" indent="-216000">
              <a:lnSpc>
                <a:spcPct val="100000"/>
              </a:lnSpc>
            </a:pPr>
            <a:r>
              <a:rPr b="0" lang="en-IN" sz="2000" spc="-1" strike="noStrike">
                <a:latin typeface="Arial"/>
              </a:rPr>
              <a:t>the disk. </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Depending on the size of the disk, either 24 or 32 bits will be needed to store a single block number, so the size of the free block list is 24 or 32 times the size of the corresponding bit table and thus must be stored on disk rather than in main memory.</a:t>
            </a:r>
            <a:endParaRPr b="0" lang="en-IN" sz="2000" spc="-1" strike="noStrike">
              <a:latin typeface="Arial"/>
            </a:endParaRPr>
          </a:p>
        </p:txBody>
      </p:sp>
      <p:sp>
        <p:nvSpPr>
          <p:cNvPr id="319"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0DB4617E-5880-42CE-81F8-DBBD8E429516}"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pPr marL="216000" indent="-216000">
              <a:lnSpc>
                <a:spcPct val="100000"/>
              </a:lnSpc>
            </a:pPr>
            <a:r>
              <a:rPr b="0" lang="en-IN" sz="2000" spc="-1" strike="noStrike">
                <a:latin typeface="Arial"/>
              </a:rPr>
              <a:t>The term volume is used somewhat differently by different operating systems and file management systems, but in essence a volume is a logical disk.</a:t>
            </a:r>
            <a:endParaRPr b="0" lang="en-IN" sz="2000" spc="-1" strike="noStrike">
              <a:latin typeface="Arial"/>
            </a:endParaRPr>
          </a:p>
        </p:txBody>
      </p:sp>
      <p:sp>
        <p:nvSpPr>
          <p:cNvPr id="321"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9AC80C91-61BB-4809-BB26-8A4068D6ABB8}"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endParaRPr b="0" lang="en-IN" sz="2000" spc="-1" strike="noStrike">
              <a:latin typeface="Arial"/>
            </a:endParaRPr>
          </a:p>
        </p:txBody>
      </p:sp>
      <p:sp>
        <p:nvSpPr>
          <p:cNvPr id="323"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B8FA2CD3-D793-4C1A-9DB3-62B46D32F383}"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pPr marL="216000" indent="-216000">
              <a:lnSpc>
                <a:spcPct val="100000"/>
              </a:lnSpc>
            </a:pPr>
            <a:r>
              <a:rPr b="0" lang="en-IN" sz="2000" spc="-1" strike="noStrike">
                <a:latin typeface="Arial"/>
              </a:rPr>
              <a:t>Following successful logon, the user has been granted access to one or a set of hosts and applications. </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Through the user access control procedure, a user can be identified to the system.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Associated with each user, there can be a profile that specifies permissible operations and file accesses.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The operating system can then enforce rules based on the user profile. </a:t>
            </a:r>
            <a:endParaRPr b="0" lang="en-IN" sz="2000" spc="-1" strike="noStrike">
              <a:latin typeface="Arial"/>
            </a:endParaRPr>
          </a:p>
        </p:txBody>
      </p:sp>
      <p:sp>
        <p:nvSpPr>
          <p:cNvPr id="325"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1E640BAA-094D-418F-B925-DFC0B80D4962}"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pPr marL="216000" indent="-216000">
              <a:lnSpc>
                <a:spcPct val="100000"/>
              </a:lnSpc>
            </a:pPr>
            <a:r>
              <a:rPr b="0" lang="en-IN" sz="2000" spc="-1" strike="noStrike">
                <a:latin typeface="Arial"/>
              </a:rPr>
              <a:t>One dimension of the matrix consists of identified subjects that may attempt data access.</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Typically, this list will consist of individual users or user groups, although access could be controlled for terminals, hosts, or applications instead of or in addition to users. </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The other dimension lists the objects that may be accessed.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At the greatest level of detail, objects may be individual data fields.</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More aggregate groupings, such as records, files, or even the entire database, may also be objects in the matrix. </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Each entry in the matrix indicates the access rights of that subject for that object.</a:t>
            </a:r>
            <a:endParaRPr b="0" lang="en-IN" sz="2000" spc="-1" strike="noStrike">
              <a:latin typeface="Arial"/>
            </a:endParaRPr>
          </a:p>
        </p:txBody>
      </p:sp>
      <p:sp>
        <p:nvSpPr>
          <p:cNvPr id="327"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D8D3EB40-3088-47D3-9FE3-6090D851C306}"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pPr marL="216000" indent="-216000">
              <a:lnSpc>
                <a:spcPct val="100000"/>
              </a:lnSpc>
            </a:pPr>
            <a:r>
              <a:rPr b="0" lang="en-IN" sz="2000" spc="-1" strike="noStrike">
                <a:latin typeface="Arial"/>
              </a:rPr>
              <a:t>In practice, an access matrix is usually sparse and is implemented by decomposition in one of two ways. The matrix may be decomposed by columns, yielding access control lists </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Thus for each object, an access control list lists users and their permitted access rights.</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The access control list may contain a default, or public, entry.</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This allows users that are not explicitly listed as having special rights to have a default set of rights. </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Elements of the list may include individual users as well as groups of users.</a:t>
            </a:r>
            <a:endParaRPr b="0" lang="en-IN" sz="2000" spc="-1" strike="noStrike">
              <a:latin typeface="Arial"/>
            </a:endParaRPr>
          </a:p>
        </p:txBody>
      </p:sp>
      <p:sp>
        <p:nvSpPr>
          <p:cNvPr id="329"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49EEDF20-CACE-4A8D-9B43-D98B05591C98}"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pPr marL="216000" indent="-216000">
              <a:lnSpc>
                <a:spcPct val="100000"/>
              </a:lnSpc>
            </a:pPr>
            <a:r>
              <a:rPr b="0" lang="en-IN" sz="2000" spc="-1" strike="noStrike">
                <a:latin typeface="Arial"/>
              </a:rPr>
              <a:t>Decomposition by rows yields capability tickets </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A capability ticket specifies authorized objects and operations for a user.</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Each user has a number of tickets and may be authorized to loan or give them to others.</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Because tickets may be dispersed around the system, they present a greater security problem than access control lists.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In particular, the ticket must be unforgeable.</a:t>
            </a:r>
            <a:endParaRPr b="0" lang="en-IN" sz="2000" spc="-1" strike="noStrike">
              <a:latin typeface="Arial"/>
            </a:endParaRPr>
          </a:p>
        </p:txBody>
      </p:sp>
      <p:sp>
        <p:nvSpPr>
          <p:cNvPr id="331"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31097D5D-7CA1-419E-9BE7-2596269B70C5}"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pPr marL="216000" indent="-216000">
              <a:lnSpc>
                <a:spcPct val="100000"/>
              </a:lnSpc>
            </a:pPr>
            <a:r>
              <a:rPr b="0" lang="en-IN" sz="2000" spc="-1" strike="noStrike">
                <a:latin typeface="Arial"/>
              </a:rPr>
              <a:t>For an interactive, general-purpose system, the following constitute a minimal set of requirements:</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1. Each user should be able to create, delete, read, write, and modify files.</a:t>
            </a:r>
            <a:endParaRPr b="0" lang="en-IN" sz="2000" spc="-1" strike="noStrike">
              <a:latin typeface="Arial"/>
            </a:endParaRPr>
          </a:p>
          <a:p>
            <a:pPr marL="216000" indent="-216000">
              <a:lnSpc>
                <a:spcPct val="100000"/>
              </a:lnSpc>
            </a:pPr>
            <a:r>
              <a:rPr b="0" lang="en-IN" sz="2000" spc="-1" strike="noStrike">
                <a:latin typeface="Arial"/>
              </a:rPr>
              <a:t>2. Each user may have controlled access to other users’ files.</a:t>
            </a:r>
            <a:endParaRPr b="0" lang="en-IN" sz="2000" spc="-1" strike="noStrike">
              <a:latin typeface="Arial"/>
            </a:endParaRPr>
          </a:p>
          <a:p>
            <a:pPr marL="216000" indent="-216000">
              <a:lnSpc>
                <a:spcPct val="100000"/>
              </a:lnSpc>
            </a:pPr>
            <a:r>
              <a:rPr b="0" lang="en-IN" sz="2000" spc="-1" strike="noStrike">
                <a:latin typeface="Arial"/>
              </a:rPr>
              <a:t>3. Each user may control what types of accesses are allowed to the user’s files.</a:t>
            </a:r>
            <a:endParaRPr b="0" lang="en-IN" sz="2000" spc="-1" strike="noStrike">
              <a:latin typeface="Arial"/>
            </a:endParaRPr>
          </a:p>
          <a:p>
            <a:pPr marL="216000" indent="-216000">
              <a:lnSpc>
                <a:spcPct val="100000"/>
              </a:lnSpc>
            </a:pPr>
            <a:r>
              <a:rPr b="0" lang="en-IN" sz="2000" spc="-1" strike="noStrike">
                <a:latin typeface="Arial"/>
              </a:rPr>
              <a:t>4. Each user should be able to restructure the user’s files in a form appropriate to the problem.</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5,6, and 7 on next slide</a:t>
            </a:r>
            <a:endParaRPr b="0" lang="en-IN" sz="2000" spc="-1" strike="noStrike">
              <a:latin typeface="Arial"/>
            </a:endParaRPr>
          </a:p>
        </p:txBody>
      </p:sp>
      <p:sp>
        <p:nvSpPr>
          <p:cNvPr id="229"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7575E3EE-16FD-4A31-AC37-ECD26758DC99}"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5. Each user should be able to move data between files.</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6. Each user should be able to back up and recover the user’s files in case of damage.</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0" lang="en-IN" sz="2000" spc="-1" strike="noStrike">
                <a:latin typeface="Arial"/>
              </a:rPr>
              <a:t>7. Each user should be able to access his or her files by name rather than by numeric identifier.</a:t>
            </a:r>
            <a:endParaRPr b="0" lang="en-IN" sz="2000" spc="-1" strike="noStrike">
              <a:latin typeface="Arial"/>
            </a:endParaRPr>
          </a:p>
          <a:p>
            <a:pPr marL="216000" indent="-216000">
              <a:lnSpc>
                <a:spcPct val="100000"/>
              </a:lnSpc>
            </a:pPr>
            <a:endParaRPr b="0" lang="en-IN" sz="2000" spc="-1" strike="noStrike">
              <a:latin typeface="Arial"/>
            </a:endParaRPr>
          </a:p>
        </p:txBody>
      </p:sp>
      <p:sp>
        <p:nvSpPr>
          <p:cNvPr id="231"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B2AC81FC-EB60-4D73-9339-5B20C9E98DB1}"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pPr marL="216000" indent="-216000">
              <a:lnSpc>
                <a:spcPct val="100000"/>
              </a:lnSpc>
            </a:pPr>
            <a:r>
              <a:rPr b="0" lang="en-IN" sz="2000" spc="-1" strike="noStrike">
                <a:latin typeface="Arial"/>
              </a:rPr>
              <a:t>Variations will exist between systems but typically have the aspects described above and in the following slides</a:t>
            </a:r>
            <a:endParaRPr b="0" lang="en-IN" sz="2000" spc="-1" strike="noStrike">
              <a:latin typeface="Arial"/>
            </a:endParaRPr>
          </a:p>
        </p:txBody>
      </p:sp>
      <p:sp>
        <p:nvSpPr>
          <p:cNvPr id="233"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0260F060-F56A-4E85-9A30-C779D6CB344B}"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body"/>
          </p:nvPr>
        </p:nvSpPr>
        <p:spPr>
          <a:xfrm rot="10800000">
            <a:off x="-11795400" y="-11796120"/>
            <a:ext cx="11796120" cy="11796120"/>
          </a:xfrm>
          <a:prstGeom prst="rect">
            <a:avLst/>
          </a:prstGeom>
        </p:spPr>
        <p:txBody>
          <a:bodyPr lIns="90000" rIns="90000" tIns="45000" bIns="45000">
            <a:noAutofit/>
          </a:bodyPr>
          <a:p>
            <a:pPr marL="216000" indent="-216000">
              <a:lnSpc>
                <a:spcPct val="100000"/>
              </a:lnSpc>
            </a:pPr>
            <a:endParaRPr b="0" lang="en-IN" sz="2000" spc="-1" strike="noStrike">
              <a:latin typeface="Arial"/>
            </a:endParaRPr>
          </a:p>
          <a:p>
            <a:pPr marL="216000" indent="-216000">
              <a:lnSpc>
                <a:spcPct val="100000"/>
              </a:lnSpc>
            </a:pPr>
            <a:r>
              <a:rPr b="1" lang="en-IN" sz="2000" spc="-1" strike="noStrike">
                <a:latin typeface="Arial"/>
              </a:rPr>
              <a:t>device drivers </a:t>
            </a:r>
            <a:r>
              <a:rPr b="0" lang="en-IN" sz="2000" spc="-1" strike="noStrike">
                <a:latin typeface="Arial"/>
              </a:rPr>
              <a:t>communicate at the lowest level directly with peripheral devices or their controllers or channels.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A device driver is responsible for starting I/O operations on a device and processing the completion of an I/O request. </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For file operations, the typical devices controlled are disk and tape drives.</a:t>
            </a:r>
            <a:endParaRPr b="0" lang="en-IN" sz="2000" spc="-1" strike="noStrike">
              <a:latin typeface="Arial"/>
            </a:endParaRPr>
          </a:p>
          <a:p>
            <a:pPr lvl="1" marL="216000" indent="-216000">
              <a:lnSpc>
                <a:spcPct val="100000"/>
              </a:lnSpc>
              <a:buClr>
                <a:srgbClr val="000000"/>
              </a:buClr>
              <a:buFont typeface="Arial"/>
              <a:buChar char="•"/>
            </a:pPr>
            <a:r>
              <a:rPr b="0" lang="en-IN" sz="2000" spc="-1" strike="noStrike">
                <a:latin typeface="Arial"/>
              </a:rPr>
              <a:t> </a:t>
            </a:r>
            <a:r>
              <a:rPr b="0" lang="en-IN" sz="2000" spc="-1" strike="noStrike">
                <a:latin typeface="Arial"/>
              </a:rPr>
              <a:t>Device drivers are usually considered to be part of the operating system.</a:t>
            </a:r>
            <a:endParaRPr b="0" lang="en-IN" sz="2000" spc="-1" strike="noStrike">
              <a:latin typeface="Arial"/>
            </a:endParaRPr>
          </a:p>
          <a:p>
            <a:pPr marL="216000" indent="-216000">
              <a:lnSpc>
                <a:spcPct val="100000"/>
              </a:lnSpc>
            </a:pPr>
            <a:endParaRPr b="0" lang="en-IN" sz="2000" spc="-1" strike="noStrike">
              <a:latin typeface="Arial"/>
            </a:endParaRPr>
          </a:p>
        </p:txBody>
      </p:sp>
      <p:sp>
        <p:nvSpPr>
          <p:cNvPr id="235" name="CustomShape 2"/>
          <p:cNvSpPr/>
          <p:nvPr/>
        </p:nvSpPr>
        <p:spPr>
          <a:xfrm rot="10800000">
            <a:off x="-11795400" y="-11796120"/>
            <a:ext cx="11796120" cy="11796120"/>
          </a:xfrm>
          <a:prstGeom prst="rect">
            <a:avLst/>
          </a:prstGeom>
          <a:noFill/>
          <a:ln>
            <a:noFill/>
          </a:ln>
        </p:spPr>
        <p:style>
          <a:lnRef idx="0"/>
          <a:fillRef idx="0"/>
          <a:effectRef idx="0"/>
          <a:fontRef idx="minor"/>
        </p:style>
        <p:txBody>
          <a:bodyPr lIns="90000" rIns="90000" tIns="45000" bIns="45000">
            <a:noAutofit/>
          </a:bodyPr>
          <a:p>
            <a:pPr>
              <a:lnSpc>
                <a:spcPct val="100000"/>
              </a:lnSpc>
            </a:pPr>
            <a:fld id="{EE9776D2-76C8-4F61-90B4-A5E08B6D563B}" type="slidenum">
              <a:rPr b="0" lang="en-IN" sz="1800" spc="-1" strike="noStrike">
                <a:solidFill>
                  <a:srgbClr val="000000"/>
                </a:solidFill>
                <a:latin typeface="Arial"/>
                <a:ea typeface="+mn-ea"/>
              </a:rPr>
              <a:t>&lt;number&gt;</a:t>
            </a:fld>
            <a:endParaRPr b="0" lang="en-IN" sz="18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45"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47"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49"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5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8"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69"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7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71"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72"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7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79"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80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body"/>
          </p:nvPr>
        </p:nvSpPr>
        <p:spPr>
          <a:xfrm>
            <a:off x="457200" y="1604520"/>
            <a:ext cx="8228880" cy="3976560"/>
          </a:xfrm>
          <a:prstGeom prst="rect">
            <a:avLst/>
          </a:prstGeom>
        </p:spPr>
        <p:txBody>
          <a:bodyPr lIns="0" rIns="0" tIns="0" bIns="0">
            <a:no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8" name="Picture 6" descr=""/>
          <p:cNvPicPr/>
          <p:nvPr/>
        </p:nvPicPr>
        <p:blipFill>
          <a:blip r:embed="rId2"/>
          <a:stretch/>
        </p:blipFill>
        <p:spPr>
          <a:xfrm>
            <a:off x="8429760" y="5562720"/>
            <a:ext cx="713160" cy="837000"/>
          </a:xfrm>
          <a:prstGeom prst="rect">
            <a:avLst/>
          </a:prstGeom>
          <a:ln>
            <a:noFill/>
          </a:ln>
        </p:spPr>
      </p:pic>
      <p:pic>
        <p:nvPicPr>
          <p:cNvPr id="39" name="Picture 7" descr=""/>
          <p:cNvPicPr/>
          <p:nvPr/>
        </p:nvPicPr>
        <p:blipFill>
          <a:blip r:embed="rId3"/>
          <a:stretch/>
        </p:blipFill>
        <p:spPr>
          <a:xfrm>
            <a:off x="0" y="6114960"/>
            <a:ext cx="1189440" cy="741960"/>
          </a:xfrm>
          <a:prstGeom prst="rect">
            <a:avLst/>
          </a:prstGeom>
          <a:ln>
            <a:noFill/>
          </a:ln>
        </p:spPr>
      </p:pic>
      <p:sp>
        <p:nvSpPr>
          <p:cNvPr id="40" name="CustomShape 1"/>
          <p:cNvSpPr/>
          <p:nvPr/>
        </p:nvSpPr>
        <p:spPr>
          <a:xfrm>
            <a:off x="1171440" y="6124680"/>
            <a:ext cx="7285680" cy="218160"/>
          </a:xfrm>
          <a:prstGeom prst="rect">
            <a:avLst/>
          </a:prstGeom>
          <a:noFill/>
          <a:ln w="9360">
            <a:solidFill>
              <a:srgbClr val="000000"/>
            </a:solidFill>
            <a:round/>
          </a:ln>
        </p:spPr>
        <p:style>
          <a:lnRef idx="0"/>
          <a:fillRef idx="0"/>
          <a:effectRef idx="0"/>
          <a:fontRef idx="minor"/>
        </p:style>
      </p:sp>
      <p:pic>
        <p:nvPicPr>
          <p:cNvPr id="41" name="Picture 9" descr=""/>
          <p:cNvPicPr/>
          <p:nvPr/>
        </p:nvPicPr>
        <p:blipFill>
          <a:blip r:embed="rId4"/>
          <a:stretch/>
        </p:blipFill>
        <p:spPr>
          <a:xfrm>
            <a:off x="-228240" y="1206360"/>
            <a:ext cx="1999080" cy="1046520"/>
          </a:xfrm>
          <a:prstGeom prst="rect">
            <a:avLst/>
          </a:prstGeom>
          <a:ln>
            <a:noFill/>
          </a:ln>
        </p:spPr>
      </p:pic>
      <p:sp>
        <p:nvSpPr>
          <p:cNvPr id="42" name="PlaceHolder 2"/>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3"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5.gif"/><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6.gif"/><Relationship Id="rId2" Type="http://schemas.openxmlformats.org/officeDocument/2006/relationships/slideLayout" Target="../slideLayouts/slideLayout13.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7.gif"/><Relationship Id="rId2" Type="http://schemas.openxmlformats.org/officeDocument/2006/relationships/slideLayout" Target="../slideLayouts/slideLayout13.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8.gif"/><Relationship Id="rId2" Type="http://schemas.openxmlformats.org/officeDocument/2006/relationships/slideLayout" Target="../slideLayouts/slideLayout13.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9.gif"/><Relationship Id="rId2" Type="http://schemas.openxmlformats.org/officeDocument/2006/relationships/slideLayout" Target="../slideLayouts/slideLayout13.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10.gif"/><Relationship Id="rId2" Type="http://schemas.openxmlformats.org/officeDocument/2006/relationships/slideLayout" Target="../slideLayouts/slideLayout13.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11.gif"/><Relationship Id="rId2" Type="http://schemas.openxmlformats.org/officeDocument/2006/relationships/image" Target="../media/image12.gif"/><Relationship Id="rId3" Type="http://schemas.openxmlformats.org/officeDocument/2006/relationships/slideLayout" Target="../slideLayouts/slideLayout13.xml"/><Relationship Id="rId4"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13.gif"/><Relationship Id="rId2" Type="http://schemas.openxmlformats.org/officeDocument/2006/relationships/image" Target="../media/image14.gif"/><Relationship Id="rId3" Type="http://schemas.openxmlformats.org/officeDocument/2006/relationships/slideLayout" Target="../slideLayouts/slideLayout13.xml"/><Relationship Id="rId4"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15.gif"/><Relationship Id="rId2" Type="http://schemas.openxmlformats.org/officeDocument/2006/relationships/slideLayout" Target="../slideLayouts/slideLayout13.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16.gif"/><Relationship Id="rId2" Type="http://schemas.openxmlformats.org/officeDocument/2006/relationships/slideLayout" Target="../slideLayouts/slideLayout13.xml"/><Relationship Id="rId3"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image" Target="../media/image17.gif"/><Relationship Id="rId2" Type="http://schemas.openxmlformats.org/officeDocument/2006/relationships/slideLayout" Target="../slideLayouts/slideLayout13.xml"/><Relationship Id="rId3"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image" Target="../media/image18.gif"/><Relationship Id="rId2" Type="http://schemas.openxmlformats.org/officeDocument/2006/relationships/slideLayout" Target="../slideLayouts/slideLayout13.xml"/><Relationship Id="rId3"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image" Target="../media/image19.gif"/><Relationship Id="rId2" Type="http://schemas.openxmlformats.org/officeDocument/2006/relationships/slideLayout" Target="../slideLayouts/slideLayout13.xml"/><Relationship Id="rId3"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image" Target="../media/image21.gif"/><Relationship Id="rId2" Type="http://schemas.openxmlformats.org/officeDocument/2006/relationships/slideLayout" Target="../slideLayouts/slideLayout13.xml"/><Relationship Id="rId3"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image" Target="../media/image22.gif"/><Relationship Id="rId2" Type="http://schemas.openxmlformats.org/officeDocument/2006/relationships/slideLayout" Target="../slideLayouts/slideLayout13.xml"/><Relationship Id="rId3"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image" Target="../media/image23.gif"/><Relationship Id="rId2" Type="http://schemas.openxmlformats.org/officeDocument/2006/relationships/slideLayout" Target="../slideLayouts/slideLayout13.xml"/><Relationship Id="rId3"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image" Target="../media/image24.gif"/><Relationship Id="rId2" Type="http://schemas.openxmlformats.org/officeDocument/2006/relationships/slideLayout" Target="../slideLayouts/slideLayout13.xml"/><Relationship Id="rId3"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4.gif"/><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Arial"/>
              </a:rPr>
              <a:t>Roadmap</a:t>
            </a:r>
            <a:endParaRPr b="0" lang="en-IN" sz="4400" spc="-1" strike="noStrike">
              <a:latin typeface="Arial"/>
            </a:endParaRPr>
          </a:p>
        </p:txBody>
      </p:sp>
      <p:sp>
        <p:nvSpPr>
          <p:cNvPr id="87" name="CustomShape 2"/>
          <p:cNvSpPr/>
          <p:nvPr/>
        </p:nvSpPr>
        <p:spPr>
          <a:xfrm>
            <a:off x="457200" y="1600200"/>
            <a:ext cx="8228520" cy="495180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376092"/>
              </a:buClr>
              <a:buFont typeface="Arial"/>
              <a:buChar char="•"/>
            </a:pPr>
            <a:r>
              <a:rPr b="0" lang="en-IN" sz="3200" spc="-1" strike="noStrike">
                <a:solidFill>
                  <a:srgbClr val="376092"/>
                </a:solidFill>
                <a:latin typeface="Arial"/>
              </a:rPr>
              <a:t>Overview</a:t>
            </a:r>
            <a:endParaRPr b="0" lang="en-IN" sz="3200" spc="-1" strike="noStrike">
              <a:latin typeface="Arial"/>
            </a:endParaRPr>
          </a:p>
          <a:p>
            <a:pPr marL="216000" indent="-216000">
              <a:lnSpc>
                <a:spcPct val="100000"/>
              </a:lnSpc>
              <a:buClr>
                <a:srgbClr val="000000"/>
              </a:buClr>
              <a:buFont typeface="Arial"/>
              <a:buChar char="•"/>
            </a:pPr>
            <a:r>
              <a:rPr b="0" lang="en-IN" sz="2400" spc="-1" strike="noStrike">
                <a:solidFill>
                  <a:srgbClr val="000000"/>
                </a:solidFill>
                <a:latin typeface="Arial"/>
              </a:rPr>
              <a:t>File organisation and Access</a:t>
            </a:r>
            <a:endParaRPr b="0" lang="en-IN" sz="2400" spc="-1" strike="noStrike">
              <a:latin typeface="Arial"/>
            </a:endParaRPr>
          </a:p>
          <a:p>
            <a:pPr marL="216000" indent="-216000">
              <a:lnSpc>
                <a:spcPct val="100000"/>
              </a:lnSpc>
              <a:buClr>
                <a:srgbClr val="ff0000"/>
              </a:buClr>
              <a:buFont typeface="Arial"/>
              <a:buChar char="•"/>
            </a:pPr>
            <a:r>
              <a:rPr b="0" lang="en-IN" sz="2400" spc="-1" strike="noStrike">
                <a:solidFill>
                  <a:srgbClr val="ff0000"/>
                </a:solidFill>
                <a:latin typeface="Arial"/>
              </a:rPr>
              <a:t>File Directories</a:t>
            </a:r>
            <a:endParaRPr b="0" lang="en-IN" sz="2400" spc="-1" strike="noStrike">
              <a:latin typeface="Arial"/>
            </a:endParaRPr>
          </a:p>
          <a:p>
            <a:pPr marL="216000" indent="-216000">
              <a:lnSpc>
                <a:spcPct val="100000"/>
              </a:lnSpc>
              <a:buClr>
                <a:srgbClr val="ff0000"/>
              </a:buClr>
              <a:buFont typeface="Arial"/>
              <a:buChar char="•"/>
            </a:pPr>
            <a:r>
              <a:rPr b="0" lang="en-IN" sz="2400" spc="-1" strike="noStrike">
                <a:solidFill>
                  <a:srgbClr val="ff0000"/>
                </a:solidFill>
                <a:latin typeface="Arial"/>
              </a:rPr>
              <a:t>File Sharing</a:t>
            </a:r>
            <a:endParaRPr b="0" lang="en-IN" sz="2400" spc="-1" strike="noStrike">
              <a:latin typeface="Arial"/>
            </a:endParaRPr>
          </a:p>
          <a:p>
            <a:pPr marL="216000" indent="-216000">
              <a:lnSpc>
                <a:spcPct val="100000"/>
              </a:lnSpc>
              <a:buClr>
                <a:srgbClr val="000000"/>
              </a:buClr>
              <a:buFont typeface="Arial"/>
              <a:buChar char="•"/>
            </a:pPr>
            <a:r>
              <a:rPr b="0" lang="en-IN" sz="2400" spc="-1" strike="noStrike">
                <a:solidFill>
                  <a:srgbClr val="000000"/>
                </a:solidFill>
                <a:latin typeface="Arial"/>
              </a:rPr>
              <a:t>Record Blocking</a:t>
            </a:r>
            <a:endParaRPr b="0" lang="en-IN" sz="2400" spc="-1" strike="noStrike">
              <a:latin typeface="Arial"/>
            </a:endParaRPr>
          </a:p>
          <a:p>
            <a:pPr marL="216000" indent="-216000">
              <a:lnSpc>
                <a:spcPct val="100000"/>
              </a:lnSpc>
              <a:buClr>
                <a:srgbClr val="000000"/>
              </a:buClr>
              <a:buFont typeface="Arial"/>
              <a:buChar char="•"/>
            </a:pPr>
            <a:r>
              <a:rPr b="0" lang="en-IN" sz="2400" spc="-1" strike="noStrike">
                <a:solidFill>
                  <a:srgbClr val="000000"/>
                </a:solidFill>
                <a:latin typeface="Arial"/>
              </a:rPr>
              <a:t>Secondary Storage Management</a:t>
            </a:r>
            <a:endParaRPr b="0" lang="en-IN" sz="2400" spc="-1" strike="noStrike">
              <a:latin typeface="Arial"/>
            </a:endParaRPr>
          </a:p>
          <a:p>
            <a:pPr marL="216000" indent="-216000">
              <a:lnSpc>
                <a:spcPct val="100000"/>
              </a:lnSpc>
              <a:buClr>
                <a:srgbClr val="000000"/>
              </a:buClr>
              <a:buFont typeface="Arial"/>
              <a:buChar char="•"/>
            </a:pPr>
            <a:r>
              <a:rPr b="0" lang="en-IN" sz="2400" spc="-1" strike="noStrike">
                <a:solidFill>
                  <a:srgbClr val="000000"/>
                </a:solidFill>
                <a:latin typeface="Arial"/>
              </a:rPr>
              <a:t>File System Security</a:t>
            </a:r>
            <a:endParaRPr b="0" lang="en-IN" sz="2400" spc="-1" strike="noStrike">
              <a:latin typeface="Arial"/>
            </a:endParaRPr>
          </a:p>
          <a:p>
            <a:pPr marL="216000" indent="-216000">
              <a:lnSpc>
                <a:spcPct val="100000"/>
              </a:lnSpc>
              <a:buClr>
                <a:srgbClr val="ff0000"/>
              </a:buClr>
              <a:buFont typeface="Arial"/>
              <a:buChar char="•"/>
            </a:pPr>
            <a:r>
              <a:rPr b="0" lang="en-IN" sz="2400" spc="-1" strike="noStrike">
                <a:solidFill>
                  <a:srgbClr val="ff0000"/>
                </a:solidFill>
                <a:latin typeface="Arial"/>
              </a:rPr>
              <a:t>Unix File Management</a:t>
            </a:r>
            <a:endParaRPr b="0" lang="en-IN" sz="2400" spc="-1" strike="noStrike">
              <a:latin typeface="Arial"/>
            </a:endParaRPr>
          </a:p>
          <a:p>
            <a:pPr marL="216000" indent="-216000">
              <a:lnSpc>
                <a:spcPct val="100000"/>
              </a:lnSpc>
              <a:buClr>
                <a:srgbClr val="ff0000"/>
              </a:buClr>
              <a:buFont typeface="Arial"/>
              <a:buChar char="•"/>
            </a:pPr>
            <a:r>
              <a:rPr b="0" lang="en-IN" sz="2400" spc="-1" strike="noStrike">
                <a:solidFill>
                  <a:srgbClr val="ff0000"/>
                </a:solidFill>
                <a:latin typeface="Arial"/>
              </a:rPr>
              <a:t>Linux Virtual File System</a:t>
            </a:r>
            <a:endParaRPr b="0" lang="en-IN" sz="2400" spc="-1" strike="noStrike">
              <a:latin typeface="Arial"/>
            </a:endParaRPr>
          </a:p>
          <a:p>
            <a:pPr marL="216000" indent="-216000">
              <a:lnSpc>
                <a:spcPct val="100000"/>
              </a:lnSpc>
              <a:buClr>
                <a:srgbClr val="ff0000"/>
              </a:buClr>
              <a:buFont typeface="Arial"/>
              <a:buChar char="•"/>
            </a:pPr>
            <a:r>
              <a:rPr b="0" lang="en-IN" sz="2400" spc="-1" strike="noStrike">
                <a:solidFill>
                  <a:srgbClr val="ff0000"/>
                </a:solidFill>
                <a:latin typeface="Arial"/>
              </a:rPr>
              <a:t>Windows File System</a:t>
            </a:r>
            <a:endParaRPr b="0" lang="en-IN" sz="2400" spc="-1" strike="noStrike">
              <a:latin typeface="Arial"/>
            </a:endParaRPr>
          </a:p>
        </p:txBody>
      </p:sp>
      <p:sp>
        <p:nvSpPr>
          <p:cNvPr id="88" name="CustomShape 3"/>
          <p:cNvSpPr/>
          <p:nvPr/>
        </p:nvSpPr>
        <p:spPr>
          <a:xfrm>
            <a:off x="152280" y="1903320"/>
            <a:ext cx="684720" cy="360"/>
          </a:xfrm>
          <a:custGeom>
            <a:avLst/>
            <a:gdLst/>
            <a:ahLst/>
            <a:rect l="l" t="t" r="r" b="b"/>
            <a:pathLst>
              <a:path w="21600" h="21600">
                <a:moveTo>
                  <a:pt x="0" y="0"/>
                </a:moveTo>
                <a:lnTo>
                  <a:pt x="21600" y="21600"/>
                </a:lnTo>
              </a:path>
            </a:pathLst>
          </a:custGeom>
          <a:noFill/>
          <a:ln w="76320">
            <a:solidFill>
              <a:srgbClr val="4bacc6"/>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Arial"/>
              </a:rPr>
              <a:t>Basic File System</a:t>
            </a:r>
            <a:endParaRPr b="0" lang="en-IN" sz="4400" spc="-1" strike="noStrike">
              <a:latin typeface="Arial"/>
            </a:endParaRPr>
          </a:p>
        </p:txBody>
      </p:sp>
      <p:sp>
        <p:nvSpPr>
          <p:cNvPr id="106" name="CustomShape 2"/>
          <p:cNvSpPr/>
          <p:nvPr/>
        </p:nvSpPr>
        <p:spPr>
          <a:xfrm>
            <a:off x="457200" y="1600200"/>
            <a:ext cx="8228520" cy="495180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Arial"/>
              <a:buChar char="•"/>
            </a:pPr>
            <a:r>
              <a:rPr b="0" lang="en-IN" sz="3200" spc="-1" strike="noStrike">
                <a:solidFill>
                  <a:srgbClr val="000000"/>
                </a:solidFill>
                <a:latin typeface="Arial"/>
              </a:rPr>
              <a:t>Physical I/O</a:t>
            </a:r>
            <a:endParaRPr b="0" lang="en-IN" sz="32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Primary interface with the environment outside the computer system</a:t>
            </a:r>
            <a:endParaRPr b="0" lang="en-IN" sz="32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Deals with exchanging blocks of data</a:t>
            </a:r>
            <a:endParaRPr b="0" lang="en-IN" sz="32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Concerned with the placement of blocks</a:t>
            </a:r>
            <a:endParaRPr b="0" lang="en-IN" sz="32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Concerned with buffering blocks in main memory</a:t>
            </a:r>
            <a:endParaRPr b="0" lang="en-IN" sz="3200" spc="-1" strike="noStrike">
              <a:latin typeface="Arial"/>
            </a:endParaRPr>
          </a:p>
          <a:p>
            <a:pPr>
              <a:lnSpc>
                <a:spcPct val="100000"/>
              </a:lnSpc>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Arial"/>
              </a:rPr>
              <a:t>Basic I/O Supervisor</a:t>
            </a:r>
            <a:endParaRPr b="0" lang="en-IN" sz="4400" spc="-1" strike="noStrike">
              <a:latin typeface="Arial"/>
            </a:endParaRPr>
          </a:p>
        </p:txBody>
      </p:sp>
      <p:sp>
        <p:nvSpPr>
          <p:cNvPr id="108" name="CustomShape 2"/>
          <p:cNvSpPr/>
          <p:nvPr/>
        </p:nvSpPr>
        <p:spPr>
          <a:xfrm>
            <a:off x="457200" y="1600200"/>
            <a:ext cx="8228520" cy="495180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Arial"/>
              <a:buChar char="•"/>
            </a:pPr>
            <a:r>
              <a:rPr b="0" lang="en-IN" sz="3200" spc="-1" strike="noStrike">
                <a:solidFill>
                  <a:srgbClr val="000000"/>
                </a:solidFill>
                <a:latin typeface="Arial"/>
              </a:rPr>
              <a:t>Responsible for all file I/O initiation and termination.</a:t>
            </a:r>
            <a:endParaRPr b="0" lang="en-IN" sz="32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Control structures deal with</a:t>
            </a:r>
            <a:endParaRPr b="0" lang="en-IN" sz="32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Device I/O, </a:t>
            </a:r>
            <a:endParaRPr b="0" lang="en-IN" sz="28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Scheduling,</a:t>
            </a:r>
            <a:endParaRPr b="0" lang="en-IN" sz="28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File status.</a:t>
            </a:r>
            <a:endParaRPr b="0" lang="en-IN" sz="28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Selects and schedules I/O with the device</a:t>
            </a:r>
            <a:endParaRPr b="0" lang="en-IN" sz="3200" spc="-1" strike="noStrike">
              <a:latin typeface="Arial"/>
            </a:endParaRPr>
          </a:p>
          <a:p>
            <a:pPr>
              <a:lnSpc>
                <a:spcPct val="100000"/>
              </a:lnSpc>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Arial"/>
              </a:rPr>
              <a:t>Logical I/O</a:t>
            </a:r>
            <a:endParaRPr b="0" lang="en-IN" sz="4400" spc="-1" strike="noStrike">
              <a:latin typeface="Arial"/>
            </a:endParaRPr>
          </a:p>
        </p:txBody>
      </p:sp>
      <p:sp>
        <p:nvSpPr>
          <p:cNvPr id="110" name="CustomShape 2"/>
          <p:cNvSpPr/>
          <p:nvPr/>
        </p:nvSpPr>
        <p:spPr>
          <a:xfrm>
            <a:off x="457200" y="1600200"/>
            <a:ext cx="8228520" cy="495180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Arial"/>
              <a:buChar char="•"/>
            </a:pPr>
            <a:r>
              <a:rPr b="0" lang="en-IN" sz="3200" spc="-1" strike="noStrike">
                <a:solidFill>
                  <a:srgbClr val="000000"/>
                </a:solidFill>
                <a:latin typeface="Arial"/>
              </a:rPr>
              <a:t>Enables users and applications to access records</a:t>
            </a:r>
            <a:endParaRPr b="0" lang="en-IN" sz="32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Provides general-purpose record I/O capability</a:t>
            </a:r>
            <a:endParaRPr b="0" lang="en-IN" sz="32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Maintains basic data about file</a:t>
            </a:r>
            <a:endParaRPr b="0" lang="en-IN" sz="3200" spc="-1" strike="noStrike">
              <a:latin typeface="Arial"/>
            </a:endParaRPr>
          </a:p>
          <a:p>
            <a:pPr>
              <a:lnSpc>
                <a:spcPct val="100000"/>
              </a:lnSpc>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Arial"/>
              </a:rPr>
              <a:t>Access Method</a:t>
            </a:r>
            <a:endParaRPr b="0" lang="en-IN" sz="4400" spc="-1" strike="noStrike">
              <a:latin typeface="Arial"/>
            </a:endParaRPr>
          </a:p>
        </p:txBody>
      </p:sp>
      <p:sp>
        <p:nvSpPr>
          <p:cNvPr id="112" name="CustomShape 2"/>
          <p:cNvSpPr/>
          <p:nvPr/>
        </p:nvSpPr>
        <p:spPr>
          <a:xfrm>
            <a:off x="457200" y="1600200"/>
            <a:ext cx="8228520" cy="495180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Arial"/>
              <a:buChar char="•"/>
            </a:pPr>
            <a:r>
              <a:rPr b="0" lang="en-IN" sz="3200" spc="-1" strike="noStrike">
                <a:solidFill>
                  <a:srgbClr val="000000"/>
                </a:solidFill>
                <a:latin typeface="Arial"/>
              </a:rPr>
              <a:t>Closest to the user</a:t>
            </a:r>
            <a:endParaRPr b="0" lang="en-IN" sz="32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Reflect different file structures</a:t>
            </a:r>
            <a:endParaRPr b="0" lang="en-IN" sz="32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Provides a standard interface between applications and the file systems and devices that hold the data</a:t>
            </a:r>
            <a:endParaRPr b="0" lang="en-IN" sz="32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Access method varies depending on the ways to access and process data for the device.</a:t>
            </a:r>
            <a:endParaRPr b="0" lang="en-IN" sz="3200" spc="-1" strike="noStrike">
              <a:latin typeface="Arial"/>
            </a:endParaRPr>
          </a:p>
          <a:p>
            <a:pPr>
              <a:lnSpc>
                <a:spcPct val="100000"/>
              </a:lnSpc>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1066680" y="274680"/>
            <a:ext cx="7619040" cy="11419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IN" sz="4400" spc="-1" strike="noStrike">
                <a:solidFill>
                  <a:srgbClr val="000000"/>
                </a:solidFill>
                <a:latin typeface="Arial"/>
              </a:rPr>
              <a:t>Elements of </a:t>
            </a:r>
            <a:endParaRPr b="0" lang="en-IN" sz="4400" spc="-1" strike="noStrike">
              <a:latin typeface="Arial"/>
            </a:endParaRPr>
          </a:p>
          <a:p>
            <a:pPr algn="ctr">
              <a:lnSpc>
                <a:spcPct val="100000"/>
              </a:lnSpc>
            </a:pPr>
            <a:r>
              <a:rPr b="0" lang="en-IN" sz="4400" spc="-1" strike="noStrike">
                <a:solidFill>
                  <a:srgbClr val="000000"/>
                </a:solidFill>
                <a:latin typeface="Arial"/>
              </a:rPr>
              <a:t>File Management</a:t>
            </a:r>
            <a:endParaRPr b="0" lang="en-IN" sz="4400" spc="-1" strike="noStrike">
              <a:latin typeface="Arial"/>
            </a:endParaRPr>
          </a:p>
        </p:txBody>
      </p:sp>
      <p:pic>
        <p:nvPicPr>
          <p:cNvPr id="114" name="Content Placeholder 3" descr=""/>
          <p:cNvPicPr/>
          <p:nvPr/>
        </p:nvPicPr>
        <p:blipFill>
          <a:blip r:embed="rId1"/>
          <a:stretch/>
        </p:blipFill>
        <p:spPr>
          <a:xfrm>
            <a:off x="865440" y="1600200"/>
            <a:ext cx="7754040" cy="518040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Arial"/>
              </a:rPr>
              <a:t>Roadmap</a:t>
            </a:r>
            <a:endParaRPr b="0" lang="en-IN" sz="4400" spc="-1" strike="noStrike">
              <a:latin typeface="Arial"/>
            </a:endParaRPr>
          </a:p>
        </p:txBody>
      </p:sp>
      <p:sp>
        <p:nvSpPr>
          <p:cNvPr id="116" name="CustomShape 2"/>
          <p:cNvSpPr/>
          <p:nvPr/>
        </p:nvSpPr>
        <p:spPr>
          <a:xfrm>
            <a:off x="457200" y="1600200"/>
            <a:ext cx="8228520" cy="495180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Arial"/>
              <a:buChar char="•"/>
            </a:pPr>
            <a:r>
              <a:rPr b="0" lang="en-IN" sz="2400" spc="-1" strike="noStrike">
                <a:solidFill>
                  <a:srgbClr val="000000"/>
                </a:solidFill>
                <a:latin typeface="Arial"/>
              </a:rPr>
              <a:t>Overview</a:t>
            </a:r>
            <a:endParaRPr b="0" lang="en-IN" sz="2400" spc="-1" strike="noStrike">
              <a:latin typeface="Arial"/>
            </a:endParaRPr>
          </a:p>
          <a:p>
            <a:pPr marL="216000" indent="-216000">
              <a:lnSpc>
                <a:spcPct val="100000"/>
              </a:lnSpc>
              <a:buClr>
                <a:srgbClr val="376092"/>
              </a:buClr>
              <a:buFont typeface="Arial"/>
              <a:buChar char="•"/>
            </a:pPr>
            <a:r>
              <a:rPr b="0" lang="en-IN" sz="3200" spc="-1" strike="noStrike">
                <a:solidFill>
                  <a:srgbClr val="376092"/>
                </a:solidFill>
                <a:latin typeface="Arial"/>
              </a:rPr>
              <a:t>File organisation and Access</a:t>
            </a:r>
            <a:endParaRPr b="0" lang="en-IN" sz="3200" spc="-1" strike="noStrike">
              <a:latin typeface="Arial"/>
            </a:endParaRPr>
          </a:p>
          <a:p>
            <a:pPr marL="216000" indent="-216000">
              <a:lnSpc>
                <a:spcPct val="100000"/>
              </a:lnSpc>
              <a:buClr>
                <a:srgbClr val="000000"/>
              </a:buClr>
              <a:buFont typeface="Arial"/>
              <a:buChar char="•"/>
            </a:pPr>
            <a:r>
              <a:rPr b="0" lang="en-IN" sz="2400" spc="-1" strike="noStrike">
                <a:solidFill>
                  <a:srgbClr val="000000"/>
                </a:solidFill>
                <a:latin typeface="Arial"/>
              </a:rPr>
              <a:t>File Directories</a:t>
            </a:r>
            <a:endParaRPr b="0" lang="en-IN" sz="2400" spc="-1" strike="noStrike">
              <a:latin typeface="Arial"/>
            </a:endParaRPr>
          </a:p>
          <a:p>
            <a:pPr marL="216000" indent="-216000">
              <a:lnSpc>
                <a:spcPct val="100000"/>
              </a:lnSpc>
              <a:buClr>
                <a:srgbClr val="000000"/>
              </a:buClr>
              <a:buFont typeface="Arial"/>
              <a:buChar char="•"/>
            </a:pPr>
            <a:r>
              <a:rPr b="0" lang="en-IN" sz="2400" spc="-1" strike="noStrike">
                <a:solidFill>
                  <a:srgbClr val="000000"/>
                </a:solidFill>
                <a:latin typeface="Arial"/>
              </a:rPr>
              <a:t>File Sharing</a:t>
            </a:r>
            <a:endParaRPr b="0" lang="en-IN" sz="2400" spc="-1" strike="noStrike">
              <a:latin typeface="Arial"/>
            </a:endParaRPr>
          </a:p>
          <a:p>
            <a:pPr marL="216000" indent="-216000">
              <a:lnSpc>
                <a:spcPct val="100000"/>
              </a:lnSpc>
              <a:buClr>
                <a:srgbClr val="000000"/>
              </a:buClr>
              <a:buFont typeface="Arial"/>
              <a:buChar char="•"/>
            </a:pPr>
            <a:r>
              <a:rPr b="0" lang="en-IN" sz="2400" spc="-1" strike="noStrike">
                <a:solidFill>
                  <a:srgbClr val="000000"/>
                </a:solidFill>
                <a:latin typeface="Arial"/>
              </a:rPr>
              <a:t>Record Blocking</a:t>
            </a:r>
            <a:endParaRPr b="0" lang="en-IN" sz="2400" spc="-1" strike="noStrike">
              <a:latin typeface="Arial"/>
            </a:endParaRPr>
          </a:p>
          <a:p>
            <a:pPr marL="216000" indent="-216000">
              <a:lnSpc>
                <a:spcPct val="100000"/>
              </a:lnSpc>
              <a:buClr>
                <a:srgbClr val="000000"/>
              </a:buClr>
              <a:buFont typeface="Arial"/>
              <a:buChar char="•"/>
            </a:pPr>
            <a:r>
              <a:rPr b="0" lang="en-IN" sz="2400" spc="-1" strike="noStrike">
                <a:solidFill>
                  <a:srgbClr val="000000"/>
                </a:solidFill>
                <a:latin typeface="Arial"/>
              </a:rPr>
              <a:t>Secondary Storage Management</a:t>
            </a:r>
            <a:endParaRPr b="0" lang="en-IN" sz="2400" spc="-1" strike="noStrike">
              <a:latin typeface="Arial"/>
            </a:endParaRPr>
          </a:p>
          <a:p>
            <a:pPr marL="216000" indent="-216000">
              <a:lnSpc>
                <a:spcPct val="100000"/>
              </a:lnSpc>
              <a:buClr>
                <a:srgbClr val="000000"/>
              </a:buClr>
              <a:buFont typeface="Arial"/>
              <a:buChar char="•"/>
            </a:pPr>
            <a:r>
              <a:rPr b="0" lang="en-IN" sz="2400" spc="-1" strike="noStrike">
                <a:solidFill>
                  <a:srgbClr val="000000"/>
                </a:solidFill>
                <a:latin typeface="Arial"/>
              </a:rPr>
              <a:t>File System Security</a:t>
            </a:r>
            <a:endParaRPr b="0" lang="en-IN" sz="2400" spc="-1" strike="noStrike">
              <a:latin typeface="Arial"/>
            </a:endParaRPr>
          </a:p>
          <a:p>
            <a:pPr marL="216000" indent="-216000">
              <a:lnSpc>
                <a:spcPct val="100000"/>
              </a:lnSpc>
              <a:buClr>
                <a:srgbClr val="000000"/>
              </a:buClr>
              <a:buFont typeface="Arial"/>
              <a:buChar char="•"/>
            </a:pPr>
            <a:r>
              <a:rPr b="0" lang="en-IN" sz="2400" spc="-1" strike="noStrike">
                <a:solidFill>
                  <a:srgbClr val="000000"/>
                </a:solidFill>
                <a:latin typeface="Arial"/>
              </a:rPr>
              <a:t>Unix File Management</a:t>
            </a:r>
            <a:endParaRPr b="0" lang="en-IN" sz="2400" spc="-1" strike="noStrike">
              <a:latin typeface="Arial"/>
            </a:endParaRPr>
          </a:p>
          <a:p>
            <a:pPr marL="216000" indent="-216000">
              <a:lnSpc>
                <a:spcPct val="100000"/>
              </a:lnSpc>
              <a:buClr>
                <a:srgbClr val="000000"/>
              </a:buClr>
              <a:buFont typeface="Arial"/>
              <a:buChar char="•"/>
            </a:pPr>
            <a:r>
              <a:rPr b="0" lang="en-IN" sz="2400" spc="-1" strike="noStrike">
                <a:solidFill>
                  <a:srgbClr val="000000"/>
                </a:solidFill>
                <a:latin typeface="Arial"/>
              </a:rPr>
              <a:t>Linux Virtual File System</a:t>
            </a:r>
            <a:endParaRPr b="0" lang="en-IN" sz="2400" spc="-1" strike="noStrike">
              <a:latin typeface="Arial"/>
            </a:endParaRPr>
          </a:p>
          <a:p>
            <a:pPr marL="216000" indent="-216000">
              <a:lnSpc>
                <a:spcPct val="100000"/>
              </a:lnSpc>
              <a:buClr>
                <a:srgbClr val="000000"/>
              </a:buClr>
              <a:buFont typeface="Arial"/>
              <a:buChar char="•"/>
            </a:pPr>
            <a:r>
              <a:rPr b="0" lang="en-IN" sz="2400" spc="-1" strike="noStrike">
                <a:solidFill>
                  <a:srgbClr val="000000"/>
                </a:solidFill>
                <a:latin typeface="Arial"/>
              </a:rPr>
              <a:t>Windows File System</a:t>
            </a:r>
            <a:endParaRPr b="0" lang="en-IN" sz="2400" spc="-1" strike="noStrike">
              <a:latin typeface="Arial"/>
            </a:endParaRPr>
          </a:p>
        </p:txBody>
      </p:sp>
      <p:sp>
        <p:nvSpPr>
          <p:cNvPr id="117" name="CustomShape 3"/>
          <p:cNvSpPr/>
          <p:nvPr/>
        </p:nvSpPr>
        <p:spPr>
          <a:xfrm>
            <a:off x="152280" y="2436840"/>
            <a:ext cx="684720" cy="360"/>
          </a:xfrm>
          <a:custGeom>
            <a:avLst/>
            <a:gdLst/>
            <a:ahLst/>
            <a:rect l="l" t="t" r="r" b="b"/>
            <a:pathLst>
              <a:path w="21600" h="21600">
                <a:moveTo>
                  <a:pt x="0" y="0"/>
                </a:moveTo>
                <a:lnTo>
                  <a:pt x="21600" y="21600"/>
                </a:lnTo>
              </a:path>
            </a:pathLst>
          </a:custGeom>
          <a:noFill/>
          <a:ln w="76320">
            <a:solidFill>
              <a:srgbClr val="4bacc6"/>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Arial"/>
              </a:rPr>
              <a:t>File Organization</a:t>
            </a:r>
            <a:endParaRPr b="0" lang="en-IN" sz="4400" spc="-1" strike="noStrike">
              <a:latin typeface="Arial"/>
            </a:endParaRPr>
          </a:p>
        </p:txBody>
      </p:sp>
      <p:sp>
        <p:nvSpPr>
          <p:cNvPr id="119" name="CustomShape 2"/>
          <p:cNvSpPr/>
          <p:nvPr/>
        </p:nvSpPr>
        <p:spPr>
          <a:xfrm>
            <a:off x="457200" y="1600200"/>
            <a:ext cx="8228520" cy="495180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Arial"/>
              <a:buChar char="•"/>
            </a:pPr>
            <a:r>
              <a:rPr b="0" lang="en-IN" sz="3200" spc="-1" strike="noStrike">
                <a:solidFill>
                  <a:srgbClr val="000000"/>
                </a:solidFill>
                <a:latin typeface="Arial"/>
              </a:rPr>
              <a:t>File Management Referring to the logical structure of records</a:t>
            </a:r>
            <a:endParaRPr b="0" lang="en-IN" sz="32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Physical organization discussed later</a:t>
            </a:r>
            <a:endParaRPr b="0" lang="en-IN" sz="28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Determined by the </a:t>
            </a:r>
            <a:r>
              <a:rPr b="1" i="1" lang="en-IN" sz="3200" spc="-1" strike="noStrike">
                <a:solidFill>
                  <a:srgbClr val="000000"/>
                </a:solidFill>
                <a:latin typeface="Arial"/>
              </a:rPr>
              <a:t>way</a:t>
            </a:r>
            <a:r>
              <a:rPr b="0" i="1" lang="en-IN" sz="3200" spc="-1" strike="noStrike">
                <a:solidFill>
                  <a:srgbClr val="000000"/>
                </a:solidFill>
                <a:latin typeface="Arial"/>
              </a:rPr>
              <a:t> </a:t>
            </a:r>
            <a:r>
              <a:rPr b="0" lang="en-IN" sz="3200" spc="-1" strike="noStrike">
                <a:solidFill>
                  <a:srgbClr val="000000"/>
                </a:solidFill>
                <a:latin typeface="Arial"/>
              </a:rPr>
              <a:t>in which files are accessed</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IN" sz="4400" spc="-1" strike="noStrike">
                <a:solidFill>
                  <a:srgbClr val="000000"/>
                </a:solidFill>
                <a:latin typeface="Arial"/>
              </a:rPr>
              <a:t>Criteria for </a:t>
            </a:r>
            <a:endParaRPr b="0" lang="en-IN" sz="4400" spc="-1" strike="noStrike">
              <a:latin typeface="Arial"/>
            </a:endParaRPr>
          </a:p>
          <a:p>
            <a:pPr algn="ctr">
              <a:lnSpc>
                <a:spcPct val="100000"/>
              </a:lnSpc>
            </a:pPr>
            <a:r>
              <a:rPr b="0" lang="en-IN" sz="4400" spc="-1" strike="noStrike">
                <a:solidFill>
                  <a:srgbClr val="000000"/>
                </a:solidFill>
                <a:latin typeface="Arial"/>
              </a:rPr>
              <a:t>File Organization</a:t>
            </a:r>
            <a:endParaRPr b="0" lang="en-IN" sz="4400" spc="-1" strike="noStrike">
              <a:latin typeface="Arial"/>
            </a:endParaRPr>
          </a:p>
        </p:txBody>
      </p:sp>
      <p:sp>
        <p:nvSpPr>
          <p:cNvPr id="121" name="CustomShape 2"/>
          <p:cNvSpPr/>
          <p:nvPr/>
        </p:nvSpPr>
        <p:spPr>
          <a:xfrm>
            <a:off x="457200" y="1600200"/>
            <a:ext cx="8228520" cy="495180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Arial"/>
              <a:buChar char="•"/>
            </a:pPr>
            <a:r>
              <a:rPr b="0" lang="en-IN" sz="3200" spc="-1" strike="noStrike">
                <a:solidFill>
                  <a:srgbClr val="000000"/>
                </a:solidFill>
                <a:latin typeface="Arial"/>
              </a:rPr>
              <a:t>Important criteria include:</a:t>
            </a:r>
            <a:endParaRPr b="0" lang="en-IN" sz="32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Short access time</a:t>
            </a:r>
            <a:endParaRPr b="0" lang="en-IN" sz="28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Ease of update</a:t>
            </a:r>
            <a:endParaRPr b="0" lang="en-IN" sz="28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Economy of storage</a:t>
            </a:r>
            <a:endParaRPr b="0" lang="en-IN" sz="28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Simple maintenance</a:t>
            </a:r>
            <a:endParaRPr b="0" lang="en-IN" sz="28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Reliability</a:t>
            </a:r>
            <a:endParaRPr b="0" lang="en-IN" sz="28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Priority will differ depending on the use (e.g. read-only CD vs Hard Drive)</a:t>
            </a:r>
            <a:endParaRPr b="0" lang="en-IN" sz="32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Some may even conflict</a:t>
            </a:r>
            <a:endParaRPr b="0" lang="en-IN" sz="2800" spc="-1" strike="noStrike">
              <a:latin typeface="Arial"/>
            </a:endParaRPr>
          </a:p>
          <a:p>
            <a:pPr>
              <a:lnSpc>
                <a:spcPct val="100000"/>
              </a:lnSpc>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IN" sz="4400" spc="-1" strike="noStrike">
                <a:solidFill>
                  <a:srgbClr val="000000"/>
                </a:solidFill>
                <a:latin typeface="Arial"/>
              </a:rPr>
              <a:t>File Organisation </a:t>
            </a:r>
            <a:endParaRPr b="0" lang="en-IN" sz="4400" spc="-1" strike="noStrike">
              <a:latin typeface="Arial"/>
            </a:endParaRPr>
          </a:p>
          <a:p>
            <a:pPr algn="ctr">
              <a:lnSpc>
                <a:spcPct val="100000"/>
              </a:lnSpc>
            </a:pPr>
            <a:r>
              <a:rPr b="0" lang="en-IN" sz="4400" spc="-1" strike="noStrike">
                <a:solidFill>
                  <a:srgbClr val="000000"/>
                </a:solidFill>
                <a:latin typeface="Arial"/>
              </a:rPr>
              <a:t>Types</a:t>
            </a:r>
            <a:endParaRPr b="0" lang="en-IN" sz="4400" spc="-1" strike="noStrike">
              <a:latin typeface="Arial"/>
            </a:endParaRPr>
          </a:p>
        </p:txBody>
      </p:sp>
      <p:sp>
        <p:nvSpPr>
          <p:cNvPr id="123" name="CustomShape 2"/>
          <p:cNvSpPr/>
          <p:nvPr/>
        </p:nvSpPr>
        <p:spPr>
          <a:xfrm>
            <a:off x="457200" y="1600200"/>
            <a:ext cx="8228520" cy="495180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Arial"/>
              <a:buChar char="•"/>
            </a:pPr>
            <a:r>
              <a:rPr b="0" lang="en-IN" sz="3200" spc="-1" strike="noStrike">
                <a:solidFill>
                  <a:srgbClr val="000000"/>
                </a:solidFill>
                <a:latin typeface="Arial"/>
              </a:rPr>
              <a:t>Many exist, but usually variations of:</a:t>
            </a:r>
            <a:endParaRPr b="0" lang="en-IN" sz="32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Pile</a:t>
            </a:r>
            <a:endParaRPr b="0" lang="en-IN" sz="28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Sequential file</a:t>
            </a:r>
            <a:endParaRPr b="0" lang="en-IN" sz="28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Indexed sequential file</a:t>
            </a:r>
            <a:endParaRPr b="0" lang="en-IN" sz="28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Indexed file</a:t>
            </a:r>
            <a:endParaRPr b="0" lang="en-IN" sz="28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Direct, or hashed, file</a:t>
            </a:r>
            <a:endParaRPr b="0" lang="en-IN" sz="2800" spc="-1" strike="noStrike">
              <a:latin typeface="Arial"/>
            </a:endParaRPr>
          </a:p>
          <a:p>
            <a:pPr>
              <a:lnSpc>
                <a:spcPct val="100000"/>
              </a:lnSpc>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Arial"/>
              </a:rPr>
              <a:t>The Pile</a:t>
            </a:r>
            <a:endParaRPr b="0" lang="en-IN" sz="4400" spc="-1" strike="noStrike">
              <a:latin typeface="Arial"/>
            </a:endParaRPr>
          </a:p>
        </p:txBody>
      </p:sp>
      <p:sp>
        <p:nvSpPr>
          <p:cNvPr id="125" name="CustomShape 2"/>
          <p:cNvSpPr/>
          <p:nvPr/>
        </p:nvSpPr>
        <p:spPr>
          <a:xfrm>
            <a:off x="457200" y="1447920"/>
            <a:ext cx="6247440" cy="495180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Arial"/>
              <a:buChar char="•"/>
            </a:pPr>
            <a:r>
              <a:rPr b="0" lang="en-IN" sz="3200" spc="-1" strike="noStrike">
                <a:solidFill>
                  <a:srgbClr val="000000"/>
                </a:solidFill>
                <a:latin typeface="Arial"/>
              </a:rPr>
              <a:t>Data are collected in the order they arrive</a:t>
            </a:r>
            <a:endParaRPr b="0" lang="en-IN" sz="32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No structure</a:t>
            </a:r>
            <a:endParaRPr b="0" lang="en-IN" sz="28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Purpose is to accumulate a mass of data and save it</a:t>
            </a:r>
            <a:endParaRPr b="0" lang="en-IN" sz="32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Records may have different fields</a:t>
            </a:r>
            <a:endParaRPr b="0" lang="en-IN" sz="32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Record access is by exhaustive search</a:t>
            </a:r>
            <a:endParaRPr b="0" lang="en-IN" sz="3200" spc="-1" strike="noStrike">
              <a:latin typeface="Arial"/>
            </a:endParaRPr>
          </a:p>
        </p:txBody>
      </p:sp>
      <p:pic>
        <p:nvPicPr>
          <p:cNvPr id="126" name="Content Placeholder 3" descr=""/>
          <p:cNvPicPr/>
          <p:nvPr/>
        </p:nvPicPr>
        <p:blipFill>
          <a:blip r:embed="rId1"/>
          <a:stretch/>
        </p:blipFill>
        <p:spPr>
          <a:xfrm>
            <a:off x="6558480" y="1295280"/>
            <a:ext cx="2584440" cy="319932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Arial"/>
              </a:rPr>
              <a:t>Files</a:t>
            </a:r>
            <a:endParaRPr b="0" lang="en-IN" sz="4400" spc="-1" strike="noStrike">
              <a:latin typeface="Arial"/>
            </a:endParaRPr>
          </a:p>
        </p:txBody>
      </p:sp>
      <p:sp>
        <p:nvSpPr>
          <p:cNvPr id="90" name="CustomShape 2"/>
          <p:cNvSpPr/>
          <p:nvPr/>
        </p:nvSpPr>
        <p:spPr>
          <a:xfrm>
            <a:off x="457200" y="1600200"/>
            <a:ext cx="8228520" cy="495180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Arial"/>
              <a:buChar char="•"/>
            </a:pPr>
            <a:r>
              <a:rPr b="0" lang="en-IN" sz="3200" spc="-1" strike="noStrike">
                <a:solidFill>
                  <a:srgbClr val="000000"/>
                </a:solidFill>
                <a:latin typeface="Arial"/>
              </a:rPr>
              <a:t>Files are the central element to most applications</a:t>
            </a:r>
            <a:endParaRPr b="0" lang="en-IN" sz="32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The File System is one of the most important part of the OS to a user</a:t>
            </a:r>
            <a:endParaRPr b="0" lang="en-IN" sz="32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Desirable properties of files:</a:t>
            </a:r>
            <a:endParaRPr b="0" lang="en-IN" sz="32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Long-term existence</a:t>
            </a:r>
            <a:endParaRPr b="0" lang="en-IN" sz="28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 </a:t>
            </a:r>
            <a:r>
              <a:rPr b="0" lang="en-IN" sz="2800" spc="-1" strike="noStrike">
                <a:solidFill>
                  <a:srgbClr val="000000"/>
                </a:solidFill>
                <a:latin typeface="Arial"/>
              </a:rPr>
              <a:t>Sharable between processes</a:t>
            </a:r>
            <a:endParaRPr b="0" lang="en-IN" sz="28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Structure</a:t>
            </a:r>
            <a:endParaRPr b="0" lang="en-IN" sz="2800" spc="-1" strike="noStrike">
              <a:latin typeface="Arial"/>
            </a:endParaRPr>
          </a:p>
          <a:p>
            <a:pPr>
              <a:lnSpc>
                <a:spcPct val="100000"/>
              </a:lnSpc>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Arial"/>
              </a:rPr>
              <a:t>The Sequential File</a:t>
            </a:r>
            <a:endParaRPr b="0" lang="en-IN" sz="4400" spc="-1" strike="noStrike">
              <a:latin typeface="Arial"/>
            </a:endParaRPr>
          </a:p>
        </p:txBody>
      </p:sp>
      <p:sp>
        <p:nvSpPr>
          <p:cNvPr id="128" name="CustomShape 2"/>
          <p:cNvSpPr/>
          <p:nvPr/>
        </p:nvSpPr>
        <p:spPr>
          <a:xfrm>
            <a:off x="457200" y="1600200"/>
            <a:ext cx="5485320" cy="495180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Arial"/>
              <a:buChar char="•"/>
            </a:pPr>
            <a:r>
              <a:rPr b="0" lang="en-IN" sz="2800" spc="-1" strike="noStrike">
                <a:solidFill>
                  <a:srgbClr val="000000"/>
                </a:solidFill>
                <a:latin typeface="Arial"/>
              </a:rPr>
              <a:t>Fixed format used for records</a:t>
            </a:r>
            <a:endParaRPr b="0" lang="en-IN" sz="2800" spc="-1" strike="noStrike">
              <a:latin typeface="Arial"/>
            </a:endParaRPr>
          </a:p>
          <a:p>
            <a:pPr marL="216000" indent="-216000">
              <a:lnSpc>
                <a:spcPct val="100000"/>
              </a:lnSpc>
              <a:buClr>
                <a:srgbClr val="000000"/>
              </a:buClr>
              <a:buFont typeface="Arial"/>
              <a:buChar char="•"/>
            </a:pPr>
            <a:r>
              <a:rPr b="0" lang="en-IN" sz="2800" spc="-1" strike="noStrike">
                <a:solidFill>
                  <a:srgbClr val="000000"/>
                </a:solidFill>
                <a:latin typeface="Arial"/>
              </a:rPr>
              <a:t>Records are the same length</a:t>
            </a:r>
            <a:endParaRPr b="0" lang="en-IN" sz="2800" spc="-1" strike="noStrike">
              <a:latin typeface="Arial"/>
            </a:endParaRPr>
          </a:p>
          <a:p>
            <a:pPr marL="216000" indent="-216000">
              <a:lnSpc>
                <a:spcPct val="100000"/>
              </a:lnSpc>
              <a:buClr>
                <a:srgbClr val="000000"/>
              </a:buClr>
              <a:buFont typeface="Arial"/>
              <a:buChar char="•"/>
            </a:pPr>
            <a:r>
              <a:rPr b="0" lang="en-IN" sz="2800" spc="-1" strike="noStrike">
                <a:solidFill>
                  <a:srgbClr val="000000"/>
                </a:solidFill>
                <a:latin typeface="Arial"/>
              </a:rPr>
              <a:t>All fields the same (order and length)</a:t>
            </a:r>
            <a:endParaRPr b="0" lang="en-IN" sz="2800" spc="-1" strike="noStrike">
              <a:latin typeface="Arial"/>
            </a:endParaRPr>
          </a:p>
          <a:p>
            <a:pPr marL="216000" indent="-216000">
              <a:lnSpc>
                <a:spcPct val="100000"/>
              </a:lnSpc>
              <a:buClr>
                <a:srgbClr val="000000"/>
              </a:buClr>
              <a:buFont typeface="Arial"/>
              <a:buChar char="•"/>
            </a:pPr>
            <a:r>
              <a:rPr b="0" lang="en-IN" sz="2800" spc="-1" strike="noStrike">
                <a:solidFill>
                  <a:srgbClr val="000000"/>
                </a:solidFill>
                <a:latin typeface="Arial"/>
              </a:rPr>
              <a:t>Field names and lengths are attributes of the file</a:t>
            </a:r>
            <a:endParaRPr b="0" lang="en-IN" sz="2800" spc="-1" strike="noStrike">
              <a:latin typeface="Arial"/>
            </a:endParaRPr>
          </a:p>
          <a:p>
            <a:pPr marL="216000" indent="-216000">
              <a:lnSpc>
                <a:spcPct val="100000"/>
              </a:lnSpc>
              <a:buClr>
                <a:srgbClr val="000000"/>
              </a:buClr>
              <a:buFont typeface="Arial"/>
              <a:buChar char="•"/>
            </a:pPr>
            <a:r>
              <a:rPr b="0" lang="en-IN" sz="2800" spc="-1" strike="noStrike">
                <a:solidFill>
                  <a:srgbClr val="000000"/>
                </a:solidFill>
                <a:latin typeface="Arial"/>
              </a:rPr>
              <a:t>Key field</a:t>
            </a:r>
            <a:endParaRPr b="0" lang="en-IN" sz="2800" spc="-1" strike="noStrike">
              <a:latin typeface="Arial"/>
            </a:endParaRPr>
          </a:p>
          <a:p>
            <a:pPr lvl="1" marL="432000" indent="-216000">
              <a:lnSpc>
                <a:spcPct val="100000"/>
              </a:lnSpc>
              <a:buClr>
                <a:srgbClr val="000000"/>
              </a:buClr>
              <a:buFont typeface="Arial"/>
              <a:buChar char="–"/>
            </a:pPr>
            <a:r>
              <a:rPr b="0" lang="en-IN" sz="2400" spc="-1" strike="noStrike">
                <a:solidFill>
                  <a:srgbClr val="000000"/>
                </a:solidFill>
                <a:latin typeface="Arial"/>
              </a:rPr>
              <a:t>Uniquely identifies the record</a:t>
            </a:r>
            <a:endParaRPr b="0" lang="en-IN" sz="2400" spc="-1" strike="noStrike">
              <a:latin typeface="Arial"/>
            </a:endParaRPr>
          </a:p>
          <a:p>
            <a:pPr lvl="1" marL="432000" indent="-216000">
              <a:lnSpc>
                <a:spcPct val="100000"/>
              </a:lnSpc>
              <a:buClr>
                <a:srgbClr val="000000"/>
              </a:buClr>
              <a:buFont typeface="Arial"/>
              <a:buChar char="–"/>
            </a:pPr>
            <a:r>
              <a:rPr b="0" lang="en-IN" sz="2400" spc="-1" strike="noStrike">
                <a:solidFill>
                  <a:srgbClr val="000000"/>
                </a:solidFill>
                <a:latin typeface="Arial"/>
              </a:rPr>
              <a:t>Records are stored in key sequence</a:t>
            </a:r>
            <a:endParaRPr b="0" lang="en-IN" sz="2400" spc="-1" strike="noStrike">
              <a:latin typeface="Arial"/>
            </a:endParaRPr>
          </a:p>
          <a:p>
            <a:pPr>
              <a:lnSpc>
                <a:spcPct val="100000"/>
              </a:lnSpc>
            </a:pPr>
            <a:endParaRPr b="0" lang="en-IN" sz="2400" spc="-1" strike="noStrike">
              <a:latin typeface="Arial"/>
            </a:endParaRPr>
          </a:p>
        </p:txBody>
      </p:sp>
      <p:pic>
        <p:nvPicPr>
          <p:cNvPr id="129" name="Content Placeholder 3" descr=""/>
          <p:cNvPicPr/>
          <p:nvPr/>
        </p:nvPicPr>
        <p:blipFill>
          <a:blip r:embed="rId1"/>
          <a:stretch/>
        </p:blipFill>
        <p:spPr>
          <a:xfrm>
            <a:off x="6023880" y="1523880"/>
            <a:ext cx="3119040" cy="380880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Arial"/>
              </a:rPr>
              <a:t>Indexed Sequential File</a:t>
            </a:r>
            <a:endParaRPr b="0" lang="en-IN" sz="4400" spc="-1" strike="noStrike">
              <a:latin typeface="Arial"/>
            </a:endParaRPr>
          </a:p>
        </p:txBody>
      </p:sp>
      <p:sp>
        <p:nvSpPr>
          <p:cNvPr id="131" name="CustomShape 2"/>
          <p:cNvSpPr/>
          <p:nvPr/>
        </p:nvSpPr>
        <p:spPr>
          <a:xfrm>
            <a:off x="457200" y="1447920"/>
            <a:ext cx="5028120" cy="510444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Arial"/>
              <a:buChar char="•"/>
            </a:pPr>
            <a:r>
              <a:rPr b="0" lang="en-IN" sz="2800" spc="-1" strike="noStrike">
                <a:solidFill>
                  <a:srgbClr val="000000"/>
                </a:solidFill>
                <a:latin typeface="Arial"/>
              </a:rPr>
              <a:t>Maintains the key characteristic of the sequential file: </a:t>
            </a:r>
            <a:endParaRPr b="0" lang="en-IN" sz="2800" spc="-1" strike="noStrike">
              <a:latin typeface="Arial"/>
            </a:endParaRPr>
          </a:p>
          <a:p>
            <a:pPr lvl="1" marL="432000" indent="-216000">
              <a:lnSpc>
                <a:spcPct val="100000"/>
              </a:lnSpc>
              <a:buClr>
                <a:srgbClr val="000000"/>
              </a:buClr>
              <a:buFont typeface="Arial"/>
              <a:buChar char="•"/>
            </a:pPr>
            <a:r>
              <a:rPr b="0" lang="en-IN" sz="2400" spc="-1" strike="noStrike">
                <a:solidFill>
                  <a:srgbClr val="000000"/>
                </a:solidFill>
                <a:latin typeface="Arial"/>
              </a:rPr>
              <a:t> </a:t>
            </a:r>
            <a:r>
              <a:rPr b="0" lang="en-IN" sz="2400" spc="-1" strike="noStrike">
                <a:solidFill>
                  <a:srgbClr val="000000"/>
                </a:solidFill>
                <a:latin typeface="Arial"/>
              </a:rPr>
              <a:t>records are organized in sequence based on a key field.</a:t>
            </a:r>
            <a:endParaRPr b="0" lang="en-IN" sz="2400" spc="-1" strike="noStrike">
              <a:latin typeface="Arial"/>
            </a:endParaRPr>
          </a:p>
          <a:p>
            <a:pPr>
              <a:lnSpc>
                <a:spcPct val="100000"/>
              </a:lnSpc>
            </a:pPr>
            <a:r>
              <a:rPr b="0" lang="en-IN" sz="2800" spc="-1" strike="noStrike">
                <a:solidFill>
                  <a:srgbClr val="000000"/>
                </a:solidFill>
                <a:latin typeface="Arial"/>
              </a:rPr>
              <a:t>Two features are added: </a:t>
            </a:r>
            <a:endParaRPr b="0" lang="en-IN" sz="2800" spc="-1" strike="noStrike">
              <a:latin typeface="Arial"/>
            </a:endParaRPr>
          </a:p>
          <a:p>
            <a:pPr lvl="1" marL="432000" indent="-216000">
              <a:lnSpc>
                <a:spcPct val="100000"/>
              </a:lnSpc>
              <a:buClr>
                <a:srgbClr val="000000"/>
              </a:buClr>
              <a:buFont typeface="Arial"/>
              <a:buChar char="•"/>
            </a:pPr>
            <a:r>
              <a:rPr b="0" lang="en-IN" sz="2400" spc="-1" strike="noStrike">
                <a:solidFill>
                  <a:srgbClr val="000000"/>
                </a:solidFill>
                <a:latin typeface="Arial"/>
              </a:rPr>
              <a:t> </a:t>
            </a:r>
            <a:r>
              <a:rPr b="0" lang="en-IN" sz="2400" spc="-1" strike="noStrike">
                <a:solidFill>
                  <a:srgbClr val="000000"/>
                </a:solidFill>
                <a:latin typeface="Arial"/>
              </a:rPr>
              <a:t>an index to the file to support random access,</a:t>
            </a:r>
            <a:endParaRPr b="0" lang="en-IN" sz="2400" spc="-1" strike="noStrike">
              <a:latin typeface="Arial"/>
            </a:endParaRPr>
          </a:p>
          <a:p>
            <a:pPr lvl="1" marL="432000" indent="-216000">
              <a:lnSpc>
                <a:spcPct val="100000"/>
              </a:lnSpc>
              <a:buClr>
                <a:srgbClr val="000000"/>
              </a:buClr>
              <a:buFont typeface="Arial"/>
              <a:buChar char="•"/>
            </a:pPr>
            <a:r>
              <a:rPr b="0" lang="en-IN" sz="2400" spc="-1" strike="noStrike">
                <a:solidFill>
                  <a:srgbClr val="000000"/>
                </a:solidFill>
                <a:latin typeface="Arial"/>
              </a:rPr>
              <a:t> </a:t>
            </a:r>
            <a:r>
              <a:rPr b="0" lang="en-IN" sz="2400" spc="-1" strike="noStrike">
                <a:solidFill>
                  <a:srgbClr val="000000"/>
                </a:solidFill>
                <a:latin typeface="Arial"/>
              </a:rPr>
              <a:t>and an overflow file. </a:t>
            </a:r>
            <a:endParaRPr b="0" lang="en-IN" sz="2400" spc="-1" strike="noStrike">
              <a:latin typeface="Arial"/>
            </a:endParaRPr>
          </a:p>
          <a:p>
            <a:pPr>
              <a:lnSpc>
                <a:spcPct val="100000"/>
              </a:lnSpc>
            </a:pPr>
            <a:endParaRPr b="0" lang="en-IN" sz="2400" spc="-1" strike="noStrike">
              <a:latin typeface="Arial"/>
            </a:endParaRPr>
          </a:p>
        </p:txBody>
      </p:sp>
      <p:pic>
        <p:nvPicPr>
          <p:cNvPr id="132" name="Content Placeholder 3" descr=""/>
          <p:cNvPicPr/>
          <p:nvPr/>
        </p:nvPicPr>
        <p:blipFill>
          <a:blip r:embed="rId1"/>
          <a:stretch/>
        </p:blipFill>
        <p:spPr>
          <a:xfrm>
            <a:off x="5217120" y="990720"/>
            <a:ext cx="3925800" cy="422820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Arial"/>
              </a:rPr>
              <a:t>Indexed File</a:t>
            </a:r>
            <a:endParaRPr b="0" lang="en-IN" sz="4400" spc="-1" strike="noStrike">
              <a:latin typeface="Arial"/>
            </a:endParaRPr>
          </a:p>
        </p:txBody>
      </p:sp>
      <p:sp>
        <p:nvSpPr>
          <p:cNvPr id="134" name="CustomShape 2"/>
          <p:cNvSpPr/>
          <p:nvPr/>
        </p:nvSpPr>
        <p:spPr>
          <a:xfrm>
            <a:off x="457200" y="1371600"/>
            <a:ext cx="6094800" cy="518040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Arial"/>
              <a:buChar char="•"/>
            </a:pPr>
            <a:r>
              <a:rPr b="0" lang="en-IN" sz="3200" spc="-1" strike="noStrike">
                <a:solidFill>
                  <a:srgbClr val="000000"/>
                </a:solidFill>
                <a:latin typeface="Arial"/>
              </a:rPr>
              <a:t>Uses multiple indexes for different key fields</a:t>
            </a:r>
            <a:endParaRPr b="0" lang="en-IN" sz="32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May contain an exhaustive index that contains one entry for every record in the main file</a:t>
            </a:r>
            <a:endParaRPr b="0" lang="en-IN" sz="28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May contain a partial index</a:t>
            </a:r>
            <a:endParaRPr b="0" lang="en-IN" sz="28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When a new record is added to the main file, all of the index files must be updated.</a:t>
            </a:r>
            <a:endParaRPr b="0" lang="en-IN" sz="3200" spc="-1" strike="noStrike">
              <a:latin typeface="Arial"/>
            </a:endParaRPr>
          </a:p>
        </p:txBody>
      </p:sp>
      <p:pic>
        <p:nvPicPr>
          <p:cNvPr id="135" name="Content Placeholder 3" descr=""/>
          <p:cNvPicPr/>
          <p:nvPr/>
        </p:nvPicPr>
        <p:blipFill>
          <a:blip r:embed="rId1"/>
          <a:stretch/>
        </p:blipFill>
        <p:spPr>
          <a:xfrm>
            <a:off x="6488280" y="1219320"/>
            <a:ext cx="2654640" cy="358020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Arial"/>
              </a:rPr>
              <a:t>File Organization</a:t>
            </a:r>
            <a:endParaRPr b="0" lang="en-IN" sz="4400" spc="-1" strike="noStrike">
              <a:latin typeface="Arial"/>
            </a:endParaRPr>
          </a:p>
        </p:txBody>
      </p:sp>
      <p:sp>
        <p:nvSpPr>
          <p:cNvPr id="137" name="CustomShape 2"/>
          <p:cNvSpPr/>
          <p:nvPr/>
        </p:nvSpPr>
        <p:spPr>
          <a:xfrm>
            <a:off x="457200" y="1600200"/>
            <a:ext cx="8228520" cy="495180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Arial"/>
              <a:buChar char="•"/>
            </a:pPr>
            <a:r>
              <a:rPr b="0" lang="en-IN" sz="3200" spc="-1" strike="noStrike">
                <a:solidFill>
                  <a:srgbClr val="000000"/>
                </a:solidFill>
                <a:latin typeface="Arial"/>
              </a:rPr>
              <a:t>Access directly any block of a known address.</a:t>
            </a:r>
            <a:endParaRPr b="0" lang="en-IN" sz="32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The Direct or Hashed File</a:t>
            </a:r>
            <a:endParaRPr b="0" lang="en-IN" sz="32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Directly access a block at a known address</a:t>
            </a:r>
            <a:endParaRPr b="0" lang="en-IN" sz="28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Key field required for each record</a:t>
            </a:r>
            <a:endParaRPr b="0" lang="en-IN" sz="2800" spc="-1" strike="noStrike">
              <a:latin typeface="Arial"/>
            </a:endParaRPr>
          </a:p>
          <a:p>
            <a:pPr>
              <a:lnSpc>
                <a:spcPct val="100000"/>
              </a:lnSpc>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Arial"/>
              </a:rPr>
              <a:t>Performance</a:t>
            </a:r>
            <a:endParaRPr b="0" lang="en-IN" sz="4400" spc="-1" strike="noStrike">
              <a:latin typeface="Arial"/>
            </a:endParaRPr>
          </a:p>
        </p:txBody>
      </p:sp>
      <p:pic>
        <p:nvPicPr>
          <p:cNvPr id="139" name="Content Placeholder 3" descr=""/>
          <p:cNvPicPr/>
          <p:nvPr/>
        </p:nvPicPr>
        <p:blipFill>
          <a:blip r:embed="rId1"/>
          <a:stretch/>
        </p:blipFill>
        <p:spPr>
          <a:xfrm>
            <a:off x="1419840" y="1143000"/>
            <a:ext cx="6885720" cy="540900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Arial"/>
              </a:rPr>
              <a:t>Roadmap</a:t>
            </a:r>
            <a:endParaRPr b="0" lang="en-IN" sz="4400" spc="-1" strike="noStrike">
              <a:latin typeface="Arial"/>
            </a:endParaRPr>
          </a:p>
        </p:txBody>
      </p:sp>
      <p:sp>
        <p:nvSpPr>
          <p:cNvPr id="141" name="CustomShape 2"/>
          <p:cNvSpPr/>
          <p:nvPr/>
        </p:nvSpPr>
        <p:spPr>
          <a:xfrm>
            <a:off x="457200" y="1600200"/>
            <a:ext cx="8228520" cy="495180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Arial"/>
              <a:buChar char="•"/>
            </a:pPr>
            <a:r>
              <a:rPr b="0" lang="en-IN" sz="2400" spc="-1" strike="noStrike">
                <a:solidFill>
                  <a:srgbClr val="000000"/>
                </a:solidFill>
                <a:latin typeface="Arial"/>
              </a:rPr>
              <a:t>Overview</a:t>
            </a:r>
            <a:endParaRPr b="0" lang="en-IN" sz="2400" spc="-1" strike="noStrike">
              <a:latin typeface="Arial"/>
            </a:endParaRPr>
          </a:p>
          <a:p>
            <a:pPr marL="216000" indent="-216000">
              <a:lnSpc>
                <a:spcPct val="100000"/>
              </a:lnSpc>
              <a:buClr>
                <a:srgbClr val="000000"/>
              </a:buClr>
              <a:buFont typeface="Arial"/>
              <a:buChar char="•"/>
            </a:pPr>
            <a:r>
              <a:rPr b="0" lang="en-IN" sz="2400" spc="-1" strike="noStrike">
                <a:solidFill>
                  <a:srgbClr val="000000"/>
                </a:solidFill>
                <a:latin typeface="Arial"/>
              </a:rPr>
              <a:t>File organisation and Access</a:t>
            </a:r>
            <a:endParaRPr b="0" lang="en-IN" sz="2400" spc="-1" strike="noStrike">
              <a:latin typeface="Arial"/>
            </a:endParaRPr>
          </a:p>
          <a:p>
            <a:pPr marL="216000" indent="-216000">
              <a:lnSpc>
                <a:spcPct val="100000"/>
              </a:lnSpc>
              <a:buClr>
                <a:srgbClr val="000000"/>
              </a:buClr>
              <a:buFont typeface="Arial"/>
              <a:buChar char="•"/>
            </a:pPr>
            <a:r>
              <a:rPr b="0" lang="en-IN" sz="2400" spc="-1" strike="noStrike">
                <a:solidFill>
                  <a:srgbClr val="000000"/>
                </a:solidFill>
                <a:latin typeface="Arial"/>
              </a:rPr>
              <a:t>File Directories</a:t>
            </a:r>
            <a:endParaRPr b="0" lang="en-IN" sz="2400" spc="-1" strike="noStrike">
              <a:latin typeface="Arial"/>
            </a:endParaRPr>
          </a:p>
          <a:p>
            <a:pPr marL="216000" indent="-216000">
              <a:lnSpc>
                <a:spcPct val="100000"/>
              </a:lnSpc>
              <a:buClr>
                <a:srgbClr val="000000"/>
              </a:buClr>
              <a:buFont typeface="Arial"/>
              <a:buChar char="•"/>
            </a:pPr>
            <a:r>
              <a:rPr b="0" lang="en-IN" sz="2400" spc="-1" strike="noStrike">
                <a:solidFill>
                  <a:srgbClr val="000000"/>
                </a:solidFill>
                <a:latin typeface="Arial"/>
              </a:rPr>
              <a:t>File Sharing</a:t>
            </a:r>
            <a:endParaRPr b="0" lang="en-IN" sz="2400" spc="-1" strike="noStrike">
              <a:latin typeface="Arial"/>
            </a:endParaRPr>
          </a:p>
          <a:p>
            <a:pPr marL="216000" indent="-216000">
              <a:lnSpc>
                <a:spcPct val="100000"/>
              </a:lnSpc>
              <a:buClr>
                <a:srgbClr val="376092"/>
              </a:buClr>
              <a:buFont typeface="Arial"/>
              <a:buChar char="•"/>
            </a:pPr>
            <a:r>
              <a:rPr b="0" lang="en-IN" sz="3200" spc="-1" strike="noStrike">
                <a:solidFill>
                  <a:srgbClr val="376092"/>
                </a:solidFill>
                <a:latin typeface="Arial"/>
              </a:rPr>
              <a:t>Record Blocking</a:t>
            </a:r>
            <a:endParaRPr b="0" lang="en-IN" sz="3200" spc="-1" strike="noStrike">
              <a:latin typeface="Arial"/>
            </a:endParaRPr>
          </a:p>
          <a:p>
            <a:pPr marL="216000" indent="-216000">
              <a:lnSpc>
                <a:spcPct val="100000"/>
              </a:lnSpc>
              <a:buClr>
                <a:srgbClr val="000000"/>
              </a:buClr>
              <a:buFont typeface="Arial"/>
              <a:buChar char="•"/>
            </a:pPr>
            <a:r>
              <a:rPr b="0" lang="en-IN" sz="2400" spc="-1" strike="noStrike">
                <a:solidFill>
                  <a:srgbClr val="000000"/>
                </a:solidFill>
                <a:latin typeface="Arial"/>
              </a:rPr>
              <a:t>Secondary Storage Management</a:t>
            </a:r>
            <a:endParaRPr b="0" lang="en-IN" sz="2400" spc="-1" strike="noStrike">
              <a:latin typeface="Arial"/>
            </a:endParaRPr>
          </a:p>
          <a:p>
            <a:pPr marL="216000" indent="-216000">
              <a:lnSpc>
                <a:spcPct val="100000"/>
              </a:lnSpc>
              <a:buClr>
                <a:srgbClr val="000000"/>
              </a:buClr>
              <a:buFont typeface="Arial"/>
              <a:buChar char="•"/>
            </a:pPr>
            <a:r>
              <a:rPr b="0" lang="en-IN" sz="2400" spc="-1" strike="noStrike">
                <a:solidFill>
                  <a:srgbClr val="000000"/>
                </a:solidFill>
                <a:latin typeface="Arial"/>
              </a:rPr>
              <a:t>File System Security</a:t>
            </a:r>
            <a:endParaRPr b="0" lang="en-IN" sz="2400" spc="-1" strike="noStrike">
              <a:latin typeface="Arial"/>
            </a:endParaRPr>
          </a:p>
          <a:p>
            <a:pPr marL="216000" indent="-216000">
              <a:lnSpc>
                <a:spcPct val="100000"/>
              </a:lnSpc>
              <a:buClr>
                <a:srgbClr val="000000"/>
              </a:buClr>
              <a:buFont typeface="Arial"/>
              <a:buChar char="•"/>
            </a:pPr>
            <a:r>
              <a:rPr b="0" lang="en-IN" sz="2400" spc="-1" strike="noStrike">
                <a:solidFill>
                  <a:srgbClr val="000000"/>
                </a:solidFill>
                <a:latin typeface="Arial"/>
              </a:rPr>
              <a:t>Unix File Management</a:t>
            </a:r>
            <a:endParaRPr b="0" lang="en-IN" sz="2400" spc="-1" strike="noStrike">
              <a:latin typeface="Arial"/>
            </a:endParaRPr>
          </a:p>
          <a:p>
            <a:pPr marL="216000" indent="-216000">
              <a:lnSpc>
                <a:spcPct val="100000"/>
              </a:lnSpc>
              <a:buClr>
                <a:srgbClr val="000000"/>
              </a:buClr>
              <a:buFont typeface="Arial"/>
              <a:buChar char="•"/>
            </a:pPr>
            <a:r>
              <a:rPr b="0" lang="en-IN" sz="2400" spc="-1" strike="noStrike">
                <a:solidFill>
                  <a:srgbClr val="000000"/>
                </a:solidFill>
                <a:latin typeface="Arial"/>
              </a:rPr>
              <a:t>Linux Virtual File System</a:t>
            </a:r>
            <a:endParaRPr b="0" lang="en-IN" sz="2400" spc="-1" strike="noStrike">
              <a:latin typeface="Arial"/>
            </a:endParaRPr>
          </a:p>
          <a:p>
            <a:pPr marL="216000" indent="-216000">
              <a:lnSpc>
                <a:spcPct val="100000"/>
              </a:lnSpc>
              <a:buClr>
                <a:srgbClr val="000000"/>
              </a:buClr>
              <a:buFont typeface="Arial"/>
              <a:buChar char="•"/>
            </a:pPr>
            <a:r>
              <a:rPr b="0" lang="en-IN" sz="2400" spc="-1" strike="noStrike">
                <a:solidFill>
                  <a:srgbClr val="000000"/>
                </a:solidFill>
                <a:latin typeface="Arial"/>
              </a:rPr>
              <a:t>Windows File System</a:t>
            </a:r>
            <a:endParaRPr b="0" lang="en-IN" sz="2400" spc="-1" strike="noStrike">
              <a:latin typeface="Arial"/>
            </a:endParaRPr>
          </a:p>
        </p:txBody>
      </p:sp>
      <p:sp>
        <p:nvSpPr>
          <p:cNvPr id="142" name="CustomShape 3"/>
          <p:cNvSpPr/>
          <p:nvPr/>
        </p:nvSpPr>
        <p:spPr>
          <a:xfrm>
            <a:off x="152280" y="3732120"/>
            <a:ext cx="684720" cy="360"/>
          </a:xfrm>
          <a:custGeom>
            <a:avLst/>
            <a:gdLst/>
            <a:ahLst/>
            <a:rect l="l" t="t" r="r" b="b"/>
            <a:pathLst>
              <a:path w="21600" h="21600">
                <a:moveTo>
                  <a:pt x="0" y="0"/>
                </a:moveTo>
                <a:lnTo>
                  <a:pt x="21600" y="21600"/>
                </a:lnTo>
              </a:path>
            </a:pathLst>
          </a:custGeom>
          <a:noFill/>
          <a:ln w="76320">
            <a:solidFill>
              <a:srgbClr val="4bacc6"/>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Arial"/>
              </a:rPr>
              <a:t>Blocks and records</a:t>
            </a:r>
            <a:endParaRPr b="0" lang="en-IN" sz="4400" spc="-1" strike="noStrike">
              <a:latin typeface="Arial"/>
            </a:endParaRPr>
          </a:p>
        </p:txBody>
      </p:sp>
      <p:sp>
        <p:nvSpPr>
          <p:cNvPr id="144" name="CustomShape 2"/>
          <p:cNvSpPr/>
          <p:nvPr/>
        </p:nvSpPr>
        <p:spPr>
          <a:xfrm>
            <a:off x="457200" y="1600200"/>
            <a:ext cx="8228520" cy="495180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Arial"/>
              <a:buChar char="•"/>
            </a:pPr>
            <a:r>
              <a:rPr b="0" lang="en-IN" sz="3200" spc="-1" strike="noStrike">
                <a:solidFill>
                  <a:srgbClr val="000000"/>
                </a:solidFill>
                <a:latin typeface="Arial"/>
              </a:rPr>
              <a:t>Records are the logical unit of access of a structured file</a:t>
            </a:r>
            <a:endParaRPr b="0" lang="en-IN" sz="32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But blocks are the unit for I/O with secondary storage</a:t>
            </a:r>
            <a:endParaRPr b="0" lang="en-IN" sz="28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Three approaches are common</a:t>
            </a:r>
            <a:endParaRPr b="0" lang="en-IN" sz="32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Fixed length blocking</a:t>
            </a:r>
            <a:endParaRPr b="0" lang="en-IN" sz="28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Variable length spanned blocking</a:t>
            </a:r>
            <a:endParaRPr b="0" lang="en-IN" sz="28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Variable-length unspanned blocking</a:t>
            </a:r>
            <a:endParaRPr b="0" lang="en-IN" sz="2800" spc="-1" strike="noStrike">
              <a:latin typeface="Arial"/>
            </a:endParaRPr>
          </a:p>
          <a:p>
            <a:pPr>
              <a:lnSpc>
                <a:spcPct val="100000"/>
              </a:lnSpc>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Arial"/>
              </a:rPr>
              <a:t>Fixed Blocking</a:t>
            </a:r>
            <a:endParaRPr b="0" lang="en-IN" sz="4400" spc="-1" strike="noStrike">
              <a:latin typeface="Arial"/>
            </a:endParaRPr>
          </a:p>
        </p:txBody>
      </p:sp>
      <p:sp>
        <p:nvSpPr>
          <p:cNvPr id="146" name="CustomShape 2"/>
          <p:cNvSpPr/>
          <p:nvPr/>
        </p:nvSpPr>
        <p:spPr>
          <a:xfrm>
            <a:off x="457200" y="1600200"/>
            <a:ext cx="8228520" cy="495180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Arial"/>
              <a:buChar char="•"/>
            </a:pPr>
            <a:r>
              <a:rPr b="0" lang="en-IN" sz="3200" spc="-1" strike="noStrike">
                <a:solidFill>
                  <a:srgbClr val="000000"/>
                </a:solidFill>
                <a:latin typeface="Arial"/>
              </a:rPr>
              <a:t>Fixed-length records are used, and an integral number of records are stored in a block. </a:t>
            </a:r>
            <a:endParaRPr b="0" lang="en-IN" sz="32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Unused space at the end of a block is </a:t>
            </a:r>
            <a:r>
              <a:rPr b="1" i="1" lang="en-IN" sz="3200" spc="-1" strike="noStrike">
                <a:solidFill>
                  <a:srgbClr val="000000"/>
                </a:solidFill>
                <a:latin typeface="Arial"/>
              </a:rPr>
              <a:t>internal fragmentation</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Arial"/>
              </a:rPr>
              <a:t>Fixed Blocking</a:t>
            </a:r>
            <a:endParaRPr b="0" lang="en-IN" sz="4400" spc="-1" strike="noStrike">
              <a:latin typeface="Arial"/>
            </a:endParaRPr>
          </a:p>
        </p:txBody>
      </p:sp>
      <p:pic>
        <p:nvPicPr>
          <p:cNvPr id="148" name="Content Placeholder 3" descr=""/>
          <p:cNvPicPr/>
          <p:nvPr/>
        </p:nvPicPr>
        <p:blipFill>
          <a:blip r:embed="rId1"/>
          <a:stretch/>
        </p:blipFill>
        <p:spPr>
          <a:xfrm>
            <a:off x="457200" y="1552320"/>
            <a:ext cx="8228520" cy="2409120"/>
          </a:xfrm>
          <a:prstGeom prst="rect">
            <a:avLst/>
          </a:prstGeom>
          <a:ln>
            <a:noFill/>
          </a:ln>
        </p:spPr>
      </p:pic>
      <p:pic>
        <p:nvPicPr>
          <p:cNvPr id="149" name="Picture 4" descr=""/>
          <p:cNvPicPr/>
          <p:nvPr/>
        </p:nvPicPr>
        <p:blipFill>
          <a:blip r:embed="rId2"/>
          <a:stretch/>
        </p:blipFill>
        <p:spPr>
          <a:xfrm>
            <a:off x="528480" y="4038480"/>
            <a:ext cx="8085600" cy="159912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IN" sz="4400" spc="-1" strike="noStrike">
                <a:solidFill>
                  <a:srgbClr val="000000"/>
                </a:solidFill>
                <a:latin typeface="Arial"/>
              </a:rPr>
              <a:t>Variable Length </a:t>
            </a:r>
            <a:endParaRPr b="0" lang="en-IN" sz="4400" spc="-1" strike="noStrike">
              <a:latin typeface="Arial"/>
            </a:endParaRPr>
          </a:p>
          <a:p>
            <a:pPr algn="ctr">
              <a:lnSpc>
                <a:spcPct val="100000"/>
              </a:lnSpc>
            </a:pPr>
            <a:r>
              <a:rPr b="0" lang="en-IN" sz="4400" spc="-1" strike="noStrike">
                <a:solidFill>
                  <a:srgbClr val="000000"/>
                </a:solidFill>
                <a:latin typeface="Arial"/>
              </a:rPr>
              <a:t>Spanned Blocking</a:t>
            </a:r>
            <a:endParaRPr b="0" lang="en-IN" sz="4400" spc="-1" strike="noStrike">
              <a:latin typeface="Arial"/>
            </a:endParaRPr>
          </a:p>
        </p:txBody>
      </p:sp>
      <p:sp>
        <p:nvSpPr>
          <p:cNvPr id="151" name="CustomShape 2"/>
          <p:cNvSpPr/>
          <p:nvPr/>
        </p:nvSpPr>
        <p:spPr>
          <a:xfrm>
            <a:off x="457200" y="1600200"/>
            <a:ext cx="8228520" cy="495180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Arial"/>
              <a:buChar char="•"/>
            </a:pPr>
            <a:r>
              <a:rPr b="0" lang="en-IN" sz="3200" spc="-1" strike="noStrike">
                <a:solidFill>
                  <a:srgbClr val="000000"/>
                </a:solidFill>
                <a:latin typeface="Arial"/>
              </a:rPr>
              <a:t>Variable-length records are used and are packed into blocks with no unused space.</a:t>
            </a:r>
            <a:endParaRPr b="0" lang="en-IN" sz="32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Some records may span multiple blocks</a:t>
            </a:r>
            <a:endParaRPr b="0" lang="en-IN" sz="32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Continuation is indicated by a pointer to the successor block</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Arial"/>
              </a:rPr>
              <a:t>File Management</a:t>
            </a:r>
            <a:endParaRPr b="0" lang="en-IN" sz="4400" spc="-1" strike="noStrike">
              <a:latin typeface="Arial"/>
            </a:endParaRPr>
          </a:p>
        </p:txBody>
      </p:sp>
      <p:sp>
        <p:nvSpPr>
          <p:cNvPr id="92" name="CustomShape 2"/>
          <p:cNvSpPr/>
          <p:nvPr/>
        </p:nvSpPr>
        <p:spPr>
          <a:xfrm>
            <a:off x="457200" y="1600200"/>
            <a:ext cx="8228520" cy="495180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Arial"/>
              <a:buChar char="•"/>
            </a:pPr>
            <a:r>
              <a:rPr b="0" lang="en-IN" sz="3200" spc="-1" strike="noStrike">
                <a:solidFill>
                  <a:srgbClr val="000000"/>
                </a:solidFill>
                <a:latin typeface="Arial"/>
              </a:rPr>
              <a:t>File management system consists of system utility programs that run as privileged applications</a:t>
            </a:r>
            <a:endParaRPr b="0" lang="en-IN" sz="32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Concerned with secondary storage</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IN" sz="4400" spc="-1" strike="noStrike">
                <a:solidFill>
                  <a:srgbClr val="000000"/>
                </a:solidFill>
                <a:latin typeface="Arial"/>
              </a:rPr>
              <a:t>Variable Blocking: </a:t>
            </a:r>
            <a:endParaRPr b="0" lang="en-IN" sz="4400" spc="-1" strike="noStrike">
              <a:latin typeface="Arial"/>
            </a:endParaRPr>
          </a:p>
          <a:p>
            <a:pPr algn="ctr">
              <a:lnSpc>
                <a:spcPct val="100000"/>
              </a:lnSpc>
            </a:pPr>
            <a:r>
              <a:rPr b="0" lang="en-IN" sz="4400" spc="-1" strike="noStrike">
                <a:solidFill>
                  <a:srgbClr val="000000"/>
                </a:solidFill>
                <a:latin typeface="Arial"/>
              </a:rPr>
              <a:t>Spanned</a:t>
            </a:r>
            <a:endParaRPr b="0" lang="en-IN" sz="4400" spc="-1" strike="noStrike">
              <a:latin typeface="Arial"/>
            </a:endParaRPr>
          </a:p>
        </p:txBody>
      </p:sp>
      <p:pic>
        <p:nvPicPr>
          <p:cNvPr id="153" name="Content Placeholder 3" descr=""/>
          <p:cNvPicPr/>
          <p:nvPr/>
        </p:nvPicPr>
        <p:blipFill>
          <a:blip r:embed="rId1"/>
          <a:stretch/>
        </p:blipFill>
        <p:spPr>
          <a:xfrm>
            <a:off x="747720" y="1447920"/>
            <a:ext cx="7647480" cy="2427840"/>
          </a:xfrm>
          <a:prstGeom prst="rect">
            <a:avLst/>
          </a:prstGeom>
          <a:ln>
            <a:noFill/>
          </a:ln>
        </p:spPr>
      </p:pic>
      <p:pic>
        <p:nvPicPr>
          <p:cNvPr id="154" name="Picture 4" descr=""/>
          <p:cNvPicPr/>
          <p:nvPr/>
        </p:nvPicPr>
        <p:blipFill>
          <a:blip r:embed="rId2"/>
          <a:stretch/>
        </p:blipFill>
        <p:spPr>
          <a:xfrm>
            <a:off x="528480" y="3886200"/>
            <a:ext cx="8085600" cy="159912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IN" sz="4400" spc="-1" strike="noStrike">
                <a:solidFill>
                  <a:srgbClr val="000000"/>
                </a:solidFill>
                <a:latin typeface="Arial"/>
              </a:rPr>
              <a:t>Variable-length </a:t>
            </a:r>
            <a:endParaRPr b="0" lang="en-IN" sz="4400" spc="-1" strike="noStrike">
              <a:latin typeface="Arial"/>
            </a:endParaRPr>
          </a:p>
          <a:p>
            <a:pPr algn="ctr">
              <a:lnSpc>
                <a:spcPct val="100000"/>
              </a:lnSpc>
            </a:pPr>
            <a:r>
              <a:rPr b="0" lang="en-IN" sz="4400" spc="-1" strike="noStrike">
                <a:solidFill>
                  <a:srgbClr val="000000"/>
                </a:solidFill>
                <a:latin typeface="Arial"/>
              </a:rPr>
              <a:t>unspanned blocking</a:t>
            </a:r>
            <a:endParaRPr b="0" lang="en-IN" sz="4400" spc="-1" strike="noStrike">
              <a:latin typeface="Arial"/>
            </a:endParaRPr>
          </a:p>
        </p:txBody>
      </p:sp>
      <p:sp>
        <p:nvSpPr>
          <p:cNvPr id="156" name="CustomShape 2"/>
          <p:cNvSpPr/>
          <p:nvPr/>
        </p:nvSpPr>
        <p:spPr>
          <a:xfrm>
            <a:off x="457200" y="1600200"/>
            <a:ext cx="8228520" cy="495180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Arial"/>
              <a:buChar char="•"/>
            </a:pPr>
            <a:r>
              <a:rPr b="0" lang="en-IN" sz="3200" spc="-1" strike="noStrike">
                <a:solidFill>
                  <a:srgbClr val="000000"/>
                </a:solidFill>
                <a:latin typeface="Arial"/>
              </a:rPr>
              <a:t>Uses variable length records without spanning</a:t>
            </a:r>
            <a:endParaRPr b="0" lang="en-IN" sz="32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Wasted space in most blocks because of the inability to use the remainder of a block if the next record is larger than the remaining unused space.</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IN" sz="4400" spc="-1" strike="noStrike">
                <a:solidFill>
                  <a:srgbClr val="000000"/>
                </a:solidFill>
                <a:latin typeface="Arial"/>
              </a:rPr>
              <a:t>Variable Blocking: </a:t>
            </a:r>
            <a:endParaRPr b="0" lang="en-IN" sz="4400" spc="-1" strike="noStrike">
              <a:latin typeface="Arial"/>
            </a:endParaRPr>
          </a:p>
          <a:p>
            <a:pPr algn="ctr">
              <a:lnSpc>
                <a:spcPct val="100000"/>
              </a:lnSpc>
            </a:pPr>
            <a:r>
              <a:rPr b="0" lang="en-IN" sz="4400" spc="-1" strike="noStrike">
                <a:solidFill>
                  <a:srgbClr val="000000"/>
                </a:solidFill>
                <a:latin typeface="Arial"/>
              </a:rPr>
              <a:t>Unspanned</a:t>
            </a:r>
            <a:endParaRPr b="0" lang="en-IN" sz="4400" spc="-1" strike="noStrike">
              <a:latin typeface="Arial"/>
            </a:endParaRPr>
          </a:p>
        </p:txBody>
      </p:sp>
      <p:pic>
        <p:nvPicPr>
          <p:cNvPr id="158" name="Content Placeholder 3" descr=""/>
          <p:cNvPicPr/>
          <p:nvPr/>
        </p:nvPicPr>
        <p:blipFill>
          <a:blip r:embed="rId1"/>
          <a:stretch/>
        </p:blipFill>
        <p:spPr>
          <a:xfrm>
            <a:off x="457200" y="1676520"/>
            <a:ext cx="8228520" cy="4126680"/>
          </a:xfrm>
          <a:prstGeom prst="rect">
            <a:avLst/>
          </a:prstGeom>
          <a:ln>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Arial"/>
              </a:rPr>
              <a:t>Roadmap</a:t>
            </a:r>
            <a:endParaRPr b="0" lang="en-IN" sz="4400" spc="-1" strike="noStrike">
              <a:latin typeface="Arial"/>
            </a:endParaRPr>
          </a:p>
        </p:txBody>
      </p:sp>
      <p:sp>
        <p:nvSpPr>
          <p:cNvPr id="160" name="CustomShape 2"/>
          <p:cNvSpPr/>
          <p:nvPr/>
        </p:nvSpPr>
        <p:spPr>
          <a:xfrm>
            <a:off x="457200" y="1600200"/>
            <a:ext cx="8228520" cy="495180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Arial"/>
              <a:buChar char="•"/>
            </a:pPr>
            <a:r>
              <a:rPr b="0" lang="en-IN" sz="2400" spc="-1" strike="noStrike">
                <a:solidFill>
                  <a:srgbClr val="000000"/>
                </a:solidFill>
                <a:latin typeface="Arial"/>
              </a:rPr>
              <a:t>Overview</a:t>
            </a:r>
            <a:endParaRPr b="0" lang="en-IN" sz="2400" spc="-1" strike="noStrike">
              <a:latin typeface="Arial"/>
            </a:endParaRPr>
          </a:p>
          <a:p>
            <a:pPr marL="216000" indent="-216000">
              <a:lnSpc>
                <a:spcPct val="100000"/>
              </a:lnSpc>
              <a:buClr>
                <a:srgbClr val="000000"/>
              </a:buClr>
              <a:buFont typeface="Arial"/>
              <a:buChar char="•"/>
            </a:pPr>
            <a:r>
              <a:rPr b="0" lang="en-IN" sz="2400" spc="-1" strike="noStrike">
                <a:solidFill>
                  <a:srgbClr val="000000"/>
                </a:solidFill>
                <a:latin typeface="Arial"/>
              </a:rPr>
              <a:t>File organisation and Access</a:t>
            </a:r>
            <a:endParaRPr b="0" lang="en-IN" sz="2400" spc="-1" strike="noStrike">
              <a:latin typeface="Arial"/>
            </a:endParaRPr>
          </a:p>
          <a:p>
            <a:pPr marL="216000" indent="-216000">
              <a:lnSpc>
                <a:spcPct val="100000"/>
              </a:lnSpc>
              <a:buClr>
                <a:srgbClr val="000000"/>
              </a:buClr>
              <a:buFont typeface="Arial"/>
              <a:buChar char="•"/>
            </a:pPr>
            <a:r>
              <a:rPr b="0" lang="en-IN" sz="2400" spc="-1" strike="noStrike">
                <a:solidFill>
                  <a:srgbClr val="000000"/>
                </a:solidFill>
                <a:latin typeface="Arial"/>
              </a:rPr>
              <a:t>File Directories</a:t>
            </a:r>
            <a:endParaRPr b="0" lang="en-IN" sz="2400" spc="-1" strike="noStrike">
              <a:latin typeface="Arial"/>
            </a:endParaRPr>
          </a:p>
          <a:p>
            <a:pPr marL="216000" indent="-216000">
              <a:lnSpc>
                <a:spcPct val="100000"/>
              </a:lnSpc>
              <a:buClr>
                <a:srgbClr val="000000"/>
              </a:buClr>
              <a:buFont typeface="Arial"/>
              <a:buChar char="•"/>
            </a:pPr>
            <a:r>
              <a:rPr b="0" lang="en-IN" sz="2400" spc="-1" strike="noStrike">
                <a:solidFill>
                  <a:srgbClr val="000000"/>
                </a:solidFill>
                <a:latin typeface="Arial"/>
              </a:rPr>
              <a:t>File Sharing</a:t>
            </a:r>
            <a:endParaRPr b="0" lang="en-IN" sz="2400" spc="-1" strike="noStrike">
              <a:latin typeface="Arial"/>
            </a:endParaRPr>
          </a:p>
          <a:p>
            <a:pPr marL="216000" indent="-216000">
              <a:lnSpc>
                <a:spcPct val="100000"/>
              </a:lnSpc>
              <a:buClr>
                <a:srgbClr val="000000"/>
              </a:buClr>
              <a:buFont typeface="Arial"/>
              <a:buChar char="•"/>
            </a:pPr>
            <a:r>
              <a:rPr b="0" lang="en-IN" sz="2400" spc="-1" strike="noStrike">
                <a:solidFill>
                  <a:srgbClr val="000000"/>
                </a:solidFill>
                <a:latin typeface="Arial"/>
              </a:rPr>
              <a:t>Record Blocking</a:t>
            </a:r>
            <a:endParaRPr b="0" lang="en-IN" sz="2400" spc="-1" strike="noStrike">
              <a:latin typeface="Arial"/>
            </a:endParaRPr>
          </a:p>
          <a:p>
            <a:pPr marL="216000" indent="-216000">
              <a:lnSpc>
                <a:spcPct val="100000"/>
              </a:lnSpc>
              <a:buClr>
                <a:srgbClr val="376092"/>
              </a:buClr>
              <a:buFont typeface="Arial"/>
              <a:buChar char="•"/>
            </a:pPr>
            <a:r>
              <a:rPr b="0" lang="en-IN" sz="3200" spc="-1" strike="noStrike">
                <a:solidFill>
                  <a:srgbClr val="376092"/>
                </a:solidFill>
                <a:latin typeface="Arial"/>
              </a:rPr>
              <a:t>Secondary Storage Management</a:t>
            </a:r>
            <a:endParaRPr b="0" lang="en-IN" sz="3200" spc="-1" strike="noStrike">
              <a:latin typeface="Arial"/>
            </a:endParaRPr>
          </a:p>
          <a:p>
            <a:pPr marL="216000" indent="-216000">
              <a:lnSpc>
                <a:spcPct val="100000"/>
              </a:lnSpc>
              <a:buClr>
                <a:srgbClr val="000000"/>
              </a:buClr>
              <a:buFont typeface="Arial"/>
              <a:buChar char="•"/>
            </a:pPr>
            <a:r>
              <a:rPr b="0" lang="en-IN" sz="2400" spc="-1" strike="noStrike">
                <a:solidFill>
                  <a:srgbClr val="000000"/>
                </a:solidFill>
                <a:latin typeface="Arial"/>
              </a:rPr>
              <a:t>File System Security</a:t>
            </a:r>
            <a:endParaRPr b="0" lang="en-IN" sz="2400" spc="-1" strike="noStrike">
              <a:latin typeface="Arial"/>
            </a:endParaRPr>
          </a:p>
          <a:p>
            <a:pPr marL="216000" indent="-216000">
              <a:lnSpc>
                <a:spcPct val="100000"/>
              </a:lnSpc>
              <a:buClr>
                <a:srgbClr val="000000"/>
              </a:buClr>
              <a:buFont typeface="Arial"/>
              <a:buChar char="•"/>
            </a:pPr>
            <a:r>
              <a:rPr b="0" lang="en-IN" sz="2400" spc="-1" strike="noStrike">
                <a:solidFill>
                  <a:srgbClr val="000000"/>
                </a:solidFill>
                <a:latin typeface="Arial"/>
              </a:rPr>
              <a:t>Unix File Management</a:t>
            </a:r>
            <a:endParaRPr b="0" lang="en-IN" sz="2400" spc="-1" strike="noStrike">
              <a:latin typeface="Arial"/>
            </a:endParaRPr>
          </a:p>
          <a:p>
            <a:pPr marL="216000" indent="-216000">
              <a:lnSpc>
                <a:spcPct val="100000"/>
              </a:lnSpc>
              <a:buClr>
                <a:srgbClr val="000000"/>
              </a:buClr>
              <a:buFont typeface="Arial"/>
              <a:buChar char="•"/>
            </a:pPr>
            <a:r>
              <a:rPr b="0" lang="en-IN" sz="2400" spc="-1" strike="noStrike">
                <a:solidFill>
                  <a:srgbClr val="000000"/>
                </a:solidFill>
                <a:latin typeface="Arial"/>
              </a:rPr>
              <a:t>Linux Virtual File System</a:t>
            </a:r>
            <a:endParaRPr b="0" lang="en-IN" sz="2400" spc="-1" strike="noStrike">
              <a:latin typeface="Arial"/>
            </a:endParaRPr>
          </a:p>
          <a:p>
            <a:pPr marL="216000" indent="-216000">
              <a:lnSpc>
                <a:spcPct val="100000"/>
              </a:lnSpc>
              <a:buClr>
                <a:srgbClr val="000000"/>
              </a:buClr>
              <a:buFont typeface="Arial"/>
              <a:buChar char="•"/>
            </a:pPr>
            <a:r>
              <a:rPr b="0" lang="en-IN" sz="2400" spc="-1" strike="noStrike">
                <a:solidFill>
                  <a:srgbClr val="000000"/>
                </a:solidFill>
                <a:latin typeface="Arial"/>
              </a:rPr>
              <a:t>Windows File System</a:t>
            </a:r>
            <a:endParaRPr b="0" lang="en-IN" sz="2400" spc="-1" strike="noStrike">
              <a:latin typeface="Arial"/>
            </a:endParaRPr>
          </a:p>
        </p:txBody>
      </p:sp>
      <p:sp>
        <p:nvSpPr>
          <p:cNvPr id="161" name="CustomShape 3"/>
          <p:cNvSpPr/>
          <p:nvPr/>
        </p:nvSpPr>
        <p:spPr>
          <a:xfrm>
            <a:off x="152280" y="4189320"/>
            <a:ext cx="684720" cy="360"/>
          </a:xfrm>
          <a:custGeom>
            <a:avLst/>
            <a:gdLst/>
            <a:ahLst/>
            <a:rect l="l" t="t" r="r" b="b"/>
            <a:pathLst>
              <a:path w="21600" h="21600">
                <a:moveTo>
                  <a:pt x="0" y="0"/>
                </a:moveTo>
                <a:lnTo>
                  <a:pt x="21600" y="21600"/>
                </a:lnTo>
              </a:path>
            </a:pathLst>
          </a:custGeom>
          <a:noFill/>
          <a:ln w="76320">
            <a:solidFill>
              <a:srgbClr val="4bacc6"/>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Arial"/>
              </a:rPr>
              <a:t>Secondary Storage Management</a:t>
            </a:r>
            <a:endParaRPr b="0" lang="en-IN" sz="4400" spc="-1" strike="noStrike">
              <a:latin typeface="Arial"/>
            </a:endParaRPr>
          </a:p>
        </p:txBody>
      </p:sp>
      <p:sp>
        <p:nvSpPr>
          <p:cNvPr id="163" name="CustomShape 2"/>
          <p:cNvSpPr/>
          <p:nvPr/>
        </p:nvSpPr>
        <p:spPr>
          <a:xfrm>
            <a:off x="457200" y="1600200"/>
            <a:ext cx="8228520" cy="495180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Arial"/>
              <a:buChar char="•"/>
            </a:pPr>
            <a:r>
              <a:rPr b="0" lang="en-IN" sz="3200" spc="-1" strike="noStrike">
                <a:solidFill>
                  <a:srgbClr val="000000"/>
                </a:solidFill>
                <a:latin typeface="Arial"/>
              </a:rPr>
              <a:t>The Operating System is responsible for allocating blocks to files</a:t>
            </a:r>
            <a:endParaRPr b="0" lang="en-IN" sz="32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Two related issues</a:t>
            </a:r>
            <a:endParaRPr b="0" lang="en-IN" sz="32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Space must be allocated to files</a:t>
            </a:r>
            <a:endParaRPr b="0" lang="en-IN" sz="28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Must keep track of the space available for allocation</a:t>
            </a:r>
            <a:endParaRPr b="0" lang="en-IN" sz="2800" spc="-1" strike="noStrike">
              <a:latin typeface="Arial"/>
            </a:endParaRPr>
          </a:p>
          <a:p>
            <a:pPr>
              <a:lnSpc>
                <a:spcPct val="100000"/>
              </a:lnSpc>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Arial"/>
              </a:rPr>
              <a:t>File allocation issues</a:t>
            </a:r>
            <a:endParaRPr b="0" lang="en-IN" sz="4400" spc="-1" strike="noStrike">
              <a:latin typeface="Arial"/>
            </a:endParaRPr>
          </a:p>
        </p:txBody>
      </p:sp>
      <p:sp>
        <p:nvSpPr>
          <p:cNvPr id="165" name="CustomShape 2"/>
          <p:cNvSpPr/>
          <p:nvPr/>
        </p:nvSpPr>
        <p:spPr>
          <a:xfrm>
            <a:off x="457200" y="1600200"/>
            <a:ext cx="8228520" cy="495180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Arial"/>
              <a:buAutoNum type="arabicPeriod"/>
            </a:pPr>
            <a:r>
              <a:rPr b="0" lang="en-IN" sz="3200" spc="-1" strike="noStrike">
                <a:solidFill>
                  <a:srgbClr val="000000"/>
                </a:solidFill>
                <a:latin typeface="Arial"/>
              </a:rPr>
              <a:t>When a file is created – is the maximum space allocated at once?</a:t>
            </a:r>
            <a:endParaRPr b="0" lang="en-IN" sz="3200" spc="-1" strike="noStrike">
              <a:latin typeface="Arial"/>
            </a:endParaRPr>
          </a:p>
          <a:p>
            <a:pPr marL="216000" indent="-216000">
              <a:lnSpc>
                <a:spcPct val="100000"/>
              </a:lnSpc>
              <a:buClr>
                <a:srgbClr val="000000"/>
              </a:buClr>
              <a:buFont typeface="Arial"/>
              <a:buAutoNum type="arabicPeriod"/>
            </a:pPr>
            <a:r>
              <a:rPr b="0" lang="en-IN" sz="3200" spc="-1" strike="noStrike">
                <a:solidFill>
                  <a:srgbClr val="000000"/>
                </a:solidFill>
                <a:latin typeface="Arial"/>
              </a:rPr>
              <a:t>Space is added to a file in contiguous ‘portions’</a:t>
            </a:r>
            <a:endParaRPr b="0" lang="en-IN" sz="32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What size should be the ‘portion’?</a:t>
            </a:r>
            <a:endParaRPr b="0" lang="en-IN" sz="2800" spc="-1" strike="noStrike">
              <a:latin typeface="Arial"/>
            </a:endParaRPr>
          </a:p>
          <a:p>
            <a:pPr marL="216000" indent="-216000">
              <a:lnSpc>
                <a:spcPct val="100000"/>
              </a:lnSpc>
              <a:buClr>
                <a:srgbClr val="000000"/>
              </a:buClr>
              <a:buFont typeface="Arial"/>
              <a:buAutoNum type="arabicPeriod"/>
            </a:pPr>
            <a:r>
              <a:rPr b="0" lang="en-IN" sz="3200" spc="-1" strike="noStrike">
                <a:solidFill>
                  <a:srgbClr val="000000"/>
                </a:solidFill>
                <a:latin typeface="Arial"/>
              </a:rPr>
              <a:t>What data structure should be used to keep track of the file portions?</a:t>
            </a:r>
            <a:endParaRPr b="0" lang="en-IN" sz="3200" spc="-1" strike="noStrike">
              <a:latin typeface="Arial"/>
            </a:endParaRPr>
          </a:p>
          <a:p>
            <a:pPr>
              <a:lnSpc>
                <a:spcPct val="100000"/>
              </a:lnSpc>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IN" sz="4400" spc="-1" strike="noStrike">
                <a:solidFill>
                  <a:srgbClr val="000000"/>
                </a:solidFill>
                <a:latin typeface="Arial"/>
              </a:rPr>
              <a:t>Preallocation vs </a:t>
            </a:r>
            <a:endParaRPr b="0" lang="en-IN" sz="4400" spc="-1" strike="noStrike">
              <a:latin typeface="Arial"/>
            </a:endParaRPr>
          </a:p>
          <a:p>
            <a:pPr algn="ctr">
              <a:lnSpc>
                <a:spcPct val="100000"/>
              </a:lnSpc>
            </a:pPr>
            <a:r>
              <a:rPr b="0" lang="en-IN" sz="4400" spc="-1" strike="noStrike">
                <a:solidFill>
                  <a:srgbClr val="000000"/>
                </a:solidFill>
                <a:latin typeface="Arial"/>
              </a:rPr>
              <a:t>Dynamic Allocation</a:t>
            </a:r>
            <a:endParaRPr b="0" lang="en-IN" sz="4400" spc="-1" strike="noStrike">
              <a:latin typeface="Arial"/>
            </a:endParaRPr>
          </a:p>
        </p:txBody>
      </p:sp>
      <p:sp>
        <p:nvSpPr>
          <p:cNvPr id="167" name="CustomShape 2"/>
          <p:cNvSpPr/>
          <p:nvPr/>
        </p:nvSpPr>
        <p:spPr>
          <a:xfrm>
            <a:off x="457200" y="1600200"/>
            <a:ext cx="8228520" cy="495180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Arial"/>
              <a:buChar char="•"/>
            </a:pPr>
            <a:r>
              <a:rPr b="0" lang="en-IN" sz="3200" spc="-1" strike="noStrike">
                <a:solidFill>
                  <a:srgbClr val="000000"/>
                </a:solidFill>
                <a:latin typeface="Arial"/>
              </a:rPr>
              <a:t>Need the maximum size for the file at the time of creation</a:t>
            </a:r>
            <a:endParaRPr b="0" lang="en-IN" sz="32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Difficult to reliably estimate the maximum potential size of the file</a:t>
            </a:r>
            <a:endParaRPr b="0" lang="en-IN" sz="32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Tend to overestimated file size so as not to run out of space</a:t>
            </a:r>
            <a:endParaRPr b="0" lang="en-IN" sz="3200" spc="-1" strike="noStrike">
              <a:latin typeface="Arial"/>
            </a:endParaRPr>
          </a:p>
          <a:p>
            <a:pPr>
              <a:lnSpc>
                <a:spcPct val="100000"/>
              </a:lnSpc>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Arial"/>
              </a:rPr>
              <a:t>Portion size</a:t>
            </a:r>
            <a:endParaRPr b="0" lang="en-IN" sz="4400" spc="-1" strike="noStrike">
              <a:latin typeface="Arial"/>
            </a:endParaRPr>
          </a:p>
        </p:txBody>
      </p:sp>
      <p:sp>
        <p:nvSpPr>
          <p:cNvPr id="169" name="CustomShape 2"/>
          <p:cNvSpPr/>
          <p:nvPr/>
        </p:nvSpPr>
        <p:spPr>
          <a:xfrm>
            <a:off x="457200" y="1600200"/>
            <a:ext cx="8228520" cy="495180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Arial"/>
              <a:buChar char="•"/>
            </a:pPr>
            <a:r>
              <a:rPr b="0" lang="en-IN" sz="3200" spc="-1" strike="noStrike">
                <a:solidFill>
                  <a:srgbClr val="000000"/>
                </a:solidFill>
                <a:latin typeface="Arial"/>
              </a:rPr>
              <a:t>Two extremes:</a:t>
            </a:r>
            <a:endParaRPr b="0" lang="en-IN" sz="32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Portion large enough to hold entire file is allocated</a:t>
            </a:r>
            <a:endParaRPr b="0" lang="en-IN" sz="28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Allocate space one block at a time</a:t>
            </a:r>
            <a:endParaRPr b="0" lang="en-IN" sz="28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Trade-off between efficiency from the point of view of a single file, or the overall system efficiency</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Arial"/>
              </a:rPr>
              <a:t>File Allocation Method</a:t>
            </a:r>
            <a:endParaRPr b="0" lang="en-IN" sz="4400" spc="-1" strike="noStrike">
              <a:latin typeface="Arial"/>
            </a:endParaRPr>
          </a:p>
        </p:txBody>
      </p:sp>
      <p:sp>
        <p:nvSpPr>
          <p:cNvPr id="171" name="CustomShape 2"/>
          <p:cNvSpPr/>
          <p:nvPr/>
        </p:nvSpPr>
        <p:spPr>
          <a:xfrm>
            <a:off x="457200" y="1600200"/>
            <a:ext cx="8228520" cy="495180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Arial"/>
              <a:buChar char="•"/>
            </a:pPr>
            <a:r>
              <a:rPr b="0" lang="en-IN" sz="3200" spc="-1" strike="noStrike">
                <a:solidFill>
                  <a:srgbClr val="000000"/>
                </a:solidFill>
                <a:latin typeface="Arial"/>
              </a:rPr>
              <a:t>Three methods are in common use: </a:t>
            </a:r>
            <a:endParaRPr b="0" lang="en-IN" sz="32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contiguous, </a:t>
            </a:r>
            <a:endParaRPr b="0" lang="en-IN" sz="28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chained, and </a:t>
            </a:r>
            <a:endParaRPr b="0" lang="en-IN" sz="28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indexed.</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Arial"/>
              </a:rPr>
              <a:t>Contiguous Allocation</a:t>
            </a:r>
            <a:endParaRPr b="0" lang="en-IN" sz="4400" spc="-1" strike="noStrike">
              <a:latin typeface="Arial"/>
            </a:endParaRPr>
          </a:p>
        </p:txBody>
      </p:sp>
      <p:sp>
        <p:nvSpPr>
          <p:cNvPr id="173" name="CustomShape 2"/>
          <p:cNvSpPr/>
          <p:nvPr/>
        </p:nvSpPr>
        <p:spPr>
          <a:xfrm>
            <a:off x="457200" y="1600200"/>
            <a:ext cx="8228520" cy="495180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Arial"/>
              <a:buChar char="•"/>
            </a:pPr>
            <a:r>
              <a:rPr b="0" lang="en-IN" sz="3200" spc="-1" strike="noStrike">
                <a:solidFill>
                  <a:srgbClr val="000000"/>
                </a:solidFill>
                <a:latin typeface="Arial"/>
              </a:rPr>
              <a:t>Single set of blocks is allocated to a file at the time of creation</a:t>
            </a:r>
            <a:endParaRPr b="0" lang="en-IN" sz="32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Only a single entry in the file allocation table</a:t>
            </a:r>
            <a:endParaRPr b="0" lang="en-IN" sz="32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Starting block and length of the file</a:t>
            </a:r>
            <a:endParaRPr b="0" lang="en-IN" sz="28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External fragmentation will occur</a:t>
            </a:r>
            <a:endParaRPr b="0" lang="en-IN" sz="32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Need to perform compaction</a:t>
            </a:r>
            <a:endParaRPr b="0" lang="en-IN" sz="2800" spc="-1" strike="noStrike">
              <a:latin typeface="Arial"/>
            </a:endParaRPr>
          </a:p>
          <a:p>
            <a:pPr>
              <a:lnSpc>
                <a:spcPct val="100000"/>
              </a:lnSpc>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Arial"/>
              </a:rPr>
              <a:t>Typical Operations</a:t>
            </a:r>
            <a:endParaRPr b="0" lang="en-IN" sz="4400" spc="-1" strike="noStrike">
              <a:latin typeface="Arial"/>
            </a:endParaRPr>
          </a:p>
        </p:txBody>
      </p:sp>
      <p:sp>
        <p:nvSpPr>
          <p:cNvPr id="94" name="CustomShape 2"/>
          <p:cNvSpPr/>
          <p:nvPr/>
        </p:nvSpPr>
        <p:spPr>
          <a:xfrm>
            <a:off x="457200" y="1600200"/>
            <a:ext cx="8228520" cy="495180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Arial"/>
              <a:buChar char="•"/>
            </a:pPr>
            <a:r>
              <a:rPr b="0" lang="en-IN" sz="3200" spc="-1" strike="noStrike">
                <a:solidFill>
                  <a:srgbClr val="000000"/>
                </a:solidFill>
                <a:latin typeface="Arial"/>
              </a:rPr>
              <a:t>File systems also provide functions which can be performed on files, typically:</a:t>
            </a:r>
            <a:endParaRPr b="0" lang="en-IN" sz="32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Create</a:t>
            </a:r>
            <a:endParaRPr b="0" lang="en-IN" sz="28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Delete</a:t>
            </a:r>
            <a:endParaRPr b="0" lang="en-IN" sz="28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Open</a:t>
            </a:r>
            <a:endParaRPr b="0" lang="en-IN" sz="28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Close</a:t>
            </a:r>
            <a:endParaRPr b="0" lang="en-IN" sz="28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Read</a:t>
            </a:r>
            <a:endParaRPr b="0" lang="en-IN" sz="28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Write</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IN" sz="4400" spc="-1" strike="noStrike">
                <a:solidFill>
                  <a:srgbClr val="000000"/>
                </a:solidFill>
                <a:latin typeface="Arial"/>
              </a:rPr>
              <a:t>Contiguous </a:t>
            </a:r>
            <a:endParaRPr b="0" lang="en-IN" sz="4400" spc="-1" strike="noStrike">
              <a:latin typeface="Arial"/>
            </a:endParaRPr>
          </a:p>
          <a:p>
            <a:pPr algn="ctr">
              <a:lnSpc>
                <a:spcPct val="100000"/>
              </a:lnSpc>
            </a:pPr>
            <a:r>
              <a:rPr b="0" lang="en-IN" sz="4400" spc="-1" strike="noStrike">
                <a:solidFill>
                  <a:srgbClr val="000000"/>
                </a:solidFill>
                <a:latin typeface="Arial"/>
              </a:rPr>
              <a:t>File Allocation</a:t>
            </a:r>
            <a:endParaRPr b="0" lang="en-IN" sz="4400" spc="-1" strike="noStrike">
              <a:latin typeface="Arial"/>
            </a:endParaRPr>
          </a:p>
        </p:txBody>
      </p:sp>
      <p:pic>
        <p:nvPicPr>
          <p:cNvPr id="175" name="Content Placeholder 3" descr=""/>
          <p:cNvPicPr/>
          <p:nvPr/>
        </p:nvPicPr>
        <p:blipFill>
          <a:blip r:embed="rId1"/>
          <a:stretch/>
        </p:blipFill>
        <p:spPr>
          <a:xfrm>
            <a:off x="1492920" y="1600200"/>
            <a:ext cx="6536520" cy="5256720"/>
          </a:xfrm>
          <a:prstGeom prst="rect">
            <a:avLst/>
          </a:prstGeom>
          <a:ln>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Arial"/>
              </a:rPr>
              <a:t>External fragmentation</a:t>
            </a:r>
            <a:endParaRPr b="0" lang="en-IN" sz="4400" spc="-1" strike="noStrike">
              <a:latin typeface="Arial"/>
            </a:endParaRPr>
          </a:p>
        </p:txBody>
      </p:sp>
      <p:pic>
        <p:nvPicPr>
          <p:cNvPr id="177" name="Content Placeholder 3" descr=""/>
          <p:cNvPicPr/>
          <p:nvPr/>
        </p:nvPicPr>
        <p:blipFill>
          <a:blip r:embed="rId1"/>
          <a:stretch/>
        </p:blipFill>
        <p:spPr>
          <a:xfrm>
            <a:off x="1108440" y="1219320"/>
            <a:ext cx="7458840" cy="5333040"/>
          </a:xfrm>
          <a:prstGeom prst="rect">
            <a:avLst/>
          </a:prstGeom>
          <a:ln>
            <a:noFill/>
          </a:ln>
        </p:spPr>
      </p:pic>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Arial"/>
              </a:rPr>
              <a:t>Chained Allocation</a:t>
            </a:r>
            <a:endParaRPr b="0" lang="en-IN" sz="4400" spc="-1" strike="noStrike">
              <a:latin typeface="Arial"/>
            </a:endParaRPr>
          </a:p>
        </p:txBody>
      </p:sp>
      <p:sp>
        <p:nvSpPr>
          <p:cNvPr id="179" name="CustomShape 2"/>
          <p:cNvSpPr/>
          <p:nvPr/>
        </p:nvSpPr>
        <p:spPr>
          <a:xfrm>
            <a:off x="457200" y="1600200"/>
            <a:ext cx="8228520" cy="495180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Arial"/>
              <a:buChar char="•"/>
            </a:pPr>
            <a:r>
              <a:rPr b="0" lang="en-IN" sz="3200" spc="-1" strike="noStrike">
                <a:solidFill>
                  <a:srgbClr val="000000"/>
                </a:solidFill>
                <a:latin typeface="Arial"/>
              </a:rPr>
              <a:t>Allocation on basis of individual block</a:t>
            </a:r>
            <a:endParaRPr b="0" lang="en-IN" sz="32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Each block contains a pointer to the next block in the chain</a:t>
            </a:r>
            <a:endParaRPr b="0" lang="en-IN" sz="32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Only single entry in the file allocation table</a:t>
            </a:r>
            <a:endParaRPr b="0" lang="en-IN" sz="32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Starting block and length of file</a:t>
            </a:r>
            <a:endParaRPr b="0" lang="en-IN" sz="28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No external fragmentation</a:t>
            </a:r>
            <a:endParaRPr b="0" lang="en-IN" sz="32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Best for sequential files</a:t>
            </a:r>
            <a:endParaRPr b="0" lang="en-IN" sz="3200" spc="-1" strike="noStrike">
              <a:latin typeface="Arial"/>
            </a:endParaRPr>
          </a:p>
          <a:p>
            <a:pPr>
              <a:lnSpc>
                <a:spcPct val="100000"/>
              </a:lnSpc>
            </a:pPr>
            <a:endParaRPr b="0" lang="en-IN" sz="3200" spc="-1" strike="noStrike">
              <a:latin typeface="Arial"/>
            </a:endParaRPr>
          </a:p>
          <a:p>
            <a:pPr>
              <a:lnSpc>
                <a:spcPct val="100000"/>
              </a:lnSpc>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Arial"/>
              </a:rPr>
              <a:t>Chained Allocation</a:t>
            </a:r>
            <a:endParaRPr b="0" lang="en-IN" sz="4400" spc="-1" strike="noStrike">
              <a:latin typeface="Arial"/>
            </a:endParaRPr>
          </a:p>
        </p:txBody>
      </p:sp>
      <p:pic>
        <p:nvPicPr>
          <p:cNvPr id="181" name="Content Placeholder 3" descr=""/>
          <p:cNvPicPr/>
          <p:nvPr/>
        </p:nvPicPr>
        <p:blipFill>
          <a:blip r:embed="rId1"/>
          <a:stretch/>
        </p:blipFill>
        <p:spPr>
          <a:xfrm>
            <a:off x="1663200" y="1219320"/>
            <a:ext cx="6264000" cy="5333040"/>
          </a:xfrm>
          <a:prstGeom prst="rect">
            <a:avLst/>
          </a:prstGeom>
          <a:ln>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Arial"/>
              </a:rPr>
              <a:t>Chained Allocation Consolidation</a:t>
            </a:r>
            <a:endParaRPr b="0" lang="en-IN" sz="4400" spc="-1" strike="noStrike">
              <a:latin typeface="Arial"/>
            </a:endParaRPr>
          </a:p>
        </p:txBody>
      </p:sp>
      <p:pic>
        <p:nvPicPr>
          <p:cNvPr id="183" name="Content Placeholder 3" descr=""/>
          <p:cNvPicPr/>
          <p:nvPr/>
        </p:nvPicPr>
        <p:blipFill>
          <a:blip r:embed="rId1"/>
          <a:stretch/>
        </p:blipFill>
        <p:spPr>
          <a:xfrm>
            <a:off x="1305360" y="1523880"/>
            <a:ext cx="7034760" cy="5333040"/>
          </a:xfrm>
          <a:prstGeom prst="rect">
            <a:avLst/>
          </a:prstGeom>
          <a:ln>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Arial"/>
              </a:rPr>
              <a:t>Indexed Allocation</a:t>
            </a:r>
            <a:endParaRPr b="0" lang="en-IN" sz="4400" spc="-1" strike="noStrike">
              <a:latin typeface="Arial"/>
            </a:endParaRPr>
          </a:p>
        </p:txBody>
      </p:sp>
      <p:sp>
        <p:nvSpPr>
          <p:cNvPr id="185" name="CustomShape 2"/>
          <p:cNvSpPr/>
          <p:nvPr/>
        </p:nvSpPr>
        <p:spPr>
          <a:xfrm>
            <a:off x="457200" y="1600200"/>
            <a:ext cx="8228520" cy="495180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Arial"/>
              <a:buChar char="•"/>
            </a:pPr>
            <a:r>
              <a:rPr b="0" lang="en-IN" sz="3200" spc="-1" strike="noStrike">
                <a:solidFill>
                  <a:srgbClr val="000000"/>
                </a:solidFill>
                <a:latin typeface="Arial"/>
              </a:rPr>
              <a:t>File allocation table contains a separate one-level index for each file</a:t>
            </a:r>
            <a:endParaRPr b="0" lang="en-IN" sz="32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The index has one entry for each portion allocated to the file</a:t>
            </a:r>
            <a:endParaRPr b="0" lang="en-IN" sz="32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The file allocation table contains block number for the index</a:t>
            </a:r>
            <a:endParaRPr b="0" lang="en-IN" sz="3200" spc="-1" strike="noStrike">
              <a:latin typeface="Arial"/>
            </a:endParaRPr>
          </a:p>
          <a:p>
            <a:pPr>
              <a:lnSpc>
                <a:spcPct val="100000"/>
              </a:lnSpc>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IN" sz="4400" spc="-1" strike="noStrike">
                <a:solidFill>
                  <a:srgbClr val="000000"/>
                </a:solidFill>
                <a:latin typeface="Arial"/>
              </a:rPr>
              <a:t>Indexed Allocation </a:t>
            </a:r>
            <a:endParaRPr b="0" lang="en-IN" sz="4400" spc="-1" strike="noStrike">
              <a:latin typeface="Arial"/>
            </a:endParaRPr>
          </a:p>
          <a:p>
            <a:pPr algn="ctr">
              <a:lnSpc>
                <a:spcPct val="100000"/>
              </a:lnSpc>
            </a:pPr>
            <a:r>
              <a:rPr b="0" lang="en-IN" sz="4400" spc="-1" strike="noStrike">
                <a:solidFill>
                  <a:srgbClr val="000000"/>
                </a:solidFill>
                <a:latin typeface="Arial"/>
              </a:rPr>
              <a:t>Method</a:t>
            </a:r>
            <a:endParaRPr b="0" lang="en-IN" sz="4400" spc="-1" strike="noStrike">
              <a:latin typeface="Arial"/>
            </a:endParaRPr>
          </a:p>
        </p:txBody>
      </p:sp>
      <p:sp>
        <p:nvSpPr>
          <p:cNvPr id="187" name="CustomShape 2"/>
          <p:cNvSpPr/>
          <p:nvPr/>
        </p:nvSpPr>
        <p:spPr>
          <a:xfrm>
            <a:off x="457200" y="1600200"/>
            <a:ext cx="8228520" cy="495180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Arial"/>
              <a:buChar char="•"/>
            </a:pPr>
            <a:r>
              <a:rPr b="0" lang="en-IN" sz="3200" spc="-1" strike="noStrike">
                <a:solidFill>
                  <a:srgbClr val="000000"/>
                </a:solidFill>
                <a:latin typeface="Arial"/>
              </a:rPr>
              <a:t>Allocation may be either</a:t>
            </a:r>
            <a:endParaRPr b="0" lang="en-IN" sz="32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Fixed size blocks or </a:t>
            </a:r>
            <a:endParaRPr b="0" lang="en-IN" sz="28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Variable sized blocks</a:t>
            </a:r>
            <a:endParaRPr b="0" lang="en-IN" sz="28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Allocating by blocks eliminates external fragmentation</a:t>
            </a:r>
            <a:endParaRPr b="0" lang="en-IN" sz="32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Variable sized blocks improves locality</a:t>
            </a:r>
            <a:endParaRPr b="0" lang="en-IN" sz="32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Both cases require occasional consolidation</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IN" sz="4400" spc="-1" strike="noStrike">
                <a:solidFill>
                  <a:srgbClr val="000000"/>
                </a:solidFill>
                <a:latin typeface="Arial"/>
              </a:rPr>
              <a:t>Indexed allocation </a:t>
            </a:r>
            <a:endParaRPr b="0" lang="en-IN" sz="4400" spc="-1" strike="noStrike">
              <a:latin typeface="Arial"/>
            </a:endParaRPr>
          </a:p>
          <a:p>
            <a:pPr algn="ctr">
              <a:lnSpc>
                <a:spcPct val="100000"/>
              </a:lnSpc>
            </a:pPr>
            <a:r>
              <a:rPr b="0" lang="en-IN" sz="4400" spc="-1" strike="noStrike">
                <a:solidFill>
                  <a:srgbClr val="000000"/>
                </a:solidFill>
                <a:latin typeface="Arial"/>
              </a:rPr>
              <a:t>with Block Portions</a:t>
            </a:r>
            <a:endParaRPr b="0" lang="en-IN" sz="4400" spc="-1" strike="noStrike">
              <a:latin typeface="Arial"/>
            </a:endParaRPr>
          </a:p>
        </p:txBody>
      </p:sp>
      <p:pic>
        <p:nvPicPr>
          <p:cNvPr id="189" name="Picture 2" descr=""/>
          <p:cNvPicPr/>
          <p:nvPr/>
        </p:nvPicPr>
        <p:blipFill>
          <a:blip r:embed="rId1"/>
          <a:stretch/>
        </p:blipFill>
        <p:spPr>
          <a:xfrm>
            <a:off x="1157400" y="1900080"/>
            <a:ext cx="6828480" cy="4351680"/>
          </a:xfrm>
          <a:prstGeom prst="rect">
            <a:avLst/>
          </a:prstGeom>
          <a:ln>
            <a:noFill/>
          </a:ln>
        </p:spPr>
      </p:pic>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IN" sz="4400" spc="-1" strike="noStrike">
                <a:solidFill>
                  <a:srgbClr val="000000"/>
                </a:solidFill>
                <a:latin typeface="Arial"/>
              </a:rPr>
              <a:t>Indexed Allocation with</a:t>
            </a:r>
            <a:endParaRPr b="0" lang="en-IN" sz="4400" spc="-1" strike="noStrike">
              <a:latin typeface="Arial"/>
            </a:endParaRPr>
          </a:p>
          <a:p>
            <a:pPr algn="ctr">
              <a:lnSpc>
                <a:spcPct val="100000"/>
              </a:lnSpc>
            </a:pPr>
            <a:r>
              <a:rPr b="0" lang="en-IN" sz="4400" spc="-1" strike="noStrike">
                <a:solidFill>
                  <a:srgbClr val="000000"/>
                </a:solidFill>
                <a:latin typeface="Arial"/>
              </a:rPr>
              <a:t> </a:t>
            </a:r>
            <a:r>
              <a:rPr b="0" lang="en-IN" sz="4400" spc="-1" strike="noStrike">
                <a:solidFill>
                  <a:srgbClr val="000000"/>
                </a:solidFill>
                <a:latin typeface="Arial"/>
              </a:rPr>
              <a:t>Variable Length Portions</a:t>
            </a:r>
            <a:endParaRPr b="0" lang="en-IN" sz="4400" spc="-1" strike="noStrike">
              <a:latin typeface="Arial"/>
            </a:endParaRPr>
          </a:p>
        </p:txBody>
      </p:sp>
      <p:pic>
        <p:nvPicPr>
          <p:cNvPr id="191" name="Content Placeholder 3" descr=""/>
          <p:cNvPicPr/>
          <p:nvPr/>
        </p:nvPicPr>
        <p:blipFill>
          <a:blip r:embed="rId1"/>
          <a:stretch/>
        </p:blipFill>
        <p:spPr>
          <a:xfrm>
            <a:off x="1083960" y="1600200"/>
            <a:ext cx="7512120" cy="5333040"/>
          </a:xfrm>
          <a:prstGeom prst="rect">
            <a:avLst/>
          </a:prstGeom>
          <a:ln>
            <a:noFill/>
          </a:ln>
        </p:spPr>
      </p:pic>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IN" sz="4400" spc="-1" strike="noStrike">
                <a:solidFill>
                  <a:srgbClr val="000000"/>
                </a:solidFill>
                <a:latin typeface="Arial"/>
              </a:rPr>
              <a:t>Free </a:t>
            </a:r>
            <a:endParaRPr b="0" lang="en-IN" sz="4400" spc="-1" strike="noStrike">
              <a:latin typeface="Arial"/>
            </a:endParaRPr>
          </a:p>
          <a:p>
            <a:pPr algn="ctr">
              <a:lnSpc>
                <a:spcPct val="100000"/>
              </a:lnSpc>
            </a:pPr>
            <a:r>
              <a:rPr b="0" lang="en-IN" sz="4400" spc="-1" strike="noStrike">
                <a:solidFill>
                  <a:srgbClr val="000000"/>
                </a:solidFill>
                <a:latin typeface="Arial"/>
              </a:rPr>
              <a:t>Space Management</a:t>
            </a:r>
            <a:endParaRPr b="0" lang="en-IN" sz="4400" spc="-1" strike="noStrike">
              <a:latin typeface="Arial"/>
            </a:endParaRPr>
          </a:p>
        </p:txBody>
      </p:sp>
      <p:sp>
        <p:nvSpPr>
          <p:cNvPr id="193" name="CustomShape 2"/>
          <p:cNvSpPr/>
          <p:nvPr/>
        </p:nvSpPr>
        <p:spPr>
          <a:xfrm>
            <a:off x="457200" y="1600200"/>
            <a:ext cx="8228520" cy="495180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Arial"/>
              <a:buChar char="•"/>
            </a:pPr>
            <a:r>
              <a:rPr b="0" lang="en-IN" sz="3200" spc="-1" strike="noStrike">
                <a:solidFill>
                  <a:srgbClr val="000000"/>
                </a:solidFill>
                <a:latin typeface="Arial"/>
              </a:rPr>
              <a:t>Just as allocated space must be managed, so must the unallocated space</a:t>
            </a:r>
            <a:endParaRPr b="0" lang="en-IN" sz="32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To perform file allocation, we need to know which blocks are available.</a:t>
            </a:r>
            <a:endParaRPr b="0" lang="en-IN" sz="32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We need a disk allocation table in addition to a file allocation table</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Arial"/>
              </a:rPr>
              <a:t>Objectives for a File Management System</a:t>
            </a:r>
            <a:endParaRPr b="0" lang="en-IN" sz="4400" spc="-1" strike="noStrike">
              <a:latin typeface="Arial"/>
            </a:endParaRPr>
          </a:p>
        </p:txBody>
      </p:sp>
      <p:sp>
        <p:nvSpPr>
          <p:cNvPr id="96" name="CustomShape 2"/>
          <p:cNvSpPr/>
          <p:nvPr/>
        </p:nvSpPr>
        <p:spPr>
          <a:xfrm>
            <a:off x="457200" y="1600200"/>
            <a:ext cx="8228520" cy="495180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Arial"/>
              <a:buChar char="•"/>
            </a:pPr>
            <a:r>
              <a:rPr b="0" lang="en-IN" sz="2800" spc="-1" strike="noStrike">
                <a:solidFill>
                  <a:srgbClr val="000000"/>
                </a:solidFill>
                <a:latin typeface="Arial"/>
              </a:rPr>
              <a:t>Meet the data management needs of the user</a:t>
            </a:r>
            <a:endParaRPr b="0" lang="en-IN" sz="2800" spc="-1" strike="noStrike">
              <a:latin typeface="Arial"/>
            </a:endParaRPr>
          </a:p>
          <a:p>
            <a:pPr marL="216000" indent="-216000">
              <a:lnSpc>
                <a:spcPct val="100000"/>
              </a:lnSpc>
              <a:buClr>
                <a:srgbClr val="000000"/>
              </a:buClr>
              <a:buFont typeface="Arial"/>
              <a:buChar char="•"/>
            </a:pPr>
            <a:r>
              <a:rPr b="0" lang="en-IN" sz="2800" spc="-1" strike="noStrike">
                <a:solidFill>
                  <a:srgbClr val="000000"/>
                </a:solidFill>
                <a:latin typeface="Arial"/>
              </a:rPr>
              <a:t>Guarantee that the data in the file are valid</a:t>
            </a:r>
            <a:endParaRPr b="0" lang="en-IN" sz="2800" spc="-1" strike="noStrike">
              <a:latin typeface="Arial"/>
            </a:endParaRPr>
          </a:p>
          <a:p>
            <a:pPr marL="216000" indent="-216000">
              <a:lnSpc>
                <a:spcPct val="100000"/>
              </a:lnSpc>
              <a:buClr>
                <a:srgbClr val="000000"/>
              </a:buClr>
              <a:buFont typeface="Arial"/>
              <a:buChar char="•"/>
            </a:pPr>
            <a:r>
              <a:rPr b="0" lang="en-IN" sz="2800" spc="-1" strike="noStrike">
                <a:solidFill>
                  <a:srgbClr val="000000"/>
                </a:solidFill>
                <a:latin typeface="Arial"/>
              </a:rPr>
              <a:t>Optimize performance</a:t>
            </a:r>
            <a:endParaRPr b="0" lang="en-IN" sz="2800" spc="-1" strike="noStrike">
              <a:latin typeface="Arial"/>
            </a:endParaRPr>
          </a:p>
          <a:p>
            <a:pPr marL="216000" indent="-216000">
              <a:lnSpc>
                <a:spcPct val="100000"/>
              </a:lnSpc>
              <a:buClr>
                <a:srgbClr val="000000"/>
              </a:buClr>
              <a:buFont typeface="Arial"/>
              <a:buChar char="•"/>
            </a:pPr>
            <a:r>
              <a:rPr b="0" lang="en-IN" sz="2800" spc="-1" strike="noStrike">
                <a:solidFill>
                  <a:srgbClr val="000000"/>
                </a:solidFill>
                <a:latin typeface="Arial"/>
              </a:rPr>
              <a:t>Provide I/O support for a variety of storage device types</a:t>
            </a:r>
            <a:endParaRPr b="0" lang="en-IN" sz="2800" spc="-1" strike="noStrike">
              <a:latin typeface="Arial"/>
            </a:endParaRPr>
          </a:p>
          <a:p>
            <a:pPr marL="216000" indent="-216000">
              <a:lnSpc>
                <a:spcPct val="100000"/>
              </a:lnSpc>
              <a:buClr>
                <a:srgbClr val="000000"/>
              </a:buClr>
              <a:buFont typeface="Arial"/>
              <a:buChar char="•"/>
            </a:pPr>
            <a:r>
              <a:rPr b="0" lang="en-IN" sz="2800" spc="-1" strike="noStrike">
                <a:solidFill>
                  <a:srgbClr val="000000"/>
                </a:solidFill>
                <a:latin typeface="Arial"/>
              </a:rPr>
              <a:t>Minimize lost or destroyed data</a:t>
            </a:r>
            <a:endParaRPr b="0" lang="en-IN" sz="2800" spc="-1" strike="noStrike">
              <a:latin typeface="Arial"/>
            </a:endParaRPr>
          </a:p>
          <a:p>
            <a:pPr marL="216000" indent="-216000">
              <a:lnSpc>
                <a:spcPct val="100000"/>
              </a:lnSpc>
              <a:buClr>
                <a:srgbClr val="000000"/>
              </a:buClr>
              <a:buFont typeface="Arial"/>
              <a:buChar char="•"/>
            </a:pPr>
            <a:r>
              <a:rPr b="0" lang="en-IN" sz="2800" spc="-1" strike="noStrike">
                <a:solidFill>
                  <a:srgbClr val="000000"/>
                </a:solidFill>
                <a:latin typeface="Arial"/>
              </a:rPr>
              <a:t>Provide a standardized set of I/O interface routines to user processes</a:t>
            </a:r>
            <a:endParaRPr b="0" lang="en-IN" sz="2800" spc="-1" strike="noStrike">
              <a:latin typeface="Arial"/>
            </a:endParaRPr>
          </a:p>
          <a:p>
            <a:pPr marL="216000" indent="-216000">
              <a:lnSpc>
                <a:spcPct val="100000"/>
              </a:lnSpc>
              <a:buClr>
                <a:srgbClr val="000000"/>
              </a:buClr>
              <a:buFont typeface="Arial"/>
              <a:buChar char="•"/>
            </a:pPr>
            <a:r>
              <a:rPr b="0" lang="en-IN" sz="2800" spc="-1" strike="noStrike">
                <a:solidFill>
                  <a:srgbClr val="000000"/>
                </a:solidFill>
                <a:latin typeface="Arial"/>
              </a:rPr>
              <a:t>Provide I/O support for multiple users (if needed)</a:t>
            </a:r>
            <a:endParaRPr b="0" lang="en-IN" sz="2800" spc="-1" strike="noStrike">
              <a:latin typeface="Arial"/>
            </a:endParaRPr>
          </a:p>
          <a:p>
            <a:pPr>
              <a:lnSpc>
                <a:spcPct val="100000"/>
              </a:lnSpc>
            </a:pPr>
            <a:endParaRPr b="0" lang="en-IN" sz="2800" spc="-1" strike="noStrike">
              <a:latin typeface="Arial"/>
            </a:endParaRPr>
          </a:p>
          <a:p>
            <a:pPr>
              <a:lnSpc>
                <a:spcPct val="100000"/>
              </a:lnSpc>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Arial"/>
              </a:rPr>
              <a:t>Bit Tables</a:t>
            </a:r>
            <a:endParaRPr b="0" lang="en-IN" sz="4400" spc="-1" strike="noStrike">
              <a:latin typeface="Arial"/>
            </a:endParaRPr>
          </a:p>
        </p:txBody>
      </p:sp>
      <p:sp>
        <p:nvSpPr>
          <p:cNvPr id="195" name="CustomShape 2"/>
          <p:cNvSpPr/>
          <p:nvPr/>
        </p:nvSpPr>
        <p:spPr>
          <a:xfrm>
            <a:off x="457200" y="1600200"/>
            <a:ext cx="8228520" cy="495180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Arial"/>
              <a:buChar char="•"/>
            </a:pPr>
            <a:r>
              <a:rPr b="0" lang="en-IN" sz="3200" spc="-1" strike="noStrike">
                <a:solidFill>
                  <a:srgbClr val="000000"/>
                </a:solidFill>
                <a:latin typeface="Arial"/>
              </a:rPr>
              <a:t>This method uses a vector containing one bit for each block on the disk. </a:t>
            </a:r>
            <a:endParaRPr b="0" lang="en-IN" sz="32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Each entry of a 0 corresponds to a free block, </a:t>
            </a:r>
            <a:endParaRPr b="0" lang="en-IN" sz="32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and each 1 corresponds to a block in use.</a:t>
            </a:r>
            <a:endParaRPr b="0" lang="en-IN" sz="28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Advantages:</a:t>
            </a:r>
            <a:endParaRPr b="0" lang="en-IN" sz="32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Works well with any file allocation method</a:t>
            </a:r>
            <a:endParaRPr b="0" lang="en-IN" sz="28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Small as possible</a:t>
            </a:r>
            <a:endParaRPr b="0" lang="en-IN" sz="2800" spc="-1" strike="noStrike">
              <a:latin typeface="Arial"/>
            </a:endParaRPr>
          </a:p>
          <a:p>
            <a:pPr>
              <a:lnSpc>
                <a:spcPct val="100000"/>
              </a:lnSpc>
            </a:pPr>
            <a:endParaRPr b="0" lang="en-IN" sz="2800" spc="-1" strike="noStrike">
              <a:latin typeface="Arial"/>
            </a:endParaRPr>
          </a:p>
          <a:p>
            <a:pPr>
              <a:lnSpc>
                <a:spcPct val="100000"/>
              </a:lnSpc>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Arial"/>
              </a:rPr>
              <a:t>Chained Free Portions </a:t>
            </a:r>
            <a:endParaRPr b="0" lang="en-IN" sz="4400" spc="-1" strike="noStrike">
              <a:latin typeface="Arial"/>
            </a:endParaRPr>
          </a:p>
        </p:txBody>
      </p:sp>
      <p:sp>
        <p:nvSpPr>
          <p:cNvPr id="197" name="CustomShape 2"/>
          <p:cNvSpPr/>
          <p:nvPr/>
        </p:nvSpPr>
        <p:spPr>
          <a:xfrm>
            <a:off x="457200" y="1600200"/>
            <a:ext cx="8228520" cy="495180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Arial"/>
              <a:buChar char="•"/>
            </a:pPr>
            <a:r>
              <a:rPr b="0" lang="en-IN" sz="3200" spc="-1" strike="noStrike">
                <a:solidFill>
                  <a:srgbClr val="000000"/>
                </a:solidFill>
                <a:latin typeface="Arial"/>
              </a:rPr>
              <a:t>The free portions may be chained together by using a pointer and length value in each free portion. </a:t>
            </a:r>
            <a:endParaRPr b="0" lang="en-IN" sz="32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Negligible space overhead</a:t>
            </a:r>
            <a:endParaRPr b="0" lang="en-IN" sz="32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Suited to all file allocation methods</a:t>
            </a:r>
            <a:endParaRPr b="0" lang="en-IN" sz="32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Leads to fragmentation</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Arial"/>
              </a:rPr>
              <a:t>Indexing</a:t>
            </a:r>
            <a:endParaRPr b="0" lang="en-IN" sz="4400" spc="-1" strike="noStrike">
              <a:latin typeface="Arial"/>
            </a:endParaRPr>
          </a:p>
        </p:txBody>
      </p:sp>
      <p:sp>
        <p:nvSpPr>
          <p:cNvPr id="199" name="CustomShape 2"/>
          <p:cNvSpPr/>
          <p:nvPr/>
        </p:nvSpPr>
        <p:spPr>
          <a:xfrm>
            <a:off x="457200" y="1600200"/>
            <a:ext cx="8228520" cy="495180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Arial"/>
              <a:buChar char="•"/>
            </a:pPr>
            <a:r>
              <a:rPr b="0" lang="en-IN" sz="3200" spc="-1" strike="noStrike">
                <a:solidFill>
                  <a:srgbClr val="000000"/>
                </a:solidFill>
                <a:latin typeface="Arial"/>
              </a:rPr>
              <a:t>treats free space as a file and uses an index table as it would for file allocation</a:t>
            </a:r>
            <a:endParaRPr b="0" lang="en-IN" sz="32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For efficiency, the index should be on the basis of variable-size portions rather than blocks.</a:t>
            </a:r>
            <a:endParaRPr b="0" lang="en-IN" sz="32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 </a:t>
            </a:r>
            <a:r>
              <a:rPr b="0" lang="en-IN" sz="2800" spc="-1" strike="noStrike">
                <a:solidFill>
                  <a:srgbClr val="000000"/>
                </a:solidFill>
                <a:latin typeface="Arial"/>
              </a:rPr>
              <a:t>Thus, there is one entry in the table for every free portion on the disk.</a:t>
            </a:r>
            <a:endParaRPr b="0" lang="en-IN" sz="28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 </a:t>
            </a:r>
            <a:r>
              <a:rPr b="0" lang="en-IN" sz="3200" spc="-1" strike="noStrike">
                <a:solidFill>
                  <a:srgbClr val="000000"/>
                </a:solidFill>
                <a:latin typeface="Arial"/>
              </a:rPr>
              <a:t>This approach provides efficient support for all of the file allocation methods.</a:t>
            </a:r>
            <a:endParaRPr b="0" lang="en-IN" sz="3200" spc="-1" strike="noStrike">
              <a:latin typeface="Arial"/>
            </a:endParaRPr>
          </a:p>
          <a:p>
            <a:pPr>
              <a:lnSpc>
                <a:spcPct val="100000"/>
              </a:lnSpc>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Arial"/>
              </a:rPr>
              <a:t>Free Block List </a:t>
            </a:r>
            <a:endParaRPr b="0" lang="en-IN" sz="4400" spc="-1" strike="noStrike">
              <a:latin typeface="Arial"/>
            </a:endParaRPr>
          </a:p>
        </p:txBody>
      </p:sp>
      <p:sp>
        <p:nvSpPr>
          <p:cNvPr id="201" name="CustomShape 2"/>
          <p:cNvSpPr/>
          <p:nvPr/>
        </p:nvSpPr>
        <p:spPr>
          <a:xfrm>
            <a:off x="457200" y="1600200"/>
            <a:ext cx="8228520" cy="495180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Arial"/>
              <a:buChar char="•"/>
            </a:pPr>
            <a:r>
              <a:rPr b="0" lang="en-IN" sz="3200" spc="-1" strike="noStrike">
                <a:solidFill>
                  <a:srgbClr val="000000"/>
                </a:solidFill>
                <a:latin typeface="Arial"/>
              </a:rPr>
              <a:t>Each block is assigned a number sequentially </a:t>
            </a:r>
            <a:endParaRPr b="0" lang="en-IN" sz="32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the list of the numbers of all free blocks is maintained in a reserved portion of the disk. </a:t>
            </a:r>
            <a:endParaRPr b="0" lang="en-IN" sz="2800" spc="-1" strike="noStrike">
              <a:latin typeface="Arial"/>
            </a:endParaRPr>
          </a:p>
          <a:p>
            <a:pPr>
              <a:lnSpc>
                <a:spcPct val="100000"/>
              </a:lnSpc>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Arial"/>
              </a:rPr>
              <a:t>Volumes</a:t>
            </a:r>
            <a:endParaRPr b="0" lang="en-IN" sz="4400" spc="-1" strike="noStrike">
              <a:latin typeface="Arial"/>
            </a:endParaRPr>
          </a:p>
        </p:txBody>
      </p:sp>
      <p:sp>
        <p:nvSpPr>
          <p:cNvPr id="203" name="CustomShape 2"/>
          <p:cNvSpPr/>
          <p:nvPr/>
        </p:nvSpPr>
        <p:spPr>
          <a:xfrm>
            <a:off x="457200" y="1600200"/>
            <a:ext cx="8228520" cy="495180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Arial"/>
              <a:buChar char="•"/>
            </a:pPr>
            <a:r>
              <a:rPr b="0" lang="en-IN" sz="2800" spc="-1" strike="noStrike">
                <a:solidFill>
                  <a:srgbClr val="000000"/>
                </a:solidFill>
                <a:latin typeface="Arial"/>
              </a:rPr>
              <a:t>A collection of addressable sectors in secondary memory that an OS or application can use for data storage.</a:t>
            </a:r>
            <a:endParaRPr b="0" lang="en-IN" sz="2800" spc="-1" strike="noStrike">
              <a:latin typeface="Arial"/>
            </a:endParaRPr>
          </a:p>
          <a:p>
            <a:pPr marL="216000" indent="-216000">
              <a:lnSpc>
                <a:spcPct val="100000"/>
              </a:lnSpc>
              <a:buClr>
                <a:srgbClr val="000000"/>
              </a:buClr>
              <a:buFont typeface="Arial"/>
              <a:buChar char="•"/>
            </a:pPr>
            <a:r>
              <a:rPr b="0" lang="en-IN" sz="2800" spc="-1" strike="noStrike">
                <a:solidFill>
                  <a:srgbClr val="000000"/>
                </a:solidFill>
                <a:latin typeface="Arial"/>
              </a:rPr>
              <a:t>The sectors in a volume need not be consecutive on a physical storage device;</a:t>
            </a:r>
            <a:endParaRPr b="0" lang="en-IN" sz="2800" spc="-1" strike="noStrike">
              <a:latin typeface="Arial"/>
            </a:endParaRPr>
          </a:p>
          <a:p>
            <a:pPr lvl="1" marL="432000" indent="-216000">
              <a:lnSpc>
                <a:spcPct val="100000"/>
              </a:lnSpc>
              <a:buClr>
                <a:srgbClr val="000000"/>
              </a:buClr>
              <a:buFont typeface="Arial"/>
              <a:buChar char="–"/>
            </a:pPr>
            <a:r>
              <a:rPr b="0" lang="en-IN" sz="2400" spc="-1" strike="noStrike">
                <a:solidFill>
                  <a:srgbClr val="000000"/>
                </a:solidFill>
                <a:latin typeface="Arial"/>
              </a:rPr>
              <a:t>instead they need only appear that way to the OS or application. </a:t>
            </a:r>
            <a:endParaRPr b="0" lang="en-IN" sz="2400" spc="-1" strike="noStrike">
              <a:latin typeface="Arial"/>
            </a:endParaRPr>
          </a:p>
          <a:p>
            <a:pPr marL="216000" indent="-216000">
              <a:lnSpc>
                <a:spcPct val="100000"/>
              </a:lnSpc>
              <a:buClr>
                <a:srgbClr val="000000"/>
              </a:buClr>
              <a:buFont typeface="Arial"/>
              <a:buChar char="•"/>
            </a:pPr>
            <a:r>
              <a:rPr b="0" lang="en-IN" sz="2800" spc="-1" strike="noStrike">
                <a:solidFill>
                  <a:srgbClr val="000000"/>
                </a:solidFill>
                <a:latin typeface="Arial"/>
              </a:rPr>
              <a:t>A volume may be the result of assembling and merging smaller volumes.</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Arial"/>
              </a:rPr>
              <a:t>Roadmap</a:t>
            </a:r>
            <a:endParaRPr b="0" lang="en-IN" sz="4400" spc="-1" strike="noStrike">
              <a:latin typeface="Arial"/>
            </a:endParaRPr>
          </a:p>
        </p:txBody>
      </p:sp>
      <p:sp>
        <p:nvSpPr>
          <p:cNvPr id="205" name="CustomShape 2"/>
          <p:cNvSpPr/>
          <p:nvPr/>
        </p:nvSpPr>
        <p:spPr>
          <a:xfrm>
            <a:off x="457200" y="1600200"/>
            <a:ext cx="8228520" cy="495180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Arial"/>
              <a:buChar char="•"/>
            </a:pPr>
            <a:r>
              <a:rPr b="0" lang="en-IN" sz="2400" spc="-1" strike="noStrike">
                <a:solidFill>
                  <a:srgbClr val="000000"/>
                </a:solidFill>
                <a:latin typeface="Arial"/>
              </a:rPr>
              <a:t>Overview</a:t>
            </a:r>
            <a:endParaRPr b="0" lang="en-IN" sz="2400" spc="-1" strike="noStrike">
              <a:latin typeface="Arial"/>
            </a:endParaRPr>
          </a:p>
          <a:p>
            <a:pPr marL="216000" indent="-216000">
              <a:lnSpc>
                <a:spcPct val="100000"/>
              </a:lnSpc>
              <a:buClr>
                <a:srgbClr val="000000"/>
              </a:buClr>
              <a:buFont typeface="Arial"/>
              <a:buChar char="•"/>
            </a:pPr>
            <a:r>
              <a:rPr b="0" lang="en-IN" sz="2400" spc="-1" strike="noStrike">
                <a:solidFill>
                  <a:srgbClr val="000000"/>
                </a:solidFill>
                <a:latin typeface="Arial"/>
              </a:rPr>
              <a:t>File organisation and Access</a:t>
            </a:r>
            <a:endParaRPr b="0" lang="en-IN" sz="2400" spc="-1" strike="noStrike">
              <a:latin typeface="Arial"/>
            </a:endParaRPr>
          </a:p>
          <a:p>
            <a:pPr marL="216000" indent="-216000">
              <a:lnSpc>
                <a:spcPct val="100000"/>
              </a:lnSpc>
              <a:buClr>
                <a:srgbClr val="000000"/>
              </a:buClr>
              <a:buFont typeface="Arial"/>
              <a:buChar char="•"/>
            </a:pPr>
            <a:r>
              <a:rPr b="0" lang="en-IN" sz="2400" spc="-1" strike="noStrike">
                <a:solidFill>
                  <a:srgbClr val="000000"/>
                </a:solidFill>
                <a:latin typeface="Arial"/>
              </a:rPr>
              <a:t>File Directories</a:t>
            </a:r>
            <a:endParaRPr b="0" lang="en-IN" sz="2400" spc="-1" strike="noStrike">
              <a:latin typeface="Arial"/>
            </a:endParaRPr>
          </a:p>
          <a:p>
            <a:pPr marL="216000" indent="-216000">
              <a:lnSpc>
                <a:spcPct val="100000"/>
              </a:lnSpc>
              <a:buClr>
                <a:srgbClr val="000000"/>
              </a:buClr>
              <a:buFont typeface="Arial"/>
              <a:buChar char="•"/>
            </a:pPr>
            <a:r>
              <a:rPr b="0" lang="en-IN" sz="2400" spc="-1" strike="noStrike">
                <a:solidFill>
                  <a:srgbClr val="000000"/>
                </a:solidFill>
                <a:latin typeface="Arial"/>
              </a:rPr>
              <a:t>File Sharing</a:t>
            </a:r>
            <a:endParaRPr b="0" lang="en-IN" sz="2400" spc="-1" strike="noStrike">
              <a:latin typeface="Arial"/>
            </a:endParaRPr>
          </a:p>
          <a:p>
            <a:pPr marL="216000" indent="-216000">
              <a:lnSpc>
                <a:spcPct val="100000"/>
              </a:lnSpc>
              <a:buClr>
                <a:srgbClr val="000000"/>
              </a:buClr>
              <a:buFont typeface="Arial"/>
              <a:buChar char="•"/>
            </a:pPr>
            <a:r>
              <a:rPr b="0" lang="en-IN" sz="2400" spc="-1" strike="noStrike">
                <a:solidFill>
                  <a:srgbClr val="000000"/>
                </a:solidFill>
                <a:latin typeface="Arial"/>
              </a:rPr>
              <a:t>Record Blocking</a:t>
            </a:r>
            <a:endParaRPr b="0" lang="en-IN" sz="2400" spc="-1" strike="noStrike">
              <a:latin typeface="Arial"/>
            </a:endParaRPr>
          </a:p>
          <a:p>
            <a:pPr marL="216000" indent="-216000">
              <a:lnSpc>
                <a:spcPct val="100000"/>
              </a:lnSpc>
              <a:buClr>
                <a:srgbClr val="000000"/>
              </a:buClr>
              <a:buFont typeface="Arial"/>
              <a:buChar char="•"/>
            </a:pPr>
            <a:r>
              <a:rPr b="0" lang="en-IN" sz="2400" spc="-1" strike="noStrike">
                <a:solidFill>
                  <a:srgbClr val="000000"/>
                </a:solidFill>
                <a:latin typeface="Arial"/>
              </a:rPr>
              <a:t>Secondary Storage Management</a:t>
            </a:r>
            <a:endParaRPr b="0" lang="en-IN" sz="2400" spc="-1" strike="noStrike">
              <a:latin typeface="Arial"/>
            </a:endParaRPr>
          </a:p>
          <a:p>
            <a:pPr marL="216000" indent="-216000">
              <a:lnSpc>
                <a:spcPct val="100000"/>
              </a:lnSpc>
              <a:buClr>
                <a:srgbClr val="376092"/>
              </a:buClr>
              <a:buFont typeface="Arial"/>
              <a:buChar char="•"/>
            </a:pPr>
            <a:r>
              <a:rPr b="0" lang="en-IN" sz="3200" spc="-1" strike="noStrike">
                <a:solidFill>
                  <a:srgbClr val="376092"/>
                </a:solidFill>
                <a:latin typeface="Arial"/>
              </a:rPr>
              <a:t>File System Security</a:t>
            </a:r>
            <a:endParaRPr b="0" lang="en-IN" sz="3200" spc="-1" strike="noStrike">
              <a:latin typeface="Arial"/>
            </a:endParaRPr>
          </a:p>
          <a:p>
            <a:pPr marL="216000" indent="-216000">
              <a:lnSpc>
                <a:spcPct val="100000"/>
              </a:lnSpc>
              <a:buClr>
                <a:srgbClr val="000000"/>
              </a:buClr>
              <a:buFont typeface="Arial"/>
              <a:buChar char="•"/>
            </a:pPr>
            <a:r>
              <a:rPr b="0" lang="en-IN" sz="2400" spc="-1" strike="noStrike">
                <a:solidFill>
                  <a:srgbClr val="000000"/>
                </a:solidFill>
                <a:latin typeface="Arial"/>
              </a:rPr>
              <a:t>Unix File Management</a:t>
            </a:r>
            <a:endParaRPr b="0" lang="en-IN" sz="2400" spc="-1" strike="noStrike">
              <a:latin typeface="Arial"/>
            </a:endParaRPr>
          </a:p>
          <a:p>
            <a:pPr marL="216000" indent="-216000">
              <a:lnSpc>
                <a:spcPct val="100000"/>
              </a:lnSpc>
              <a:buClr>
                <a:srgbClr val="000000"/>
              </a:buClr>
              <a:buFont typeface="Arial"/>
              <a:buChar char="•"/>
            </a:pPr>
            <a:r>
              <a:rPr b="0" lang="en-IN" sz="2400" spc="-1" strike="noStrike">
                <a:solidFill>
                  <a:srgbClr val="000000"/>
                </a:solidFill>
                <a:latin typeface="Arial"/>
              </a:rPr>
              <a:t>Linux Virtual File System</a:t>
            </a:r>
            <a:endParaRPr b="0" lang="en-IN" sz="2400" spc="-1" strike="noStrike">
              <a:latin typeface="Arial"/>
            </a:endParaRPr>
          </a:p>
          <a:p>
            <a:pPr marL="216000" indent="-216000">
              <a:lnSpc>
                <a:spcPct val="100000"/>
              </a:lnSpc>
              <a:buClr>
                <a:srgbClr val="000000"/>
              </a:buClr>
              <a:buFont typeface="Arial"/>
              <a:buChar char="•"/>
            </a:pPr>
            <a:r>
              <a:rPr b="0" lang="en-IN" sz="2400" spc="-1" strike="noStrike">
                <a:solidFill>
                  <a:srgbClr val="000000"/>
                </a:solidFill>
                <a:latin typeface="Arial"/>
              </a:rPr>
              <a:t>Windows File System</a:t>
            </a:r>
            <a:endParaRPr b="0" lang="en-IN" sz="2400" spc="-1" strike="noStrike">
              <a:latin typeface="Arial"/>
            </a:endParaRPr>
          </a:p>
        </p:txBody>
      </p:sp>
      <p:sp>
        <p:nvSpPr>
          <p:cNvPr id="206" name="CustomShape 3"/>
          <p:cNvSpPr/>
          <p:nvPr/>
        </p:nvSpPr>
        <p:spPr>
          <a:xfrm>
            <a:off x="152280" y="4570560"/>
            <a:ext cx="684720" cy="360"/>
          </a:xfrm>
          <a:custGeom>
            <a:avLst/>
            <a:gdLst/>
            <a:ahLst/>
            <a:rect l="l" t="t" r="r" b="b"/>
            <a:pathLst>
              <a:path w="21600" h="21600">
                <a:moveTo>
                  <a:pt x="0" y="0"/>
                </a:moveTo>
                <a:lnTo>
                  <a:pt x="21600" y="21600"/>
                </a:lnTo>
              </a:path>
            </a:pathLst>
          </a:custGeom>
          <a:noFill/>
          <a:ln w="76320">
            <a:solidFill>
              <a:srgbClr val="4bacc6"/>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Arial"/>
              </a:rPr>
              <a:t>Access Control</a:t>
            </a:r>
            <a:endParaRPr b="0" lang="en-IN" sz="4400" spc="-1" strike="noStrike">
              <a:latin typeface="Arial"/>
            </a:endParaRPr>
          </a:p>
        </p:txBody>
      </p:sp>
      <p:sp>
        <p:nvSpPr>
          <p:cNvPr id="208" name="CustomShape 2"/>
          <p:cNvSpPr/>
          <p:nvPr/>
        </p:nvSpPr>
        <p:spPr>
          <a:xfrm>
            <a:off x="457200" y="1600200"/>
            <a:ext cx="8228520" cy="495180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Arial"/>
              <a:buChar char="•"/>
            </a:pPr>
            <a:r>
              <a:rPr b="0" lang="en-IN" sz="3200" spc="-1" strike="noStrike">
                <a:solidFill>
                  <a:srgbClr val="000000"/>
                </a:solidFill>
                <a:latin typeface="Arial"/>
              </a:rPr>
              <a:t>By successfully logging on to a system, the user is identified</a:t>
            </a:r>
            <a:endParaRPr b="0" lang="en-IN" sz="32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The OS can then enforce rules</a:t>
            </a:r>
            <a:endParaRPr b="0" lang="en-IN" sz="32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Granting access to files and applications (or denying)</a:t>
            </a:r>
            <a:endParaRPr b="0" lang="en-IN" sz="28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The OS needs a rule-set to enforce</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Arial"/>
              </a:rPr>
              <a:t>Access Matrix</a:t>
            </a:r>
            <a:endParaRPr b="0" lang="en-IN" sz="4400" spc="-1" strike="noStrike">
              <a:latin typeface="Arial"/>
            </a:endParaRPr>
          </a:p>
        </p:txBody>
      </p:sp>
      <p:sp>
        <p:nvSpPr>
          <p:cNvPr id="210" name="CustomShape 2"/>
          <p:cNvSpPr/>
          <p:nvPr/>
        </p:nvSpPr>
        <p:spPr>
          <a:xfrm>
            <a:off x="457200" y="1600200"/>
            <a:ext cx="8228520" cy="495180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Arial"/>
              <a:buChar char="•"/>
            </a:pPr>
            <a:r>
              <a:rPr b="0" lang="en-IN" sz="3200" spc="-1" strike="noStrike">
                <a:solidFill>
                  <a:srgbClr val="000000"/>
                </a:solidFill>
                <a:latin typeface="Arial"/>
              </a:rPr>
              <a:t>One such rule set is an Access Matrix</a:t>
            </a:r>
            <a:endParaRPr b="0" lang="en-IN" sz="3200" spc="-1" strike="noStrike">
              <a:latin typeface="Arial"/>
            </a:endParaRPr>
          </a:p>
        </p:txBody>
      </p:sp>
      <p:pic>
        <p:nvPicPr>
          <p:cNvPr id="211" name="Content Placeholder 3" descr=""/>
          <p:cNvPicPr/>
          <p:nvPr/>
        </p:nvPicPr>
        <p:blipFill>
          <a:blip r:embed="rId1"/>
          <a:stretch/>
        </p:blipFill>
        <p:spPr>
          <a:xfrm>
            <a:off x="914400" y="2514600"/>
            <a:ext cx="6946560" cy="3165840"/>
          </a:xfrm>
          <a:prstGeom prst="rect">
            <a:avLst/>
          </a:prstGeom>
          <a:ln>
            <a:noFill/>
          </a:ln>
        </p:spPr>
      </p:pic>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Arial"/>
              </a:rPr>
              <a:t>Access Control Lists</a:t>
            </a:r>
            <a:endParaRPr b="0" lang="en-IN" sz="4400" spc="-1" strike="noStrike">
              <a:latin typeface="Arial"/>
            </a:endParaRPr>
          </a:p>
        </p:txBody>
      </p:sp>
      <p:sp>
        <p:nvSpPr>
          <p:cNvPr id="213" name="CustomShape 2"/>
          <p:cNvSpPr/>
          <p:nvPr/>
        </p:nvSpPr>
        <p:spPr>
          <a:xfrm>
            <a:off x="457200" y="1600200"/>
            <a:ext cx="4875840" cy="495180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Arial"/>
              <a:buChar char="•"/>
            </a:pPr>
            <a:r>
              <a:rPr b="0" lang="en-IN" sz="3200" spc="-1" strike="noStrike">
                <a:solidFill>
                  <a:srgbClr val="000000"/>
                </a:solidFill>
                <a:latin typeface="Arial"/>
              </a:rPr>
              <a:t>A matrix may be decomposed by columns</a:t>
            </a:r>
            <a:endParaRPr b="0" lang="en-IN" sz="32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Giving an Access Control List (ACL) for each file.</a:t>
            </a:r>
            <a:endParaRPr b="0" lang="en-IN" sz="3200" spc="-1" strike="noStrike">
              <a:latin typeface="Arial"/>
            </a:endParaRPr>
          </a:p>
        </p:txBody>
      </p:sp>
      <p:pic>
        <p:nvPicPr>
          <p:cNvPr id="214" name="Content Placeholder 3" descr=""/>
          <p:cNvPicPr/>
          <p:nvPr/>
        </p:nvPicPr>
        <p:blipFill>
          <a:blip r:embed="rId1"/>
          <a:stretch/>
        </p:blipFill>
        <p:spPr>
          <a:xfrm>
            <a:off x="4800600" y="1371600"/>
            <a:ext cx="4113720" cy="5185440"/>
          </a:xfrm>
          <a:prstGeom prst="rect">
            <a:avLst/>
          </a:prstGeom>
          <a:ln>
            <a:noFill/>
          </a:ln>
        </p:spPr>
      </p:pic>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Arial"/>
              </a:rPr>
              <a:t>Capability Lists</a:t>
            </a:r>
            <a:endParaRPr b="0" lang="en-IN" sz="4400" spc="-1" strike="noStrike">
              <a:latin typeface="Arial"/>
            </a:endParaRPr>
          </a:p>
        </p:txBody>
      </p:sp>
      <p:sp>
        <p:nvSpPr>
          <p:cNvPr id="216" name="CustomShape 2"/>
          <p:cNvSpPr/>
          <p:nvPr/>
        </p:nvSpPr>
        <p:spPr>
          <a:xfrm>
            <a:off x="457200" y="1600200"/>
            <a:ext cx="4190040" cy="495180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Arial"/>
              <a:buChar char="•"/>
            </a:pPr>
            <a:r>
              <a:rPr b="0" lang="en-IN" sz="3200" spc="-1" strike="noStrike">
                <a:solidFill>
                  <a:srgbClr val="000000"/>
                </a:solidFill>
                <a:latin typeface="Arial"/>
              </a:rPr>
              <a:t>Decomposition by rows yields capability lists (or ticket)</a:t>
            </a:r>
            <a:endParaRPr b="0" lang="en-IN" sz="3200" spc="-1" strike="noStrike">
              <a:latin typeface="Arial"/>
            </a:endParaRPr>
          </a:p>
          <a:p>
            <a:pPr lvl="1" marL="432000" indent="-216000">
              <a:lnSpc>
                <a:spcPct val="100000"/>
              </a:lnSpc>
              <a:buClr>
                <a:srgbClr val="000000"/>
              </a:buClr>
              <a:buFont typeface="Arial"/>
              <a:buChar char="–"/>
            </a:pPr>
            <a:r>
              <a:rPr b="0" lang="en-IN" sz="2800" spc="-1" strike="noStrike">
                <a:solidFill>
                  <a:srgbClr val="000000"/>
                </a:solidFill>
                <a:latin typeface="Arial"/>
              </a:rPr>
              <a:t>specifies authorized objects and operations for a user.</a:t>
            </a:r>
            <a:endParaRPr b="0" lang="en-IN" sz="2800" spc="-1" strike="noStrike">
              <a:latin typeface="Arial"/>
            </a:endParaRPr>
          </a:p>
          <a:p>
            <a:pPr>
              <a:lnSpc>
                <a:spcPct val="100000"/>
              </a:lnSpc>
            </a:pPr>
            <a:endParaRPr b="0" lang="en-IN" sz="2800" spc="-1" strike="noStrike">
              <a:latin typeface="Arial"/>
            </a:endParaRPr>
          </a:p>
        </p:txBody>
      </p:sp>
      <p:pic>
        <p:nvPicPr>
          <p:cNvPr id="217" name="Content Placeholder 3" descr=""/>
          <p:cNvPicPr/>
          <p:nvPr/>
        </p:nvPicPr>
        <p:blipFill>
          <a:blip r:embed="rId1"/>
          <a:stretch/>
        </p:blipFill>
        <p:spPr>
          <a:xfrm>
            <a:off x="4663800" y="1828800"/>
            <a:ext cx="4479120" cy="431856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IN" sz="4400" spc="-1" strike="noStrike">
                <a:solidFill>
                  <a:srgbClr val="000000"/>
                </a:solidFill>
                <a:latin typeface="Arial"/>
              </a:rPr>
              <a:t>Requirements for a </a:t>
            </a:r>
            <a:endParaRPr b="0" lang="en-IN" sz="4400" spc="-1" strike="noStrike">
              <a:latin typeface="Arial"/>
            </a:endParaRPr>
          </a:p>
          <a:p>
            <a:pPr algn="ctr">
              <a:lnSpc>
                <a:spcPct val="100000"/>
              </a:lnSpc>
            </a:pPr>
            <a:r>
              <a:rPr b="0" lang="en-IN" sz="4400" spc="-1" strike="noStrike">
                <a:solidFill>
                  <a:srgbClr val="000000"/>
                </a:solidFill>
                <a:latin typeface="Arial"/>
              </a:rPr>
              <a:t>general purpose system</a:t>
            </a:r>
            <a:endParaRPr b="0" lang="en-IN" sz="4400" spc="-1" strike="noStrike">
              <a:latin typeface="Arial"/>
            </a:endParaRPr>
          </a:p>
        </p:txBody>
      </p:sp>
      <p:sp>
        <p:nvSpPr>
          <p:cNvPr id="98" name="CustomShape 2"/>
          <p:cNvSpPr/>
          <p:nvPr/>
        </p:nvSpPr>
        <p:spPr>
          <a:xfrm>
            <a:off x="457200" y="1600200"/>
            <a:ext cx="8228520" cy="495180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Arial"/>
              <a:buAutoNum type="arabicPeriod"/>
            </a:pPr>
            <a:r>
              <a:rPr b="0" lang="en-IN" sz="3200" spc="-1" strike="noStrike">
                <a:solidFill>
                  <a:srgbClr val="000000"/>
                </a:solidFill>
                <a:latin typeface="Arial"/>
              </a:rPr>
              <a:t>Each user should be able to create, delete, read, write and modify files</a:t>
            </a:r>
            <a:endParaRPr b="0" lang="en-IN" sz="3200" spc="-1" strike="noStrike">
              <a:latin typeface="Arial"/>
            </a:endParaRPr>
          </a:p>
          <a:p>
            <a:pPr marL="216000" indent="-216000">
              <a:lnSpc>
                <a:spcPct val="100000"/>
              </a:lnSpc>
              <a:buClr>
                <a:srgbClr val="000000"/>
              </a:buClr>
              <a:buFont typeface="Arial"/>
              <a:buAutoNum type="arabicPeriod"/>
            </a:pPr>
            <a:r>
              <a:rPr b="0" lang="en-IN" sz="3200" spc="-1" strike="noStrike">
                <a:solidFill>
                  <a:srgbClr val="000000"/>
                </a:solidFill>
                <a:latin typeface="Arial"/>
              </a:rPr>
              <a:t>Each user may have controlled access to other users’ files</a:t>
            </a:r>
            <a:endParaRPr b="0" lang="en-IN" sz="3200" spc="-1" strike="noStrike">
              <a:latin typeface="Arial"/>
            </a:endParaRPr>
          </a:p>
          <a:p>
            <a:pPr marL="216000" indent="-216000">
              <a:lnSpc>
                <a:spcPct val="100000"/>
              </a:lnSpc>
              <a:buClr>
                <a:srgbClr val="000000"/>
              </a:buClr>
              <a:buFont typeface="Arial"/>
              <a:buAutoNum type="arabicPeriod"/>
            </a:pPr>
            <a:r>
              <a:rPr b="0" lang="en-IN" sz="3200" spc="-1" strike="noStrike">
                <a:solidFill>
                  <a:srgbClr val="000000"/>
                </a:solidFill>
                <a:latin typeface="Arial"/>
              </a:rPr>
              <a:t>Each user may control what type of accesses are allowed to the users’ files</a:t>
            </a:r>
            <a:endParaRPr b="0" lang="en-IN" sz="3200" spc="-1" strike="noStrike">
              <a:latin typeface="Arial"/>
            </a:endParaRPr>
          </a:p>
          <a:p>
            <a:pPr marL="216000" indent="-216000">
              <a:lnSpc>
                <a:spcPct val="100000"/>
              </a:lnSpc>
              <a:buClr>
                <a:srgbClr val="000000"/>
              </a:buClr>
              <a:buFont typeface="Arial"/>
              <a:buAutoNum type="arabicPeriod"/>
            </a:pPr>
            <a:r>
              <a:rPr b="0" lang="en-IN" sz="3200" spc="-1" strike="noStrike">
                <a:solidFill>
                  <a:srgbClr val="000000"/>
                </a:solidFill>
                <a:latin typeface="Arial"/>
              </a:rPr>
              <a:t>Each user should be able to restructure the user’s files in a form appropriate to the problem</a:t>
            </a:r>
            <a:endParaRPr b="0" lang="en-IN" sz="3200" spc="-1" strike="noStrike">
              <a:latin typeface="Arial"/>
            </a:endParaRPr>
          </a:p>
          <a:p>
            <a:pPr>
              <a:lnSpc>
                <a:spcPct val="100000"/>
              </a:lnSpc>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Arial"/>
              </a:rPr>
              <a:t>Requirements cont.</a:t>
            </a:r>
            <a:endParaRPr b="0" lang="en-IN" sz="4400" spc="-1" strike="noStrike">
              <a:latin typeface="Arial"/>
            </a:endParaRPr>
          </a:p>
        </p:txBody>
      </p:sp>
      <p:sp>
        <p:nvSpPr>
          <p:cNvPr id="100" name="CustomShape 2"/>
          <p:cNvSpPr/>
          <p:nvPr/>
        </p:nvSpPr>
        <p:spPr>
          <a:xfrm>
            <a:off x="457200" y="1600200"/>
            <a:ext cx="8228520" cy="495180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Arial"/>
              <a:buAutoNum type="arabicPeriod"/>
            </a:pPr>
            <a:r>
              <a:rPr b="0" lang="en-IN" sz="3200" spc="-1" strike="noStrike">
                <a:solidFill>
                  <a:srgbClr val="000000"/>
                </a:solidFill>
                <a:latin typeface="Arial"/>
              </a:rPr>
              <a:t>Each user should be able to move data between files</a:t>
            </a:r>
            <a:endParaRPr b="0" lang="en-IN" sz="3200" spc="-1" strike="noStrike">
              <a:latin typeface="Arial"/>
            </a:endParaRPr>
          </a:p>
          <a:p>
            <a:pPr marL="216000" indent="-216000">
              <a:lnSpc>
                <a:spcPct val="100000"/>
              </a:lnSpc>
              <a:buClr>
                <a:srgbClr val="000000"/>
              </a:buClr>
              <a:buFont typeface="Arial"/>
              <a:buAutoNum type="arabicPeriod"/>
            </a:pPr>
            <a:r>
              <a:rPr b="0" lang="en-IN" sz="3200" spc="-1" strike="noStrike">
                <a:solidFill>
                  <a:srgbClr val="000000"/>
                </a:solidFill>
                <a:latin typeface="Arial"/>
              </a:rPr>
              <a:t>Each user should be able to back up and recover the user’s files in case of damage</a:t>
            </a:r>
            <a:endParaRPr b="0" lang="en-IN" sz="3200" spc="-1" strike="noStrike">
              <a:latin typeface="Arial"/>
            </a:endParaRPr>
          </a:p>
          <a:p>
            <a:pPr marL="216000" indent="-216000">
              <a:lnSpc>
                <a:spcPct val="100000"/>
              </a:lnSpc>
              <a:buClr>
                <a:srgbClr val="000000"/>
              </a:buClr>
              <a:buFont typeface="Arial"/>
              <a:buAutoNum type="arabicPeriod"/>
            </a:pPr>
            <a:r>
              <a:rPr b="0" lang="en-IN" sz="3200" spc="-1" strike="noStrike">
                <a:solidFill>
                  <a:srgbClr val="000000"/>
                </a:solidFill>
                <a:latin typeface="Arial"/>
              </a:rPr>
              <a:t>Each user should be able to access the user’s files by using symbolic names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IN" sz="4400" spc="-1" strike="noStrike">
                <a:solidFill>
                  <a:srgbClr val="000000"/>
                </a:solidFill>
                <a:latin typeface="Arial"/>
              </a:rPr>
              <a:t>Typical software </a:t>
            </a:r>
            <a:endParaRPr b="0" lang="en-IN" sz="4400" spc="-1" strike="noStrike">
              <a:latin typeface="Arial"/>
            </a:endParaRPr>
          </a:p>
          <a:p>
            <a:pPr algn="ctr">
              <a:lnSpc>
                <a:spcPct val="100000"/>
              </a:lnSpc>
            </a:pPr>
            <a:r>
              <a:rPr b="0" lang="en-IN" sz="4400" spc="-1" strike="noStrike">
                <a:solidFill>
                  <a:srgbClr val="000000"/>
                </a:solidFill>
                <a:latin typeface="Arial"/>
              </a:rPr>
              <a:t>organization</a:t>
            </a:r>
            <a:endParaRPr b="0" lang="en-IN" sz="4400" spc="-1" strike="noStrike">
              <a:latin typeface="Arial"/>
            </a:endParaRPr>
          </a:p>
        </p:txBody>
      </p:sp>
      <p:pic>
        <p:nvPicPr>
          <p:cNvPr id="102" name="Content Placeholder 3" descr=""/>
          <p:cNvPicPr/>
          <p:nvPr/>
        </p:nvPicPr>
        <p:blipFill>
          <a:blip r:embed="rId1"/>
          <a:stretch/>
        </p:blipFill>
        <p:spPr>
          <a:xfrm>
            <a:off x="1472040" y="1600200"/>
            <a:ext cx="6199200" cy="49518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Arial"/>
              </a:rPr>
              <a:t>Device Drivers</a:t>
            </a:r>
            <a:endParaRPr b="0" lang="en-IN" sz="4400" spc="-1" strike="noStrike">
              <a:latin typeface="Arial"/>
            </a:endParaRPr>
          </a:p>
        </p:txBody>
      </p:sp>
      <p:sp>
        <p:nvSpPr>
          <p:cNvPr id="104" name="CustomShape 2"/>
          <p:cNvSpPr/>
          <p:nvPr/>
        </p:nvSpPr>
        <p:spPr>
          <a:xfrm>
            <a:off x="457200" y="1600200"/>
            <a:ext cx="8228520" cy="4951800"/>
          </a:xfrm>
          <a:prstGeom prst="rect">
            <a:avLst/>
          </a:prstGeom>
          <a:noFill/>
          <a:ln>
            <a:noFill/>
          </a:ln>
        </p:spPr>
        <p:style>
          <a:lnRef idx="0"/>
          <a:fillRef idx="0"/>
          <a:effectRef idx="0"/>
          <a:fontRef idx="minor"/>
        </p:style>
        <p:txBody>
          <a:bodyPr lIns="90000" rIns="90000" tIns="45000" bIns="45000">
            <a:noAutofit/>
          </a:bodyPr>
          <a:p>
            <a:pPr marL="216000" indent="-216000">
              <a:lnSpc>
                <a:spcPct val="100000"/>
              </a:lnSpc>
              <a:buClr>
                <a:srgbClr val="000000"/>
              </a:buClr>
              <a:buFont typeface="Arial"/>
              <a:buChar char="•"/>
            </a:pPr>
            <a:r>
              <a:rPr b="0" lang="en-IN" sz="3200" spc="-1" strike="noStrike">
                <a:solidFill>
                  <a:srgbClr val="000000"/>
                </a:solidFill>
                <a:latin typeface="Arial"/>
              </a:rPr>
              <a:t>Lowest level</a:t>
            </a:r>
            <a:endParaRPr b="0" lang="en-IN" sz="32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Communicates directly with peripheral devices</a:t>
            </a:r>
            <a:endParaRPr b="0" lang="en-IN" sz="32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Responsible for starting I/O operations on a device</a:t>
            </a:r>
            <a:endParaRPr b="0" lang="en-IN" sz="3200" spc="-1" strike="noStrike">
              <a:latin typeface="Arial"/>
            </a:endParaRPr>
          </a:p>
          <a:p>
            <a:pPr marL="216000" indent="-216000">
              <a:lnSpc>
                <a:spcPct val="100000"/>
              </a:lnSpc>
              <a:buClr>
                <a:srgbClr val="000000"/>
              </a:buClr>
              <a:buFont typeface="Arial"/>
              <a:buChar char="•"/>
            </a:pPr>
            <a:r>
              <a:rPr b="0" lang="en-IN" sz="3200" spc="-1" strike="noStrike">
                <a:solidFill>
                  <a:srgbClr val="000000"/>
                </a:solidFill>
                <a:latin typeface="Arial"/>
              </a:rPr>
              <a:t>Processes the completion of an I/O request</a:t>
            </a:r>
            <a:endParaRPr b="0" lang="en-IN" sz="3200" spc="-1" strike="noStrike">
              <a:latin typeface="Arial"/>
            </a:endParaRPr>
          </a:p>
          <a:p>
            <a:pPr>
              <a:lnSpc>
                <a:spcPct val="100000"/>
              </a:lnSpc>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2023-01-25T09:29:39Z</dcterms:modified>
  <cp:revision>1</cp:revision>
  <dc:subject/>
  <dc:title/>
</cp:coreProperties>
</file>