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F9D1BB8-4D64-43D9-8343-F56717F2BA4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16.5.22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7D9F18-260F-4660-B167-A2C58BF82F3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EA8BCC5-B8B1-46C0-8FF4-157DB799A027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16.5.22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70F69A-93C2-4BAD-BFB1-4C2CD4D8126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42960" y="2000160"/>
            <a:ext cx="7772040" cy="207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5000"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bfbfbf"/>
                </a:solidFill>
                <a:latin typeface="Calibri"/>
              </a:rPr>
              <a:t>Курсовая работа</a:t>
            </a:r>
            <a:br/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Численное решение уравнения переноса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500200" y="407196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Студент 521 группы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Сенченок Григорий Антонович.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Научный руководитель: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д.ф.-м.н., профессор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Меньшов Игорь Станиславович.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643040" y="37440"/>
            <a:ext cx="6286320" cy="155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Московский государственный университет имени М.В.Ломоносова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Механико-математический факультет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Постановка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Таким образом, задачу можно представить в виде системы дифференциальных уравнений: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начальными условиями: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2714760" y="2643120"/>
            <a:ext cx="3790440" cy="1828440"/>
          </a:xfrm>
          <a:prstGeom prst="rect">
            <a:avLst/>
          </a:prstGeom>
          <a:ln w="9360">
            <a:noFill/>
          </a:ln>
        </p:spPr>
      </p:pic>
      <p:pic>
        <p:nvPicPr>
          <p:cNvPr id="107" name="Picture 3" descr=""/>
          <p:cNvPicPr/>
          <p:nvPr/>
        </p:nvPicPr>
        <p:blipFill>
          <a:blip r:embed="rId2"/>
          <a:stretch/>
        </p:blipFill>
        <p:spPr>
          <a:xfrm>
            <a:off x="3429000" y="5214960"/>
            <a:ext cx="2104560" cy="1228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D-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Приближение: Дискретизация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Отрезок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; X]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, на котором рассматривается данное уравнение, разбивается на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cellCount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последовательных подотрезков, длиной </a:t>
            </a: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Xi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каждый. </a:t>
            </a: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Xi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=X(i+1/2)-X(i-1/2)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. Положения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X(i+1/2), X(i-1/2)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являются узлами данной сетки.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 –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длина шага по времени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численного решения уравнения переноса была рассмотрена схема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THINC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(tangent of hyperbola for interface capturing: гиперболический тангенс для отслеживания поверхности)</a:t>
            </a:r>
            <a:br/>
            <a:br/>
            <a:br/>
            <a:br/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где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 -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векторное поле скоростей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f -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переносимая скалярная величина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2562480" y="3931920"/>
            <a:ext cx="4478400" cy="1071360"/>
          </a:xfrm>
          <a:prstGeom prst="rect">
            <a:avLst/>
          </a:prstGeom>
          <a:ln w="9360"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2"/>
          <a:stretch/>
        </p:blipFill>
        <p:spPr>
          <a:xfrm>
            <a:off x="2857320" y="6105600"/>
            <a:ext cx="3009600" cy="7520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428760"/>
            <a:ext cx="8229240" cy="5697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одномерном случае, для соленоидального поля скоростей: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3571920" y="1785960"/>
            <a:ext cx="2415600" cy="1213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85840"/>
            <a:ext cx="8229240" cy="583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среднее значение функции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на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-ом отрезке </a:t>
            </a:r>
            <a:r>
              <a:rPr b="0" lang="el-GR" sz="32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Xi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на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-ом временном шаге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br/>
            <a:br/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Аппроксимация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f(i)n: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3071880" y="1500120"/>
            <a:ext cx="3214440" cy="1586880"/>
          </a:xfrm>
          <a:prstGeom prst="rect">
            <a:avLst/>
          </a:prstGeom>
          <a:ln w="9360">
            <a:noFill/>
          </a:ln>
        </p:spPr>
      </p:pic>
      <p:pic>
        <p:nvPicPr>
          <p:cNvPr id="118" name="Picture 3" descr=""/>
          <p:cNvPicPr/>
          <p:nvPr/>
        </p:nvPicPr>
        <p:blipFill>
          <a:blip r:embed="rId2"/>
          <a:stretch/>
        </p:blipFill>
        <p:spPr>
          <a:xfrm>
            <a:off x="2214720" y="4071960"/>
            <a:ext cx="5214600" cy="928440"/>
          </a:xfrm>
          <a:prstGeom prst="rect">
            <a:avLst/>
          </a:prstGeom>
          <a:ln w="9360"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3"/>
          <a:stretch/>
        </p:blipFill>
        <p:spPr>
          <a:xfrm>
            <a:off x="3143160" y="5214960"/>
            <a:ext cx="2857320" cy="579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28760" y="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Параметр       – относительное расстояние до середины скачка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от левой границы отрезка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X(i-1/2)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928880" y="71280"/>
            <a:ext cx="356760" cy="342720"/>
          </a:xfrm>
          <a:prstGeom prst="rect">
            <a:avLst/>
          </a:prstGeom>
          <a:ln w="9360">
            <a:noFill/>
          </a:ln>
        </p:spPr>
      </p:pic>
      <p:pic>
        <p:nvPicPr>
          <p:cNvPr id="122" name="Рисунок 4" descr="D:\YandexDisk\Скриншоты\2020-09-29_23-00-24 (3).png"/>
          <p:cNvPicPr/>
          <p:nvPr/>
        </p:nvPicPr>
        <p:blipFill>
          <a:blip r:embed="rId2"/>
          <a:stretch/>
        </p:blipFill>
        <p:spPr>
          <a:xfrm>
            <a:off x="0" y="857160"/>
            <a:ext cx="9143640" cy="3738240"/>
          </a:xfrm>
          <a:prstGeom prst="rect">
            <a:avLst/>
          </a:prstGeom>
          <a:ln w="9360"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3"/>
          <a:stretch/>
        </p:blipFill>
        <p:spPr>
          <a:xfrm>
            <a:off x="214200" y="4643280"/>
            <a:ext cx="2609640" cy="1352160"/>
          </a:xfrm>
          <a:prstGeom prst="rect">
            <a:avLst/>
          </a:prstGeom>
          <a:ln w="9360">
            <a:noFill/>
          </a:ln>
        </p:spPr>
      </p:pic>
      <p:pic>
        <p:nvPicPr>
          <p:cNvPr id="124" name="Рисунок 6" descr="2021-05-18_12-26-36.png"/>
          <p:cNvPicPr/>
          <p:nvPr/>
        </p:nvPicPr>
        <p:blipFill>
          <a:blip r:embed="rId4"/>
          <a:stretch/>
        </p:blipFill>
        <p:spPr>
          <a:xfrm>
            <a:off x="3571920" y="4500720"/>
            <a:ext cx="5054040" cy="14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4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Численное решение уравнения переноса в одномерном случае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642960" y="1500120"/>
            <a:ext cx="1999800" cy="999720"/>
          </a:xfrm>
          <a:prstGeom prst="rect">
            <a:avLst/>
          </a:prstGeom>
          <a:ln w="9360"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642960" y="2571840"/>
            <a:ext cx="3813480" cy="135684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3"/>
          <a:stretch/>
        </p:blipFill>
        <p:spPr>
          <a:xfrm>
            <a:off x="5715000" y="1857240"/>
            <a:ext cx="2513520" cy="1213920"/>
          </a:xfrm>
          <a:prstGeom prst="rect">
            <a:avLst/>
          </a:prstGeom>
          <a:ln w="9360"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4"/>
          <a:stretch/>
        </p:blipFill>
        <p:spPr>
          <a:xfrm>
            <a:off x="5786280" y="3357720"/>
            <a:ext cx="2640240" cy="1356840"/>
          </a:xfrm>
          <a:prstGeom prst="rect">
            <a:avLst/>
          </a:prstGeom>
          <a:ln w="9360"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5"/>
          <a:stretch/>
        </p:blipFill>
        <p:spPr>
          <a:xfrm>
            <a:off x="785880" y="4071960"/>
            <a:ext cx="4289400" cy="928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571760" y="428760"/>
            <a:ext cx="5966640" cy="1499760"/>
          </a:xfrm>
          <a:prstGeom prst="rect">
            <a:avLst/>
          </a:prstGeom>
          <a:ln w="9360">
            <a:noFill/>
          </a:ln>
        </p:spPr>
      </p:pic>
      <p:pic>
        <p:nvPicPr>
          <p:cNvPr id="132" name="Picture 3" descr=""/>
          <p:cNvPicPr/>
          <p:nvPr/>
        </p:nvPicPr>
        <p:blipFill>
          <a:blip r:embed="rId2"/>
          <a:stretch/>
        </p:blipFill>
        <p:spPr>
          <a:xfrm>
            <a:off x="2143080" y="2214720"/>
            <a:ext cx="4754520" cy="3142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Применение различных схем для аппроксимации скачка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0040" y="1643040"/>
            <a:ext cx="8229240" cy="3911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Схема Годунова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Схема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Схемы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THINC +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Годунов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Схемы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THINC + MUSCL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4" descr="C:\Programing\Python\THINC\init.png"/>
          <p:cNvPicPr/>
          <p:nvPr/>
        </p:nvPicPr>
        <p:blipFill>
          <a:blip r:embed="rId1"/>
          <a:stretch/>
        </p:blipFill>
        <p:spPr>
          <a:xfrm>
            <a:off x="-1214640" y="3714840"/>
            <a:ext cx="11266560" cy="32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Исследование ошибки и скорости сходимости методов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6480" y="2000160"/>
            <a:ext cx="399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Если выполняется неравенство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3640" y="2500200"/>
            <a:ext cx="4736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То метод имеет порядок сходимости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3500280" y="1785960"/>
            <a:ext cx="2790360" cy="79020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4214880" y="2500200"/>
            <a:ext cx="142560" cy="32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428840"/>
            <a:ext cx="8229240" cy="5285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данной работе рассматривается проблема цифрового представления движения твердого тела.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Digital Geometry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(DG)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: геометрия тела задается характеристической функцией; ее эволюция описывается уравнением переноса; моделирование движения осуществляется путем численного решения уравнения переноса на сетке.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Цель работы - численная реализация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схемы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THINK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расчета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DG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одномерном случае, а также сравнение различных схем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Данная работа является продолжением предыдущей, в которой был реализован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Direct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Motion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– программа точного расчета геометрии.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Годунова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357120" y="928800"/>
            <a:ext cx="2214360" cy="987120"/>
          </a:xfrm>
          <a:prstGeom prst="rect">
            <a:avLst/>
          </a:prstGeom>
          <a:ln w="9360">
            <a:noFill/>
          </a:ln>
        </p:spPr>
      </p:pic>
      <p:pic>
        <p:nvPicPr>
          <p:cNvPr id="144" name="Picture 3" descr="C:\Programing\Python\THINC\init.png"/>
          <p:cNvPicPr/>
          <p:nvPr/>
        </p:nvPicPr>
        <p:blipFill>
          <a:blip r:embed="rId2"/>
          <a:stretch/>
        </p:blipFill>
        <p:spPr>
          <a:xfrm>
            <a:off x="-1143000" y="3786120"/>
            <a:ext cx="11266560" cy="3285720"/>
          </a:xfrm>
          <a:prstGeom prst="rect">
            <a:avLst/>
          </a:prstGeom>
          <a:ln>
            <a:noFill/>
          </a:ln>
        </p:spPr>
      </p:pic>
      <p:pic>
        <p:nvPicPr>
          <p:cNvPr id="145" name="Picture 4" descr="C:\Programing\Python\THINC\init.png"/>
          <p:cNvPicPr/>
          <p:nvPr/>
        </p:nvPicPr>
        <p:blipFill>
          <a:blip r:embed="rId3"/>
          <a:stretch/>
        </p:blipFill>
        <p:spPr>
          <a:xfrm>
            <a:off x="-1143000" y="1285920"/>
            <a:ext cx="11266560" cy="32857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1428840" y="2357280"/>
            <a:ext cx="1356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500120" y="4572000"/>
            <a:ext cx="135684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t=2T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7143840" y="142920"/>
            <a:ext cx="1999800" cy="499680"/>
          </a:xfrm>
          <a:prstGeom prst="chevron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+Анимация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Таблица ошибок для схемы Годунова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500040" y="1785960"/>
            <a:ext cx="8121240" cy="2499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Сходимость метода Годунова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2" descr="C:\Users\GSench\Downloads\ErrorConvergence1.png"/>
          <p:cNvPicPr/>
          <p:nvPr/>
        </p:nvPicPr>
        <p:blipFill>
          <a:blip r:embed="rId1"/>
          <a:stretch/>
        </p:blipFill>
        <p:spPr>
          <a:xfrm>
            <a:off x="357120" y="1143000"/>
            <a:ext cx="8248320" cy="2695320"/>
          </a:xfrm>
          <a:prstGeom prst="rect">
            <a:avLst/>
          </a:prstGeom>
          <a:ln>
            <a:noFill/>
          </a:ln>
        </p:spPr>
      </p:pic>
      <p:pic>
        <p:nvPicPr>
          <p:cNvPr id="153" name="Picture 3" descr="C:\Users\GSench\Downloads\ErrorConvergence2.png"/>
          <p:cNvPicPr/>
          <p:nvPr/>
        </p:nvPicPr>
        <p:blipFill>
          <a:blip r:embed="rId2"/>
          <a:stretch/>
        </p:blipFill>
        <p:spPr>
          <a:xfrm>
            <a:off x="357120" y="3857760"/>
            <a:ext cx="8295840" cy="269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4" descr="D:\YandexDisk\Скриншоты\2021-05-18_12-55-05.png"/>
          <p:cNvPicPr/>
          <p:nvPr/>
        </p:nvPicPr>
        <p:blipFill>
          <a:blip r:embed="rId1"/>
          <a:stretch/>
        </p:blipFill>
        <p:spPr>
          <a:xfrm>
            <a:off x="1357200" y="1285920"/>
            <a:ext cx="5756040" cy="557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1500120" y="1428840"/>
            <a:ext cx="6177600" cy="5000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143840" y="0"/>
            <a:ext cx="1999800" cy="499680"/>
          </a:xfrm>
          <a:prstGeom prst="chevron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+Анимация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Picture 2" descr="C:\Programing\Python\THINC\init.png"/>
          <p:cNvPicPr/>
          <p:nvPr/>
        </p:nvPicPr>
        <p:blipFill>
          <a:blip r:embed="rId1"/>
          <a:stretch/>
        </p:blipFill>
        <p:spPr>
          <a:xfrm>
            <a:off x="-1214640" y="1023840"/>
            <a:ext cx="11429640" cy="3333240"/>
          </a:xfrm>
          <a:prstGeom prst="rect">
            <a:avLst/>
          </a:prstGeom>
          <a:ln>
            <a:noFill/>
          </a:ln>
        </p:spPr>
      </p:pic>
      <p:pic>
        <p:nvPicPr>
          <p:cNvPr id="161" name="Picture 3" descr="C:\Programing\Python\THINC\init.png"/>
          <p:cNvPicPr/>
          <p:nvPr/>
        </p:nvPicPr>
        <p:blipFill>
          <a:blip r:embed="rId2"/>
          <a:stretch/>
        </p:blipFill>
        <p:spPr>
          <a:xfrm>
            <a:off x="-1214640" y="3714840"/>
            <a:ext cx="11429640" cy="333324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1428840" y="2357280"/>
            <a:ext cx="1356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500120" y="4572000"/>
            <a:ext cx="135684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t=2T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Таблица ошибок для схемы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857160" y="1857240"/>
            <a:ext cx="7461720" cy="2285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Сходимость метода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C:\Users\GSench\Downloads\ErrorConvergence1.png"/>
          <p:cNvPicPr/>
          <p:nvPr/>
        </p:nvPicPr>
        <p:blipFill>
          <a:blip r:embed="rId1"/>
          <a:stretch/>
        </p:blipFill>
        <p:spPr>
          <a:xfrm>
            <a:off x="500040" y="1143000"/>
            <a:ext cx="8200800" cy="2685600"/>
          </a:xfrm>
          <a:prstGeom prst="rect">
            <a:avLst/>
          </a:prstGeom>
          <a:ln>
            <a:noFill/>
          </a:ln>
        </p:spPr>
      </p:pic>
      <p:pic>
        <p:nvPicPr>
          <p:cNvPr id="168" name="Picture 3" descr="C:\Users\GSench\Downloads\ErrorConvergence2.png"/>
          <p:cNvPicPr/>
          <p:nvPr/>
        </p:nvPicPr>
        <p:blipFill>
          <a:blip r:embed="rId2"/>
          <a:stretch/>
        </p:blipFill>
        <p:spPr>
          <a:xfrm>
            <a:off x="500040" y="3786120"/>
            <a:ext cx="8229240" cy="26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+ Годунов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/MUSCL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357120" y="1714320"/>
            <a:ext cx="8493120" cy="1071360"/>
          </a:xfrm>
          <a:prstGeom prst="rect">
            <a:avLst/>
          </a:prstGeom>
          <a:ln w="936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57120" y="3000240"/>
            <a:ext cx="2999880" cy="2214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Условие выполняется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857840" y="3000240"/>
            <a:ext cx="2999880" cy="2214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Условие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не выполняется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010880" y="5357880"/>
            <a:ext cx="1753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THINC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4208400" y="5357880"/>
            <a:ext cx="4332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Годунов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/MUSCL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2428920" y="1785960"/>
            <a:ext cx="4300920" cy="3571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Digital Geometry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 МКЭ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промышленных системах расчета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(например,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CAD)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для описания геометрии используется метод конечных элементов: на всей исследуемой области вводится сетка, состоящая из простых элементов: для двумерного случая – это многоугольники, для трехмерного – многогранники. Таким образом происходит точный расчет для большого числа малых конечных элементов, что требует больших вычислительных мощностей для описания каждого примитива и сложного разбиения на эти конечные элементы.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571320" y="1643040"/>
            <a:ext cx="1860840" cy="785520"/>
          </a:xfrm>
          <a:prstGeom prst="rect">
            <a:avLst/>
          </a:prstGeom>
          <a:ln w="9360">
            <a:noFill/>
          </a:ln>
        </p:spPr>
      </p:pic>
      <p:pic>
        <p:nvPicPr>
          <p:cNvPr id="179" name="Picture 3" descr=""/>
          <p:cNvPicPr/>
          <p:nvPr/>
        </p:nvPicPr>
        <p:blipFill>
          <a:blip r:embed="rId2"/>
          <a:stretch/>
        </p:blipFill>
        <p:spPr>
          <a:xfrm>
            <a:off x="5500800" y="1643040"/>
            <a:ext cx="2579400" cy="713880"/>
          </a:xfrm>
          <a:prstGeom prst="rect">
            <a:avLst/>
          </a:prstGeom>
          <a:ln w="9360">
            <a:noFill/>
          </a:ln>
        </p:spPr>
      </p:pic>
      <p:pic>
        <p:nvPicPr>
          <p:cNvPr id="180" name="Picture 4" descr=""/>
          <p:cNvPicPr/>
          <p:nvPr/>
        </p:nvPicPr>
        <p:blipFill>
          <a:blip r:embed="rId3"/>
          <a:stretch/>
        </p:blipFill>
        <p:spPr>
          <a:xfrm>
            <a:off x="785880" y="2786040"/>
            <a:ext cx="1371240" cy="713880"/>
          </a:xfrm>
          <a:prstGeom prst="rect">
            <a:avLst/>
          </a:prstGeom>
          <a:ln w="9360">
            <a:noFill/>
          </a:ln>
        </p:spPr>
      </p:pic>
      <p:pic>
        <p:nvPicPr>
          <p:cNvPr id="181" name="Picture 5" descr=""/>
          <p:cNvPicPr/>
          <p:nvPr/>
        </p:nvPicPr>
        <p:blipFill>
          <a:blip r:embed="rId4"/>
          <a:stretch/>
        </p:blipFill>
        <p:spPr>
          <a:xfrm>
            <a:off x="3643200" y="2857320"/>
            <a:ext cx="416520" cy="571320"/>
          </a:xfrm>
          <a:prstGeom prst="rect">
            <a:avLst/>
          </a:prstGeom>
          <a:ln w="9360">
            <a:noFill/>
          </a:ln>
        </p:spPr>
      </p:pic>
      <p:pic>
        <p:nvPicPr>
          <p:cNvPr id="182" name="Picture 6" descr=""/>
          <p:cNvPicPr/>
          <p:nvPr/>
        </p:nvPicPr>
        <p:blipFill>
          <a:blip r:embed="rId5"/>
          <a:stretch/>
        </p:blipFill>
        <p:spPr>
          <a:xfrm>
            <a:off x="4857840" y="2857320"/>
            <a:ext cx="856800" cy="538920"/>
          </a:xfrm>
          <a:prstGeom prst="rect">
            <a:avLst/>
          </a:prstGeom>
          <a:ln w="9360">
            <a:noFill/>
          </a:ln>
        </p:spPr>
      </p:pic>
      <p:pic>
        <p:nvPicPr>
          <p:cNvPr id="183" name="Picture 7" descr=""/>
          <p:cNvPicPr/>
          <p:nvPr/>
        </p:nvPicPr>
        <p:blipFill>
          <a:blip r:embed="rId6"/>
          <a:stretch/>
        </p:blipFill>
        <p:spPr>
          <a:xfrm>
            <a:off x="4143240" y="4572000"/>
            <a:ext cx="3901320" cy="785520"/>
          </a:xfrm>
          <a:prstGeom prst="rect">
            <a:avLst/>
          </a:prstGeom>
          <a:ln w="9360">
            <a:noFill/>
          </a:ln>
        </p:spPr>
      </p:pic>
      <p:sp>
        <p:nvSpPr>
          <p:cNvPr id="184" name="CustomShape 2"/>
          <p:cNvSpPr/>
          <p:nvPr/>
        </p:nvSpPr>
        <p:spPr>
          <a:xfrm flipV="1">
            <a:off x="2432520" y="1999800"/>
            <a:ext cx="3067560" cy="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2157480" y="3143160"/>
            <a:ext cx="14857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V="1">
            <a:off x="4060440" y="3126960"/>
            <a:ext cx="79704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 rot="5400000">
            <a:off x="5788800" y="1855080"/>
            <a:ext cx="49968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 rot="5400000">
            <a:off x="5335560" y="3116520"/>
            <a:ext cx="2214360" cy="6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 flipH="1" rot="16200000">
            <a:off x="5101920" y="3580200"/>
            <a:ext cx="1175040" cy="80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 flipV="1" rot="10800000">
            <a:off x="1472040" y="2000520"/>
            <a:ext cx="402876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2214720" y="1714320"/>
            <a:ext cx="4739760" cy="1071360"/>
          </a:xfrm>
          <a:prstGeom prst="rect">
            <a:avLst/>
          </a:prstGeom>
          <a:ln w="9360">
            <a:noFill/>
          </a:ln>
        </p:spPr>
      </p:pic>
      <p:pic>
        <p:nvPicPr>
          <p:cNvPr id="193" name="Picture 3" descr=""/>
          <p:cNvPicPr/>
          <p:nvPr/>
        </p:nvPicPr>
        <p:blipFill>
          <a:blip r:embed="rId2"/>
          <a:stretch/>
        </p:blipFill>
        <p:spPr>
          <a:xfrm>
            <a:off x="1143000" y="3143160"/>
            <a:ext cx="6686280" cy="828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 +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Годунов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2" descr="C:\Programing\Python\THINC\init.png"/>
          <p:cNvPicPr/>
          <p:nvPr/>
        </p:nvPicPr>
        <p:blipFill>
          <a:blip r:embed="rId1"/>
          <a:stretch/>
        </p:blipFill>
        <p:spPr>
          <a:xfrm>
            <a:off x="-1071720" y="785880"/>
            <a:ext cx="11266560" cy="3285720"/>
          </a:xfrm>
          <a:prstGeom prst="rect">
            <a:avLst/>
          </a:prstGeom>
          <a:ln>
            <a:noFill/>
          </a:ln>
        </p:spPr>
      </p:pic>
      <p:pic>
        <p:nvPicPr>
          <p:cNvPr id="196" name="Picture 3" descr="C:\Programing\Python\THINC\init.png"/>
          <p:cNvPicPr/>
          <p:nvPr/>
        </p:nvPicPr>
        <p:blipFill>
          <a:blip r:embed="rId2"/>
          <a:stretch/>
        </p:blipFill>
        <p:spPr>
          <a:xfrm>
            <a:off x="-1071720" y="3592800"/>
            <a:ext cx="11286720" cy="329184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157400" y="1857240"/>
            <a:ext cx="1127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198800" y="4572000"/>
            <a:ext cx="1437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t=5T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143840" y="0"/>
            <a:ext cx="1999800" cy="499680"/>
          </a:xfrm>
          <a:prstGeom prst="chevron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+Анимация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Таблица ошибок для схемы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 +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Годунов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tretch/>
        </p:blipFill>
        <p:spPr>
          <a:xfrm>
            <a:off x="714240" y="2143080"/>
            <a:ext cx="7596000" cy="2356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Сходимость метода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 +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Годунов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2" descr="C:\Users\GSench\Downloads\ErrorConvergence1.png"/>
          <p:cNvPicPr/>
          <p:nvPr/>
        </p:nvPicPr>
        <p:blipFill>
          <a:blip r:embed="rId1"/>
          <a:stretch/>
        </p:blipFill>
        <p:spPr>
          <a:xfrm>
            <a:off x="357120" y="1214280"/>
            <a:ext cx="8248320" cy="2723760"/>
          </a:xfrm>
          <a:prstGeom prst="rect">
            <a:avLst/>
          </a:prstGeom>
          <a:ln>
            <a:noFill/>
          </a:ln>
        </p:spPr>
      </p:pic>
      <p:pic>
        <p:nvPicPr>
          <p:cNvPr id="204" name="Picture 3" descr="C:\Users\GSench\Downloads\ErrorConvergence2.png"/>
          <p:cNvPicPr/>
          <p:nvPr/>
        </p:nvPicPr>
        <p:blipFill>
          <a:blip r:embed="rId2"/>
          <a:stretch/>
        </p:blipFill>
        <p:spPr>
          <a:xfrm>
            <a:off x="357120" y="3857760"/>
            <a:ext cx="8267400" cy="27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 + 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6" name="Picture 2" descr="C:\Programing\Python\THINC\init.png"/>
          <p:cNvPicPr/>
          <p:nvPr/>
        </p:nvPicPr>
        <p:blipFill>
          <a:blip r:embed="rId1"/>
          <a:stretch/>
        </p:blipFill>
        <p:spPr>
          <a:xfrm>
            <a:off x="-1285920" y="1071720"/>
            <a:ext cx="11582640" cy="3378240"/>
          </a:xfrm>
          <a:prstGeom prst="rect">
            <a:avLst/>
          </a:prstGeom>
          <a:ln>
            <a:noFill/>
          </a:ln>
        </p:spPr>
      </p:pic>
      <p:pic>
        <p:nvPicPr>
          <p:cNvPr id="207" name="Picture 3" descr="C:\Programing\Python\THINC\init.png"/>
          <p:cNvPicPr/>
          <p:nvPr/>
        </p:nvPicPr>
        <p:blipFill>
          <a:blip r:embed="rId2"/>
          <a:stretch/>
        </p:blipFill>
        <p:spPr>
          <a:xfrm>
            <a:off x="-1285920" y="3786120"/>
            <a:ext cx="11572560" cy="33750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1157400" y="2071800"/>
            <a:ext cx="1127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98800" y="4786200"/>
            <a:ext cx="1437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t=5T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143840" y="0"/>
            <a:ext cx="1999800" cy="499680"/>
          </a:xfrm>
          <a:prstGeom prst="chevron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+Анимация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Таблица ошибок для схемы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 +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Picture 3" descr=""/>
          <p:cNvPicPr/>
          <p:nvPr/>
        </p:nvPicPr>
        <p:blipFill>
          <a:blip r:embed="rId1"/>
          <a:stretch/>
        </p:blipFill>
        <p:spPr>
          <a:xfrm>
            <a:off x="928800" y="2214720"/>
            <a:ext cx="7006680" cy="2142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Сходимость метода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THINC + MUSCL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Picture 2" descr="C:\Users\GSench\Downloads\ErrorConvergence1.png"/>
          <p:cNvPicPr/>
          <p:nvPr/>
        </p:nvPicPr>
        <p:blipFill>
          <a:blip r:embed="rId1"/>
          <a:stretch/>
        </p:blipFill>
        <p:spPr>
          <a:xfrm>
            <a:off x="500040" y="1143000"/>
            <a:ext cx="8210160" cy="2742840"/>
          </a:xfrm>
          <a:prstGeom prst="rect">
            <a:avLst/>
          </a:prstGeom>
          <a:ln>
            <a:noFill/>
          </a:ln>
        </p:spPr>
      </p:pic>
      <p:pic>
        <p:nvPicPr>
          <p:cNvPr id="215" name="Picture 3" descr="C:\Users\GSench\Downloads\ErrorConvergence2.png"/>
          <p:cNvPicPr/>
          <p:nvPr/>
        </p:nvPicPr>
        <p:blipFill>
          <a:blip r:embed="rId2"/>
          <a:stretch/>
        </p:blipFill>
        <p:spPr>
          <a:xfrm>
            <a:off x="500040" y="3857760"/>
            <a:ext cx="8267400" cy="27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Изображения: графики методов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3572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Таким образом, были исследованы методы численного решения уравнения переноса с использованием подхода цифровой геометрии. Был исследован численный метод решения уравнения переноса и реализован его программный алгоритм для одномерного случая.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Важно отметить, что исследование схем для решения уравнение переноса в одномерном случае позволяет использовать данный подход в двумерном и трехмерном пространстве.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представления цифровой геометрии были исследованы схемы с разным порядком точности, в том числе схема Годунова,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MUSCL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THINC.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Применение схемы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THINC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отличие от других схем позволяет с высокой точностью описать поведение геометрии в цифровом виде.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Программа, написанная для одномерного случая будет использована в дальнейшем как расчетный блок для многомерного случая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Digital Geometry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 МКЭ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методе, описанном в данной работе, геометрия тела задается характеристической функцией: так называемая цифровая геометрия, а ее эволюция описывается уравнением переноса. Это сильно упрощает введение сетки и облегчает расчеты, сохраняя при этом точность на достаточно высоком уровне.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Постановка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 известному распределению функции скалярной величины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начальный момент времени, а также с заданым полем скоростей на каждом моменте времени необходимо рассчитать характеристическую функцию твердого тела и жидкости (скалярную величину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f)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в рассматриваемой области на каждом временном шаге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87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1. Поле скоростей твердого тела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Содержимое 3" descr="ТочнаяГеометрия.png"/>
          <p:cNvPicPr/>
          <p:nvPr/>
        </p:nvPicPr>
        <p:blipFill>
          <a:blip r:embed="rId1"/>
          <a:stretch/>
        </p:blipFill>
        <p:spPr>
          <a:xfrm>
            <a:off x="357120" y="785880"/>
            <a:ext cx="8786520" cy="52581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714240" y="5600880"/>
            <a:ext cx="8229240" cy="12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3000"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рамках решения предыдущей задачи было рассчитано поле скоростей в области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индуцированное твердым телом при движении.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2. Характеристическая функция твердого тела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Характеристическая функция твердого тела представляет собой функцию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индикатор: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Уравнение переноса — дифференциальное уравнение в частных производных, описывающее изменение скалярной величины в пространстве и времени: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2791080" y="5120640"/>
            <a:ext cx="3152520" cy="828360"/>
          </a:xfrm>
          <a:prstGeom prst="rect">
            <a:avLst/>
          </a:prstGeom>
          <a:ln w="9360">
            <a:noFill/>
          </a:ln>
        </p:spPr>
      </p:pic>
      <p:pic>
        <p:nvPicPr>
          <p:cNvPr id="99" name="Picture 2" descr=""/>
          <p:cNvPicPr/>
          <p:nvPr/>
        </p:nvPicPr>
        <p:blipFill>
          <a:blip r:embed="rId2"/>
          <a:stretch/>
        </p:blipFill>
        <p:spPr>
          <a:xfrm>
            <a:off x="857160" y="2428920"/>
            <a:ext cx="7515000" cy="818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2. Характеристическая функция твердого тела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Содержимое 4" descr="ОписаниеПроцессаСеткаfij.png"/>
          <p:cNvPicPr/>
          <p:nvPr/>
        </p:nvPicPr>
        <p:blipFill>
          <a:blip r:embed="rId1"/>
          <a:stretch/>
        </p:blipFill>
        <p:spPr>
          <a:xfrm>
            <a:off x="71280" y="1386000"/>
            <a:ext cx="9000720" cy="53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2. Характеристическая функция твердого тела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Начальные условия для уравнения переноса: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Поле скоростей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Начальное положение точек границы твердого тела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Необходимо найти: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971640" indent="-5140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Характеристическую функцию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в области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 отрезке времени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[0; T]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Application>LibreOffice/6.4.7.2$Linux_X86_64 LibreOffice_project/40$Build-2</Application>
  <Words>754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2020-10-20T16:43:12Z</dcterms:created>
  <dc:creator>Григорий Сенченок</dc:creator>
  <dc:description/>
  <dc:language>en-US</dc:language>
  <cp:lastModifiedBy/>
  <dcterms:modified xsi:type="dcterms:W3CDTF">2022-05-16T19:56:48Z</dcterms:modified>
  <cp:revision>99</cp:revision>
  <dc:subject/>
  <dc:title>Численное решение уравнения переноса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