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4.jpeg" ContentType="image/jpeg"/>
  <Override PartName="/ppt/media/image46.png" ContentType="image/png"/>
  <Override PartName="/ppt/media/image45.png" ContentType="image/png"/>
  <Override PartName="/ppt/media/image40.png" ContentType="image/png"/>
  <Override PartName="/ppt/media/image20.png" ContentType="image/png"/>
  <Override PartName="/ppt/media/image57.png" ContentType="image/png"/>
  <Override PartName="/ppt/media/image14.png" ContentType="image/png"/>
  <Override PartName="/ppt/media/image16.png" ContentType="image/png"/>
  <Override PartName="/ppt/media/image17.png" ContentType="image/png"/>
  <Override PartName="/ppt/media/image21.png" ContentType="image/png"/>
  <Override PartName="/ppt/media/image58.png" ContentType="image/png"/>
  <Override PartName="/ppt/media/image33.png" ContentType="image/png"/>
  <Override PartName="/ppt/media/image15.png" ContentType="image/png"/>
  <Override PartName="/ppt/media/image3.png" ContentType="image/png"/>
  <Override PartName="/ppt/media/image68.png" ContentType="image/png"/>
  <Override PartName="/ppt/media/image2.jpeg" ContentType="image/jpeg"/>
  <Override PartName="/ppt/media/image31.png" ContentType="image/png"/>
  <Override PartName="/ppt/media/image67.png" ContentType="image/png"/>
  <Override PartName="/ppt/media/image30.png" ContentType="image/png"/>
  <Override PartName="/ppt/media/image66.png" ContentType="image/png"/>
  <Override PartName="/ppt/media/image26.png" ContentType="image/png"/>
  <Override PartName="/ppt/media/image63.png" ContentType="image/png"/>
  <Override PartName="/ppt/media/image65.png" ContentType="image/png"/>
  <Override PartName="/ppt/media/image28.png" ContentType="image/png"/>
  <Override PartName="/ppt/media/image25.png" ContentType="image/png"/>
  <Override PartName="/ppt/media/image62.png" ContentType="image/png"/>
  <Override PartName="/ppt/media/image64.png" ContentType="image/png"/>
  <Override PartName="/ppt/media/image27.png" ContentType="image/png"/>
  <Override PartName="/ppt/media/image60.png" ContentType="image/png"/>
  <Override PartName="/ppt/media/image23.png" ContentType="image/png"/>
  <Override PartName="/ppt/media/image24.png" ContentType="image/png"/>
  <Override PartName="/ppt/media/image59.png" ContentType="image/png"/>
  <Override PartName="/ppt/media/image22.png" ContentType="image/png"/>
  <Override PartName="/ppt/media/image61.png" ContentType="image/png"/>
  <Override PartName="/ppt/media/image5.jpeg" ContentType="image/jpeg"/>
  <Override PartName="/ppt/media/image50.png" ContentType="image/png"/>
  <Override PartName="/ppt/media/image29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10.png" ContentType="image/png"/>
  <Override PartName="/ppt/media/image47.png" ContentType="image/png"/>
  <Override PartName="/ppt/media/image32.png" ContentType="image/png"/>
  <Override PartName="/ppt/media/image34.png" ContentType="image/png"/>
  <Override PartName="/ppt/media/image35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slideLayout" Target="../slideLayouts/slideLayout7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642960" y="2000160"/>
            <a:ext cx="7769160" cy="20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Arial"/>
                <a:ea typeface="Arial"/>
              </a:rPr>
              <a:t>Применение различных схем для численного решения уравнения переноса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2500200" y="4124160"/>
            <a:ext cx="6397560" cy="17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Студент 621 группы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Сенченок Григорий Антонович.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Научный руководитель: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д.ф.-м.н., профессор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Меньшов Игорь Станиславович.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1643040" y="219960"/>
            <a:ext cx="6283440" cy="118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Calibri"/>
              </a:rPr>
              <a:t>Московский государственный университет имени М.В.Ломоносова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Calibri"/>
              </a:rPr>
              <a:t>Механико-математический факультет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457200" y="273600"/>
            <a:ext cx="822672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Аппроксимация интегралов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784800" y="3155760"/>
            <a:ext cx="5020560" cy="48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Непрерывное распределение (методы MUSCL, THINC):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Квадратурная формула трапеции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58" name="" descr=""/>
          <p:cNvPicPr/>
          <p:nvPr/>
        </p:nvPicPr>
        <p:blipFill>
          <a:blip r:embed="rId1"/>
          <a:stretch/>
        </p:blipFill>
        <p:spPr>
          <a:xfrm>
            <a:off x="858600" y="3701880"/>
            <a:ext cx="4687920" cy="547200"/>
          </a:xfrm>
          <a:prstGeom prst="rect">
            <a:avLst/>
          </a:prstGeom>
          <a:ln>
            <a:noFill/>
          </a:ln>
        </p:spPr>
      </p:pic>
      <p:pic>
        <p:nvPicPr>
          <p:cNvPr id="359" name="" descr=""/>
          <p:cNvPicPr/>
          <p:nvPr/>
        </p:nvPicPr>
        <p:blipFill>
          <a:blip r:embed="rId2"/>
          <a:stretch/>
        </p:blipFill>
        <p:spPr>
          <a:xfrm>
            <a:off x="858600" y="4320000"/>
            <a:ext cx="4213800" cy="1107720"/>
          </a:xfrm>
          <a:prstGeom prst="rect">
            <a:avLst/>
          </a:prstGeom>
          <a:ln>
            <a:noFill/>
          </a:ln>
        </p:spPr>
      </p:pic>
      <p:pic>
        <p:nvPicPr>
          <p:cNvPr id="360" name="" descr=""/>
          <p:cNvPicPr/>
          <p:nvPr/>
        </p:nvPicPr>
        <p:blipFill>
          <a:blip r:embed="rId3"/>
          <a:stretch/>
        </p:blipFill>
        <p:spPr>
          <a:xfrm>
            <a:off x="926640" y="5851440"/>
            <a:ext cx="4583160" cy="547200"/>
          </a:xfrm>
          <a:prstGeom prst="rect">
            <a:avLst/>
          </a:prstGeom>
          <a:ln>
            <a:noFill/>
          </a:ln>
        </p:spPr>
      </p:pic>
      <p:pic>
        <p:nvPicPr>
          <p:cNvPr id="361" name="" descr=""/>
          <p:cNvPicPr/>
          <p:nvPr/>
        </p:nvPicPr>
        <p:blipFill>
          <a:blip r:embed="rId4"/>
          <a:stretch/>
        </p:blipFill>
        <p:spPr>
          <a:xfrm>
            <a:off x="932400" y="6357960"/>
            <a:ext cx="4528080" cy="466560"/>
          </a:xfrm>
          <a:prstGeom prst="rect">
            <a:avLst/>
          </a:prstGeom>
          <a:ln>
            <a:noFill/>
          </a:ln>
        </p:spPr>
      </p:pic>
      <p:sp>
        <p:nvSpPr>
          <p:cNvPr id="362" name="CustomShape 3"/>
          <p:cNvSpPr/>
          <p:nvPr/>
        </p:nvSpPr>
        <p:spPr>
          <a:xfrm>
            <a:off x="858600" y="5498640"/>
            <a:ext cx="56851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Финальное выражение для расчета потоков через грани ячеек: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3" name="CustomShape 4"/>
          <p:cNvSpPr/>
          <p:nvPr/>
        </p:nvSpPr>
        <p:spPr>
          <a:xfrm>
            <a:off x="822600" y="2025360"/>
            <a:ext cx="7679160" cy="13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Для вычисления потоков были исследованы следующие методы подсеточной реконструкции:</a:t>
            </a:r>
            <a:endParaRPr b="0" lang="en-US" sz="14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MUSCL: восполнение ллинейной функцией</a:t>
            </a:r>
            <a:endParaRPr b="0" lang="en-US" sz="14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THINC: восполнение гиперболическим тангенсом</a:t>
            </a:r>
            <a:endParaRPr b="0" lang="en-US" sz="14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JR: восполнение скачком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4" name="CustomShape 5"/>
          <p:cNvSpPr/>
          <p:nvPr/>
        </p:nvSpPr>
        <p:spPr>
          <a:xfrm>
            <a:off x="822960" y="1188720"/>
            <a:ext cx="822888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Выражение для точного расчета потоков через грани ячеек, полученное методом характеристик: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65" name="" descr=""/>
          <p:cNvPicPr/>
          <p:nvPr/>
        </p:nvPicPr>
        <p:blipFill>
          <a:blip r:embed="rId5"/>
          <a:stretch/>
        </p:blipFill>
        <p:spPr>
          <a:xfrm>
            <a:off x="914400" y="1474920"/>
            <a:ext cx="3839760" cy="607320"/>
          </a:xfrm>
          <a:prstGeom prst="rect">
            <a:avLst/>
          </a:prstGeom>
          <a:ln>
            <a:noFill/>
          </a:ln>
        </p:spPr>
      </p:pic>
      <p:pic>
        <p:nvPicPr>
          <p:cNvPr id="366" name="" descr=""/>
          <p:cNvPicPr/>
          <p:nvPr/>
        </p:nvPicPr>
        <p:blipFill>
          <a:blip r:embed="rId6"/>
          <a:stretch/>
        </p:blipFill>
        <p:spPr>
          <a:xfrm>
            <a:off x="5120640" y="1499040"/>
            <a:ext cx="3748320" cy="57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MUSCL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68" name="Picture 2_18" descr=""/>
          <p:cNvPicPr/>
          <p:nvPr/>
        </p:nvPicPr>
        <p:blipFill>
          <a:blip r:embed="rId1"/>
          <a:stretch/>
        </p:blipFill>
        <p:spPr>
          <a:xfrm>
            <a:off x="91440" y="1492920"/>
            <a:ext cx="6174720" cy="4997520"/>
          </a:xfrm>
          <a:prstGeom prst="rect">
            <a:avLst/>
          </a:prstGeom>
          <a:ln w="9360">
            <a:noFill/>
          </a:ln>
        </p:spPr>
      </p:pic>
      <p:pic>
        <p:nvPicPr>
          <p:cNvPr id="369" name="Picture 4_8" descr="D:\YandexDisk\Скриншоты\2021-05-18_12-55-05.png"/>
          <p:cNvPicPr/>
          <p:nvPr/>
        </p:nvPicPr>
        <p:blipFill>
          <a:blip r:embed="rId2"/>
          <a:stretch/>
        </p:blipFill>
        <p:spPr>
          <a:xfrm>
            <a:off x="4846320" y="1364040"/>
            <a:ext cx="3690000" cy="357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457200" y="1828800"/>
            <a:ext cx="8226720" cy="429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1" name="Picture 4_1" descr=""/>
          <p:cNvPicPr/>
          <p:nvPr/>
        </p:nvPicPr>
        <p:blipFill>
          <a:blip r:embed="rId1"/>
          <a:stretch/>
        </p:blipFill>
        <p:spPr>
          <a:xfrm>
            <a:off x="6013080" y="1946160"/>
            <a:ext cx="2854800" cy="577080"/>
          </a:xfrm>
          <a:prstGeom prst="rect">
            <a:avLst/>
          </a:prstGeom>
          <a:ln w="9360">
            <a:noFill/>
          </a:ln>
        </p:spPr>
      </p:pic>
      <p:sp>
        <p:nvSpPr>
          <p:cNvPr id="372" name="CustomShape 2"/>
          <p:cNvSpPr/>
          <p:nvPr/>
        </p:nvSpPr>
        <p:spPr>
          <a:xfrm>
            <a:off x="457200" y="273600"/>
            <a:ext cx="822672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THINC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548640" y="1325160"/>
            <a:ext cx="76791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Аппроксимация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f(i)n: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74" name="Picture 3_0" descr=""/>
          <p:cNvPicPr/>
          <p:nvPr/>
        </p:nvPicPr>
        <p:blipFill>
          <a:blip r:embed="rId2"/>
          <a:stretch/>
        </p:blipFill>
        <p:spPr>
          <a:xfrm>
            <a:off x="731520" y="1749960"/>
            <a:ext cx="5212080" cy="925920"/>
          </a:xfrm>
          <a:prstGeom prst="rect">
            <a:avLst/>
          </a:prstGeom>
          <a:ln w="9360">
            <a:noFill/>
          </a:ln>
        </p:spPr>
      </p:pic>
      <p:sp>
        <p:nvSpPr>
          <p:cNvPr id="375" name="CustomShape 4"/>
          <p:cNvSpPr/>
          <p:nvPr/>
        </p:nvSpPr>
        <p:spPr>
          <a:xfrm>
            <a:off x="457200" y="2743200"/>
            <a:ext cx="8319240" cy="23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0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Параметр       – относительное расстояние до середины скачка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от левой границы отрезка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X(i-1/2)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76" name="Picture 2_1" descr=""/>
          <p:cNvPicPr/>
          <p:nvPr/>
        </p:nvPicPr>
        <p:blipFill>
          <a:blip r:embed="rId3"/>
          <a:stretch/>
        </p:blipFill>
        <p:spPr>
          <a:xfrm>
            <a:off x="2103120" y="2766960"/>
            <a:ext cx="354240" cy="340200"/>
          </a:xfrm>
          <a:prstGeom prst="rect">
            <a:avLst/>
          </a:prstGeom>
          <a:ln w="9360">
            <a:noFill/>
          </a:ln>
        </p:spPr>
      </p:pic>
      <p:pic>
        <p:nvPicPr>
          <p:cNvPr id="377" name="Рисунок 4_1" descr="D:\YandexDisk\Скриншоты\2020-09-29_23-00-24 (3).png"/>
          <p:cNvPicPr/>
          <p:nvPr/>
        </p:nvPicPr>
        <p:blipFill>
          <a:blip r:embed="rId4"/>
          <a:stretch/>
        </p:blipFill>
        <p:spPr>
          <a:xfrm>
            <a:off x="1828800" y="3372480"/>
            <a:ext cx="5393160" cy="2203560"/>
          </a:xfrm>
          <a:prstGeom prst="rect">
            <a:avLst/>
          </a:prstGeom>
          <a:ln w="9360">
            <a:noFill/>
          </a:ln>
        </p:spPr>
      </p:pic>
      <p:pic>
        <p:nvPicPr>
          <p:cNvPr id="378" name="Рисунок 6_0" descr="2021-05-18_12-26-36.png"/>
          <p:cNvPicPr/>
          <p:nvPr/>
        </p:nvPicPr>
        <p:blipFill>
          <a:blip r:embed="rId5"/>
          <a:stretch/>
        </p:blipFill>
        <p:spPr>
          <a:xfrm>
            <a:off x="2560320" y="5394960"/>
            <a:ext cx="4021560" cy="118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457200" y="273600"/>
            <a:ext cx="8227440" cy="11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Jump Reconstruction (JR)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640080" y="1291680"/>
            <a:ext cx="8010720" cy="44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Arial"/>
              </a:rPr>
              <a:t>Подсеточное восполнение разрывной функцией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81" name="Picture 2_0" descr="C:\Users\GSench\Downloads\1200px-Heaviside.svg.png"/>
          <p:cNvPicPr/>
          <p:nvPr/>
        </p:nvPicPr>
        <p:blipFill>
          <a:blip r:embed="rId1"/>
          <a:stretch/>
        </p:blipFill>
        <p:spPr>
          <a:xfrm>
            <a:off x="4023360" y="2011680"/>
            <a:ext cx="4361400" cy="2244600"/>
          </a:xfrm>
          <a:prstGeom prst="rect">
            <a:avLst/>
          </a:prstGeom>
          <a:ln>
            <a:noFill/>
          </a:ln>
        </p:spPr>
      </p:pic>
      <p:pic>
        <p:nvPicPr>
          <p:cNvPr id="382" name="" descr=""/>
          <p:cNvPicPr/>
          <p:nvPr/>
        </p:nvPicPr>
        <p:blipFill>
          <a:blip r:embed="rId2"/>
          <a:stretch/>
        </p:blipFill>
        <p:spPr>
          <a:xfrm>
            <a:off x="640080" y="1978560"/>
            <a:ext cx="2924280" cy="762840"/>
          </a:xfrm>
          <a:prstGeom prst="rect">
            <a:avLst/>
          </a:prstGeom>
          <a:ln>
            <a:noFill/>
          </a:ln>
        </p:spPr>
      </p:pic>
      <p:pic>
        <p:nvPicPr>
          <p:cNvPr id="383" name="" descr=""/>
          <p:cNvPicPr/>
          <p:nvPr/>
        </p:nvPicPr>
        <p:blipFill>
          <a:blip r:embed="rId3"/>
          <a:stretch/>
        </p:blipFill>
        <p:spPr>
          <a:xfrm>
            <a:off x="496080" y="3364560"/>
            <a:ext cx="3434040" cy="748440"/>
          </a:xfrm>
          <a:prstGeom prst="rect">
            <a:avLst/>
          </a:prstGeom>
          <a:ln>
            <a:noFill/>
          </a:ln>
        </p:spPr>
      </p:pic>
      <p:sp>
        <p:nvSpPr>
          <p:cNvPr id="384" name="CustomShape 3"/>
          <p:cNvSpPr/>
          <p:nvPr/>
        </p:nvSpPr>
        <p:spPr>
          <a:xfrm>
            <a:off x="457200" y="2744280"/>
            <a:ext cx="374724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Параметр xi*–  положение скачка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457200" y="273600"/>
            <a:ext cx="822672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Численные результаты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640080" y="1417680"/>
            <a:ext cx="7862040" cy="7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1D тесты с перемещением “полки” с постоянной скоростью. Заданы циклические граничные условия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731520" y="4024440"/>
            <a:ext cx="767916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2D тесты с перемещением простых форм в поле постоянной скорости</a:t>
            </a:r>
            <a:endParaRPr b="0" lang="en-US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2D тест с перемещением простых форм в поле скоростей твердого тела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388" name="" descr=""/>
          <p:cNvPicPr/>
          <p:nvPr/>
        </p:nvPicPr>
        <p:blipFill>
          <a:blip r:embed="rId1"/>
          <a:stretch/>
        </p:blipFill>
        <p:spPr>
          <a:xfrm>
            <a:off x="548640" y="4376520"/>
            <a:ext cx="2662560" cy="2662560"/>
          </a:xfrm>
          <a:prstGeom prst="rect">
            <a:avLst/>
          </a:prstGeom>
          <a:ln>
            <a:noFill/>
          </a:ln>
        </p:spPr>
      </p:pic>
      <p:pic>
        <p:nvPicPr>
          <p:cNvPr id="389" name="" descr=""/>
          <p:cNvPicPr/>
          <p:nvPr/>
        </p:nvPicPr>
        <p:blipFill>
          <a:blip r:embed="rId2"/>
          <a:stretch/>
        </p:blipFill>
        <p:spPr>
          <a:xfrm>
            <a:off x="3217680" y="4406400"/>
            <a:ext cx="2632680" cy="2632680"/>
          </a:xfrm>
          <a:prstGeom prst="rect">
            <a:avLst/>
          </a:prstGeom>
          <a:ln>
            <a:noFill/>
          </a:ln>
        </p:spPr>
      </p:pic>
      <p:pic>
        <p:nvPicPr>
          <p:cNvPr id="390" name="" descr=""/>
          <p:cNvPicPr/>
          <p:nvPr/>
        </p:nvPicPr>
        <p:blipFill>
          <a:blip r:embed="rId3"/>
          <a:stretch/>
        </p:blipFill>
        <p:spPr>
          <a:xfrm>
            <a:off x="5861880" y="4389120"/>
            <a:ext cx="2640240" cy="2640240"/>
          </a:xfrm>
          <a:prstGeom prst="rect">
            <a:avLst/>
          </a:prstGeom>
          <a:ln>
            <a:noFill/>
          </a:ln>
        </p:spPr>
      </p:pic>
      <p:pic>
        <p:nvPicPr>
          <p:cNvPr id="391" name="" descr=""/>
          <p:cNvPicPr/>
          <p:nvPr/>
        </p:nvPicPr>
        <p:blipFill>
          <a:blip r:embed="rId4"/>
          <a:stretch/>
        </p:blipFill>
        <p:spPr>
          <a:xfrm>
            <a:off x="1371600" y="2103120"/>
            <a:ext cx="6400080" cy="213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" descr=""/>
          <p:cNvPicPr/>
          <p:nvPr/>
        </p:nvPicPr>
        <p:blipFill>
          <a:blip r:embed="rId1"/>
          <a:stretch/>
        </p:blipFill>
        <p:spPr>
          <a:xfrm>
            <a:off x="360" y="3627720"/>
            <a:ext cx="9143280" cy="3047040"/>
          </a:xfrm>
          <a:prstGeom prst="rect">
            <a:avLst/>
          </a:prstGeom>
          <a:ln>
            <a:noFill/>
          </a:ln>
        </p:spPr>
      </p:pic>
      <p:pic>
        <p:nvPicPr>
          <p:cNvPr id="393" name="" descr=""/>
          <p:cNvPicPr/>
          <p:nvPr/>
        </p:nvPicPr>
        <p:blipFill>
          <a:blip r:embed="rId2"/>
          <a:stretch/>
        </p:blipFill>
        <p:spPr>
          <a:xfrm>
            <a:off x="51840" y="335880"/>
            <a:ext cx="9143280" cy="3047040"/>
          </a:xfrm>
          <a:prstGeom prst="rect">
            <a:avLst/>
          </a:prstGeom>
          <a:ln>
            <a:noFill/>
          </a:ln>
        </p:spPr>
      </p:pic>
      <p:sp>
        <p:nvSpPr>
          <p:cNvPr id="394" name="CustomShape 1"/>
          <p:cNvSpPr/>
          <p:nvPr/>
        </p:nvSpPr>
        <p:spPr>
          <a:xfrm>
            <a:off x="640080" y="91440"/>
            <a:ext cx="18284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MUSCL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457200" y="3383280"/>
            <a:ext cx="20113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THINC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" descr=""/>
          <p:cNvPicPr/>
          <p:nvPr/>
        </p:nvPicPr>
        <p:blipFill>
          <a:blip r:embed="rId1"/>
          <a:stretch/>
        </p:blipFill>
        <p:spPr>
          <a:xfrm>
            <a:off x="360" y="153000"/>
            <a:ext cx="9143280" cy="3047040"/>
          </a:xfrm>
          <a:prstGeom prst="rect">
            <a:avLst/>
          </a:prstGeom>
          <a:ln>
            <a:noFill/>
          </a:ln>
        </p:spPr>
      </p:pic>
      <p:pic>
        <p:nvPicPr>
          <p:cNvPr id="397" name="" descr=""/>
          <p:cNvPicPr/>
          <p:nvPr/>
        </p:nvPicPr>
        <p:blipFill>
          <a:blip r:embed="rId2"/>
          <a:stretch/>
        </p:blipFill>
        <p:spPr>
          <a:xfrm>
            <a:off x="0" y="3200400"/>
            <a:ext cx="9143280" cy="3047040"/>
          </a:xfrm>
          <a:prstGeom prst="rect">
            <a:avLst/>
          </a:prstGeom>
          <a:ln>
            <a:noFill/>
          </a:ln>
        </p:spPr>
      </p:pic>
      <p:sp>
        <p:nvSpPr>
          <p:cNvPr id="398" name="CustomShape 1"/>
          <p:cNvSpPr/>
          <p:nvPr/>
        </p:nvSpPr>
        <p:spPr>
          <a:xfrm>
            <a:off x="365760" y="91440"/>
            <a:ext cx="15541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THINC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274320" y="3108960"/>
            <a:ext cx="1737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JR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Arial"/>
              </a:rPr>
              <a:t>2D реализация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457200" y="1619280"/>
            <a:ext cx="8226360" cy="41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9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Arial"/>
              </a:rPr>
              <a:t>Метод MUSCL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02" name="" descr=""/>
          <p:cNvPicPr/>
          <p:nvPr/>
        </p:nvPicPr>
        <p:blipFill>
          <a:blip r:embed="rId1"/>
          <a:stretch/>
        </p:blipFill>
        <p:spPr>
          <a:xfrm>
            <a:off x="180000" y="2377080"/>
            <a:ext cx="4480560" cy="4480560"/>
          </a:xfrm>
          <a:prstGeom prst="rect">
            <a:avLst/>
          </a:prstGeom>
          <a:ln>
            <a:noFill/>
          </a:ln>
        </p:spPr>
      </p:pic>
      <p:sp>
        <p:nvSpPr>
          <p:cNvPr id="403" name="TextShape 3"/>
          <p:cNvSpPr txBox="1"/>
          <p:nvPr/>
        </p:nvSpPr>
        <p:spPr>
          <a:xfrm>
            <a:off x="4937760" y="1627920"/>
            <a:ext cx="2743200" cy="54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3200" spc="-1" strike="noStrike">
                <a:latin typeface="Arial"/>
              </a:rPr>
              <a:t>Метод THINC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04" name="" descr=""/>
          <p:cNvPicPr/>
          <p:nvPr/>
        </p:nvPicPr>
        <p:blipFill>
          <a:blip r:embed="rId2"/>
          <a:stretch/>
        </p:blipFill>
        <p:spPr>
          <a:xfrm>
            <a:off x="4428000" y="2322000"/>
            <a:ext cx="4572000" cy="457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Arial"/>
              </a:rPr>
              <a:t>2D реализация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457200" y="1619280"/>
            <a:ext cx="8226360" cy="41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9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Arial"/>
              </a:rPr>
              <a:t>THINC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7" name="CustomShape 3"/>
          <p:cNvSpPr/>
          <p:nvPr/>
        </p:nvSpPr>
        <p:spPr>
          <a:xfrm>
            <a:off x="5026680" y="1617120"/>
            <a:ext cx="91656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JR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08" name="" descr=""/>
          <p:cNvPicPr/>
          <p:nvPr/>
        </p:nvPicPr>
        <p:blipFill>
          <a:blip r:embed="rId1"/>
          <a:stretch/>
        </p:blipFill>
        <p:spPr>
          <a:xfrm>
            <a:off x="0" y="2194560"/>
            <a:ext cx="4663440" cy="4663440"/>
          </a:xfrm>
          <a:prstGeom prst="rect">
            <a:avLst/>
          </a:prstGeom>
          <a:ln>
            <a:noFill/>
          </a:ln>
        </p:spPr>
      </p:pic>
      <p:pic>
        <p:nvPicPr>
          <p:cNvPr id="409" name="" descr=""/>
          <p:cNvPicPr/>
          <p:nvPr/>
        </p:nvPicPr>
        <p:blipFill>
          <a:blip r:embed="rId2"/>
          <a:stretch/>
        </p:blipFill>
        <p:spPr>
          <a:xfrm>
            <a:off x="4480560" y="2194560"/>
            <a:ext cx="4663080" cy="4663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2D реализация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11" name="" descr=""/>
          <p:cNvPicPr/>
          <p:nvPr/>
        </p:nvPicPr>
        <p:blipFill>
          <a:blip r:embed="rId1"/>
          <a:stretch/>
        </p:blipFill>
        <p:spPr>
          <a:xfrm>
            <a:off x="1076760" y="2072880"/>
            <a:ext cx="7244280" cy="2316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Arial"/>
              </a:rPr>
              <a:t>Введение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457200" y="141876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39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Важный аспект решения прикладных задач - описание геометрии и области решения</a:t>
            </a:r>
            <a:endParaRPr b="0" lang="en-US" sz="1800" spc="-1" strike="noStrike">
              <a:latin typeface="Arial"/>
            </a:endParaRPr>
          </a:p>
          <a:p>
            <a:pPr marL="343080" indent="-339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Пространственно – сложная форма исследуемых объектов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548640" y="2468880"/>
            <a:ext cx="2649600" cy="31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Arial"/>
              </a:rPr>
              <a:t>Примеры:</a:t>
            </a:r>
            <a:endParaRPr b="0" lang="en-US" sz="2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Arial"/>
              </a:rPr>
              <a:t>Задачи теории упругости: описание деформируемых тел</a:t>
            </a:r>
            <a:endParaRPr b="0" lang="en-US" sz="15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Arial"/>
              </a:rPr>
              <a:t>Задачи аэродинамики: геометрия летательных аппаратов</a:t>
            </a:r>
            <a:endParaRPr b="0" lang="en-US" sz="15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Arial"/>
              </a:rPr>
              <a:t>Механика сплошной среды: описание параметров среды в пространстве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365760" y="5852160"/>
            <a:ext cx="804456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9840">
              <a:lnSpc>
                <a:spcPct val="100000"/>
              </a:lnSpc>
              <a:tabLst>
                <a:tab algn="l" pos="0"/>
              </a:tabLst>
            </a:pP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Arial"/>
              </a:rPr>
              <a:t>Геометрия – важный элемент вычислительного эксперимента в механике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6035040" y="2286000"/>
            <a:ext cx="2704680" cy="2268000"/>
          </a:xfrm>
          <a:prstGeom prst="rect">
            <a:avLst/>
          </a:prstGeom>
          <a:ln>
            <a:noFill/>
          </a:ln>
        </p:spPr>
      </p:pic>
      <p:pic>
        <p:nvPicPr>
          <p:cNvPr id="274" name="" descr=""/>
          <p:cNvPicPr/>
          <p:nvPr/>
        </p:nvPicPr>
        <p:blipFill>
          <a:blip r:embed="rId2"/>
          <a:stretch/>
        </p:blipFill>
        <p:spPr>
          <a:xfrm>
            <a:off x="3076920" y="2467800"/>
            <a:ext cx="2499120" cy="1919520"/>
          </a:xfrm>
          <a:prstGeom prst="rect">
            <a:avLst/>
          </a:prstGeom>
          <a:ln>
            <a:noFill/>
          </a:ln>
        </p:spPr>
      </p:pic>
      <p:pic>
        <p:nvPicPr>
          <p:cNvPr id="275" name="" descr=""/>
          <p:cNvPicPr/>
          <p:nvPr/>
        </p:nvPicPr>
        <p:blipFill>
          <a:blip r:embed="rId3"/>
          <a:stretch/>
        </p:blipFill>
        <p:spPr>
          <a:xfrm>
            <a:off x="4937760" y="3931920"/>
            <a:ext cx="2698560" cy="212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Arial"/>
              </a:rPr>
              <a:t>Заключение: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3" name="CustomShape 2"/>
          <p:cNvSpPr/>
          <p:nvPr/>
        </p:nvSpPr>
        <p:spPr>
          <a:xfrm>
            <a:off x="457200" y="1600200"/>
            <a:ext cx="8226360" cy="40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2000"/>
          </a:bodyPr>
          <a:p>
            <a:pPr marL="343080" indent="-339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Arial"/>
              </a:rPr>
              <a:t>Предложен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метод 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Arial"/>
              </a:rPr>
              <a:t>цифрового представления пространственной нестационарной геометрии на основе численного решения уравнения переноса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39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Arial"/>
              </a:rPr>
              <a:t>Построены и исследованы три численные схемы годуновского типа, использующие различные способы подсеточного восполнения решения: известные в литературе линейное (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MUSCL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Arial"/>
              </a:rPr>
              <a:t>), сигмоидное (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THINC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Arial"/>
              </a:rPr>
              <a:t>) и предложенное разрывное (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JR)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39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Arial"/>
              </a:rPr>
              <a:t>Проведено исследование схем на решениях 1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D 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Arial"/>
              </a:rPr>
              <a:t>задач. Показано, что схема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JR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Arial"/>
              </a:rPr>
              <a:t> максимально точно воспроизводит положение границы (1 счетная ячейка).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39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Arial"/>
              </a:rPr>
              <a:t>Проведено обобщение 1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D 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Arial"/>
              </a:rPr>
              <a:t>метода на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2D 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Arial"/>
              </a:rPr>
              <a:t>уравнения на основе расщепления по направлениям. Составлен код и проведен сравнительный анализ цифрового представления 2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D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Arial"/>
              </a:rPr>
              <a:t> нестационарной геометрии схемами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MUSCL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Arial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THINC 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Arial"/>
              </a:rPr>
              <a:t>и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JR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Arial"/>
              </a:rPr>
              <a:t>.  Результаты показали преимущество предложенного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JR 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Arial"/>
              </a:rPr>
              <a:t>метода перед остальными  в точности разрешения границы тела.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549000" y="29260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Arial"/>
              </a:rPr>
              <a:t>Спасибо за внимание!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Arial"/>
              </a:rPr>
              <a:t>Основные источники и литература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5000"/>
          </a:bodyPr>
          <a:p>
            <a:pPr marL="383040" indent="-3798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A simple algebraic interface capturing scheme using hyperbolic tangent function. F. Xiao,</a:t>
            </a:r>
            <a:endParaRPr b="0" lang="en-US" sz="2400" spc="-1" strike="noStrike">
              <a:latin typeface="Arial"/>
            </a:endParaRPr>
          </a:p>
          <a:p>
            <a:pPr marL="383040" indent="-3798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Y. Honma and T. Kono (2005)</a:t>
            </a:r>
            <a:endParaRPr b="0" lang="en-US" sz="2400" spc="-1" strike="noStrike">
              <a:latin typeface="Arial"/>
            </a:endParaRPr>
          </a:p>
          <a:p>
            <a:pPr marL="383040" indent="-3798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Revisit to the THINC scheme: A simple algebraic VOF algorithm. Feng Xiao, Satoshi Ii, Chungang Chen (2011)</a:t>
            </a:r>
            <a:endParaRPr b="0" lang="en-US" sz="2400" spc="-1" strike="noStrike">
              <a:latin typeface="Arial"/>
            </a:endParaRPr>
          </a:p>
          <a:p>
            <a:pPr marL="383040" indent="-3798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An Eulerian interface sharpening algorithm for compressible two-phase flow: The algebraic THINC approach. Keh-Ming Shyue, Feng Xiao (2014)</a:t>
            </a:r>
            <a:endParaRPr b="0" lang="en-US" sz="2400" spc="-1" strike="noStrike">
              <a:latin typeface="Arial"/>
            </a:endParaRPr>
          </a:p>
          <a:p>
            <a:pPr marL="383040" indent="-3798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Lectures on Methods of Computational Fluid Dynamics by I.Menshov, MSU 2012-2013</a:t>
            </a:r>
            <a:endParaRPr b="0" lang="en-US" sz="2400" spc="-1" strike="noStrike">
              <a:latin typeface="Arial"/>
            </a:endParaRPr>
          </a:p>
          <a:p>
            <a:pPr marL="383040" indent="-3798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Interface Sharpening in two-phase flows based on primitive sub-cell reconstructions, Igor Menshov¹, Chao Zhang² and Pavel Zakharov³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Arial"/>
              </a:rPr>
              <a:t>Введение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57200" y="1464480"/>
            <a:ext cx="8226360" cy="200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0000"/>
          </a:bodyPr>
          <a:p>
            <a:pPr marL="343080" indent="-339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Стандартный подход – геометрическое описание поверхности и согласованные с геометрией объекта сетки</a:t>
            </a:r>
            <a:endParaRPr b="0" lang="en-US" sz="2400" spc="-1" strike="noStrike">
              <a:latin typeface="Arial"/>
            </a:endParaRPr>
          </a:p>
          <a:p>
            <a:pPr marL="343080" indent="-339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Реализация - компьютерные программы CAD: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SolidWorks, Catia, Ansys…</a:t>
            </a:r>
            <a:endParaRPr b="0" lang="en-US" sz="2400" spc="-1" strike="noStrike">
              <a:latin typeface="Arial"/>
            </a:endParaRPr>
          </a:p>
          <a:p>
            <a:pPr marL="343080" indent="-339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Более 50% времени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решения задачи - описание геометрии и построение сетки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4604040" y="3627360"/>
            <a:ext cx="3989160" cy="2192400"/>
          </a:xfrm>
          <a:prstGeom prst="rect">
            <a:avLst/>
          </a:prstGeom>
          <a:ln>
            <a:noFill/>
          </a:ln>
        </p:spPr>
      </p:pic>
      <p:pic>
        <p:nvPicPr>
          <p:cNvPr id="279" name="" descr=""/>
          <p:cNvPicPr/>
          <p:nvPr/>
        </p:nvPicPr>
        <p:blipFill>
          <a:blip r:embed="rId2"/>
          <a:stretch/>
        </p:blipFill>
        <p:spPr>
          <a:xfrm>
            <a:off x="547200" y="3627360"/>
            <a:ext cx="3839760" cy="215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365760" y="460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Digital Geometry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274320" y="4297680"/>
            <a:ext cx="4021200" cy="24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0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Стандартный подход: на всей исследуемой области вводится сетка, состоящая из примитивов.</a:t>
            </a:r>
            <a:endParaRPr b="0" lang="en-US" sz="14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Происходит точный расчет для большого числа малых конечных элементов,</a:t>
            </a:r>
            <a:endParaRPr b="0" lang="en-US" sz="14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Большие вычислительные мощности для описания каждого примитива и сложного разбиения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4480560" y="4297680"/>
            <a:ext cx="4478400" cy="22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38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Цифровая геометрия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: геометрия тела задается характеристической функцией</a:t>
            </a:r>
            <a:endParaRPr b="0" lang="en-US" sz="14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Ее эволюция описывается уравнением переноса.</a:t>
            </a:r>
            <a:endParaRPr b="0" lang="en-US" sz="14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Значительное упрощение введения сетки и облегчение расчетов, с сохранением точности на высоком уровне.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640440" y="822960"/>
            <a:ext cx="3746520" cy="3746520"/>
          </a:xfrm>
          <a:prstGeom prst="rect">
            <a:avLst/>
          </a:prstGeom>
          <a:ln>
            <a:noFill/>
          </a:ln>
        </p:spPr>
      </p:pic>
      <p:pic>
        <p:nvPicPr>
          <p:cNvPr id="284" name="" descr=""/>
          <p:cNvPicPr/>
          <p:nvPr/>
        </p:nvPicPr>
        <p:blipFill>
          <a:blip r:embed="rId2"/>
          <a:stretch/>
        </p:blipFill>
        <p:spPr>
          <a:xfrm>
            <a:off x="4846320" y="731520"/>
            <a:ext cx="3838320" cy="383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Arial"/>
              </a:rPr>
              <a:t>Мотивация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457200" y="1600200"/>
            <a:ext cx="8226360" cy="37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39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Arial"/>
              </a:rPr>
              <a:t>Альтернативное решение: переход от геометрического представления объекта к цифровому</a:t>
            </a:r>
            <a:endParaRPr b="0" lang="en-US" sz="2600" spc="-1" strike="noStrike">
              <a:latin typeface="Arial"/>
            </a:endParaRPr>
          </a:p>
          <a:p>
            <a:pPr marL="343080" indent="-339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Arial"/>
              </a:rPr>
              <a:t>Исключение задачи генерации сетки в сложных пространственных областях</a:t>
            </a:r>
            <a:endParaRPr b="0" lang="en-US" sz="2600" spc="-1" strike="noStrike">
              <a:latin typeface="Arial"/>
            </a:endParaRPr>
          </a:p>
          <a:p>
            <a:pPr marL="343080" indent="-339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Arial"/>
              </a:rPr>
              <a:t>Особенно важно – для задач с изменяющейся во времени геометрией (аэродинамика подвижных объектов)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 marL="343080" indent="-339840">
              <a:lnSpc>
                <a:spcPct val="100000"/>
              </a:lnSpc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Цифровая геометрия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457200" y="1518480"/>
            <a:ext cx="5941800" cy="8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0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Характеристическая функция твердого тела представляет собой функцию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- 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индикатор: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548640" y="2892960"/>
            <a:ext cx="8411760" cy="12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Уравнение переноса — дифференциальное уравнение в частных производных, описывающее изменение скалярной величины в пространстве и времени: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290" name="" descr=""/>
          <p:cNvPicPr/>
          <p:nvPr/>
        </p:nvPicPr>
        <p:blipFill>
          <a:blip r:embed="rId1"/>
          <a:stretch/>
        </p:blipFill>
        <p:spPr>
          <a:xfrm>
            <a:off x="6470640" y="1280160"/>
            <a:ext cx="1667880" cy="1553760"/>
          </a:xfrm>
          <a:prstGeom prst="rect">
            <a:avLst/>
          </a:prstGeom>
          <a:ln>
            <a:noFill/>
          </a:ln>
        </p:spPr>
      </p:pic>
      <p:sp>
        <p:nvSpPr>
          <p:cNvPr id="291" name="CustomShape 4"/>
          <p:cNvSpPr/>
          <p:nvPr/>
        </p:nvSpPr>
        <p:spPr>
          <a:xfrm>
            <a:off x="7040880" y="1920240"/>
            <a:ext cx="63936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D(t)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1645920" y="3992040"/>
            <a:ext cx="70401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–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поле скорости, индуцированное движением твердого тела D(t).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3" name="CustomShape 6"/>
          <p:cNvSpPr/>
          <p:nvPr/>
        </p:nvSpPr>
        <p:spPr>
          <a:xfrm>
            <a:off x="1463040" y="5882400"/>
            <a:ext cx="191952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бездивергентное поле скоростей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294" name="" descr=""/>
          <p:cNvPicPr/>
          <p:nvPr/>
        </p:nvPicPr>
        <p:blipFill>
          <a:blip r:embed="rId2"/>
          <a:stretch/>
        </p:blipFill>
        <p:spPr>
          <a:xfrm>
            <a:off x="6914160" y="5821560"/>
            <a:ext cx="2231280" cy="672840"/>
          </a:xfrm>
          <a:prstGeom prst="rect">
            <a:avLst/>
          </a:prstGeom>
          <a:ln>
            <a:noFill/>
          </a:ln>
        </p:spPr>
      </p:pic>
      <p:pic>
        <p:nvPicPr>
          <p:cNvPr id="295" name="" descr=""/>
          <p:cNvPicPr/>
          <p:nvPr/>
        </p:nvPicPr>
        <p:blipFill>
          <a:blip r:embed="rId3"/>
          <a:stretch/>
        </p:blipFill>
        <p:spPr>
          <a:xfrm>
            <a:off x="822960" y="2027160"/>
            <a:ext cx="2658240" cy="898200"/>
          </a:xfrm>
          <a:prstGeom prst="rect">
            <a:avLst/>
          </a:prstGeom>
          <a:ln>
            <a:noFill/>
          </a:ln>
        </p:spPr>
      </p:pic>
      <p:pic>
        <p:nvPicPr>
          <p:cNvPr id="296" name="" descr=""/>
          <p:cNvPicPr/>
          <p:nvPr/>
        </p:nvPicPr>
        <p:blipFill>
          <a:blip r:embed="rId4"/>
          <a:stretch/>
        </p:blipFill>
        <p:spPr>
          <a:xfrm>
            <a:off x="777600" y="3383280"/>
            <a:ext cx="1782000" cy="639360"/>
          </a:xfrm>
          <a:prstGeom prst="rect">
            <a:avLst/>
          </a:prstGeom>
          <a:ln>
            <a:noFill/>
          </a:ln>
        </p:spPr>
      </p:pic>
      <p:pic>
        <p:nvPicPr>
          <p:cNvPr id="297" name="" descr=""/>
          <p:cNvPicPr/>
          <p:nvPr/>
        </p:nvPicPr>
        <p:blipFill>
          <a:blip r:embed="rId5"/>
          <a:stretch/>
        </p:blipFill>
        <p:spPr>
          <a:xfrm>
            <a:off x="731520" y="3992040"/>
            <a:ext cx="913320" cy="471240"/>
          </a:xfrm>
          <a:prstGeom prst="rect">
            <a:avLst/>
          </a:prstGeom>
          <a:ln>
            <a:noFill/>
          </a:ln>
        </p:spPr>
      </p:pic>
      <p:pic>
        <p:nvPicPr>
          <p:cNvPr id="298" name="" descr=""/>
          <p:cNvPicPr/>
          <p:nvPr/>
        </p:nvPicPr>
        <p:blipFill>
          <a:blip r:embed="rId6"/>
          <a:stretch/>
        </p:blipFill>
        <p:spPr>
          <a:xfrm>
            <a:off x="640080" y="5837400"/>
            <a:ext cx="913320" cy="471240"/>
          </a:xfrm>
          <a:prstGeom prst="rect">
            <a:avLst/>
          </a:prstGeom>
          <a:ln>
            <a:noFill/>
          </a:ln>
        </p:spPr>
      </p:pic>
      <p:sp>
        <p:nvSpPr>
          <p:cNvPr id="299" name="CustomShape 7"/>
          <p:cNvSpPr/>
          <p:nvPr/>
        </p:nvSpPr>
        <p:spPr>
          <a:xfrm>
            <a:off x="3805200" y="5882400"/>
            <a:ext cx="34740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Поэтому уравнение переноса рассматривается в консервативной (дивергентной) форме: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300" name="" descr=""/>
          <p:cNvPicPr/>
          <p:nvPr/>
        </p:nvPicPr>
        <p:blipFill>
          <a:blip r:embed="rId7"/>
          <a:stretch/>
        </p:blipFill>
        <p:spPr>
          <a:xfrm>
            <a:off x="732240" y="4353120"/>
            <a:ext cx="4654800" cy="585720"/>
          </a:xfrm>
          <a:prstGeom prst="rect">
            <a:avLst/>
          </a:prstGeom>
          <a:ln>
            <a:noFill/>
          </a:ln>
        </p:spPr>
      </p:pic>
      <p:pic>
        <p:nvPicPr>
          <p:cNvPr id="301" name="" descr=""/>
          <p:cNvPicPr/>
          <p:nvPr/>
        </p:nvPicPr>
        <p:blipFill>
          <a:blip r:embed="rId8"/>
          <a:stretch/>
        </p:blipFill>
        <p:spPr>
          <a:xfrm>
            <a:off x="663120" y="6369840"/>
            <a:ext cx="1439280" cy="402840"/>
          </a:xfrm>
          <a:prstGeom prst="rect">
            <a:avLst/>
          </a:prstGeom>
          <a:ln>
            <a:noFill/>
          </a:ln>
        </p:spPr>
      </p:pic>
      <p:pic>
        <p:nvPicPr>
          <p:cNvPr id="302" name="" descr=""/>
          <p:cNvPicPr/>
          <p:nvPr/>
        </p:nvPicPr>
        <p:blipFill>
          <a:blip r:embed="rId9"/>
          <a:stretch/>
        </p:blipFill>
        <p:spPr>
          <a:xfrm>
            <a:off x="678960" y="4867560"/>
            <a:ext cx="7588800" cy="586080"/>
          </a:xfrm>
          <a:prstGeom prst="rect">
            <a:avLst/>
          </a:prstGeom>
          <a:ln>
            <a:noFill/>
          </a:ln>
        </p:spPr>
      </p:pic>
      <p:pic>
        <p:nvPicPr>
          <p:cNvPr id="303" name="" descr=""/>
          <p:cNvPicPr/>
          <p:nvPr/>
        </p:nvPicPr>
        <p:blipFill>
          <a:blip r:embed="rId10"/>
          <a:stretch/>
        </p:blipFill>
        <p:spPr>
          <a:xfrm>
            <a:off x="2895840" y="5189400"/>
            <a:ext cx="1584000" cy="753480"/>
          </a:xfrm>
          <a:prstGeom prst="rect">
            <a:avLst/>
          </a:prstGeom>
          <a:ln>
            <a:noFill/>
          </a:ln>
        </p:spPr>
      </p:pic>
      <p:pic>
        <p:nvPicPr>
          <p:cNvPr id="304" name="" descr=""/>
          <p:cNvPicPr/>
          <p:nvPr/>
        </p:nvPicPr>
        <p:blipFill>
          <a:blip r:embed="rId11"/>
          <a:stretch/>
        </p:blipFill>
        <p:spPr>
          <a:xfrm>
            <a:off x="5394960" y="5303520"/>
            <a:ext cx="1416240" cy="494280"/>
          </a:xfrm>
          <a:prstGeom prst="rect">
            <a:avLst/>
          </a:prstGeom>
          <a:ln>
            <a:noFill/>
          </a:ln>
        </p:spPr>
      </p:pic>
      <p:sp>
        <p:nvSpPr>
          <p:cNvPr id="305" name="CustomShape 8"/>
          <p:cNvSpPr/>
          <p:nvPr/>
        </p:nvSpPr>
        <p:spPr>
          <a:xfrm>
            <a:off x="4860000" y="5394960"/>
            <a:ext cx="7308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н.у.: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12"/>
          <a:stretch/>
        </p:blipFill>
        <p:spPr>
          <a:xfrm>
            <a:off x="7772760" y="6416280"/>
            <a:ext cx="1279080" cy="349560"/>
          </a:xfrm>
          <a:prstGeom prst="rect">
            <a:avLst/>
          </a:prstGeom>
          <a:ln>
            <a:noFill/>
          </a:ln>
        </p:spPr>
      </p:pic>
      <p:sp>
        <p:nvSpPr>
          <p:cNvPr id="307" name="CustomShape 9"/>
          <p:cNvSpPr/>
          <p:nvPr/>
        </p:nvSpPr>
        <p:spPr>
          <a:xfrm>
            <a:off x="7223760" y="6420240"/>
            <a:ext cx="7308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н.у.: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Дискретизация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5220720" y="2558160"/>
            <a:ext cx="3116880" cy="777600"/>
          </a:xfrm>
          <a:prstGeom prst="rect">
            <a:avLst/>
          </a:prstGeom>
          <a:ln>
            <a:noFill/>
          </a:ln>
        </p:spPr>
      </p:pic>
      <p:pic>
        <p:nvPicPr>
          <p:cNvPr id="310" name="" descr=""/>
          <p:cNvPicPr/>
          <p:nvPr/>
        </p:nvPicPr>
        <p:blipFill>
          <a:blip r:embed="rId2"/>
          <a:stretch/>
        </p:blipFill>
        <p:spPr>
          <a:xfrm>
            <a:off x="5120640" y="3744000"/>
            <a:ext cx="2375640" cy="2290320"/>
          </a:xfrm>
          <a:prstGeom prst="rect">
            <a:avLst/>
          </a:prstGeom>
          <a:ln>
            <a:noFill/>
          </a:ln>
        </p:spPr>
      </p:pic>
      <p:sp>
        <p:nvSpPr>
          <p:cNvPr id="311" name="CustomShape 2"/>
          <p:cNvSpPr/>
          <p:nvPr/>
        </p:nvSpPr>
        <p:spPr>
          <a:xfrm>
            <a:off x="458280" y="6256800"/>
            <a:ext cx="8410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Дискретные значения характеристической функции в ячейках сетки - это </a:t>
            </a:r>
            <a:r>
              <a:rPr b="1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цифровая геометрия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548640" y="2101680"/>
            <a:ext cx="4662720" cy="21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После введения декартовой сетки производится дискретизация характеристической функции методом VoF.</a:t>
            </a:r>
            <a:endParaRPr b="0" lang="en-US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Данные значения представляют собой объемную долю части ячейки, отсекаемой геометрией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313" name="Picture 3_6" descr=""/>
          <p:cNvPicPr/>
          <p:nvPr/>
        </p:nvPicPr>
        <p:blipFill>
          <a:blip r:embed="rId3"/>
          <a:stretch/>
        </p:blipFill>
        <p:spPr>
          <a:xfrm>
            <a:off x="6202800" y="2203200"/>
            <a:ext cx="1577520" cy="492480"/>
          </a:xfrm>
          <a:prstGeom prst="rect">
            <a:avLst/>
          </a:prstGeom>
          <a:ln w="9360">
            <a:noFill/>
          </a:ln>
        </p:spPr>
      </p:pic>
      <p:pic>
        <p:nvPicPr>
          <p:cNvPr id="314" name="Picture 2_7" descr=""/>
          <p:cNvPicPr/>
          <p:nvPr/>
        </p:nvPicPr>
        <p:blipFill>
          <a:blip r:embed="rId4"/>
          <a:stretch/>
        </p:blipFill>
        <p:spPr>
          <a:xfrm>
            <a:off x="6332400" y="1873440"/>
            <a:ext cx="1265040" cy="363600"/>
          </a:xfrm>
          <a:prstGeom prst="rect">
            <a:avLst/>
          </a:prstGeom>
          <a:ln w="9360">
            <a:noFill/>
          </a:ln>
        </p:spPr>
      </p:pic>
      <p:sp>
        <p:nvSpPr>
          <p:cNvPr id="315" name="CustomShape 4"/>
          <p:cNvSpPr/>
          <p:nvPr/>
        </p:nvSpPr>
        <p:spPr>
          <a:xfrm>
            <a:off x="5770440" y="1509840"/>
            <a:ext cx="237564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Дискретная модель: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316" name="" descr=""/>
          <p:cNvPicPr/>
          <p:nvPr/>
        </p:nvPicPr>
        <p:blipFill>
          <a:blip r:embed="rId5"/>
          <a:stretch/>
        </p:blipFill>
        <p:spPr>
          <a:xfrm>
            <a:off x="2211120" y="3749040"/>
            <a:ext cx="2371680" cy="2286720"/>
          </a:xfrm>
          <a:prstGeom prst="rect">
            <a:avLst/>
          </a:prstGeom>
          <a:ln>
            <a:noFill/>
          </a:ln>
        </p:spPr>
      </p:pic>
      <p:sp>
        <p:nvSpPr>
          <p:cNvPr id="317" name="CustomShape 5"/>
          <p:cNvSpPr/>
          <p:nvPr/>
        </p:nvSpPr>
        <p:spPr>
          <a:xfrm>
            <a:off x="731880" y="1463040"/>
            <a:ext cx="393084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Для простоты рассмотрим 1D случай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457200" y="273600"/>
            <a:ext cx="822672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Численный метод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4650120" y="1417680"/>
            <a:ext cx="2024280" cy="651240"/>
          </a:xfrm>
          <a:prstGeom prst="rect">
            <a:avLst/>
          </a:prstGeom>
          <a:ln>
            <a:noFill/>
          </a:ln>
        </p:spPr>
      </p:pic>
      <p:sp>
        <p:nvSpPr>
          <p:cNvPr id="320" name="CustomShape 2"/>
          <p:cNvSpPr/>
          <p:nvPr/>
        </p:nvSpPr>
        <p:spPr>
          <a:xfrm>
            <a:off x="548640" y="1417680"/>
            <a:ext cx="447984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Уравнение переноса в дивергентной форме имеет вид: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548640" y="2195640"/>
            <a:ext cx="29242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 одномерном случае: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2" name="CustomShape 4"/>
          <p:cNvSpPr/>
          <p:nvPr/>
        </p:nvSpPr>
        <p:spPr>
          <a:xfrm>
            <a:off x="548640" y="2851200"/>
            <a:ext cx="40914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После интегрирования по времени: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CustomShape 5"/>
          <p:cNvSpPr/>
          <p:nvPr/>
        </p:nvSpPr>
        <p:spPr>
          <a:xfrm>
            <a:off x="548640" y="3751920"/>
            <a:ext cx="786204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Для твердого тела: u=const вдоль направления X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24" name="" descr=""/>
          <p:cNvPicPr/>
          <p:nvPr/>
        </p:nvPicPr>
        <p:blipFill>
          <a:blip r:embed="rId2"/>
          <a:stretch/>
        </p:blipFill>
        <p:spPr>
          <a:xfrm>
            <a:off x="1352160" y="4080960"/>
            <a:ext cx="6270840" cy="767520"/>
          </a:xfrm>
          <a:prstGeom prst="rect">
            <a:avLst/>
          </a:prstGeom>
          <a:ln>
            <a:noFill/>
          </a:ln>
        </p:spPr>
      </p:pic>
      <p:pic>
        <p:nvPicPr>
          <p:cNvPr id="325" name="" descr=""/>
          <p:cNvPicPr/>
          <p:nvPr/>
        </p:nvPicPr>
        <p:blipFill>
          <a:blip r:embed="rId3"/>
          <a:stretch/>
        </p:blipFill>
        <p:spPr>
          <a:xfrm>
            <a:off x="664200" y="5789160"/>
            <a:ext cx="3815640" cy="630360"/>
          </a:xfrm>
          <a:prstGeom prst="rect">
            <a:avLst/>
          </a:prstGeom>
          <a:ln>
            <a:noFill/>
          </a:ln>
        </p:spPr>
      </p:pic>
      <p:sp>
        <p:nvSpPr>
          <p:cNvPr id="326" name="CustomShape 6"/>
          <p:cNvSpPr/>
          <p:nvPr/>
        </p:nvSpPr>
        <p:spPr>
          <a:xfrm>
            <a:off x="640080" y="5212080"/>
            <a:ext cx="585144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Выражение для расчета объемной доли f на следующем шаге по времени: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7" name="CustomShape 7"/>
          <p:cNvSpPr/>
          <p:nvPr/>
        </p:nvSpPr>
        <p:spPr>
          <a:xfrm>
            <a:off x="548640" y="3366720"/>
            <a:ext cx="8594280" cy="38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Проинтегрируем по i-ой ячейке чтобы перейти к разностной схеме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8" name="CustomShape 8"/>
          <p:cNvSpPr/>
          <p:nvPr/>
        </p:nvSpPr>
        <p:spPr>
          <a:xfrm>
            <a:off x="4846320" y="6042240"/>
            <a:ext cx="402264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Задача заключается в определении потоков как можно более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точно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29" name="" descr=""/>
          <p:cNvPicPr/>
          <p:nvPr/>
        </p:nvPicPr>
        <p:blipFill>
          <a:blip r:embed="rId4"/>
          <a:stretch/>
        </p:blipFill>
        <p:spPr>
          <a:xfrm>
            <a:off x="4650120" y="2103480"/>
            <a:ext cx="1835280" cy="639000"/>
          </a:xfrm>
          <a:prstGeom prst="rect">
            <a:avLst/>
          </a:prstGeom>
          <a:ln>
            <a:noFill/>
          </a:ln>
        </p:spPr>
      </p:pic>
      <p:pic>
        <p:nvPicPr>
          <p:cNvPr id="330" name="" descr=""/>
          <p:cNvPicPr/>
          <p:nvPr/>
        </p:nvPicPr>
        <p:blipFill>
          <a:blip r:embed="rId5"/>
          <a:stretch/>
        </p:blipFill>
        <p:spPr>
          <a:xfrm>
            <a:off x="4640760" y="2687760"/>
            <a:ext cx="3588120" cy="715320"/>
          </a:xfrm>
          <a:prstGeom prst="rect">
            <a:avLst/>
          </a:prstGeom>
          <a:ln>
            <a:noFill/>
          </a:ln>
        </p:spPr>
      </p:pic>
      <p:sp>
        <p:nvSpPr>
          <p:cNvPr id="331" name="CustomShape 9"/>
          <p:cNvSpPr/>
          <p:nvPr/>
        </p:nvSpPr>
        <p:spPr>
          <a:xfrm>
            <a:off x="640080" y="4846320"/>
            <a:ext cx="73144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Введем обозначение Ф для потоков через грани ячеек: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32" name="" descr=""/>
          <p:cNvPicPr/>
          <p:nvPr/>
        </p:nvPicPr>
        <p:blipFill>
          <a:blip r:embed="rId6"/>
          <a:stretch/>
        </p:blipFill>
        <p:spPr>
          <a:xfrm>
            <a:off x="6675120" y="4681800"/>
            <a:ext cx="2285280" cy="144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457200" y="221040"/>
            <a:ext cx="8226720" cy="12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2"/>
          <p:cNvSpPr/>
          <p:nvPr/>
        </p:nvSpPr>
        <p:spPr>
          <a:xfrm>
            <a:off x="457200" y="273600"/>
            <a:ext cx="822672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Метод характеристик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35" name="" descr=""/>
          <p:cNvPicPr/>
          <p:nvPr/>
        </p:nvPicPr>
        <p:blipFill>
          <a:blip r:embed="rId1"/>
          <a:stretch/>
        </p:blipFill>
        <p:spPr>
          <a:xfrm>
            <a:off x="6035040" y="3191040"/>
            <a:ext cx="930600" cy="501840"/>
          </a:xfrm>
          <a:prstGeom prst="rect">
            <a:avLst/>
          </a:prstGeom>
          <a:ln>
            <a:noFill/>
          </a:ln>
        </p:spPr>
      </p:pic>
      <p:pic>
        <p:nvPicPr>
          <p:cNvPr id="336" name="" descr=""/>
          <p:cNvPicPr/>
          <p:nvPr/>
        </p:nvPicPr>
        <p:blipFill>
          <a:blip r:embed="rId2"/>
          <a:stretch/>
        </p:blipFill>
        <p:spPr>
          <a:xfrm>
            <a:off x="3196080" y="2840040"/>
            <a:ext cx="2121120" cy="470880"/>
          </a:xfrm>
          <a:prstGeom prst="rect">
            <a:avLst/>
          </a:prstGeom>
          <a:ln>
            <a:noFill/>
          </a:ln>
        </p:spPr>
      </p:pic>
      <p:pic>
        <p:nvPicPr>
          <p:cNvPr id="337" name="" descr=""/>
          <p:cNvPicPr/>
          <p:nvPr/>
        </p:nvPicPr>
        <p:blipFill>
          <a:blip r:embed="rId3"/>
          <a:stretch/>
        </p:blipFill>
        <p:spPr>
          <a:xfrm>
            <a:off x="4959720" y="2349720"/>
            <a:ext cx="1407960" cy="477000"/>
          </a:xfrm>
          <a:prstGeom prst="rect">
            <a:avLst/>
          </a:prstGeom>
          <a:ln>
            <a:noFill/>
          </a:ln>
        </p:spPr>
      </p:pic>
      <p:sp>
        <p:nvSpPr>
          <p:cNvPr id="338" name="CustomShape 3"/>
          <p:cNvSpPr/>
          <p:nvPr/>
        </p:nvSpPr>
        <p:spPr>
          <a:xfrm>
            <a:off x="4882320" y="2109960"/>
            <a:ext cx="3519720" cy="26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Исходное уравнение имеет вид: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9" name="CustomShape 4"/>
          <p:cNvSpPr/>
          <p:nvPr/>
        </p:nvSpPr>
        <p:spPr>
          <a:xfrm>
            <a:off x="969840" y="3238920"/>
            <a:ext cx="7354080" cy="6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Таким образом, е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сли выполняется </a:t>
            </a: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уравнение характеристик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340" name="" descr=""/>
          <p:cNvPicPr/>
          <p:nvPr/>
        </p:nvPicPr>
        <p:blipFill>
          <a:blip r:embed="rId4"/>
          <a:stretch/>
        </p:blipFill>
        <p:spPr>
          <a:xfrm>
            <a:off x="1047240" y="4691160"/>
            <a:ext cx="3402000" cy="599040"/>
          </a:xfrm>
          <a:prstGeom prst="rect">
            <a:avLst/>
          </a:prstGeom>
          <a:ln>
            <a:noFill/>
          </a:ln>
        </p:spPr>
      </p:pic>
      <p:sp>
        <p:nvSpPr>
          <p:cNvPr id="341" name="CustomShape 5"/>
          <p:cNvSpPr/>
          <p:nvPr/>
        </p:nvSpPr>
        <p:spPr>
          <a:xfrm>
            <a:off x="985680" y="4296240"/>
            <a:ext cx="7354080" cy="53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Данное уравнение говорит о том, что вдоль характеристик решение постоянное. Таким образом, f(x,t)=f(x0,0), где точки (x,t) и (x0,0) лежат на одной характеристике.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342" name="" descr=""/>
          <p:cNvPicPr/>
          <p:nvPr/>
        </p:nvPicPr>
        <p:blipFill>
          <a:blip r:embed="rId5"/>
          <a:stretch/>
        </p:blipFill>
        <p:spPr>
          <a:xfrm>
            <a:off x="1063800" y="5396400"/>
            <a:ext cx="4132440" cy="586440"/>
          </a:xfrm>
          <a:prstGeom prst="rect">
            <a:avLst/>
          </a:prstGeom>
          <a:ln>
            <a:noFill/>
          </a:ln>
        </p:spPr>
      </p:pic>
      <p:sp>
        <p:nvSpPr>
          <p:cNvPr id="343" name="CustomShape 6"/>
          <p:cNvSpPr/>
          <p:nvPr/>
        </p:nvSpPr>
        <p:spPr>
          <a:xfrm>
            <a:off x="985680" y="5177880"/>
            <a:ext cx="751032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Найдем такую характеристику, которая в tau* проходила через  x*.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44" name="CustomShape 7"/>
          <p:cNvSpPr/>
          <p:nvPr/>
        </p:nvSpPr>
        <p:spPr>
          <a:xfrm>
            <a:off x="985680" y="5927400"/>
            <a:ext cx="735408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Узнаем координату, из которой выходила данная характеристика в момент времени tau=0: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45" name="" descr=""/>
          <p:cNvPicPr/>
          <p:nvPr/>
        </p:nvPicPr>
        <p:blipFill>
          <a:blip r:embed="rId6"/>
          <a:stretch/>
        </p:blipFill>
        <p:spPr>
          <a:xfrm>
            <a:off x="1673280" y="6197400"/>
            <a:ext cx="2410920" cy="568440"/>
          </a:xfrm>
          <a:prstGeom prst="rect">
            <a:avLst/>
          </a:prstGeom>
          <a:ln>
            <a:noFill/>
          </a:ln>
        </p:spPr>
      </p:pic>
      <p:sp>
        <p:nvSpPr>
          <p:cNvPr id="346" name="CustomShape 8"/>
          <p:cNvSpPr/>
          <p:nvPr/>
        </p:nvSpPr>
        <p:spPr>
          <a:xfrm>
            <a:off x="985680" y="3567600"/>
            <a:ext cx="75175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Noto Sans CJK SC"/>
              </a:rPr>
              <a:t>То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вдоль характеристики (x(t),t) исходное уравнение в частных производных будет иметь вид: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7" name="CustomShape 9"/>
          <p:cNvSpPr/>
          <p:nvPr/>
        </p:nvSpPr>
        <p:spPr>
          <a:xfrm>
            <a:off x="4412160" y="6270120"/>
            <a:ext cx="4068360" cy="4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Теперь пространственная координата связана с временной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8" name="CustomShape 10"/>
          <p:cNvSpPr/>
          <p:nvPr/>
        </p:nvSpPr>
        <p:spPr>
          <a:xfrm>
            <a:off x="1023120" y="1870560"/>
            <a:ext cx="7535520" cy="4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Для вычисления значений f на гранях ячеек используется метод характеристик.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9" name="CustomShape 11"/>
          <p:cNvSpPr/>
          <p:nvPr/>
        </p:nvSpPr>
        <p:spPr>
          <a:xfrm>
            <a:off x="999720" y="2102760"/>
            <a:ext cx="383364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Полная производная f(x, t) имеет вид: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50" name="" descr=""/>
          <p:cNvPicPr/>
          <p:nvPr/>
        </p:nvPicPr>
        <p:blipFill>
          <a:blip r:embed="rId7"/>
          <a:stretch/>
        </p:blipFill>
        <p:spPr>
          <a:xfrm>
            <a:off x="1047240" y="2396160"/>
            <a:ext cx="2085480" cy="478080"/>
          </a:xfrm>
          <a:prstGeom prst="rect">
            <a:avLst/>
          </a:prstGeom>
          <a:ln>
            <a:noFill/>
          </a:ln>
        </p:spPr>
      </p:pic>
      <p:sp>
        <p:nvSpPr>
          <p:cNvPr id="351" name="CustomShape 12"/>
          <p:cNvSpPr/>
          <p:nvPr/>
        </p:nvSpPr>
        <p:spPr>
          <a:xfrm>
            <a:off x="2539080" y="2941200"/>
            <a:ext cx="16426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Тогда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352" name="" descr=""/>
          <p:cNvPicPr/>
          <p:nvPr/>
        </p:nvPicPr>
        <p:blipFill>
          <a:blip r:embed="rId8"/>
          <a:stretch/>
        </p:blipFill>
        <p:spPr>
          <a:xfrm>
            <a:off x="2067120" y="3871080"/>
            <a:ext cx="684000" cy="460440"/>
          </a:xfrm>
          <a:prstGeom prst="rect">
            <a:avLst/>
          </a:prstGeom>
          <a:ln>
            <a:noFill/>
          </a:ln>
        </p:spPr>
      </p:pic>
      <p:sp>
        <p:nvSpPr>
          <p:cNvPr id="353" name="CustomShape 13"/>
          <p:cNvSpPr/>
          <p:nvPr/>
        </p:nvSpPr>
        <p:spPr>
          <a:xfrm>
            <a:off x="5286960" y="2919240"/>
            <a:ext cx="81504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=0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54" name="CustomShape 14"/>
          <p:cNvSpPr/>
          <p:nvPr/>
        </p:nvSpPr>
        <p:spPr>
          <a:xfrm>
            <a:off x="1005840" y="1244880"/>
            <a:ext cx="7223040" cy="5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Пусть в момент времени tau=0 (t=tn) задано начальное распределение функции f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55" name="" descr=""/>
          <p:cNvPicPr/>
          <p:nvPr/>
        </p:nvPicPr>
        <p:blipFill>
          <a:blip r:embed="rId9"/>
          <a:stretch/>
        </p:blipFill>
        <p:spPr>
          <a:xfrm>
            <a:off x="1097280" y="1527840"/>
            <a:ext cx="2079360" cy="34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2021-11-14T18:29:10Z</dcterms:created>
  <dc:creator>Григорий Сенченок</dc:creator>
  <dc:description/>
  <dc:language>en-US</dc:language>
  <cp:lastModifiedBy/>
  <dcterms:modified xsi:type="dcterms:W3CDTF">2022-06-02T00:04:16Z</dcterms:modified>
  <cp:revision>89</cp:revision>
  <dc:subject/>
  <dc:title>Дипломная работа Цифровое представление пространственной нестационарной геометрии на декартовых сетках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Security">
    <vt:i4>0</vt:i4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2</vt:i4>
  </property>
  <property fmtid="{D5CDD505-2E9C-101B-9397-08002B2CF9AE}" pid="7" name="Notes">
    <vt:i4>17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