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8" r:id="rId4"/>
    <p:sldId id="309" r:id="rId5"/>
    <p:sldId id="259" r:id="rId6"/>
    <p:sldId id="260" r:id="rId7"/>
    <p:sldId id="262" r:id="rId8"/>
    <p:sldId id="264" r:id="rId9"/>
    <p:sldId id="265" r:id="rId10"/>
    <p:sldId id="266" r:id="rId11"/>
    <p:sldId id="281" r:id="rId12"/>
    <p:sldId id="279" r:id="rId13"/>
    <p:sldId id="280" r:id="rId14"/>
    <p:sldId id="282" r:id="rId15"/>
    <p:sldId id="283" r:id="rId16"/>
    <p:sldId id="284" r:id="rId17"/>
    <p:sldId id="285" r:id="rId18"/>
    <p:sldId id="286" r:id="rId19"/>
    <p:sldId id="307" r:id="rId20"/>
    <p:sldId id="287" r:id="rId21"/>
    <p:sldId id="298" r:id="rId22"/>
    <p:sldId id="299" r:id="rId23"/>
    <p:sldId id="288" r:id="rId24"/>
    <p:sldId id="290" r:id="rId25"/>
    <p:sldId id="297" r:id="rId26"/>
    <p:sldId id="300" r:id="rId27"/>
    <p:sldId id="301" r:id="rId28"/>
    <p:sldId id="289" r:id="rId29"/>
    <p:sldId id="291" r:id="rId30"/>
    <p:sldId id="292" r:id="rId31"/>
    <p:sldId id="293" r:id="rId32"/>
    <p:sldId id="294" r:id="rId33"/>
    <p:sldId id="296" r:id="rId34"/>
    <p:sldId id="302" r:id="rId35"/>
    <p:sldId id="295" r:id="rId36"/>
    <p:sldId id="303" r:id="rId37"/>
    <p:sldId id="304" r:id="rId38"/>
    <p:sldId id="305" r:id="rId39"/>
    <p:sldId id="306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DAFC-9F49-4970-8D96-AA7D1770137A}" type="datetimeFigureOut">
              <a:rPr lang="ru-RU" smtClean="0"/>
              <a:pPr/>
              <a:t>18.05.2021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9806-3C5A-4A41-A695-E2A58315BBA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2000240"/>
            <a:ext cx="7772400" cy="207170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>
                    <a:lumMod val="75000"/>
                  </a:schemeClr>
                </a:solidFill>
                <a:cs typeface="Times New Roman" pitchFamily="18" charset="0"/>
              </a:rPr>
              <a:t>Курсовая работа</a:t>
            </a:r>
            <a:r>
              <a:rPr lang="ru-RU" b="1" dirty="0" smtClean="0">
                <a:cs typeface="Times New Roman" pitchFamily="18" charset="0"/>
              </a:rPr>
              <a:t/>
            </a:r>
            <a:br>
              <a:rPr lang="ru-RU" b="1" dirty="0" smtClean="0">
                <a:cs typeface="Times New Roman" pitchFamily="18" charset="0"/>
              </a:rPr>
            </a:br>
            <a:r>
              <a:rPr lang="ru-RU" b="1" dirty="0" smtClean="0">
                <a:cs typeface="Times New Roman" pitchFamily="18" charset="0"/>
              </a:rPr>
              <a:t>Численное </a:t>
            </a:r>
            <a:r>
              <a:rPr lang="ru-RU" b="1" dirty="0">
                <a:cs typeface="Times New Roman" pitchFamily="18" charset="0"/>
              </a:rPr>
              <a:t>решение уравнения переноса</a:t>
            </a:r>
            <a:r>
              <a:rPr lang="ru-RU" dirty="0">
                <a:cs typeface="Times New Roman" pitchFamily="18" charset="0"/>
              </a:rPr>
              <a:t/>
            </a:r>
            <a:br>
              <a:rPr lang="ru-RU" dirty="0">
                <a:cs typeface="Times New Roman" pitchFamily="18" charset="0"/>
              </a:rPr>
            </a:br>
            <a:endParaRPr lang="ru-RU" dirty="0"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0298" y="4071942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Студент 521 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группы</a:t>
            </a:r>
          </a:p>
          <a:p>
            <a:pPr algn="r"/>
            <a:r>
              <a:rPr lang="ru-RU" sz="20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Сенченок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 Григорий Антонович.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Научный руководитель:</a:t>
            </a:r>
          </a:p>
          <a:p>
            <a:pPr algn="r"/>
            <a:r>
              <a:rPr lang="ru-RU" sz="2000" dirty="0" err="1">
                <a:solidFill>
                  <a:schemeClr val="tx1"/>
                </a:solidFill>
                <a:latin typeface="+mj-lt"/>
                <a:cs typeface="Times New Roman" pitchFamily="18" charset="0"/>
              </a:rPr>
              <a:t>д.ф.-м.н</a:t>
            </a:r>
            <a:r>
              <a:rPr lang="ru-RU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., профессор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Меньшов Игорь Станиславович.</a:t>
            </a:r>
          </a:p>
          <a:p>
            <a:pPr algn="r"/>
            <a:endParaRPr lang="ru-RU" sz="2000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643042" y="214290"/>
            <a:ext cx="62865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Московский государственный университет имени М.В.Ломоносова</a:t>
            </a:r>
            <a:endParaRPr kumimoji="0" 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Механико-математический факультет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Таким образом, задачу можно представить в виде системы дифференциальных уравнений: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r>
              <a:rPr lang="ru-RU" sz="2800" dirty="0" smtClean="0"/>
              <a:t>С начальными условиями:</a:t>
            </a:r>
            <a:endParaRPr lang="ru-RU" sz="28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43182"/>
            <a:ext cx="3790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5214950"/>
            <a:ext cx="2105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D-</a:t>
            </a:r>
            <a:r>
              <a:rPr lang="ru-RU" dirty="0" smtClean="0"/>
              <a:t>Приближение: Дискретизация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Отрезок </a:t>
            </a:r>
            <a:r>
              <a:rPr lang="en-US" dirty="0" smtClean="0"/>
              <a:t>[</a:t>
            </a:r>
            <a:r>
              <a:rPr lang="ru-RU" dirty="0" smtClean="0"/>
              <a:t>0</a:t>
            </a:r>
            <a:r>
              <a:rPr lang="en-US" dirty="0" smtClean="0"/>
              <a:t>; X]</a:t>
            </a:r>
            <a:r>
              <a:rPr lang="ru-RU" dirty="0" smtClean="0"/>
              <a:t>, </a:t>
            </a:r>
            <a:r>
              <a:rPr lang="ru-RU" dirty="0"/>
              <a:t>на котором рассматривается данное уравнение, разбивается на </a:t>
            </a:r>
            <a:r>
              <a:rPr lang="en-US" dirty="0" err="1" smtClean="0"/>
              <a:t>cellCount</a:t>
            </a:r>
            <a:r>
              <a:rPr lang="ru-RU" dirty="0" smtClean="0"/>
              <a:t> </a:t>
            </a:r>
            <a:r>
              <a:rPr lang="ru-RU" dirty="0"/>
              <a:t>последовательных </a:t>
            </a:r>
            <a:r>
              <a:rPr lang="ru-RU" dirty="0" err="1"/>
              <a:t>подотрезков</a:t>
            </a:r>
            <a:r>
              <a:rPr lang="ru-RU" dirty="0"/>
              <a:t>, длиной </a:t>
            </a:r>
            <a:r>
              <a:rPr lang="el-GR" dirty="0" smtClean="0"/>
              <a:t>Δ</a:t>
            </a:r>
            <a:r>
              <a:rPr lang="en-US" dirty="0" smtClean="0"/>
              <a:t>Xi</a:t>
            </a:r>
            <a:r>
              <a:rPr lang="ru-RU" dirty="0" smtClean="0"/>
              <a:t> </a:t>
            </a:r>
            <a:r>
              <a:rPr lang="ru-RU" dirty="0"/>
              <a:t>каждый. </a:t>
            </a:r>
            <a:r>
              <a:rPr lang="el-GR" dirty="0" smtClean="0"/>
              <a:t>Δ</a:t>
            </a:r>
            <a:r>
              <a:rPr lang="en-US" dirty="0" smtClean="0"/>
              <a:t>Xi</a:t>
            </a:r>
            <a:r>
              <a:rPr lang="ru-RU" dirty="0" smtClean="0"/>
              <a:t> </a:t>
            </a:r>
            <a:r>
              <a:rPr lang="en-US" dirty="0" smtClean="0"/>
              <a:t>=X(i+1/2)-X(i-1/2)</a:t>
            </a:r>
            <a:r>
              <a:rPr lang="ru-RU" dirty="0" smtClean="0"/>
              <a:t>. </a:t>
            </a:r>
            <a:r>
              <a:rPr lang="ru-RU" dirty="0"/>
              <a:t>Положения </a:t>
            </a:r>
            <a:r>
              <a:rPr lang="en-US" dirty="0" smtClean="0"/>
              <a:t>X(i+1/2), X(i-1/2)</a:t>
            </a:r>
            <a:r>
              <a:rPr lang="en-US" dirty="0"/>
              <a:t> </a:t>
            </a:r>
            <a:r>
              <a:rPr lang="ru-RU" dirty="0" smtClean="0"/>
              <a:t>являются </a:t>
            </a:r>
            <a:r>
              <a:rPr lang="ru-RU" dirty="0"/>
              <a:t>узлами данной сетки</a:t>
            </a:r>
            <a:r>
              <a:rPr lang="ru-RU" dirty="0" smtClean="0"/>
              <a:t>.</a:t>
            </a:r>
            <a:endParaRPr lang="en-US" dirty="0"/>
          </a:p>
          <a:p>
            <a:r>
              <a:rPr lang="el-GR" dirty="0" smtClean="0"/>
              <a:t>Δ</a:t>
            </a:r>
            <a:r>
              <a:rPr lang="en-US" dirty="0" smtClean="0"/>
              <a:t>t – </a:t>
            </a:r>
            <a:r>
              <a:rPr lang="ru-RU" dirty="0" smtClean="0"/>
              <a:t>длина шага по времени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THINC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численного решения уравнения переноса была рассмотрена схема </a:t>
            </a:r>
            <a:r>
              <a:rPr lang="en-US" dirty="0" smtClean="0"/>
              <a:t>THINC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tangent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hyperbola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capturing</a:t>
            </a:r>
            <a:r>
              <a:rPr lang="ru-RU" dirty="0"/>
              <a:t>: гиперболический тангенс для отслеживания поверхности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где </a:t>
            </a:r>
            <a:r>
              <a:rPr lang="en-US" dirty="0" smtClean="0"/>
              <a:t>u - </a:t>
            </a:r>
            <a:r>
              <a:rPr lang="ru-RU" dirty="0"/>
              <a:t>векторное поле </a:t>
            </a:r>
            <a:r>
              <a:rPr lang="ru-RU" dirty="0" smtClean="0"/>
              <a:t>скоростей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f - </a:t>
            </a:r>
            <a:r>
              <a:rPr lang="ru-RU" dirty="0"/>
              <a:t>переносимая скалярная величина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143380"/>
            <a:ext cx="447861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6105525"/>
            <a:ext cx="3009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В одномерном случае, для </a:t>
            </a:r>
            <a:r>
              <a:rPr lang="ru-RU" dirty="0" err="1" smtClean="0"/>
              <a:t>соленоидального</a:t>
            </a:r>
            <a:r>
              <a:rPr lang="ru-RU" dirty="0" smtClean="0"/>
              <a:t> поля скоростей: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785926"/>
            <a:ext cx="241597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/>
              <a:t>среднее значение функции 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ru-RU" dirty="0" err="1" smtClean="0"/>
              <a:t>ом</a:t>
            </a:r>
            <a:r>
              <a:rPr lang="ru-RU" dirty="0" smtClean="0"/>
              <a:t> </a:t>
            </a:r>
            <a:r>
              <a:rPr lang="ru-RU" dirty="0"/>
              <a:t>отрезке </a:t>
            </a:r>
            <a:r>
              <a:rPr lang="el-GR" dirty="0" smtClean="0"/>
              <a:t>Δ</a:t>
            </a:r>
            <a:r>
              <a:rPr lang="en-US" dirty="0" smtClean="0"/>
              <a:t>Xi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en-US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ом</a:t>
            </a:r>
            <a:r>
              <a:rPr lang="ru-RU" dirty="0" smtClean="0"/>
              <a:t> </a:t>
            </a:r>
            <a:r>
              <a:rPr lang="ru-RU" dirty="0"/>
              <a:t>временном </a:t>
            </a:r>
            <a:r>
              <a:rPr lang="ru-RU" dirty="0" smtClean="0"/>
              <a:t>шаге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ru-RU" dirty="0" smtClean="0"/>
              <a:t>Аппроксимация </a:t>
            </a:r>
            <a:r>
              <a:rPr lang="en-US" dirty="0" smtClean="0"/>
              <a:t>f(</a:t>
            </a:r>
            <a:r>
              <a:rPr lang="en-US" dirty="0" err="1" smtClean="0"/>
              <a:t>i</a:t>
            </a:r>
            <a:r>
              <a:rPr lang="en-US" dirty="0" smtClean="0"/>
              <a:t>)n:</a:t>
            </a:r>
            <a:br>
              <a:rPr lang="en-US" dirty="0" smtClean="0"/>
            </a:br>
            <a:endParaRPr lang="ru-RU" dirty="0" smtClean="0"/>
          </a:p>
          <a:p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500174"/>
            <a:ext cx="3214710" cy="158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071942"/>
            <a:ext cx="521497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1" y="5214950"/>
            <a:ext cx="2857519" cy="57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/>
              <a:t>Параметр </a:t>
            </a:r>
            <a:r>
              <a:rPr lang="ru-RU" sz="2000" dirty="0" smtClean="0"/>
              <a:t>      </a:t>
            </a:r>
            <a:r>
              <a:rPr lang="ru-RU" sz="2000" dirty="0"/>
              <a:t>– относительное расстояние до середины </a:t>
            </a:r>
            <a:r>
              <a:rPr lang="ru-RU" sz="2000" dirty="0" smtClean="0"/>
              <a:t>скачка </a:t>
            </a:r>
            <a:r>
              <a:rPr lang="en-US" sz="2000" dirty="0" smtClean="0"/>
              <a:t>f</a:t>
            </a:r>
            <a:r>
              <a:rPr lang="ru-RU" sz="2000" dirty="0" smtClean="0"/>
              <a:t> </a:t>
            </a:r>
            <a:r>
              <a:rPr lang="ru-RU" sz="2000" dirty="0"/>
              <a:t>от левой границы отрезка </a:t>
            </a:r>
            <a:r>
              <a:rPr lang="en-US" sz="2000" dirty="0" smtClean="0"/>
              <a:t>X(i-1/2)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1414"/>
            <a:ext cx="357190" cy="34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Рисунок 4" descr="D:\YandexDisk\Скриншоты\2020-09-29_23-00-24 (3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9144000" cy="373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643446"/>
            <a:ext cx="2609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Рисунок 6" descr="2021-05-18_12-26-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68" y="4500570"/>
            <a:ext cx="5054513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Численное решение уравнения переноса в одномерном случае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200026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571744"/>
            <a:ext cx="381396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857364"/>
            <a:ext cx="2513903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3357562"/>
            <a:ext cx="264060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071942"/>
            <a:ext cx="428968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28604"/>
            <a:ext cx="59670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214554"/>
            <a:ext cx="475479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различных схем для аппроксимации скачка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3911609"/>
          </a:xfrm>
        </p:spPr>
        <p:txBody>
          <a:bodyPr/>
          <a:lstStyle/>
          <a:p>
            <a:r>
              <a:rPr lang="ru-RU" dirty="0" smtClean="0"/>
              <a:t>Схема Годунова</a:t>
            </a:r>
          </a:p>
          <a:p>
            <a:r>
              <a:rPr lang="ru-RU" dirty="0" smtClean="0"/>
              <a:t>Схема </a:t>
            </a:r>
            <a:r>
              <a:rPr lang="en-US" dirty="0" smtClean="0"/>
              <a:t>MUSCL</a:t>
            </a:r>
          </a:p>
          <a:p>
            <a:r>
              <a:rPr lang="ru-RU" dirty="0" smtClean="0"/>
              <a:t>Схемы </a:t>
            </a:r>
            <a:r>
              <a:rPr lang="en-US" dirty="0" smtClean="0"/>
              <a:t>THINC + </a:t>
            </a:r>
            <a:r>
              <a:rPr lang="ru-RU" dirty="0" smtClean="0"/>
              <a:t>Годунов</a:t>
            </a:r>
          </a:p>
          <a:p>
            <a:r>
              <a:rPr lang="ru-RU" dirty="0" smtClean="0"/>
              <a:t>Схемы</a:t>
            </a:r>
            <a:r>
              <a:rPr lang="en-US" dirty="0" smtClean="0"/>
              <a:t> THINC + MUSCL</a:t>
            </a:r>
            <a:endParaRPr lang="ru-RU" dirty="0"/>
          </a:p>
        </p:txBody>
      </p:sp>
      <p:pic>
        <p:nvPicPr>
          <p:cNvPr id="4" name="Picture 4" descr="C:\Programing\Python\THINC\in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4478" y="3714752"/>
            <a:ext cx="11266794" cy="3286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ошибки и скорости сходимости методов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00240"/>
            <a:ext cx="33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выполняется неравенство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500306"/>
            <a:ext cx="384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 метод имеет порядок сходимости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85926"/>
            <a:ext cx="2790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4810" y="2500306"/>
            <a:ext cx="142876" cy="3214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8641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данной работе рассматривается проблема </a:t>
            </a:r>
            <a:r>
              <a:rPr lang="ru-RU" dirty="0" smtClean="0"/>
              <a:t>цифрового представления движения </a:t>
            </a:r>
            <a:r>
              <a:rPr lang="ru-RU" dirty="0"/>
              <a:t>твердого </a:t>
            </a:r>
            <a:r>
              <a:rPr lang="ru-RU" dirty="0" smtClean="0"/>
              <a:t>тела.</a:t>
            </a:r>
          </a:p>
          <a:p>
            <a:r>
              <a:rPr lang="en-US" dirty="0" smtClean="0"/>
              <a:t>Digital Geometry</a:t>
            </a:r>
            <a:r>
              <a:rPr lang="ru-RU" dirty="0" smtClean="0"/>
              <a:t> </a:t>
            </a:r>
            <a:r>
              <a:rPr lang="en-US" dirty="0" smtClean="0"/>
              <a:t>(DG)</a:t>
            </a:r>
            <a:r>
              <a:rPr lang="ru-RU" dirty="0" smtClean="0"/>
              <a:t>: геометрия тела задается характеристической функцией; ее эволюция описывается уравнением переноса; моделирование движения осуществляется путем численного решения уравнения переноса на сетке.</a:t>
            </a:r>
            <a:endParaRPr lang="en-US" dirty="0" smtClean="0"/>
          </a:p>
          <a:p>
            <a:r>
              <a:rPr lang="ru-RU" dirty="0" smtClean="0"/>
              <a:t>Цель работы - численная реализация</a:t>
            </a:r>
            <a:r>
              <a:rPr lang="en-US" dirty="0" smtClean="0"/>
              <a:t> </a:t>
            </a:r>
            <a:r>
              <a:rPr lang="ru-RU" dirty="0" smtClean="0"/>
              <a:t>схемы </a:t>
            </a:r>
            <a:r>
              <a:rPr lang="en-US" dirty="0" smtClean="0"/>
              <a:t>THINK </a:t>
            </a:r>
            <a:r>
              <a:rPr lang="ru-RU" dirty="0" smtClean="0"/>
              <a:t>для расчета </a:t>
            </a:r>
            <a:r>
              <a:rPr lang="en-US" dirty="0" smtClean="0"/>
              <a:t>DG </a:t>
            </a:r>
            <a:r>
              <a:rPr lang="ru-RU" dirty="0" smtClean="0"/>
              <a:t>в одномерном случае, а также сравнение различных схем</a:t>
            </a:r>
          </a:p>
          <a:p>
            <a:r>
              <a:rPr lang="ru-RU" dirty="0" smtClean="0"/>
              <a:t>Данная работа является продолжением предыдущей, в которой был реализован </a:t>
            </a:r>
            <a:r>
              <a:rPr lang="en-US" dirty="0" smtClean="0"/>
              <a:t>Direct</a:t>
            </a:r>
            <a:r>
              <a:rPr lang="ru-RU" dirty="0" smtClean="0"/>
              <a:t> </a:t>
            </a:r>
            <a:r>
              <a:rPr lang="en-US" dirty="0" smtClean="0"/>
              <a:t>Motion</a:t>
            </a:r>
            <a:r>
              <a:rPr lang="ru-RU" dirty="0" smtClean="0"/>
              <a:t> – программа точного расчета геометрии.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Годунова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2214578" cy="987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Programing\Python\THINC\in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43040" y="3786190"/>
            <a:ext cx="11266791" cy="3286148"/>
          </a:xfrm>
          <a:prstGeom prst="rect">
            <a:avLst/>
          </a:prstGeom>
          <a:noFill/>
        </p:spPr>
      </p:pic>
      <p:pic>
        <p:nvPicPr>
          <p:cNvPr id="3076" name="Picture 4" descr="C:\Programing\Python\THINC\ini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43040" y="1285860"/>
            <a:ext cx="11266794" cy="32861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28728" y="2357430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t=0</a:t>
            </a:r>
            <a:endParaRPr lang="ru-RU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4572008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t=2T</a:t>
            </a:r>
            <a:endParaRPr lang="ru-RU" sz="4000" dirty="0"/>
          </a:p>
        </p:txBody>
      </p:sp>
      <p:sp>
        <p:nvSpPr>
          <p:cNvPr id="9" name="Нашивка 8"/>
          <p:cNvSpPr/>
          <p:nvPr/>
        </p:nvSpPr>
        <p:spPr>
          <a:xfrm>
            <a:off x="7143768" y="142852"/>
            <a:ext cx="2000232" cy="500066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+Анимация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ошибок для схемы Годунова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12163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Сходимость метода Годунова</a:t>
            </a:r>
            <a:endParaRPr lang="ru-RU" dirty="0"/>
          </a:p>
        </p:txBody>
      </p:sp>
      <p:pic>
        <p:nvPicPr>
          <p:cNvPr id="5122" name="Picture 2" descr="C:\Users\GSench\Downloads\ErrorConvergen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248650" cy="2695575"/>
          </a:xfrm>
          <a:prstGeom prst="rect">
            <a:avLst/>
          </a:prstGeom>
          <a:noFill/>
        </p:spPr>
      </p:pic>
      <p:pic>
        <p:nvPicPr>
          <p:cNvPr id="5123" name="Picture 3" descr="C:\Users\GSench\Downloads\ErrorConvergenc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57628"/>
            <a:ext cx="8296276" cy="2695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en-US" dirty="0" smtClean="0"/>
              <a:t>MUSCL</a:t>
            </a:r>
            <a:endParaRPr lang="ru-RU" dirty="0"/>
          </a:p>
        </p:txBody>
      </p:sp>
      <p:pic>
        <p:nvPicPr>
          <p:cNvPr id="4100" name="Picture 4" descr="D:\YandexDisk\Скриншоты\2021-05-18_12-55-0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5756242" cy="557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en-US" dirty="0" smtClean="0"/>
              <a:t>MUSCL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617797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en-US" dirty="0" smtClean="0"/>
              <a:t>MUSCL</a:t>
            </a:r>
            <a:endParaRPr lang="ru-RU" dirty="0"/>
          </a:p>
        </p:txBody>
      </p:sp>
      <p:sp>
        <p:nvSpPr>
          <p:cNvPr id="4" name="Нашивка 3"/>
          <p:cNvSpPr/>
          <p:nvPr/>
        </p:nvSpPr>
        <p:spPr>
          <a:xfrm>
            <a:off x="7143768" y="0"/>
            <a:ext cx="2000232" cy="500066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+Анимация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1266" name="Picture 2" descr="C:\Programing\Python\THINC\ini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214478" y="1023921"/>
            <a:ext cx="11430080" cy="3333773"/>
          </a:xfrm>
          <a:prstGeom prst="rect">
            <a:avLst/>
          </a:prstGeom>
          <a:noFill/>
        </p:spPr>
      </p:pic>
      <p:pic>
        <p:nvPicPr>
          <p:cNvPr id="11267" name="Picture 3" descr="C:\Programing\Python\THINC\in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14478" y="3714752"/>
            <a:ext cx="11430080" cy="333377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428728" y="2357430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t=0</a:t>
            </a:r>
            <a:endParaRPr lang="ru-RU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4572008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t=2T</a:t>
            </a:r>
            <a:endParaRPr lang="ru-RU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ошибок для схемы </a:t>
            </a:r>
            <a:r>
              <a:rPr lang="en-US" dirty="0" smtClean="0"/>
              <a:t>MUSCL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46220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Сходимость метода </a:t>
            </a:r>
            <a:r>
              <a:rPr lang="en-US" dirty="0" smtClean="0"/>
              <a:t>MUSCL</a:t>
            </a:r>
            <a:endParaRPr lang="ru-RU" dirty="0"/>
          </a:p>
        </p:txBody>
      </p:sp>
      <p:pic>
        <p:nvPicPr>
          <p:cNvPr id="6146" name="Picture 2" descr="C:\Users\GSench\Downloads\ErrorConvergen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01026" cy="2686050"/>
          </a:xfrm>
          <a:prstGeom prst="rect">
            <a:avLst/>
          </a:prstGeom>
          <a:noFill/>
        </p:spPr>
      </p:pic>
      <p:pic>
        <p:nvPicPr>
          <p:cNvPr id="6147" name="Picture 3" descr="C:\Users\GSench\Downloads\ErrorConvergenc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8229600" cy="268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en-US" dirty="0" smtClean="0"/>
              <a:t>THINC</a:t>
            </a:r>
            <a:r>
              <a:rPr lang="ru-RU" dirty="0" smtClean="0"/>
              <a:t> + Годунов</a:t>
            </a:r>
            <a:r>
              <a:rPr lang="en-US" dirty="0" smtClean="0"/>
              <a:t>/MUSCL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9360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низ 4"/>
          <p:cNvSpPr/>
          <p:nvPr/>
        </p:nvSpPr>
        <p:spPr>
          <a:xfrm>
            <a:off x="357158" y="3000372"/>
            <a:ext cx="3000396" cy="221457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 выполняется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4857752" y="3000372"/>
            <a:ext cx="3000396" cy="221457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</a:t>
            </a:r>
            <a:r>
              <a:rPr lang="en-US" dirty="0" smtClean="0"/>
              <a:t> </a:t>
            </a:r>
            <a:r>
              <a:rPr lang="ru-RU" dirty="0" smtClean="0"/>
              <a:t>не выполняется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357826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THINC</a:t>
            </a:r>
            <a:endParaRPr lang="ru-RU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5357826"/>
            <a:ext cx="3605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Годунов</a:t>
            </a:r>
            <a:r>
              <a:rPr lang="en-US" sz="4000" dirty="0" smtClean="0"/>
              <a:t>/MUSCL</a:t>
            </a:r>
            <a:endParaRPr lang="ru-RU" sz="4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THINC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785926"/>
            <a:ext cx="4301163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Geometry </a:t>
            </a:r>
            <a:r>
              <a:rPr lang="ru-RU" dirty="0" smtClean="0"/>
              <a:t>и МКЭ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промышленных системах расчета</a:t>
            </a:r>
            <a:r>
              <a:rPr lang="en-US" dirty="0" smtClean="0"/>
              <a:t> </a:t>
            </a:r>
            <a:r>
              <a:rPr lang="ru-RU" dirty="0" smtClean="0"/>
              <a:t>(например, </a:t>
            </a:r>
            <a:r>
              <a:rPr lang="en-US" dirty="0" smtClean="0"/>
              <a:t>CAD)</a:t>
            </a:r>
            <a:r>
              <a:rPr lang="ru-RU" dirty="0" smtClean="0"/>
              <a:t> для описания геометрии используется метод конечных элементов: на всей исследуемой области вводится сетка, состоящая из простых элементов: для двумерного случая – это многоугольники, для трехмерного – многогранники. Таким образом происходит точный расчет для большого числа малых конечных элементов, что требует больших вычислительных мощностей для описания каждого примитива и сложного разбиения на эти конечные элементы.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THINC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186114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643050"/>
            <a:ext cx="257970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786058"/>
            <a:ext cx="137161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2857496"/>
            <a:ext cx="41704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2857496"/>
            <a:ext cx="857256" cy="5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43372" y="4572008"/>
            <a:ext cx="3901517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>
            <a:stCxn id="7170" idx="3"/>
            <a:endCxn id="7171" idx="1"/>
          </p:cNvCxnSpPr>
          <p:nvPr/>
        </p:nvCxnSpPr>
        <p:spPr>
          <a:xfrm flipV="1">
            <a:off x="2432620" y="2000240"/>
            <a:ext cx="306807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172" idx="3"/>
            <a:endCxn id="7173" idx="1"/>
          </p:cNvCxnSpPr>
          <p:nvPr/>
        </p:nvCxnSpPr>
        <p:spPr>
          <a:xfrm>
            <a:off x="2157396" y="3143248"/>
            <a:ext cx="14859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173" idx="3"/>
            <a:endCxn id="7174" idx="1"/>
          </p:cNvCxnSpPr>
          <p:nvPr/>
        </p:nvCxnSpPr>
        <p:spPr>
          <a:xfrm flipV="1">
            <a:off x="4060350" y="3127117"/>
            <a:ext cx="797402" cy="161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171" idx="2"/>
            <a:endCxn id="7174" idx="0"/>
          </p:cNvCxnSpPr>
          <p:nvPr/>
        </p:nvCxnSpPr>
        <p:spPr>
          <a:xfrm rot="5400000">
            <a:off x="5788431" y="1855380"/>
            <a:ext cx="500066" cy="15041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171" idx="2"/>
            <a:endCxn id="7175" idx="0"/>
          </p:cNvCxnSpPr>
          <p:nvPr/>
        </p:nvCxnSpPr>
        <p:spPr>
          <a:xfrm rot="5400000">
            <a:off x="5335050" y="3116511"/>
            <a:ext cx="2214578" cy="6964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174" idx="2"/>
            <a:endCxn id="7175" idx="0"/>
          </p:cNvCxnSpPr>
          <p:nvPr/>
        </p:nvCxnSpPr>
        <p:spPr>
          <a:xfrm rot="16200000" flipH="1">
            <a:off x="5102620" y="3580497"/>
            <a:ext cx="1175270" cy="807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171" idx="1"/>
            <a:endCxn id="7172" idx="0"/>
          </p:cNvCxnSpPr>
          <p:nvPr/>
        </p:nvCxnSpPr>
        <p:spPr>
          <a:xfrm rot="10800000" flipV="1">
            <a:off x="1471592" y="2000240"/>
            <a:ext cx="4029103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THINC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474012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143248"/>
            <a:ext cx="6686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THINC + </a:t>
            </a:r>
            <a:r>
              <a:rPr lang="ru-RU" dirty="0" smtClean="0"/>
              <a:t>Годунов</a:t>
            </a:r>
            <a:endParaRPr lang="ru-RU" dirty="0"/>
          </a:p>
        </p:txBody>
      </p:sp>
      <p:pic>
        <p:nvPicPr>
          <p:cNvPr id="9218" name="Picture 2" descr="C:\Programing\Python\THINC\ini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071602" y="785794"/>
            <a:ext cx="11266793" cy="3286148"/>
          </a:xfrm>
          <a:prstGeom prst="rect">
            <a:avLst/>
          </a:prstGeom>
          <a:noFill/>
        </p:spPr>
      </p:pic>
      <p:pic>
        <p:nvPicPr>
          <p:cNvPr id="9219" name="Picture 3" descr="C:\Programing\Python\THINC\in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71602" y="3592712"/>
            <a:ext cx="11287204" cy="32921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85852" y="1857364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t=0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572008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t=5T</a:t>
            </a:r>
            <a:endParaRPr lang="ru-RU" sz="4000" dirty="0"/>
          </a:p>
        </p:txBody>
      </p:sp>
      <p:sp>
        <p:nvSpPr>
          <p:cNvPr id="8" name="Нашивка 7"/>
          <p:cNvSpPr/>
          <p:nvPr/>
        </p:nvSpPr>
        <p:spPr>
          <a:xfrm>
            <a:off x="7143768" y="0"/>
            <a:ext cx="2000232" cy="500066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+Анимация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ошибок для схемы </a:t>
            </a:r>
            <a:r>
              <a:rPr lang="en-US" dirty="0" smtClean="0"/>
              <a:t>THINC + </a:t>
            </a:r>
            <a:r>
              <a:rPr lang="ru-RU" dirty="0" smtClean="0"/>
              <a:t>Годунов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59624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Сходимость метода </a:t>
            </a:r>
            <a:r>
              <a:rPr lang="en-US" dirty="0" smtClean="0"/>
              <a:t>THINC + </a:t>
            </a:r>
            <a:r>
              <a:rPr lang="ru-RU" dirty="0" smtClean="0"/>
              <a:t>Годунов</a:t>
            </a:r>
            <a:endParaRPr lang="ru-RU" dirty="0"/>
          </a:p>
        </p:txBody>
      </p:sp>
      <p:pic>
        <p:nvPicPr>
          <p:cNvPr id="7170" name="Picture 2" descr="C:\Users\GSench\Downloads\ErrorConvergen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248650" cy="2724150"/>
          </a:xfrm>
          <a:prstGeom prst="rect">
            <a:avLst/>
          </a:prstGeom>
          <a:noFill/>
        </p:spPr>
      </p:pic>
      <p:pic>
        <p:nvPicPr>
          <p:cNvPr id="7171" name="Picture 3" descr="C:\Users\GSench\Downloads\ErrorConvergenc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57628"/>
            <a:ext cx="8267700" cy="271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THINC + MUSCL</a:t>
            </a:r>
            <a:endParaRPr lang="ru-RU" dirty="0"/>
          </a:p>
        </p:txBody>
      </p:sp>
      <p:pic>
        <p:nvPicPr>
          <p:cNvPr id="10242" name="Picture 2" descr="C:\Programing\Python\THINC\ini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285916" y="1071546"/>
            <a:ext cx="11583162" cy="3378422"/>
          </a:xfrm>
          <a:prstGeom prst="rect">
            <a:avLst/>
          </a:prstGeom>
          <a:noFill/>
        </p:spPr>
      </p:pic>
      <p:pic>
        <p:nvPicPr>
          <p:cNvPr id="10243" name="Picture 3" descr="C:\Programing\Python\THINC\ini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285916" y="3786190"/>
            <a:ext cx="11572956" cy="337544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85852" y="2071678"/>
            <a:ext cx="87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t=0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786322"/>
            <a:ext cx="112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t=5T</a:t>
            </a:r>
            <a:endParaRPr lang="ru-RU" sz="4000" dirty="0"/>
          </a:p>
        </p:txBody>
      </p:sp>
      <p:sp>
        <p:nvSpPr>
          <p:cNvPr id="8" name="Нашивка 7"/>
          <p:cNvSpPr/>
          <p:nvPr/>
        </p:nvSpPr>
        <p:spPr>
          <a:xfrm>
            <a:off x="7143768" y="0"/>
            <a:ext cx="2000232" cy="500066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+Анимация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ошибок для схемы </a:t>
            </a:r>
            <a:r>
              <a:rPr lang="en-US" dirty="0" smtClean="0"/>
              <a:t>THINC +</a:t>
            </a:r>
            <a:r>
              <a:rPr lang="ru-RU" dirty="0" smtClean="0"/>
              <a:t> </a:t>
            </a:r>
            <a:r>
              <a:rPr lang="en-US" dirty="0" smtClean="0"/>
              <a:t>MUSCL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7007004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Сходимость метода </a:t>
            </a:r>
            <a:r>
              <a:rPr lang="en-US" dirty="0" smtClean="0"/>
              <a:t>THINC + MUSCL</a:t>
            </a:r>
            <a:endParaRPr lang="ru-RU" dirty="0"/>
          </a:p>
        </p:txBody>
      </p:sp>
      <p:pic>
        <p:nvPicPr>
          <p:cNvPr id="8194" name="Picture 2" descr="C:\Users\GSench\Downloads\ErrorConvergen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210550" cy="2743200"/>
          </a:xfrm>
          <a:prstGeom prst="rect">
            <a:avLst/>
          </a:prstGeom>
          <a:noFill/>
        </p:spPr>
      </p:pic>
      <p:pic>
        <p:nvPicPr>
          <p:cNvPr id="8195" name="Picture 3" descr="C:\Users\GSench\Downloads\ErrorConvergenc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82677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Изображения: графики методов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Таким образом, были исследованы методы численного решения уравнения переноса с использованием подхода цифровой геометрии. Был исследован численный метод решения уравнения переноса и реализован его программный алгоритм для одномерного случая.</a:t>
            </a:r>
          </a:p>
          <a:p>
            <a:r>
              <a:rPr lang="ru-RU" dirty="0" smtClean="0"/>
              <a:t>Важно отметить, что исследование схем для решения уравнение переноса в одномерном случае позволяет использовать данный подход в двумерном и трехмерном пространстве.</a:t>
            </a:r>
          </a:p>
          <a:p>
            <a:r>
              <a:rPr lang="ru-RU" dirty="0" smtClean="0"/>
              <a:t>Для представления цифровой геометрии были исследованы схемы с разным порядком точности, в том числе схема Годунова, </a:t>
            </a:r>
            <a:r>
              <a:rPr lang="en-US" dirty="0" smtClean="0"/>
              <a:t>MUSCL </a:t>
            </a:r>
            <a:r>
              <a:rPr lang="ru-RU" dirty="0" smtClean="0"/>
              <a:t>и </a:t>
            </a:r>
            <a:r>
              <a:rPr lang="en-US" dirty="0" smtClean="0"/>
              <a:t>THINC.</a:t>
            </a:r>
            <a:endParaRPr lang="ru-RU" dirty="0" smtClean="0"/>
          </a:p>
          <a:p>
            <a:r>
              <a:rPr lang="ru-RU" dirty="0" smtClean="0"/>
              <a:t>Применение схемы </a:t>
            </a:r>
            <a:r>
              <a:rPr lang="en-US" dirty="0" smtClean="0"/>
              <a:t>THINC </a:t>
            </a:r>
            <a:r>
              <a:rPr lang="ru-RU" dirty="0" smtClean="0"/>
              <a:t>в отличие от других схем позволяет с высокой точностью описать поведение геометрии в цифровом виде.</a:t>
            </a:r>
          </a:p>
          <a:p>
            <a:r>
              <a:rPr lang="ru-RU" dirty="0" smtClean="0"/>
              <a:t>Программа, написанная для одномерного случая будет использована в дальнейшем как расчетный блок для многомерного случая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Geometry </a:t>
            </a:r>
            <a:r>
              <a:rPr lang="ru-RU" dirty="0" smtClean="0"/>
              <a:t>и МКЭ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методе, описанном в данной работе, геометрия тела задается характеристической функцией: так называемая цифровая геометрия, а ее эволюция описывается уравнением переноса. Это сильно упрощает введение сетки и облегчает расчеты, сохраняя при этом точность на достаточно высоком уровне.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ru-RU" dirty="0" smtClean="0"/>
              <a:t>По известному распределению функции скалярной величины </a:t>
            </a:r>
            <a:r>
              <a:rPr lang="en-US" dirty="0" smtClean="0"/>
              <a:t>f </a:t>
            </a:r>
            <a:r>
              <a:rPr lang="ru-RU" dirty="0" smtClean="0"/>
              <a:t>в начальный момент времени, а также с </a:t>
            </a:r>
            <a:r>
              <a:rPr lang="ru-RU" dirty="0" err="1" smtClean="0"/>
              <a:t>заданым</a:t>
            </a:r>
            <a:r>
              <a:rPr lang="ru-RU" dirty="0" smtClean="0"/>
              <a:t> полем скоростей на каждом моменте времени необходимо рассчитать характеристическую функцию твердого </a:t>
            </a:r>
            <a:r>
              <a:rPr lang="ru-RU" dirty="0"/>
              <a:t>тела и </a:t>
            </a:r>
            <a:r>
              <a:rPr lang="ru-RU" dirty="0" smtClean="0"/>
              <a:t>жидкости (скалярную величину </a:t>
            </a:r>
            <a:r>
              <a:rPr lang="en-US" dirty="0" smtClean="0"/>
              <a:t>f)</a:t>
            </a:r>
            <a:r>
              <a:rPr lang="ru-RU" dirty="0" smtClean="0"/>
              <a:t> в рассматриваемой </a:t>
            </a:r>
            <a:r>
              <a:rPr lang="ru-RU" dirty="0"/>
              <a:t>области на каждом временном шаге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1. Поле скоростей твердого тела</a:t>
            </a:r>
            <a:endParaRPr lang="ru-RU" dirty="0"/>
          </a:p>
        </p:txBody>
      </p:sp>
      <p:pic>
        <p:nvPicPr>
          <p:cNvPr id="4" name="Содержимое 3" descr="ТочнаяГеометрия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785794"/>
            <a:ext cx="8786842" cy="5258559"/>
          </a:xfr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714348" y="5600704"/>
            <a:ext cx="8229600" cy="125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рамках решения предыдущей задачи было рассчитано поле скоростей в области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индуцированное твердым телом при движении.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Характеристическая функция твердого тела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Характеристическая функция </a:t>
            </a:r>
            <a:r>
              <a:rPr lang="ru-RU" sz="2400" dirty="0" smtClean="0"/>
              <a:t>твердого тела представляет </a:t>
            </a:r>
            <a:r>
              <a:rPr lang="ru-RU" sz="2400" dirty="0"/>
              <a:t>собой </a:t>
            </a:r>
            <a:r>
              <a:rPr lang="ru-RU" sz="2400" dirty="0" smtClean="0"/>
              <a:t>функцию</a:t>
            </a:r>
            <a:r>
              <a:rPr lang="en-US" sz="2400" dirty="0" smtClean="0"/>
              <a:t> - </a:t>
            </a:r>
            <a:r>
              <a:rPr lang="ru-RU" sz="2400" dirty="0" smtClean="0"/>
              <a:t>индикатор: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Уравнение </a:t>
            </a:r>
            <a:r>
              <a:rPr lang="ru-RU" sz="2400" dirty="0"/>
              <a:t>переноса — дифференциальное уравнение в частных производных, описывающее изменение скалярной величины в пространстве и времени: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4572008"/>
            <a:ext cx="31527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428868"/>
            <a:ext cx="75152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Характеристическая функция твердого тела</a:t>
            </a:r>
            <a:endParaRPr lang="ru-RU" dirty="0"/>
          </a:p>
        </p:txBody>
      </p:sp>
      <p:pic>
        <p:nvPicPr>
          <p:cNvPr id="5" name="Содержимое 4" descr="ОписаниеПроцессаСеткаfij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8" y="1385983"/>
            <a:ext cx="9001156" cy="53868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2. Характеристическая функция твердого тела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Начальные условия для уравнения переноса: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Поле скоростей </a:t>
            </a:r>
            <a:r>
              <a:rPr lang="en-US" dirty="0" smtClean="0"/>
              <a:t>u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Начальное положение точек границы твердого тела</a:t>
            </a:r>
            <a:endParaRPr lang="ru-RU" dirty="0"/>
          </a:p>
          <a:p>
            <a:pPr marL="571500" indent="-514350"/>
            <a:r>
              <a:rPr lang="ru-RU" dirty="0" smtClean="0"/>
              <a:t>Необходимо найти:</a:t>
            </a:r>
          </a:p>
          <a:p>
            <a:pPr marL="971550" lvl="1" indent="-514350">
              <a:buNone/>
            </a:pPr>
            <a:r>
              <a:rPr lang="ru-RU" dirty="0" smtClean="0"/>
              <a:t>Характеристическую функцию</a:t>
            </a:r>
            <a:r>
              <a:rPr lang="en-US" dirty="0" smtClean="0"/>
              <a:t> f</a:t>
            </a:r>
            <a:r>
              <a:rPr lang="ru-RU" dirty="0" smtClean="0"/>
              <a:t> в области </a:t>
            </a:r>
            <a:r>
              <a:rPr lang="en-US" dirty="0" smtClean="0"/>
              <a:t>D </a:t>
            </a:r>
            <a:r>
              <a:rPr lang="ru-RU" dirty="0" smtClean="0"/>
              <a:t>на отрезке времени </a:t>
            </a:r>
            <a:r>
              <a:rPr lang="en-US" dirty="0" smtClean="0"/>
              <a:t>[0; T]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754</Words>
  <Application>Microsoft Office PowerPoint</Application>
  <PresentationFormat>Экран (4:3)</PresentationFormat>
  <Paragraphs>99</Paragraphs>
  <Slides>39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Курсовая работа Численное решение уравнения переноса </vt:lpstr>
      <vt:lpstr>Введение</vt:lpstr>
      <vt:lpstr>Digital Geometry и МКЭ</vt:lpstr>
      <vt:lpstr>Digital Geometry и МКЭ</vt:lpstr>
      <vt:lpstr>Постановка задачи</vt:lpstr>
      <vt:lpstr>1. Поле скоростей твердого тела</vt:lpstr>
      <vt:lpstr>2. Характеристическая функция твердого тела</vt:lpstr>
      <vt:lpstr>2. Характеристическая функция твердого тела</vt:lpstr>
      <vt:lpstr>2. Характеристическая функция твердого тела</vt:lpstr>
      <vt:lpstr>Постановка задачи</vt:lpstr>
      <vt:lpstr>1D-Приближение: Дискретизация</vt:lpstr>
      <vt:lpstr>Схема THINC</vt:lpstr>
      <vt:lpstr>Слайд 13</vt:lpstr>
      <vt:lpstr>Слайд 14</vt:lpstr>
      <vt:lpstr>Слайд 15</vt:lpstr>
      <vt:lpstr>Численное решение уравнения переноса в одномерном случае </vt:lpstr>
      <vt:lpstr>Слайд 17</vt:lpstr>
      <vt:lpstr>Применение различных схем для аппроксимации скачка</vt:lpstr>
      <vt:lpstr>Исследование ошибки и скорости сходимости методов</vt:lpstr>
      <vt:lpstr>Схема Годунова</vt:lpstr>
      <vt:lpstr>Таблица ошибок для схемы Годунова</vt:lpstr>
      <vt:lpstr>Сходимость метода Годунова</vt:lpstr>
      <vt:lpstr>Схема MUSCL</vt:lpstr>
      <vt:lpstr>Схема MUSCL</vt:lpstr>
      <vt:lpstr>Схема MUSCL</vt:lpstr>
      <vt:lpstr>Таблица ошибок для схемы MUSCL</vt:lpstr>
      <vt:lpstr>Сходимость метода MUSCL</vt:lpstr>
      <vt:lpstr>Схема THINC + Годунов/MUSCL</vt:lpstr>
      <vt:lpstr>THINC</vt:lpstr>
      <vt:lpstr>THINC</vt:lpstr>
      <vt:lpstr>THINC</vt:lpstr>
      <vt:lpstr>THINC + Годунов</vt:lpstr>
      <vt:lpstr>Таблица ошибок для схемы THINC + Годунов</vt:lpstr>
      <vt:lpstr>Сходимость метода THINC + Годунов</vt:lpstr>
      <vt:lpstr>THINC + MUSCL</vt:lpstr>
      <vt:lpstr>Таблица ошибок для схемы THINC + MUSCL</vt:lpstr>
      <vt:lpstr>Сходимость метода THINC + MUSCL</vt:lpstr>
      <vt:lpstr>Слайд 38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решение уравнения переноса</dc:title>
  <dc:creator>Григорий Сенченок</dc:creator>
  <cp:lastModifiedBy>Григорий Сенченок</cp:lastModifiedBy>
  <cp:revision>98</cp:revision>
  <dcterms:created xsi:type="dcterms:W3CDTF">2020-10-20T16:43:12Z</dcterms:created>
  <dcterms:modified xsi:type="dcterms:W3CDTF">2021-05-18T14:29:44Z</dcterms:modified>
</cp:coreProperties>
</file>