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38.xml" ContentType="application/vnd.openxmlformats-officedocument.presentationml.slide+xml"/>
  <Override PartName="/ppt/slideLayouts/slideLayout6.xml" ContentType="application/vnd.openxmlformats-officedocument.presentationml.slideLayout+xml"/>
  <Override PartName="/ppt/presProps.xml" ContentType="application/vnd.openxmlformats-officedocument.presentationml.presProps+xml"/>
  <Override PartName="/ppt/slides/slide34.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6858000" type="screen4x3"/>
  <p:notesSz cx="9144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presProps" Target="presProps.xml" /><Relationship Id="rId44" Type="http://schemas.openxmlformats.org/officeDocument/2006/relationships/tableStyles" Target="tableStyles.xml" /><Relationship Id="rId4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Титульный слайд">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ctrTitle" hasCustomPrompt="0"/>
          </p:nvPr>
        </p:nvSpPr>
        <p:spPr bwMode="auto">
          <a:xfrm>
            <a:off x="685800" y="2130425"/>
            <a:ext cx="7772400" cy="1470025"/>
          </a:xfrm>
        </p:spPr>
        <p:txBody>
          <a:bodyPr/>
          <a:lstStyle/>
          <a:p>
            <a:pPr>
              <a:defRPr/>
            </a:pPr>
            <a:r>
              <a:rPr lang="ru-RU"/>
              <a:t>Образец заголовка</a:t>
            </a:r>
            <a:endParaRPr lang="ru-RU"/>
          </a:p>
        </p:txBody>
      </p:sp>
      <p:sp>
        <p:nvSpPr>
          <p:cNvPr id="5" name="Подзаголовок 2" hidden="0"/>
          <p:cNvSpPr>
            <a:spLocks noGrp="1"/>
          </p:cNvSpPr>
          <p:nvPr isPhoto="0" userDrawn="0">
            <p:ph type="subTitle" idx="1" hasCustomPrompt="0"/>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6" name="Дата 3"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hidden="0"/>
        <p:cNvGrpSpPr/>
        <p:nvPr isPhoto="0" userDrawn="0"/>
      </p:nvGrpSpPr>
      <p:grpSpPr bwMode="auto">
        <a:xfrm>
          <a:off x="0" y="0"/>
          <a:ext cx="0" cy="0"/>
          <a:chOff x="0" y="0"/>
          <a:chExt cx="0" cy="0"/>
        </a:xfrm>
      </p:grpSpPr>
      <p:sp>
        <p:nvSpPr>
          <p:cNvPr id="4" name="Вертикальный заголовок 1" hidden="0"/>
          <p:cNvSpPr>
            <a:spLocks noGrp="1"/>
          </p:cNvSpPr>
          <p:nvPr isPhoto="0" userDrawn="0">
            <p:ph type="title" orient="vert" hasCustomPrompt="0"/>
          </p:nvPr>
        </p:nvSpPr>
        <p:spPr bwMode="auto">
          <a:xfrm>
            <a:off x="6629400" y="274638"/>
            <a:ext cx="2057400" cy="5851525"/>
          </a:xfrm>
        </p:spPr>
        <p:txBody>
          <a:bodyPr vert="eaVert"/>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a:xfrm>
            <a:off x="457200" y="274638"/>
            <a:ext cx="6019800"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Содержимое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722313" y="4406900"/>
            <a:ext cx="7772400" cy="1362075"/>
          </a:xfrm>
        </p:spPr>
        <p:txBody>
          <a:bodyPr anchor="t"/>
          <a:lstStyle>
            <a:lvl1pPr algn="l">
              <a:defRPr sz="4000" b="1" cap="all"/>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6" name="Дата 3"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Содержимое 2" hidden="0"/>
          <p:cNvSpPr>
            <a:spLocks noGrp="1"/>
          </p:cNvSpPr>
          <p:nvPr isPhoto="0" userDrawn="0">
            <p:ph sz="half" idx="1" hasCustomPrompt="0"/>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Содержимое 3" hidden="0"/>
          <p:cNvSpPr>
            <a:spLocks noGrp="1"/>
          </p:cNvSpPr>
          <p:nvPr isPhoto="0" userDrawn="0">
            <p:ph sz="half" idx="2" hasCustomPrompt="0"/>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4"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Содержимое 3" hidden="0"/>
          <p:cNvSpPr>
            <a:spLocks noGrp="1"/>
          </p:cNvSpPr>
          <p:nvPr isPhoto="0" userDrawn="0">
            <p:ph sz="half" idx="2" hasCustomPrompt="0"/>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Текст 4" hidden="0"/>
          <p:cNvSpPr>
            <a:spLocks noGrp="1"/>
          </p:cNvSpPr>
          <p:nvPr isPhoto="0" userDrawn="0">
            <p:ph type="body" sz="quarter" idx="3" hasCustomPrompt="0"/>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Содержимое 5" hidden="0"/>
          <p:cNvSpPr>
            <a:spLocks noGrp="1"/>
          </p:cNvSpPr>
          <p:nvPr isPhoto="0" userDrawn="0">
            <p:ph sz="quarter" idx="4" hasCustomPrompt="0"/>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6"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10"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11" name="Номер слайда 8"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Дата 2"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6"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7" name="Номер слайда 4"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hidden="0"/>
        <p:cNvGrpSpPr/>
        <p:nvPr isPhoto="0" userDrawn="0"/>
      </p:nvGrpSpPr>
      <p:grpSpPr bwMode="auto">
        <a:xfrm>
          <a:off x="0" y="0"/>
          <a:ext cx="0" cy="0"/>
          <a:chOff x="0" y="0"/>
          <a:chExt cx="0" cy="0"/>
        </a:xfrm>
      </p:grpSpPr>
      <p:sp>
        <p:nvSpPr>
          <p:cNvPr id="4" name="Дата 1"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5"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6" name="Номер слайда 3"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457200" y="273050"/>
            <a:ext cx="3008313" cy="1162050"/>
          </a:xfrm>
        </p:spPr>
        <p:txBody>
          <a:bodyPr anchor="b"/>
          <a:lstStyle>
            <a:lvl1pPr algn="l">
              <a:defRPr sz="2000" b="1"/>
            </a:lvl1pPr>
          </a:lstStyle>
          <a:p>
            <a:pPr>
              <a:defRPr/>
            </a:pPr>
            <a:r>
              <a:rPr lang="ru-RU"/>
              <a:t>Образец заголовка</a:t>
            </a:r>
            <a:endParaRPr lang="ru-RU"/>
          </a:p>
        </p:txBody>
      </p:sp>
      <p:sp>
        <p:nvSpPr>
          <p:cNvPr id="5" name="Содержимое 2" hidden="0"/>
          <p:cNvSpPr>
            <a:spLocks noGrp="1"/>
          </p:cNvSpPr>
          <p:nvPr isPhoto="0" userDrawn="0">
            <p:ph idx="1" hasCustomPrompt="0"/>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Текст 3" hidden="0"/>
          <p:cNvSpPr>
            <a:spLocks noGrp="1"/>
          </p:cNvSpPr>
          <p:nvPr isPhoto="0" userDrawn="0">
            <p:ph type="body" sz="half" idx="2" hasCustomPrompt="0"/>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1792288" y="4800600"/>
            <a:ext cx="5486400" cy="566738"/>
          </a:xfrm>
        </p:spPr>
        <p:txBody>
          <a:bodyPr anchor="b"/>
          <a:lstStyle>
            <a:lvl1pPr algn="l">
              <a:defRPr sz="2000" b="1"/>
            </a:lvl1pPr>
          </a:lstStyle>
          <a:p>
            <a:pPr>
              <a:defRPr/>
            </a:pPr>
            <a:r>
              <a:rPr lang="ru-RU"/>
              <a:t>Образец заголовка</a:t>
            </a:r>
            <a:endParaRPr lang="ru-RU"/>
          </a:p>
        </p:txBody>
      </p:sp>
      <p:sp>
        <p:nvSpPr>
          <p:cNvPr id="5" name="Рисунок 2" hidden="0"/>
          <p:cNvSpPr>
            <a:spLocks noGrp="1"/>
          </p:cNvSpPr>
          <p:nvPr isPhoto="0" userDrawn="0">
            <p:ph type="pic" idx="1" hasCustomPrompt="0"/>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hidden="0"/>
          <p:cNvSpPr>
            <a:spLocks noGrp="1"/>
          </p:cNvSpPr>
          <p:nvPr isPhoto="0" userDrawn="0">
            <p:ph type="body" sz="half" idx="2" hasCustomPrompt="0"/>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F722DAFC-9F49-4970-8D96-AA7D1770137A}"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83F9806-3C5A-4A41-A695-E2A58315BBAF}"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457200" y="274638"/>
            <a:ext cx="82296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457200" y="1600200"/>
            <a:ext cx="8229600" cy="452596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2" hasCustomPrompt="0"/>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722DAFC-9F49-4970-8D96-AA7D1770137A}" type="datetimeFigureOut">
              <a:rPr lang="ru-RU"/>
              <a:t/>
            </a:fld>
            <a:endParaRPr lang="ru-RU"/>
          </a:p>
        </p:txBody>
      </p:sp>
      <p:sp>
        <p:nvSpPr>
          <p:cNvPr id="7" name="Нижний колонтитул 4" hidden="0"/>
          <p:cNvSpPr>
            <a:spLocks noGrp="1"/>
          </p:cNvSpPr>
          <p:nvPr isPhoto="0" userDrawn="0">
            <p:ph type="ftr" sz="quarter" idx="3" hasCustomPrompt="0"/>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8" name="Номер слайда 5" hidden="0"/>
          <p:cNvSpPr>
            <a:spLocks noGrp="1"/>
          </p:cNvSpPr>
          <p:nvPr isPhoto="0" userDrawn="0">
            <p:ph type="sldNum" sz="quarter" idx="4" hasCustomPrompt="0"/>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3F9806-3C5A-4A41-A695-E2A58315BBAF}"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grishasenchenok@yandex.ru" TargetMode="External"/><Relationship Id="rId3" Type="http://schemas.openxmlformats.org/officeDocument/2006/relationships/hyperlink" Target="mailto:imen57@mail.ru"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3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4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47.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5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ctrTitle" hasCustomPrompt="0"/>
          </p:nvPr>
        </p:nvSpPr>
        <p:spPr bwMode="auto">
          <a:xfrm>
            <a:off x="714348" y="571480"/>
            <a:ext cx="7772400" cy="2071702"/>
          </a:xfrm>
        </p:spPr>
        <p:txBody>
          <a:bodyPr>
            <a:normAutofit fontScale="90000"/>
          </a:bodyPr>
          <a:lstStyle/>
          <a:p>
            <a:pPr>
              <a:defRPr/>
            </a:pPr>
            <a:br>
              <a:rPr lang="ru-RU" b="1">
                <a:latin typeface="Roboto"/>
                <a:ea typeface="Roboto"/>
                <a:cs typeface="Times New Roman"/>
              </a:rPr>
            </a:br>
            <a:r>
              <a:rPr lang="en-US" b="1">
                <a:latin typeface="Roboto"/>
                <a:ea typeface="Roboto"/>
                <a:cs typeface="Times New Roman"/>
              </a:rPr>
              <a:t>Application of </a:t>
            </a:r>
            <a:r>
              <a:rPr lang="en-US" b="1">
                <a:latin typeface="Roboto"/>
                <a:ea typeface="Roboto"/>
                <a:cs typeface="Times New Roman"/>
              </a:rPr>
              <a:t>Various </a:t>
            </a:r>
            <a:r>
              <a:rPr lang="en-US" b="1">
                <a:latin typeface="Roboto"/>
                <a:ea typeface="Roboto"/>
                <a:cs typeface="Times New Roman"/>
              </a:rPr>
              <a:t>S</a:t>
            </a:r>
            <a:r>
              <a:rPr lang="en-US" b="1">
                <a:latin typeface="Roboto"/>
                <a:ea typeface="Roboto"/>
                <a:cs typeface="Times New Roman"/>
              </a:rPr>
              <a:t>chemes </a:t>
            </a:r>
            <a:r>
              <a:rPr lang="en-US" b="1">
                <a:latin typeface="Roboto"/>
                <a:ea typeface="Roboto"/>
                <a:cs typeface="Times New Roman"/>
              </a:rPr>
              <a:t>for </a:t>
            </a:r>
            <a:r>
              <a:rPr lang="en-US" b="1">
                <a:latin typeface="Roboto"/>
                <a:ea typeface="Roboto"/>
                <a:cs typeface="Times New Roman"/>
              </a:rPr>
              <a:t>Numerical </a:t>
            </a:r>
            <a:r>
              <a:rPr lang="en-US" b="1">
                <a:latin typeface="Roboto"/>
                <a:ea typeface="Roboto"/>
                <a:cs typeface="Times New Roman"/>
              </a:rPr>
              <a:t>S</a:t>
            </a:r>
            <a:r>
              <a:rPr lang="en-US" b="1">
                <a:latin typeface="Roboto"/>
                <a:ea typeface="Roboto"/>
                <a:cs typeface="Times New Roman"/>
              </a:rPr>
              <a:t>olution </a:t>
            </a:r>
            <a:r>
              <a:rPr lang="en-US" b="1">
                <a:latin typeface="Roboto"/>
                <a:ea typeface="Roboto"/>
                <a:cs typeface="Times New Roman"/>
              </a:rPr>
              <a:t>of </a:t>
            </a:r>
            <a:r>
              <a:rPr lang="en-US" b="1">
                <a:latin typeface="Roboto"/>
                <a:ea typeface="Roboto"/>
                <a:cs typeface="Times New Roman"/>
              </a:rPr>
              <a:t>T</a:t>
            </a:r>
            <a:r>
              <a:rPr lang="en-US" b="1">
                <a:latin typeface="Roboto"/>
                <a:ea typeface="Roboto"/>
                <a:cs typeface="Times New Roman"/>
              </a:rPr>
              <a:t>ransport </a:t>
            </a:r>
            <a:r>
              <a:rPr lang="en-US" b="1">
                <a:latin typeface="Roboto"/>
                <a:ea typeface="Roboto"/>
                <a:cs typeface="Times New Roman"/>
              </a:rPr>
              <a:t>E</a:t>
            </a:r>
            <a:r>
              <a:rPr lang="en-US" b="1">
                <a:latin typeface="Roboto"/>
                <a:ea typeface="Roboto"/>
                <a:cs typeface="Times New Roman"/>
              </a:rPr>
              <a:t>quation</a:t>
            </a:r>
            <a:br>
              <a:rPr lang="ru-RU">
                <a:latin typeface="Roboto"/>
                <a:ea typeface="Roboto"/>
                <a:cs typeface="Times New Roman"/>
              </a:rPr>
            </a:br>
            <a:endParaRPr lang="ru-RU">
              <a:latin typeface="Roboto"/>
              <a:ea typeface="Roboto"/>
              <a:cs typeface="Times New Roman"/>
            </a:endParaRPr>
          </a:p>
        </p:txBody>
      </p:sp>
      <p:sp>
        <p:nvSpPr>
          <p:cNvPr id="5" name="Подзаголовок 2" hidden="0"/>
          <p:cNvSpPr>
            <a:spLocks noGrp="1"/>
          </p:cNvSpPr>
          <p:nvPr isPhoto="0" userDrawn="0">
            <p:ph type="subTitle" idx="1" hasCustomPrompt="0"/>
          </p:nvPr>
        </p:nvSpPr>
        <p:spPr bwMode="auto">
          <a:xfrm>
            <a:off x="785786" y="3071810"/>
            <a:ext cx="6972304" cy="500066"/>
          </a:xfrm>
        </p:spPr>
        <p:txBody>
          <a:bodyPr>
            <a:noAutofit/>
          </a:bodyPr>
          <a:lstStyle/>
          <a:p>
            <a:pPr>
              <a:defRPr/>
            </a:pPr>
            <a:r>
              <a:rPr lang="en-US" sz="2000" b="1">
                <a:solidFill>
                  <a:schemeClr val="tx1"/>
                </a:solidFill>
                <a:latin typeface="Roboto"/>
                <a:ea typeface="Roboto"/>
                <a:cs typeface="Times New Roman"/>
              </a:rPr>
              <a:t>Grigory</a:t>
            </a:r>
            <a:r>
              <a:rPr lang="en-US" sz="2000" b="1">
                <a:solidFill>
                  <a:schemeClr val="tx1"/>
                </a:solidFill>
                <a:latin typeface="Roboto"/>
                <a:ea typeface="Roboto"/>
                <a:cs typeface="Times New Roman"/>
              </a:rPr>
              <a:t> A. </a:t>
            </a:r>
            <a:r>
              <a:rPr lang="en-US" sz="2000" b="1">
                <a:solidFill>
                  <a:schemeClr val="tx1"/>
                </a:solidFill>
                <a:latin typeface="Roboto"/>
                <a:ea typeface="Roboto"/>
                <a:cs typeface="Times New Roman"/>
              </a:rPr>
              <a:t>Senchenok</a:t>
            </a:r>
            <a:r>
              <a:rPr lang="en-US" sz="2000" b="1">
                <a:solidFill>
                  <a:schemeClr val="tx1"/>
                </a:solidFill>
                <a:latin typeface="Roboto"/>
                <a:ea typeface="Roboto"/>
                <a:cs typeface="Times New Roman"/>
              </a:rPr>
              <a:t>, email: </a:t>
            </a:r>
            <a:r>
              <a:rPr lang="en-US" sz="2000" b="1" u="sng">
                <a:solidFill>
                  <a:schemeClr val="tx1"/>
                </a:solidFill>
                <a:latin typeface="Roboto"/>
                <a:ea typeface="Roboto"/>
                <a:cs typeface="Times New Roman"/>
                <a:hlinkClick r:id="rId2" tooltip="mailto:grishasenchenok@yandex.ru"/>
              </a:rPr>
              <a:t>grishasenchenok@yandex.ru</a:t>
            </a:r>
            <a:endParaRPr lang="en-US" sz="2000" b="1">
              <a:solidFill>
                <a:schemeClr val="tx1"/>
              </a:solidFill>
              <a:latin typeface="Roboto"/>
              <a:ea typeface="Roboto"/>
              <a:cs typeface="Times New Roman"/>
            </a:endParaRPr>
          </a:p>
          <a:p>
            <a:pPr>
              <a:defRPr/>
            </a:pPr>
            <a:r>
              <a:rPr lang="en-US" sz="2000" b="1">
                <a:solidFill>
                  <a:schemeClr val="tx1"/>
                </a:solidFill>
                <a:latin typeface="Roboto"/>
                <a:ea typeface="Roboto"/>
                <a:cs typeface="Times New Roman"/>
              </a:rPr>
              <a:t> Igor S. </a:t>
            </a:r>
            <a:r>
              <a:rPr lang="en-US" sz="2000" b="1">
                <a:solidFill>
                  <a:schemeClr val="tx1"/>
                </a:solidFill>
                <a:latin typeface="Roboto"/>
                <a:ea typeface="Roboto"/>
                <a:cs typeface="Times New Roman"/>
              </a:rPr>
              <a:t>Men’shov</a:t>
            </a:r>
            <a:r>
              <a:rPr lang="en-US" sz="2000" b="1">
                <a:solidFill>
                  <a:schemeClr val="tx1"/>
                </a:solidFill>
                <a:latin typeface="Roboto"/>
                <a:ea typeface="Roboto"/>
                <a:cs typeface="Times New Roman"/>
              </a:rPr>
              <a:t>, email: </a:t>
            </a:r>
            <a:r>
              <a:rPr lang="en-US" sz="2000" b="1" u="sng">
                <a:solidFill>
                  <a:schemeClr val="tx1"/>
                </a:solidFill>
                <a:latin typeface="Roboto"/>
                <a:ea typeface="Roboto"/>
                <a:cs typeface="Times New Roman"/>
                <a:hlinkClick r:id="rId3" tooltip="mailto:imen57@mail.ru"/>
              </a:rPr>
              <a:t>imen57@mail.ru</a:t>
            </a:r>
            <a:r>
              <a:rPr lang="en-US" sz="2000" b="1">
                <a:solidFill>
                  <a:schemeClr val="tx1"/>
                </a:solidFill>
                <a:latin typeface="Roboto"/>
                <a:ea typeface="Roboto"/>
                <a:cs typeface="Times New Roman"/>
              </a:rPr>
              <a:t> </a:t>
            </a:r>
            <a:endParaRPr lang="ru-RU" sz="2000" b="1">
              <a:solidFill>
                <a:schemeClr val="tx1"/>
              </a:solidFill>
              <a:latin typeface="Roboto"/>
              <a:ea typeface="Roboto"/>
              <a:cs typeface="Times New Roman"/>
            </a:endParaRPr>
          </a:p>
          <a:p>
            <a:pPr algn="r">
              <a:defRPr/>
            </a:pPr>
            <a:endParaRPr lang="ru-RU" sz="2000" b="1">
              <a:solidFill>
                <a:schemeClr val="tx1"/>
              </a:solidFill>
              <a:latin typeface="Roboto"/>
              <a:ea typeface="Roboto"/>
              <a:cs typeface="Times New Roman"/>
            </a:endParaRPr>
          </a:p>
        </p:txBody>
      </p:sp>
      <p:sp>
        <p:nvSpPr>
          <p:cNvPr id="6" name="Rectangle 1" hidden="0"/>
          <p:cNvSpPr>
            <a:spLocks noChangeArrowheads="1"/>
          </p:cNvSpPr>
          <p:nvPr isPhoto="0" userDrawn="0"/>
        </p:nvSpPr>
        <p:spPr bwMode="auto">
          <a:xfrm>
            <a:off x="1142976" y="4137732"/>
            <a:ext cx="6286544"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spAutoFit/>
          </a:bodyPr>
          <a:lstStyle/>
          <a:p>
            <a:pPr lvl="0" algn="ctr">
              <a:spcBef>
                <a:spcPts val="0"/>
              </a:spcBef>
              <a:spcAft>
                <a:spcPts val="0"/>
              </a:spcAft>
              <a:defRPr/>
            </a:pPr>
            <a:r>
              <a:rPr lang="en-US" sz="1600">
                <a:solidFill>
                  <a:schemeClr val="tx1">
                    <a:lumMod val="65000"/>
                    <a:lumOff val="35000"/>
                  </a:schemeClr>
                </a:solidFill>
                <a:latin typeface="Roboto Light"/>
                <a:ea typeface="Roboto Light"/>
                <a:cs typeface="Times New Roman"/>
              </a:rPr>
              <a:t>Lomonosov</a:t>
            </a:r>
            <a:r>
              <a:rPr lang="en-US" sz="1600">
                <a:solidFill>
                  <a:schemeClr val="tx1">
                    <a:lumMod val="65000"/>
                    <a:lumOff val="35000"/>
                  </a:schemeClr>
                </a:solidFill>
                <a:latin typeface="Roboto Light"/>
                <a:ea typeface="Roboto Light"/>
                <a:cs typeface="Times New Roman"/>
              </a:rPr>
              <a:t> Moscow State University</a:t>
            </a:r>
            <a:endParaRPr lang="ru-RU" sz="1600">
              <a:solidFill>
                <a:schemeClr val="tx1">
                  <a:lumMod val="65000"/>
                  <a:lumOff val="35000"/>
                </a:schemeClr>
              </a:solidFill>
              <a:latin typeface="Roboto Light"/>
              <a:ea typeface="Roboto Light"/>
              <a:cs typeface="Times New Roman"/>
            </a:endParaRPr>
          </a:p>
          <a:p>
            <a:pPr lvl="0" algn="ctr">
              <a:spcBef>
                <a:spcPts val="0"/>
              </a:spcBef>
              <a:spcAft>
                <a:spcPts val="0"/>
              </a:spcAft>
              <a:defRPr/>
            </a:pPr>
            <a:r>
              <a:rPr lang="en-US" sz="1600">
                <a:solidFill>
                  <a:schemeClr val="tx1">
                    <a:lumMod val="65000"/>
                    <a:lumOff val="35000"/>
                  </a:schemeClr>
                </a:solidFill>
                <a:latin typeface="Roboto Light"/>
                <a:ea typeface="Roboto Light"/>
                <a:cs typeface="Times New Roman"/>
              </a:rPr>
              <a:t>Department of </a:t>
            </a:r>
            <a:r>
              <a:rPr lang="en-US" sz="1600">
                <a:solidFill>
                  <a:schemeClr val="tx1">
                    <a:lumMod val="65000"/>
                    <a:lumOff val="35000"/>
                  </a:schemeClr>
                </a:solidFill>
                <a:latin typeface="Roboto Light"/>
                <a:ea typeface="Roboto Light"/>
                <a:cs typeface="Times New Roman"/>
              </a:rPr>
              <a:t>Mechanics and Mathematics,</a:t>
            </a:r>
            <a:endParaRPr lang="ru-RU" sz="1600">
              <a:solidFill>
                <a:schemeClr val="tx1">
                  <a:lumMod val="65000"/>
                  <a:lumOff val="35000"/>
                </a:schemeClr>
              </a:solidFill>
              <a:latin typeface="Roboto Light"/>
              <a:ea typeface="Roboto Light"/>
              <a:cs typeface="Times New Roman"/>
            </a:endParaRPr>
          </a:p>
          <a:p>
            <a:pPr lvl="0" algn="ctr">
              <a:spcBef>
                <a:spcPts val="0"/>
              </a:spcBef>
              <a:spcAft>
                <a:spcPts val="0"/>
              </a:spcAft>
              <a:defRPr/>
            </a:pPr>
            <a:r>
              <a:rPr lang="en-US" sz="1600">
                <a:solidFill>
                  <a:schemeClr val="tx1">
                    <a:lumMod val="65000"/>
                    <a:lumOff val="35000"/>
                  </a:schemeClr>
                </a:solidFill>
                <a:latin typeface="Roboto Light"/>
                <a:ea typeface="Roboto Light"/>
                <a:cs typeface="Times New Roman"/>
              </a:rPr>
              <a:t>Keldysh</a:t>
            </a:r>
            <a:r>
              <a:rPr lang="en-US" sz="1600">
                <a:solidFill>
                  <a:schemeClr val="tx1">
                    <a:lumMod val="65000"/>
                    <a:lumOff val="35000"/>
                  </a:schemeClr>
                </a:solidFill>
                <a:latin typeface="Roboto Light"/>
                <a:ea typeface="Roboto Light"/>
                <a:cs typeface="Times New Roman"/>
              </a:rPr>
              <a:t> Institute of Applied Mathematics of Russian Academy of Science </a:t>
            </a:r>
            <a:endParaRPr lang="ru-RU" b="0" i="0" u="none" strike="noStrike" cap="none">
              <a:ln>
                <a:noFill/>
              </a:ln>
              <a:solidFill>
                <a:schemeClr val="tx1">
                  <a:lumMod val="65000"/>
                  <a:lumOff val="35000"/>
                </a:schemeClr>
              </a:solidFill>
              <a:latin typeface="Roboto Light"/>
              <a:ea typeface="Roboto Light"/>
              <a:cs typeface="Times New Roman"/>
            </a:endParaRPr>
          </a:p>
        </p:txBody>
      </p:sp>
      <p:sp>
        <p:nvSpPr>
          <p:cNvPr id="7" name="TextBox 5" hidden="0"/>
          <p:cNvSpPr txBox="1"/>
          <p:nvPr isPhoto="0" userDrawn="0"/>
        </p:nvSpPr>
        <p:spPr bwMode="auto">
          <a:xfrm>
            <a:off x="1285852" y="5500702"/>
            <a:ext cx="6643734" cy="646331"/>
          </a:xfrm>
          <a:prstGeom prst="rect">
            <a:avLst/>
          </a:prstGeom>
          <a:noFill/>
        </p:spPr>
        <p:txBody>
          <a:bodyPr wrap="square" rtlCol="0">
            <a:spAutoFit/>
          </a:bodyPr>
          <a:lstStyle/>
          <a:p>
            <a:pPr>
              <a:defRPr/>
            </a:pPr>
            <a:r>
              <a:rPr lang="en-US">
                <a:latin typeface="Roboto"/>
                <a:ea typeface="Roboto"/>
              </a:rPr>
              <a:t>Keywords: Transport equation, numerical solution, digital geometry, THINC scheme, Godunov's scheme, MUSCL scheme, </a:t>
            </a:r>
            <a:endParaRPr lang="ru-RU">
              <a:latin typeface="Roboto"/>
              <a:ea typeface="Roboto"/>
            </a:endParaRPr>
          </a:p>
        </p:txBody>
      </p:sp>
      <p:sp>
        <p:nvSpPr>
          <p:cNvPr id="8" name="TextBox 6" hidden="0"/>
          <p:cNvSpPr txBox="1"/>
          <p:nvPr isPhoto="0" userDrawn="0"/>
        </p:nvSpPr>
        <p:spPr bwMode="auto">
          <a:xfrm>
            <a:off x="7786710" y="6357958"/>
            <a:ext cx="1191352" cy="369332"/>
          </a:xfrm>
          <a:prstGeom prst="rect">
            <a:avLst/>
          </a:prstGeom>
          <a:noFill/>
        </p:spPr>
        <p:txBody>
          <a:bodyPr wrap="none" rtlCol="0">
            <a:spAutoFit/>
          </a:bodyPr>
          <a:lstStyle/>
          <a:p>
            <a:pPr>
              <a:defRPr/>
            </a:pPr>
            <a:r>
              <a:rPr lang="ru-RU"/>
              <a:t>2020-2021</a:t>
            </a:r>
            <a:endParaRPr lang="ru-RU"/>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latin typeface="Roboto"/>
                <a:ea typeface="Roboto"/>
              </a:rPr>
              <a:t>Mathematical formulation </a:t>
            </a:r>
            <a:r>
              <a:rPr lang="en-US">
                <a:latin typeface="Roboto"/>
                <a:ea typeface="Roboto"/>
              </a:rPr>
              <a:t>of the problem</a:t>
            </a:r>
            <a:endParaRPr lang="ru-RU">
              <a:latin typeface="Roboto"/>
              <a:ea typeface="Roboto"/>
            </a:endParaRPr>
          </a:p>
        </p:txBody>
      </p:sp>
      <p:sp>
        <p:nvSpPr>
          <p:cNvPr id="5" name="Содержимое 2" hidden="0"/>
          <p:cNvSpPr>
            <a:spLocks noGrp="1"/>
          </p:cNvSpPr>
          <p:nvPr isPhoto="0" userDrawn="0">
            <p:ph idx="1" hasCustomPrompt="0"/>
          </p:nvPr>
        </p:nvSpPr>
        <p:spPr bwMode="auto"/>
        <p:txBody>
          <a:bodyPr>
            <a:normAutofit/>
          </a:bodyPr>
          <a:lstStyle/>
          <a:p>
            <a:pPr>
              <a:defRPr/>
            </a:pPr>
            <a:r>
              <a:rPr lang="en-US" sz="2800">
                <a:latin typeface="Roboto"/>
                <a:ea typeface="Roboto"/>
              </a:rPr>
              <a:t>Thus, the problem can be represented as a system of differential equations</a:t>
            </a:r>
            <a:r>
              <a:rPr lang="en-US" sz="2800">
                <a:latin typeface="Roboto"/>
                <a:ea typeface="Roboto"/>
              </a:rPr>
              <a:t>:</a:t>
            </a:r>
            <a:endParaRPr/>
          </a:p>
          <a:p>
            <a:pPr>
              <a:defRPr/>
            </a:pPr>
            <a:endParaRPr lang="en-US" sz="2800">
              <a:latin typeface="Roboto"/>
              <a:ea typeface="Roboto"/>
            </a:endParaRPr>
          </a:p>
          <a:p>
            <a:pPr>
              <a:defRPr/>
            </a:pPr>
            <a:endParaRPr lang="en-US" sz="2800">
              <a:latin typeface="Roboto"/>
              <a:ea typeface="Roboto"/>
            </a:endParaRPr>
          </a:p>
          <a:p>
            <a:pPr>
              <a:defRPr/>
            </a:pPr>
            <a:endParaRPr lang="en-US" sz="2800">
              <a:latin typeface="Roboto"/>
              <a:ea typeface="Roboto"/>
            </a:endParaRPr>
          </a:p>
          <a:p>
            <a:pPr>
              <a:defRPr/>
            </a:pPr>
            <a:endParaRPr lang="en-US" sz="2800">
              <a:latin typeface="Roboto"/>
              <a:ea typeface="Roboto"/>
            </a:endParaRPr>
          </a:p>
          <a:p>
            <a:pPr>
              <a:defRPr/>
            </a:pPr>
            <a:r>
              <a:rPr lang="en-US" sz="2800">
                <a:latin typeface="Roboto"/>
                <a:ea typeface="Roboto"/>
              </a:rPr>
              <a:t>With </a:t>
            </a:r>
            <a:r>
              <a:rPr lang="en-US" sz="2800">
                <a:latin typeface="Roboto"/>
                <a:ea typeface="Roboto"/>
              </a:rPr>
              <a:t>initial conditions:</a:t>
            </a:r>
            <a:endParaRPr lang="ru-RU" sz="2800">
              <a:latin typeface="Roboto"/>
              <a:ea typeface="Roboto"/>
            </a:endParaRPr>
          </a:p>
        </p:txBody>
      </p:sp>
      <p:pic>
        <p:nvPicPr>
          <p:cNvPr id="6" name="Picture 2" hidden="0"/>
          <p:cNvPicPr>
            <a:picLocks noChangeAspect="1" noChangeArrowheads="1"/>
          </p:cNvPicPr>
          <p:nvPr isPhoto="0" userDrawn="0"/>
        </p:nvPicPr>
        <p:blipFill>
          <a:blip r:embed="rId2"/>
          <a:stretch/>
        </p:blipFill>
        <p:spPr bwMode="auto">
          <a:xfrm>
            <a:off x="2714611" y="2471731"/>
            <a:ext cx="3790949" cy="1828800"/>
          </a:xfrm>
          <a:prstGeom prst="rect">
            <a:avLst/>
          </a:prstGeom>
          <a:noFill/>
          <a:ln w="9525">
            <a:noFill/>
            <a:miter lim="800000"/>
            <a:headEnd/>
            <a:tailEnd/>
          </a:ln>
          <a:effectLst/>
        </p:spPr>
      </p:pic>
      <p:pic>
        <p:nvPicPr>
          <p:cNvPr id="7" name="Picture 3" hidden="0"/>
          <p:cNvPicPr>
            <a:picLocks noChangeAspect="1" noChangeArrowheads="1"/>
          </p:cNvPicPr>
          <p:nvPr isPhoto="0" userDrawn="0"/>
        </p:nvPicPr>
        <p:blipFill>
          <a:blip r:embed="rId3"/>
          <a:stretch/>
        </p:blipFill>
        <p:spPr bwMode="auto">
          <a:xfrm>
            <a:off x="3428992" y="5214950"/>
            <a:ext cx="2105025" cy="12287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a:bodyPr>
          <a:lstStyle/>
          <a:p>
            <a:pPr>
              <a:defRPr/>
            </a:pPr>
            <a:r>
              <a:rPr lang="en-US">
                <a:latin typeface="Roboto"/>
                <a:ea typeface="Roboto"/>
              </a:rPr>
              <a:t>1D </a:t>
            </a:r>
            <a:r>
              <a:rPr lang="en-US">
                <a:latin typeface="Roboto"/>
                <a:ea typeface="Roboto"/>
              </a:rPr>
              <a:t>Consideration: </a:t>
            </a:r>
            <a:r>
              <a:rPr lang="en-US">
                <a:latin typeface="Roboto"/>
                <a:ea typeface="Roboto"/>
              </a:rPr>
              <a:t>Sampling</a:t>
            </a:r>
            <a:endParaRPr lang="ru-RU">
              <a:latin typeface="Roboto"/>
              <a:ea typeface="Roboto"/>
            </a:endParaRPr>
          </a:p>
        </p:txBody>
      </p:sp>
      <p:sp>
        <p:nvSpPr>
          <p:cNvPr id="5" name="Содержимое 2" hidden="0"/>
          <p:cNvSpPr>
            <a:spLocks noGrp="1"/>
          </p:cNvSpPr>
          <p:nvPr isPhoto="0" userDrawn="0">
            <p:ph idx="1" hasCustomPrompt="0"/>
          </p:nvPr>
        </p:nvSpPr>
        <p:spPr bwMode="auto"/>
        <p:txBody>
          <a:bodyPr/>
          <a:lstStyle/>
          <a:p>
            <a:pPr>
              <a:defRPr/>
            </a:pPr>
            <a:r>
              <a:rPr lang="en-US">
                <a:latin typeface="Roboto"/>
                <a:ea typeface="Roboto"/>
              </a:rPr>
              <a:t>Segment [0; X], on which the given equation is considered, is divided into </a:t>
            </a:r>
            <a:r>
              <a:rPr lang="en-US">
                <a:latin typeface="Roboto"/>
                <a:ea typeface="Roboto"/>
              </a:rPr>
              <a:t>cellCount</a:t>
            </a:r>
            <a:r>
              <a:rPr lang="en-US">
                <a:latin typeface="Roboto"/>
                <a:ea typeface="Roboto"/>
              </a:rPr>
              <a:t> of consecutive </a:t>
            </a:r>
            <a:r>
              <a:rPr lang="en-US">
                <a:latin typeface="Roboto"/>
                <a:ea typeface="Roboto"/>
              </a:rPr>
              <a:t>subsegments</a:t>
            </a:r>
            <a:r>
              <a:rPr lang="en-US">
                <a:latin typeface="Roboto"/>
                <a:ea typeface="Roboto"/>
              </a:rPr>
              <a:t>, each of length </a:t>
            </a:r>
            <a:r>
              <a:rPr lang="en-US">
                <a:latin typeface="Roboto"/>
                <a:ea typeface="Roboto"/>
              </a:rPr>
              <a:t>ΔXi</a:t>
            </a:r>
            <a:r>
              <a:rPr lang="en-US">
                <a:latin typeface="Roboto"/>
                <a:ea typeface="Roboto"/>
              </a:rPr>
              <a:t>. </a:t>
            </a:r>
            <a:r>
              <a:rPr lang="en-US">
                <a:latin typeface="Roboto"/>
                <a:ea typeface="Roboto"/>
              </a:rPr>
              <a:t>ΔXi</a:t>
            </a:r>
            <a:r>
              <a:rPr lang="en-US">
                <a:latin typeface="Roboto"/>
                <a:ea typeface="Roboto"/>
              </a:rPr>
              <a:t> = X (</a:t>
            </a:r>
            <a:r>
              <a:rPr lang="en-US">
                <a:latin typeface="Roboto"/>
                <a:ea typeface="Roboto"/>
              </a:rPr>
              <a:t>i</a:t>
            </a:r>
            <a:r>
              <a:rPr lang="en-US">
                <a:latin typeface="Roboto"/>
                <a:ea typeface="Roboto"/>
              </a:rPr>
              <a:t> + 1/2) -X (i-1/2). Positions X (</a:t>
            </a:r>
            <a:r>
              <a:rPr lang="en-US">
                <a:latin typeface="Roboto"/>
                <a:ea typeface="Roboto"/>
              </a:rPr>
              <a:t>i</a:t>
            </a:r>
            <a:r>
              <a:rPr lang="en-US">
                <a:latin typeface="Roboto"/>
                <a:ea typeface="Roboto"/>
              </a:rPr>
              <a:t> + 1/2), X (i-1/2) are the nodes of this </a:t>
            </a:r>
            <a:r>
              <a:rPr lang="en-US">
                <a:latin typeface="Roboto"/>
                <a:ea typeface="Roboto"/>
              </a:rPr>
              <a:t>grid.Δt</a:t>
            </a:r>
            <a:r>
              <a:rPr lang="en-US">
                <a:latin typeface="Roboto"/>
                <a:ea typeface="Roboto"/>
              </a:rPr>
              <a:t> - time step length</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t>THINC scheme</a:t>
            </a:r>
            <a:endParaRPr lang="ru-RU"/>
          </a:p>
        </p:txBody>
      </p:sp>
      <p:sp>
        <p:nvSpPr>
          <p:cNvPr id="5" name="Содержимое 2" hidden="0"/>
          <p:cNvSpPr>
            <a:spLocks noGrp="1"/>
          </p:cNvSpPr>
          <p:nvPr isPhoto="0" userDrawn="0">
            <p:ph idx="1" hasCustomPrompt="0"/>
          </p:nvPr>
        </p:nvSpPr>
        <p:spPr bwMode="auto"/>
        <p:txBody>
          <a:bodyPr>
            <a:normAutofit/>
          </a:bodyPr>
          <a:lstStyle/>
          <a:p>
            <a:pPr>
              <a:defRPr/>
            </a:pPr>
            <a:r>
              <a:rPr lang="en-US"/>
              <a:t>To numerically solve the transport equation, the THINC </a:t>
            </a:r>
            <a:r>
              <a:rPr lang="en-US"/>
              <a:t>- tangent </a:t>
            </a:r>
            <a:r>
              <a:rPr lang="en-US"/>
              <a:t>of hyperbola for interface </a:t>
            </a:r>
            <a:r>
              <a:rPr lang="en-US"/>
              <a:t>capturing </a:t>
            </a:r>
            <a:r>
              <a:rPr lang="en-US"/>
              <a:t>was considered</a:t>
            </a:r>
            <a:br>
              <a:rPr lang="ru-RU"/>
            </a:br>
            <a:br>
              <a:rPr lang="ru-RU"/>
            </a:br>
            <a:br>
              <a:rPr lang="ru-RU"/>
            </a:br>
            <a:br>
              <a:rPr lang="ru-RU"/>
            </a:br>
            <a:r>
              <a:rPr lang="en-US"/>
              <a:t>where u is the vector field of </a:t>
            </a:r>
            <a:r>
              <a:rPr lang="en-US"/>
              <a:t>velocities</a:t>
            </a:r>
            <a:endParaRPr/>
          </a:p>
          <a:p>
            <a:pPr>
              <a:buNone/>
              <a:defRPr/>
            </a:pPr>
            <a:r>
              <a:rPr lang="en-US"/>
              <a:t> </a:t>
            </a:r>
            <a:r>
              <a:rPr lang="en-US"/>
              <a:t>                f </a:t>
            </a:r>
            <a:r>
              <a:rPr lang="en-US"/>
              <a:t>is the </a:t>
            </a:r>
            <a:r>
              <a:rPr lang="en-US"/>
              <a:t>transported </a:t>
            </a:r>
            <a:r>
              <a:rPr lang="en-US"/>
              <a:t>scalar quantity</a:t>
            </a:r>
            <a:endParaRPr lang="ru-RU"/>
          </a:p>
        </p:txBody>
      </p:sp>
      <p:pic>
        <p:nvPicPr>
          <p:cNvPr id="6" name="Picture 2" hidden="0"/>
          <p:cNvPicPr>
            <a:picLocks noChangeAspect="1" noChangeArrowheads="1"/>
          </p:cNvPicPr>
          <p:nvPr isPhoto="0" userDrawn="0"/>
        </p:nvPicPr>
        <p:blipFill>
          <a:blip r:embed="rId2"/>
          <a:stretch/>
        </p:blipFill>
        <p:spPr bwMode="auto">
          <a:xfrm>
            <a:off x="2571736" y="3357562"/>
            <a:ext cx="4478613" cy="1071570"/>
          </a:xfrm>
          <a:prstGeom prst="rect">
            <a:avLst/>
          </a:prstGeom>
          <a:noFill/>
          <a:ln w="9525">
            <a:noFill/>
            <a:miter lim="800000"/>
            <a:headEnd/>
            <a:tailEnd/>
          </a:ln>
          <a:effectLst/>
        </p:spPr>
      </p:pic>
      <p:pic>
        <p:nvPicPr>
          <p:cNvPr id="7" name="Picture 3" hidden="0"/>
          <p:cNvPicPr>
            <a:picLocks noChangeAspect="1" noChangeArrowheads="1"/>
          </p:cNvPicPr>
          <p:nvPr isPhoto="0" userDrawn="0"/>
        </p:nvPicPr>
        <p:blipFill>
          <a:blip r:embed="rId3"/>
          <a:stretch/>
        </p:blipFill>
        <p:spPr bwMode="auto">
          <a:xfrm>
            <a:off x="2857488" y="6105525"/>
            <a:ext cx="3009900" cy="7524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Picture 2" hidden="0"/>
          <p:cNvPicPr>
            <a:picLocks noChangeAspect="1" noChangeArrowheads="1"/>
          </p:cNvPicPr>
          <p:nvPr isPhoto="0" userDrawn="0"/>
        </p:nvPicPr>
        <p:blipFill>
          <a:blip r:embed="rId2"/>
          <a:stretch/>
        </p:blipFill>
        <p:spPr bwMode="auto">
          <a:xfrm>
            <a:off x="3364013" y="1321578"/>
            <a:ext cx="2415972" cy="1214446"/>
          </a:xfrm>
          <a:prstGeom prst="rect">
            <a:avLst/>
          </a:prstGeom>
          <a:noFill/>
          <a:ln w="9525">
            <a:noFill/>
            <a:miter lim="800000"/>
            <a:headEnd/>
            <a:tailEnd/>
          </a:ln>
          <a:effectLst/>
        </p:spPr>
      </p:pic>
      <p:sp>
        <p:nvSpPr>
          <p:cNvPr id="5" name="Содержимое 2" hidden="0"/>
          <p:cNvSpPr>
            <a:spLocks noGrp="1"/>
          </p:cNvSpPr>
          <p:nvPr isPhoto="0" userDrawn="0">
            <p:ph idx="1" hasCustomPrompt="0"/>
          </p:nvPr>
        </p:nvSpPr>
        <p:spPr bwMode="auto">
          <a:xfrm>
            <a:off x="457200" y="428604"/>
            <a:ext cx="8229600" cy="5697559"/>
          </a:xfrm>
        </p:spPr>
        <p:txBody>
          <a:bodyPr/>
          <a:lstStyle/>
          <a:p>
            <a:pPr>
              <a:defRPr/>
            </a:pPr>
            <a:r>
              <a:rPr lang="en-US">
                <a:latin typeface="Roboto"/>
                <a:ea typeface="Roboto"/>
              </a:rPr>
              <a:t>In the one-dimensional case, for a </a:t>
            </a:r>
            <a:r>
              <a:rPr lang="en-US">
                <a:latin typeface="Roboto"/>
                <a:ea typeface="Roboto"/>
              </a:rPr>
              <a:t>solenoidal</a:t>
            </a:r>
            <a:r>
              <a:rPr lang="en-US">
                <a:latin typeface="Roboto"/>
                <a:ea typeface="Roboto"/>
              </a:rPr>
              <a:t> velocity field</a:t>
            </a:r>
            <a:r>
              <a:rPr lang="en-US">
                <a:latin typeface="Roboto"/>
                <a:ea typeface="Roboto"/>
              </a:rPr>
              <a:t>:</a:t>
            </a:r>
            <a:endParaRPr/>
          </a:p>
          <a:p>
            <a:pPr>
              <a:defRPr/>
            </a:pPr>
            <a:endParaRPr lang="en-US">
              <a:latin typeface="Roboto"/>
              <a:ea typeface="Roboto"/>
            </a:endParaRPr>
          </a:p>
          <a:p>
            <a:pPr>
              <a:defRPr/>
            </a:pPr>
            <a:endParaRPr lang="en-US">
              <a:latin typeface="Roboto"/>
              <a:ea typeface="Roboto"/>
            </a:endParaRPr>
          </a:p>
          <a:p>
            <a:pPr lvl="0">
              <a:defRPr/>
            </a:pPr>
            <a:r>
              <a:rPr lang="en-US">
                <a:latin typeface="Roboto"/>
                <a:ea typeface="Roboto"/>
              </a:rPr>
              <a:t>the average value of the function f on the </a:t>
            </a:r>
            <a:r>
              <a:rPr lang="en-US">
                <a:latin typeface="Roboto"/>
                <a:ea typeface="Roboto"/>
              </a:rPr>
              <a:t>i-th</a:t>
            </a:r>
            <a:r>
              <a:rPr lang="en-US">
                <a:latin typeface="Roboto"/>
                <a:ea typeface="Roboto"/>
              </a:rPr>
              <a:t> interval </a:t>
            </a:r>
            <a:r>
              <a:rPr lang="en-US">
                <a:latin typeface="Roboto"/>
                <a:ea typeface="Roboto"/>
              </a:rPr>
              <a:t>ΔXi</a:t>
            </a:r>
            <a:r>
              <a:rPr lang="en-US">
                <a:latin typeface="Roboto"/>
                <a:ea typeface="Roboto"/>
              </a:rPr>
              <a:t> at the n-</a:t>
            </a:r>
            <a:r>
              <a:rPr lang="en-US">
                <a:latin typeface="Roboto"/>
                <a:ea typeface="Roboto"/>
              </a:rPr>
              <a:t>th</a:t>
            </a:r>
            <a:r>
              <a:rPr lang="en-US">
                <a:latin typeface="Roboto"/>
                <a:ea typeface="Roboto"/>
              </a:rPr>
              <a:t> time step:</a:t>
            </a:r>
            <a:endParaRPr/>
          </a:p>
          <a:p>
            <a:pPr lvl="0">
              <a:buNone/>
              <a:defRPr/>
            </a:pPr>
            <a:endParaRPr lang="en-US">
              <a:latin typeface="Roboto"/>
              <a:ea typeface="Roboto"/>
            </a:endParaRPr>
          </a:p>
          <a:p>
            <a:pPr lvl="0">
              <a:defRPr/>
            </a:pPr>
            <a:endParaRPr lang="en-US">
              <a:latin typeface="Roboto"/>
              <a:ea typeface="Roboto"/>
            </a:endParaRPr>
          </a:p>
          <a:p>
            <a:pPr lvl="0">
              <a:defRPr/>
            </a:pPr>
            <a:r>
              <a:rPr lang="en-US">
                <a:latin typeface="Roboto"/>
                <a:ea typeface="Roboto"/>
              </a:rPr>
              <a:t>Approximation f (</a:t>
            </a:r>
            <a:r>
              <a:rPr lang="en-US">
                <a:latin typeface="Roboto"/>
                <a:ea typeface="Roboto"/>
              </a:rPr>
              <a:t>i</a:t>
            </a:r>
            <a:r>
              <a:rPr lang="en-US">
                <a:latin typeface="Roboto"/>
                <a:ea typeface="Roboto"/>
              </a:rPr>
              <a:t>) n:</a:t>
            </a:r>
            <a:endParaRPr lang="ru-RU">
              <a:latin typeface="Roboto"/>
              <a:ea typeface="Roboto"/>
            </a:endParaRPr>
          </a:p>
          <a:p>
            <a:pPr>
              <a:defRPr/>
            </a:pPr>
            <a:endParaRPr lang="ru-RU">
              <a:latin typeface="Roboto"/>
              <a:ea typeface="Roboto"/>
            </a:endParaRPr>
          </a:p>
        </p:txBody>
      </p:sp>
      <p:sp>
        <p:nvSpPr>
          <p:cNvPr id="6" name="Содержимое 2" hidden="0"/>
          <p:cNvSpPr txBox="1"/>
          <p:nvPr isPhoto="0" userDrawn="0"/>
        </p:nvSpPr>
        <p:spPr bwMode="auto">
          <a:xfrm>
            <a:off x="457200" y="1928802"/>
            <a:ext cx="6400816" cy="4197361"/>
          </a:xfrm>
          <a:prstGeom prst="rect">
            <a:avLst/>
          </a:prstGeom>
        </p:spPr>
        <p:txBody>
          <a:bodyPr vert="horz" lIns="91440" tIns="45720" rIns="91440" bIns="45720" rtlCol="0">
            <a:normAutofit/>
          </a:bodyPr>
          <a:lstStyle/>
          <a:p>
            <a:pPr marL="342900" marR="0" lvl="0" indent="-342900" algn="l" defTabSz="914400">
              <a:lnSpc>
                <a:spcPct val="100000"/>
              </a:lnSpc>
              <a:spcBef>
                <a:spcPts val="0"/>
              </a:spcBef>
              <a:spcAft>
                <a:spcPts val="0"/>
              </a:spcAft>
              <a:buClrTx/>
              <a:buSzTx/>
              <a:buFont typeface="Arial"/>
              <a:buChar char="•"/>
              <a:defRPr/>
            </a:pPr>
            <a:endParaRPr lang="ru-RU">
              <a:latin typeface="Roboto"/>
              <a:ea typeface="Roboto"/>
            </a:endParaRPr>
          </a:p>
        </p:txBody>
      </p:sp>
      <p:pic>
        <p:nvPicPr>
          <p:cNvPr id="7" name="Picture 2" hidden="0"/>
          <p:cNvPicPr>
            <a:picLocks noChangeAspect="1" noChangeArrowheads="1"/>
          </p:cNvPicPr>
          <p:nvPr isPhoto="0" userDrawn="0"/>
        </p:nvPicPr>
        <p:blipFill>
          <a:blip r:embed="rId3"/>
          <a:stretch/>
        </p:blipFill>
        <p:spPr bwMode="auto">
          <a:xfrm>
            <a:off x="4937125" y="3843339"/>
            <a:ext cx="2500336" cy="1234443"/>
          </a:xfrm>
          <a:prstGeom prst="rect">
            <a:avLst/>
          </a:prstGeom>
          <a:noFill/>
          <a:ln w="9525">
            <a:noFill/>
            <a:miter lim="800000"/>
            <a:headEnd/>
            <a:tailEnd/>
          </a:ln>
          <a:effectLst/>
        </p:spPr>
      </p:pic>
      <p:pic>
        <p:nvPicPr>
          <p:cNvPr id="8" name="Picture 3" hidden="0"/>
          <p:cNvPicPr>
            <a:picLocks noChangeAspect="1" noChangeArrowheads="1"/>
          </p:cNvPicPr>
          <p:nvPr isPhoto="0" userDrawn="0"/>
        </p:nvPicPr>
        <p:blipFill>
          <a:blip r:embed="rId4"/>
          <a:stretch/>
        </p:blipFill>
        <p:spPr bwMode="auto">
          <a:xfrm>
            <a:off x="642909" y="5572140"/>
            <a:ext cx="4056101" cy="722319"/>
          </a:xfrm>
          <a:prstGeom prst="rect">
            <a:avLst/>
          </a:prstGeom>
          <a:noFill/>
          <a:ln w="9525">
            <a:noFill/>
            <a:miter lim="800000"/>
            <a:headEnd/>
            <a:tailEnd/>
          </a:ln>
          <a:effectLst/>
        </p:spPr>
      </p:pic>
      <p:pic>
        <p:nvPicPr>
          <p:cNvPr id="9" name="Picture 4" hidden="0"/>
          <p:cNvPicPr>
            <a:picLocks noChangeAspect="1" noChangeArrowheads="1"/>
          </p:cNvPicPr>
          <p:nvPr isPhoto="0" userDrawn="0"/>
        </p:nvPicPr>
        <p:blipFill>
          <a:blip r:embed="rId5"/>
          <a:stretch/>
        </p:blipFill>
        <p:spPr bwMode="auto">
          <a:xfrm>
            <a:off x="5214942" y="5715016"/>
            <a:ext cx="2222520" cy="45106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Содержимое 2" hidden="0"/>
          <p:cNvSpPr>
            <a:spLocks noGrp="1"/>
          </p:cNvSpPr>
          <p:nvPr isPhoto="0" userDrawn="0">
            <p:ph idx="1" hasCustomPrompt="0"/>
          </p:nvPr>
        </p:nvSpPr>
        <p:spPr bwMode="auto">
          <a:xfrm>
            <a:off x="428596" y="0"/>
            <a:ext cx="8229600" cy="4525963"/>
          </a:xfrm>
        </p:spPr>
        <p:txBody>
          <a:bodyPr>
            <a:normAutofit/>
          </a:bodyPr>
          <a:lstStyle/>
          <a:p>
            <a:pPr>
              <a:defRPr/>
            </a:pPr>
            <a:r>
              <a:rPr lang="en-US" sz="2000">
                <a:latin typeface="Roboto"/>
                <a:ea typeface="Roboto"/>
              </a:rPr>
              <a:t>The parameter </a:t>
            </a:r>
            <a:r>
              <a:rPr lang="en-US" sz="2000">
                <a:latin typeface="Roboto"/>
                <a:ea typeface="Roboto"/>
              </a:rPr>
              <a:t>     is </a:t>
            </a:r>
            <a:r>
              <a:rPr lang="en-US" sz="2000">
                <a:latin typeface="Roboto"/>
                <a:ea typeface="Roboto"/>
              </a:rPr>
              <a:t>the relative distance to the middle of the jump f from the left border of the segment X (i-1/2).</a:t>
            </a:r>
            <a:endParaRPr lang="ru-RU" sz="2000">
              <a:latin typeface="Roboto"/>
              <a:ea typeface="Roboto"/>
            </a:endParaRPr>
          </a:p>
        </p:txBody>
      </p:sp>
      <p:pic>
        <p:nvPicPr>
          <p:cNvPr id="5" name="Picture 2" hidden="0"/>
          <p:cNvPicPr>
            <a:picLocks noChangeAspect="1" noChangeArrowheads="1"/>
          </p:cNvPicPr>
          <p:nvPr isPhoto="0" userDrawn="0"/>
        </p:nvPicPr>
        <p:blipFill>
          <a:blip r:embed="rId2"/>
          <a:stretch/>
        </p:blipFill>
        <p:spPr bwMode="auto">
          <a:xfrm>
            <a:off x="2500298" y="0"/>
            <a:ext cx="357190" cy="342903"/>
          </a:xfrm>
          <a:prstGeom prst="rect">
            <a:avLst/>
          </a:prstGeom>
          <a:noFill/>
          <a:ln w="9525">
            <a:noFill/>
            <a:miter lim="800000"/>
            <a:headEnd/>
            <a:tailEnd/>
          </a:ln>
          <a:effectLst/>
        </p:spPr>
      </p:pic>
      <p:pic>
        <p:nvPicPr>
          <p:cNvPr id="6" name="Рисунок 4" descr="D:\YandexDisk\Скриншоты\2020-09-29_23-00-24 (3).png" hidden="0"/>
          <p:cNvPicPr/>
          <p:nvPr isPhoto="0" userDrawn="0"/>
        </p:nvPicPr>
        <p:blipFill>
          <a:blip r:embed="rId3"/>
          <a:stretch/>
        </p:blipFill>
        <p:spPr bwMode="auto">
          <a:xfrm>
            <a:off x="0" y="857232"/>
            <a:ext cx="9144000" cy="3738456"/>
          </a:xfrm>
          <a:prstGeom prst="rect">
            <a:avLst/>
          </a:prstGeom>
          <a:noFill/>
          <a:ln w="9525">
            <a:noFill/>
            <a:miter lim="800000"/>
            <a:headEnd/>
            <a:tailEnd/>
          </a:ln>
        </p:spPr>
      </p:pic>
      <p:pic>
        <p:nvPicPr>
          <p:cNvPr id="7" name="Picture 3" hidden="0"/>
          <p:cNvPicPr>
            <a:picLocks noChangeAspect="1" noChangeArrowheads="1"/>
          </p:cNvPicPr>
          <p:nvPr isPhoto="0" userDrawn="0"/>
        </p:nvPicPr>
        <p:blipFill>
          <a:blip r:embed="rId4"/>
          <a:stretch/>
        </p:blipFill>
        <p:spPr bwMode="auto">
          <a:xfrm>
            <a:off x="214282" y="4643446"/>
            <a:ext cx="2609850" cy="1352550"/>
          </a:xfrm>
          <a:prstGeom prst="rect">
            <a:avLst/>
          </a:prstGeom>
          <a:noFill/>
          <a:ln w="9525">
            <a:noFill/>
            <a:miter lim="800000"/>
            <a:headEnd/>
            <a:tailEnd/>
          </a:ln>
          <a:effectLst/>
        </p:spPr>
      </p:pic>
      <p:pic>
        <p:nvPicPr>
          <p:cNvPr id="8" name="Рисунок 6" descr="2021-05-18_12-26-36.png" hidden="0"/>
          <p:cNvPicPr>
            <a:picLocks noChangeAspect="1"/>
          </p:cNvPicPr>
          <p:nvPr isPhoto="0" userDrawn="0"/>
        </p:nvPicPr>
        <p:blipFill>
          <a:blip r:embed="rId5"/>
          <a:stretch/>
        </p:blipFill>
        <p:spPr bwMode="auto">
          <a:xfrm>
            <a:off x="3571868" y="4500570"/>
            <a:ext cx="5054513" cy="1500198"/>
          </a:xfrm>
          <a:prstGeom prst="rect">
            <a:avLst/>
          </a:prstGeom>
        </p:spPr>
      </p:pic>
      <p:sp>
        <p:nvSpPr>
          <p:cNvPr id="9" name="TextBox 7" hidden="0"/>
          <p:cNvSpPr txBox="1"/>
          <p:nvPr isPhoto="0" userDrawn="0"/>
        </p:nvSpPr>
        <p:spPr bwMode="auto">
          <a:xfrm>
            <a:off x="7286644" y="3857628"/>
            <a:ext cx="1713931"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Fig.3: xi average</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latin typeface="Roboto"/>
                <a:ea typeface="Roboto"/>
              </a:rPr>
              <a:t>Numerical solution of the transport equation in the one-dimensional case</a:t>
            </a:r>
            <a:endParaRPr lang="ru-RU">
              <a:latin typeface="Roboto"/>
              <a:ea typeface="Roboto"/>
            </a:endParaRPr>
          </a:p>
        </p:txBody>
      </p:sp>
      <p:pic>
        <p:nvPicPr>
          <p:cNvPr id="5" name="Picture 2" hidden="0"/>
          <p:cNvPicPr>
            <a:picLocks noChangeAspect="1" noChangeArrowheads="1" noGrp="1"/>
          </p:cNvPicPr>
          <p:nvPr isPhoto="0" userDrawn="0">
            <p:ph idx="1" hasCustomPrompt="0"/>
          </p:nvPr>
        </p:nvPicPr>
        <p:blipFill>
          <a:blip r:embed="rId2"/>
          <a:stretch/>
        </p:blipFill>
        <p:spPr bwMode="auto">
          <a:xfrm>
            <a:off x="642909" y="1500174"/>
            <a:ext cx="2000264" cy="1000132"/>
          </a:xfrm>
          <a:prstGeom prst="rect">
            <a:avLst/>
          </a:prstGeom>
          <a:noFill/>
          <a:ln w="9525">
            <a:noFill/>
            <a:miter lim="800000"/>
            <a:headEnd/>
            <a:tailEnd/>
          </a:ln>
          <a:effectLst/>
        </p:spPr>
      </p:pic>
      <p:pic>
        <p:nvPicPr>
          <p:cNvPr id="6" name="Picture 3" hidden="0"/>
          <p:cNvPicPr>
            <a:picLocks noChangeAspect="1" noChangeArrowheads="1"/>
          </p:cNvPicPr>
          <p:nvPr isPhoto="0" userDrawn="0"/>
        </p:nvPicPr>
        <p:blipFill>
          <a:blip r:embed="rId3"/>
          <a:stretch/>
        </p:blipFill>
        <p:spPr bwMode="auto">
          <a:xfrm>
            <a:off x="642909" y="2571744"/>
            <a:ext cx="3813963" cy="1357322"/>
          </a:xfrm>
          <a:prstGeom prst="rect">
            <a:avLst/>
          </a:prstGeom>
          <a:noFill/>
          <a:ln w="9525">
            <a:noFill/>
            <a:miter lim="800000"/>
            <a:headEnd/>
            <a:tailEnd/>
          </a:ln>
          <a:effectLst/>
        </p:spPr>
      </p:pic>
      <p:pic>
        <p:nvPicPr>
          <p:cNvPr id="7" name="Picture 4" hidden="0"/>
          <p:cNvPicPr>
            <a:picLocks noChangeAspect="1" noChangeArrowheads="1"/>
          </p:cNvPicPr>
          <p:nvPr isPhoto="0" userDrawn="0"/>
        </p:nvPicPr>
        <p:blipFill>
          <a:blip r:embed="rId4"/>
          <a:stretch/>
        </p:blipFill>
        <p:spPr bwMode="auto">
          <a:xfrm>
            <a:off x="5715008" y="1857364"/>
            <a:ext cx="2513903" cy="1214446"/>
          </a:xfrm>
          <a:prstGeom prst="rect">
            <a:avLst/>
          </a:prstGeom>
          <a:noFill/>
          <a:ln w="9525">
            <a:noFill/>
            <a:miter lim="800000"/>
            <a:headEnd/>
            <a:tailEnd/>
          </a:ln>
          <a:effectLst/>
        </p:spPr>
      </p:pic>
      <p:pic>
        <p:nvPicPr>
          <p:cNvPr id="8" name="Picture 5" hidden="0"/>
          <p:cNvPicPr>
            <a:picLocks noChangeAspect="1" noChangeArrowheads="1"/>
          </p:cNvPicPr>
          <p:nvPr isPhoto="0" userDrawn="0"/>
        </p:nvPicPr>
        <p:blipFill>
          <a:blip r:embed="rId5"/>
          <a:stretch/>
        </p:blipFill>
        <p:spPr bwMode="auto">
          <a:xfrm>
            <a:off x="5786446" y="3357562"/>
            <a:ext cx="2640608" cy="1357322"/>
          </a:xfrm>
          <a:prstGeom prst="rect">
            <a:avLst/>
          </a:prstGeom>
          <a:noFill/>
          <a:ln w="9525">
            <a:noFill/>
            <a:miter lim="800000"/>
            <a:headEnd/>
            <a:tailEnd/>
          </a:ln>
          <a:effectLst/>
        </p:spPr>
      </p:pic>
      <p:pic>
        <p:nvPicPr>
          <p:cNvPr id="9" name="Picture 6" hidden="0"/>
          <p:cNvPicPr>
            <a:picLocks noChangeAspect="1" noChangeArrowheads="1"/>
          </p:cNvPicPr>
          <p:nvPr isPhoto="0" userDrawn="0"/>
        </p:nvPicPr>
        <p:blipFill>
          <a:blip r:embed="rId6"/>
          <a:stretch/>
        </p:blipFill>
        <p:spPr bwMode="auto">
          <a:xfrm>
            <a:off x="785786" y="4071942"/>
            <a:ext cx="4289682" cy="92869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Picture 2" hidden="0"/>
          <p:cNvPicPr>
            <a:picLocks noChangeAspect="1" noChangeArrowheads="1" noGrp="1"/>
          </p:cNvPicPr>
          <p:nvPr isPhoto="0" userDrawn="0">
            <p:ph idx="1" hasCustomPrompt="0"/>
          </p:nvPr>
        </p:nvPicPr>
        <p:blipFill>
          <a:blip r:embed="rId2"/>
          <a:stretch/>
        </p:blipFill>
        <p:spPr bwMode="auto">
          <a:xfrm>
            <a:off x="1571604" y="428604"/>
            <a:ext cx="5967080" cy="1500198"/>
          </a:xfrm>
          <a:prstGeom prst="rect">
            <a:avLst/>
          </a:prstGeom>
          <a:noFill/>
          <a:ln w="9525">
            <a:noFill/>
            <a:miter lim="800000"/>
            <a:headEnd/>
            <a:tailEnd/>
          </a:ln>
          <a:effectLst/>
        </p:spPr>
      </p:pic>
      <p:pic>
        <p:nvPicPr>
          <p:cNvPr id="5" name="Picture 3" hidden="0"/>
          <p:cNvPicPr>
            <a:picLocks noChangeAspect="1" noChangeArrowheads="1"/>
          </p:cNvPicPr>
          <p:nvPr isPhoto="0" userDrawn="0"/>
        </p:nvPicPr>
        <p:blipFill>
          <a:blip r:embed="rId3"/>
          <a:stretch/>
        </p:blipFill>
        <p:spPr bwMode="auto">
          <a:xfrm>
            <a:off x="2143108" y="2214554"/>
            <a:ext cx="4754796" cy="314327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latin typeface="Roboto"/>
                <a:ea typeface="Roboto"/>
              </a:rPr>
              <a:t>Application of various schemes to approximate the jump</a:t>
            </a:r>
            <a:endParaRPr lang="ru-RU">
              <a:latin typeface="Roboto"/>
              <a:ea typeface="Roboto"/>
            </a:endParaRPr>
          </a:p>
        </p:txBody>
      </p:sp>
      <p:sp>
        <p:nvSpPr>
          <p:cNvPr id="5" name="Содержимое 2" hidden="0"/>
          <p:cNvSpPr>
            <a:spLocks noGrp="1"/>
          </p:cNvSpPr>
          <p:nvPr isPhoto="0" userDrawn="0">
            <p:ph idx="1" hasCustomPrompt="0"/>
          </p:nvPr>
        </p:nvSpPr>
        <p:spPr bwMode="auto">
          <a:xfrm>
            <a:off x="500034" y="1643050"/>
            <a:ext cx="8229600" cy="3911609"/>
          </a:xfrm>
        </p:spPr>
        <p:txBody>
          <a:bodyPr/>
          <a:lstStyle/>
          <a:p>
            <a:pPr>
              <a:defRPr/>
            </a:pPr>
            <a:r>
              <a:rPr lang="en-US">
                <a:latin typeface="Roboto"/>
                <a:ea typeface="Roboto"/>
              </a:rPr>
              <a:t>Godunov's </a:t>
            </a:r>
            <a:r>
              <a:rPr lang="en-US">
                <a:latin typeface="Roboto"/>
                <a:ea typeface="Roboto"/>
              </a:rPr>
              <a:t>scheme</a:t>
            </a:r>
            <a:endParaRPr/>
          </a:p>
          <a:p>
            <a:pPr>
              <a:defRPr/>
            </a:pPr>
            <a:r>
              <a:rPr lang="en-US">
                <a:latin typeface="Roboto"/>
                <a:ea typeface="Roboto"/>
              </a:rPr>
              <a:t>MUSCL scheme</a:t>
            </a:r>
            <a:endParaRPr/>
          </a:p>
          <a:p>
            <a:pPr>
              <a:defRPr/>
            </a:pPr>
            <a:r>
              <a:rPr lang="en-US">
                <a:latin typeface="Roboto"/>
                <a:ea typeface="Roboto"/>
              </a:rPr>
              <a:t>THINK </a:t>
            </a:r>
            <a:r>
              <a:rPr lang="en-US">
                <a:latin typeface="Roboto"/>
                <a:ea typeface="Roboto"/>
              </a:rPr>
              <a:t>+ Godunov </a:t>
            </a:r>
            <a:r>
              <a:rPr lang="en-US">
                <a:latin typeface="Roboto"/>
                <a:ea typeface="Roboto"/>
              </a:rPr>
              <a:t>schemes</a:t>
            </a:r>
            <a:endParaRPr/>
          </a:p>
          <a:p>
            <a:pPr>
              <a:defRPr/>
            </a:pPr>
            <a:r>
              <a:rPr lang="en-US">
                <a:latin typeface="Roboto"/>
                <a:ea typeface="Roboto"/>
              </a:rPr>
              <a:t>THINK </a:t>
            </a:r>
            <a:r>
              <a:rPr lang="en-US">
                <a:latin typeface="Roboto"/>
                <a:ea typeface="Roboto"/>
              </a:rPr>
              <a:t>+ </a:t>
            </a:r>
            <a:r>
              <a:rPr lang="en-US">
                <a:latin typeface="Roboto"/>
                <a:ea typeface="Roboto"/>
              </a:rPr>
              <a:t>MUSCL </a:t>
            </a:r>
            <a:r>
              <a:rPr lang="en-US">
                <a:latin typeface="Roboto"/>
                <a:ea typeface="Roboto"/>
              </a:rPr>
              <a:t>schemes</a:t>
            </a:r>
            <a:endParaRPr lang="ru-RU">
              <a:latin typeface="Roboto"/>
              <a:ea typeface="Roboto"/>
            </a:endParaRPr>
          </a:p>
        </p:txBody>
      </p:sp>
      <p:pic>
        <p:nvPicPr>
          <p:cNvPr id="6" name="Picture 4" descr="C:\Programing\Python\THINC\init.png" hidden="0"/>
          <p:cNvPicPr>
            <a:picLocks noChangeAspect="1" noChangeArrowheads="1"/>
          </p:cNvPicPr>
          <p:nvPr isPhoto="0" userDrawn="0"/>
        </p:nvPicPr>
        <p:blipFill>
          <a:blip r:embed="rId2"/>
          <a:stretch/>
        </p:blipFill>
        <p:spPr bwMode="auto">
          <a:xfrm>
            <a:off x="-1214478" y="3571852"/>
            <a:ext cx="11266794" cy="3286148"/>
          </a:xfrm>
          <a:prstGeom prst="rect">
            <a:avLst/>
          </a:prstGeom>
          <a:noFill/>
        </p:spPr>
      </p:pic>
      <p:sp>
        <p:nvSpPr>
          <p:cNvPr id="7" name="TextBox 4" hidden="0"/>
          <p:cNvSpPr txBox="1"/>
          <p:nvPr isPhoto="0" userDrawn="0"/>
        </p:nvSpPr>
        <p:spPr bwMode="auto">
          <a:xfrm>
            <a:off x="6715140" y="6519446"/>
            <a:ext cx="2186817"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a:t>
            </a:r>
            <a:r>
              <a:rPr lang="ru-RU" sz="1600">
                <a:solidFill>
                  <a:schemeClr val="tx1">
                    <a:lumMod val="65000"/>
                    <a:lumOff val="35000"/>
                  </a:schemeClr>
                </a:solidFill>
                <a:latin typeface="Roboto"/>
                <a:ea typeface="Roboto"/>
              </a:rPr>
              <a:t>4</a:t>
            </a:r>
            <a:r>
              <a:rPr lang="en-US" sz="1600">
                <a:solidFill>
                  <a:schemeClr val="tx1">
                    <a:lumMod val="65000"/>
                    <a:lumOff val="35000"/>
                  </a:schemeClr>
                </a:solidFill>
                <a:latin typeface="Roboto"/>
                <a:ea typeface="Roboto"/>
              </a:rPr>
              <a:t>: initial </a:t>
            </a:r>
            <a:r>
              <a:rPr lang="en-US" sz="1600">
                <a:solidFill>
                  <a:schemeClr val="tx1">
                    <a:lumMod val="65000"/>
                    <a:lumOff val="35000"/>
                  </a:schemeClr>
                </a:solidFill>
                <a:latin typeface="Roboto"/>
                <a:ea typeface="Roboto"/>
              </a:rPr>
              <a:t>contitions</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latin typeface="Roboto"/>
                <a:ea typeface="Roboto"/>
              </a:rPr>
              <a:t>Investigation of the error and rate of convergence of methods</a:t>
            </a:r>
            <a:endParaRPr lang="ru-RU">
              <a:latin typeface="Roboto"/>
              <a:ea typeface="Roboto"/>
            </a:endParaRPr>
          </a:p>
        </p:txBody>
      </p:sp>
      <p:sp>
        <p:nvSpPr>
          <p:cNvPr id="5" name="TextBox 3" hidden="0"/>
          <p:cNvSpPr txBox="1"/>
          <p:nvPr isPhoto="0" userDrawn="0"/>
        </p:nvSpPr>
        <p:spPr bwMode="auto">
          <a:xfrm>
            <a:off x="428596" y="2000240"/>
            <a:ext cx="1750800" cy="369332"/>
          </a:xfrm>
          <a:prstGeom prst="rect">
            <a:avLst/>
          </a:prstGeom>
          <a:noFill/>
        </p:spPr>
        <p:txBody>
          <a:bodyPr wrap="none" rtlCol="0">
            <a:spAutoFit/>
          </a:bodyPr>
          <a:lstStyle/>
          <a:p>
            <a:pPr>
              <a:defRPr/>
            </a:pPr>
            <a:r>
              <a:rPr lang="en-US">
                <a:latin typeface="Roboto"/>
                <a:ea typeface="Roboto"/>
              </a:rPr>
              <a:t>If the inequality</a:t>
            </a:r>
            <a:endParaRPr lang="ru-RU">
              <a:latin typeface="Roboto"/>
              <a:ea typeface="Roboto"/>
            </a:endParaRPr>
          </a:p>
        </p:txBody>
      </p:sp>
      <p:sp>
        <p:nvSpPr>
          <p:cNvPr id="6" name="TextBox 4" hidden="0"/>
          <p:cNvSpPr txBox="1"/>
          <p:nvPr isPhoto="0" userDrawn="0"/>
        </p:nvSpPr>
        <p:spPr bwMode="auto">
          <a:xfrm>
            <a:off x="500034" y="2500306"/>
            <a:ext cx="4969630" cy="369332"/>
          </a:xfrm>
          <a:prstGeom prst="rect">
            <a:avLst/>
          </a:prstGeom>
          <a:noFill/>
        </p:spPr>
        <p:txBody>
          <a:bodyPr wrap="none" rtlCol="0">
            <a:spAutoFit/>
          </a:bodyPr>
          <a:lstStyle/>
          <a:p>
            <a:pPr>
              <a:defRPr/>
            </a:pPr>
            <a:r>
              <a:rPr lang="en-US">
                <a:latin typeface="Roboto"/>
                <a:ea typeface="Roboto"/>
              </a:rPr>
              <a:t>Then the method has the order of convergence</a:t>
            </a:r>
            <a:endParaRPr lang="ru-RU">
              <a:latin typeface="Roboto"/>
              <a:ea typeface="Roboto"/>
            </a:endParaRPr>
          </a:p>
        </p:txBody>
      </p:sp>
      <p:pic>
        <p:nvPicPr>
          <p:cNvPr id="7" name="Picture 3" hidden="0"/>
          <p:cNvPicPr>
            <a:picLocks noChangeAspect="1" noChangeArrowheads="1"/>
          </p:cNvPicPr>
          <p:nvPr isPhoto="0" userDrawn="0"/>
        </p:nvPicPr>
        <p:blipFill>
          <a:blip r:embed="rId2"/>
          <a:stretch/>
        </p:blipFill>
        <p:spPr bwMode="auto">
          <a:xfrm>
            <a:off x="1928794" y="1785926"/>
            <a:ext cx="2790824" cy="790575"/>
          </a:xfrm>
          <a:prstGeom prst="rect">
            <a:avLst/>
          </a:prstGeom>
          <a:noFill/>
          <a:ln w="9525">
            <a:noFill/>
            <a:miter lim="800000"/>
            <a:headEnd/>
            <a:tailEnd/>
          </a:ln>
          <a:effectLst/>
        </p:spPr>
      </p:pic>
      <p:sp>
        <p:nvSpPr>
          <p:cNvPr id="8" name="Rectangle 5" hidden="0"/>
          <p:cNvSpPr>
            <a:spLocks noChangeArrowheads="1"/>
          </p:cNvSpPr>
          <p:nvPr isPhoto="0" userDrawn="0"/>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spAutoFit/>
          </a:bodyPr>
          <a:lstStyle/>
          <a:p>
            <a:pPr>
              <a:defRPr/>
            </a:pPr>
            <a:endParaRPr lang="ru-RU">
              <a:latin typeface="Roboto"/>
              <a:ea typeface="Roboto"/>
            </a:endParaRPr>
          </a:p>
        </p:txBody>
      </p:sp>
      <p:pic>
        <p:nvPicPr>
          <p:cNvPr id="9" name="Picture 4" hidden="0"/>
          <p:cNvPicPr>
            <a:picLocks noChangeAspect="1" noChangeArrowheads="1"/>
          </p:cNvPicPr>
          <p:nvPr isPhoto="0" userDrawn="0"/>
        </p:nvPicPr>
        <p:blipFill>
          <a:blip r:embed="rId3">
            <a:clrChange>
              <a:clrFrom>
                <a:srgbClr val="FFFFFF"/>
              </a:clrFrom>
              <a:clrTo>
                <a:srgbClr val="FFFFFF">
                  <a:alpha val="0"/>
                </a:srgbClr>
              </a:clrTo>
            </a:clrChange>
          </a:blip>
          <a:stretch/>
        </p:blipFill>
        <p:spPr bwMode="auto">
          <a:xfrm>
            <a:off x="5357818" y="2536025"/>
            <a:ext cx="142876" cy="321471"/>
          </a:xfrm>
          <a:prstGeom prst="rect">
            <a:avLst/>
          </a:prstGeom>
          <a:noFill/>
        </p:spPr>
      </p:pic>
      <p:sp>
        <p:nvSpPr>
          <p:cNvPr id="10" name="TextBox 7" hidden="0"/>
          <p:cNvSpPr txBox="1"/>
          <p:nvPr isPhoto="0" userDrawn="0"/>
        </p:nvSpPr>
        <p:spPr bwMode="auto">
          <a:xfrm>
            <a:off x="4643438" y="2000240"/>
            <a:ext cx="825867" cy="369332"/>
          </a:xfrm>
          <a:prstGeom prst="rect">
            <a:avLst/>
          </a:prstGeom>
          <a:noFill/>
        </p:spPr>
        <p:txBody>
          <a:bodyPr wrap="none" rtlCol="0">
            <a:spAutoFit/>
          </a:bodyPr>
          <a:lstStyle/>
          <a:p>
            <a:pPr>
              <a:defRPr/>
            </a:pPr>
            <a:r>
              <a:rPr lang="en-US">
                <a:latin typeface="Roboto"/>
                <a:ea typeface="Roboto"/>
              </a:rPr>
              <a:t>Is true</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latin typeface="Roboto"/>
                <a:ea typeface="Roboto"/>
              </a:rPr>
              <a:t>Results</a:t>
            </a:r>
            <a:endParaRPr lang="ru-RU">
              <a:latin typeface="Roboto"/>
              <a:ea typeface="Roboto"/>
            </a:endParaRPr>
          </a:p>
        </p:txBody>
      </p:sp>
      <p:sp>
        <p:nvSpPr>
          <p:cNvPr id="5" name="Текст 2" hidden="0"/>
          <p:cNvSpPr>
            <a:spLocks noGrp="1"/>
          </p:cNvSpPr>
          <p:nvPr isPhoto="0" userDrawn="0">
            <p:ph type="body" idx="1" hasCustomPrompt="0"/>
          </p:nvPr>
        </p:nvSpPr>
        <p:spPr bwMode="auto"/>
        <p:txBody>
          <a:bodyPr/>
          <a:lstStyle/>
          <a:p>
            <a:pPr>
              <a:defRPr/>
            </a:pPr>
            <a:r>
              <a:rPr lang="en-US">
                <a:latin typeface="Roboto"/>
                <a:ea typeface="Roboto"/>
              </a:rPr>
              <a:t>Schemes implementation and error </a:t>
            </a:r>
            <a:r>
              <a:rPr lang="en-US">
                <a:latin typeface="Roboto"/>
                <a:ea typeface="Roboto"/>
              </a:rPr>
              <a:t>convergence </a:t>
            </a:r>
            <a:r>
              <a:rPr lang="en-US">
                <a:latin typeface="Roboto"/>
                <a:ea typeface="Roboto"/>
              </a:rPr>
              <a:t>investigation</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lgn="l">
              <a:defRPr/>
            </a:pPr>
            <a:r>
              <a:rPr lang="en-US">
                <a:latin typeface="Roboto"/>
                <a:ea typeface="Roboto"/>
              </a:rPr>
              <a:t>Abstract</a:t>
            </a:r>
            <a:endParaRPr lang="ru-RU">
              <a:latin typeface="Roboto"/>
              <a:ea typeface="Roboto"/>
            </a:endParaRPr>
          </a:p>
        </p:txBody>
      </p:sp>
      <p:sp>
        <p:nvSpPr>
          <p:cNvPr id="5" name="Содержимое 2" hidden="0"/>
          <p:cNvSpPr>
            <a:spLocks noGrp="1"/>
          </p:cNvSpPr>
          <p:nvPr isPhoto="0" userDrawn="0">
            <p:ph idx="1" hasCustomPrompt="0"/>
          </p:nvPr>
        </p:nvSpPr>
        <p:spPr bwMode="auto">
          <a:xfrm>
            <a:off x="457200" y="1600200"/>
            <a:ext cx="8229600" cy="4543444"/>
          </a:xfrm>
        </p:spPr>
        <p:txBody>
          <a:bodyPr>
            <a:normAutofit fontScale="55000" lnSpcReduction="20000"/>
          </a:bodyPr>
          <a:lstStyle/>
          <a:p>
            <a:pPr>
              <a:defRPr/>
            </a:pPr>
            <a:r>
              <a:rPr lang="en-US">
                <a:latin typeface="Roboto"/>
                <a:ea typeface="Roboto"/>
              </a:rPr>
              <a:t>The transport equation is a partial differential equation that describes the </a:t>
            </a:r>
            <a:r>
              <a:rPr lang="en-US">
                <a:latin typeface="Roboto"/>
                <a:ea typeface="Roboto"/>
              </a:rPr>
              <a:t>evolution of </a:t>
            </a:r>
            <a:r>
              <a:rPr lang="en-US">
                <a:latin typeface="Roboto"/>
                <a:ea typeface="Roboto"/>
              </a:rPr>
              <a:t>a </a:t>
            </a:r>
            <a:r>
              <a:rPr lang="en-US">
                <a:latin typeface="Roboto"/>
                <a:ea typeface="Roboto"/>
              </a:rPr>
              <a:t>scalar function </a:t>
            </a:r>
            <a:r>
              <a:rPr lang="en-US">
                <a:latin typeface="Roboto"/>
                <a:ea typeface="Roboto"/>
              </a:rPr>
              <a:t>in space and </a:t>
            </a:r>
            <a:r>
              <a:rPr lang="en-US">
                <a:latin typeface="Roboto"/>
                <a:ea typeface="Roboto"/>
              </a:rPr>
              <a:t>time.</a:t>
            </a:r>
            <a:r>
              <a:rPr lang="ru-RU">
                <a:latin typeface="Roboto"/>
                <a:ea typeface="Roboto"/>
              </a:rPr>
              <a:t> </a:t>
            </a:r>
            <a:r>
              <a:rPr lang="en-US">
                <a:latin typeface="Roboto"/>
                <a:ea typeface="Roboto"/>
              </a:rPr>
              <a:t>The solution of this equation allows to describe </a:t>
            </a:r>
            <a:r>
              <a:rPr lang="en-US">
                <a:latin typeface="Roboto"/>
                <a:ea typeface="Roboto"/>
              </a:rPr>
              <a:t>the transport of a scalar field (e.g. chemical concentration, material properties or temperature) inside an incompressible flow. </a:t>
            </a:r>
            <a:r>
              <a:rPr lang="en-US">
                <a:latin typeface="Roboto"/>
                <a:ea typeface="Roboto"/>
              </a:rPr>
              <a:t>The </a:t>
            </a:r>
            <a:r>
              <a:rPr lang="en-US">
                <a:latin typeface="Roboto"/>
                <a:ea typeface="Roboto"/>
              </a:rPr>
              <a:t>transport equation is also called the convection-diffusion </a:t>
            </a:r>
            <a:r>
              <a:rPr lang="en-US">
                <a:latin typeface="Roboto"/>
                <a:ea typeface="Roboto"/>
              </a:rPr>
              <a:t>equation. This first-order partial </a:t>
            </a:r>
            <a:r>
              <a:rPr lang="en-US">
                <a:latin typeface="Roboto"/>
                <a:ea typeface="Roboto"/>
              </a:rPr>
              <a:t>differential </a:t>
            </a:r>
            <a:r>
              <a:rPr lang="en-US">
                <a:latin typeface="Roboto"/>
                <a:ea typeface="Roboto"/>
              </a:rPr>
              <a:t>equation </a:t>
            </a:r>
            <a:r>
              <a:rPr lang="en-US">
                <a:latin typeface="Roboto"/>
                <a:ea typeface="Roboto"/>
              </a:rPr>
              <a:t>is the basis for the most common transportation </a:t>
            </a:r>
            <a:r>
              <a:rPr lang="en-US">
                <a:latin typeface="Roboto"/>
                <a:ea typeface="Roboto"/>
              </a:rPr>
              <a:t>models.</a:t>
            </a:r>
            <a:r>
              <a:rPr lang="ru-RU">
                <a:latin typeface="Roboto"/>
                <a:ea typeface="Roboto"/>
              </a:rPr>
              <a:t> </a:t>
            </a:r>
            <a:r>
              <a:rPr lang="en-US">
                <a:latin typeface="Roboto"/>
                <a:ea typeface="Roboto"/>
              </a:rPr>
              <a:t>Representation of solid body as the scalar field allows to apply this approach to describe a rigid body movement either. Such representing is the translation of body’s geometry into the digital geometry.</a:t>
            </a:r>
            <a:r>
              <a:rPr lang="ru-RU">
                <a:latin typeface="Roboto"/>
                <a:ea typeface="Roboto"/>
              </a:rPr>
              <a:t> </a:t>
            </a:r>
            <a:r>
              <a:rPr lang="en-US">
                <a:latin typeface="Roboto"/>
                <a:ea typeface="Roboto"/>
              </a:rPr>
              <a:t>In this article the representation of geometry of rigid body in digital way is presented. Also the various schemes are considered for numerical solution of transport equation in 1D case. Common schemes, such an Godunov’s 1</a:t>
            </a:r>
            <a:r>
              <a:rPr lang="en-US" baseline="30000">
                <a:latin typeface="Roboto"/>
                <a:ea typeface="Roboto"/>
              </a:rPr>
              <a:t>st</a:t>
            </a:r>
            <a:r>
              <a:rPr lang="en-US">
                <a:latin typeface="Roboto"/>
                <a:ea typeface="Roboto"/>
              </a:rPr>
              <a:t> order scheme or MUSCL 2</a:t>
            </a:r>
            <a:r>
              <a:rPr lang="en-US" baseline="30000">
                <a:latin typeface="Roboto"/>
                <a:ea typeface="Roboto"/>
              </a:rPr>
              <a:t>nd</a:t>
            </a:r>
            <a:r>
              <a:rPr lang="en-US">
                <a:latin typeface="Roboto"/>
                <a:ea typeface="Roboto"/>
              </a:rPr>
              <a:t> order scheme, were implemented in C++ program language. More complex approach is the application THINC scheme is also considered in this paper. This scheme allows to keep the initial picture of scalar field more </a:t>
            </a:r>
            <a:r>
              <a:rPr lang="en-US">
                <a:latin typeface="Roboto"/>
                <a:ea typeface="Roboto"/>
              </a:rPr>
              <a:t>priecise</a:t>
            </a:r>
            <a:r>
              <a:rPr lang="en-US">
                <a:latin typeface="Roboto"/>
                <a:ea typeface="Roboto"/>
              </a:rPr>
              <a:t> during the computation steps </a:t>
            </a:r>
            <a:r>
              <a:rPr lang="en-US">
                <a:latin typeface="Roboto"/>
                <a:ea typeface="Roboto"/>
              </a:rPr>
              <a:t>and decrease the error </a:t>
            </a:r>
            <a:r>
              <a:rPr lang="en-US">
                <a:latin typeface="Roboto"/>
                <a:ea typeface="Roboto"/>
              </a:rPr>
              <a:t>magnitude</a:t>
            </a:r>
            <a:r>
              <a:rPr lang="ru-RU">
                <a:latin typeface="Roboto"/>
                <a:ea typeface="Roboto"/>
              </a:rPr>
              <a:t> </a:t>
            </a:r>
            <a:r>
              <a:rPr lang="en-US">
                <a:latin typeface="Roboto"/>
                <a:ea typeface="Roboto"/>
              </a:rPr>
              <a:t>of final result. All computation results are visualized and the table of error magnitudes presented.</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latin typeface="Roboto"/>
                <a:ea typeface="Roboto"/>
              </a:rPr>
              <a:t>Godunov's scheme</a:t>
            </a:r>
            <a:endParaRPr lang="ru-RU">
              <a:latin typeface="Roboto"/>
              <a:ea typeface="Roboto"/>
            </a:endParaRPr>
          </a:p>
        </p:txBody>
      </p:sp>
      <p:pic>
        <p:nvPicPr>
          <p:cNvPr id="5" name="Picture 2" hidden="0"/>
          <p:cNvPicPr>
            <a:picLocks noChangeAspect="1" noChangeArrowheads="1" noGrp="1"/>
          </p:cNvPicPr>
          <p:nvPr isPhoto="0" userDrawn="0">
            <p:ph idx="1" hasCustomPrompt="0"/>
          </p:nvPr>
        </p:nvPicPr>
        <p:blipFill>
          <a:blip r:embed="rId2"/>
          <a:stretch/>
        </p:blipFill>
        <p:spPr bwMode="auto">
          <a:xfrm>
            <a:off x="214282" y="785794"/>
            <a:ext cx="1785950" cy="796437"/>
          </a:xfrm>
          <a:prstGeom prst="rect">
            <a:avLst/>
          </a:prstGeom>
          <a:noFill/>
          <a:ln w="9525">
            <a:noFill/>
            <a:miter lim="800000"/>
            <a:headEnd/>
            <a:tailEnd/>
          </a:ln>
          <a:effectLst/>
        </p:spPr>
      </p:pic>
      <p:pic>
        <p:nvPicPr>
          <p:cNvPr id="6" name="Picture 3" descr="C:\Programing\Python\THINC\init.png" hidden="0"/>
          <p:cNvPicPr>
            <a:picLocks noChangeAspect="1" noChangeArrowheads="1"/>
          </p:cNvPicPr>
          <p:nvPr isPhoto="0" userDrawn="0"/>
        </p:nvPicPr>
        <p:blipFill>
          <a:blip r:embed="rId3"/>
          <a:stretch/>
        </p:blipFill>
        <p:spPr bwMode="auto">
          <a:xfrm>
            <a:off x="-1143040" y="3571876"/>
            <a:ext cx="11266791" cy="3286148"/>
          </a:xfrm>
          <a:prstGeom prst="rect">
            <a:avLst/>
          </a:prstGeom>
          <a:noFill/>
        </p:spPr>
      </p:pic>
      <p:pic>
        <p:nvPicPr>
          <p:cNvPr id="7" name="Picture 4" descr="C:\Programing\Python\THINC\init.png" hidden="0"/>
          <p:cNvPicPr>
            <a:picLocks noChangeAspect="1" noChangeArrowheads="1"/>
          </p:cNvPicPr>
          <p:nvPr isPhoto="0" userDrawn="0"/>
        </p:nvPicPr>
        <p:blipFill>
          <a:blip r:embed="rId4"/>
          <a:stretch/>
        </p:blipFill>
        <p:spPr bwMode="auto">
          <a:xfrm>
            <a:off x="-1143040" y="1071546"/>
            <a:ext cx="11266794" cy="3286148"/>
          </a:xfrm>
          <a:prstGeom prst="rect">
            <a:avLst/>
          </a:prstGeom>
          <a:noFill/>
        </p:spPr>
      </p:pic>
      <p:sp>
        <p:nvSpPr>
          <p:cNvPr id="8" name="TextBox 6" hidden="0"/>
          <p:cNvSpPr txBox="1"/>
          <p:nvPr isPhoto="0" userDrawn="0"/>
        </p:nvSpPr>
        <p:spPr bwMode="auto">
          <a:xfrm>
            <a:off x="1428728" y="2143116"/>
            <a:ext cx="1357322" cy="707886"/>
          </a:xfrm>
          <a:prstGeom prst="rect">
            <a:avLst/>
          </a:prstGeom>
          <a:noFill/>
        </p:spPr>
        <p:txBody>
          <a:bodyPr wrap="square" rtlCol="0">
            <a:spAutoFit/>
          </a:bodyPr>
          <a:lstStyle/>
          <a:p>
            <a:pPr>
              <a:defRPr/>
            </a:pPr>
            <a:r>
              <a:rPr lang="en-US" sz="4000"/>
              <a:t>t=0</a:t>
            </a:r>
            <a:endParaRPr lang="ru-RU" sz="4000"/>
          </a:p>
        </p:txBody>
      </p:sp>
      <p:sp>
        <p:nvSpPr>
          <p:cNvPr id="9" name="TextBox 7" hidden="0"/>
          <p:cNvSpPr txBox="1"/>
          <p:nvPr isPhoto="0" userDrawn="0"/>
        </p:nvSpPr>
        <p:spPr bwMode="auto">
          <a:xfrm>
            <a:off x="1500165" y="4357694"/>
            <a:ext cx="1357322" cy="707886"/>
          </a:xfrm>
          <a:prstGeom prst="rect">
            <a:avLst/>
          </a:prstGeom>
          <a:noFill/>
        </p:spPr>
        <p:txBody>
          <a:bodyPr wrap="square" rtlCol="0">
            <a:spAutoFit/>
          </a:bodyPr>
          <a:lstStyle/>
          <a:p>
            <a:pPr>
              <a:defRPr/>
            </a:pPr>
            <a:r>
              <a:rPr lang="en-US" sz="4000"/>
              <a:t>t=2T</a:t>
            </a:r>
            <a:endParaRPr lang="ru-RU" sz="4000"/>
          </a:p>
        </p:txBody>
      </p:sp>
      <p:sp>
        <p:nvSpPr>
          <p:cNvPr id="10" name="TextBox 9" hidden="0"/>
          <p:cNvSpPr txBox="1"/>
          <p:nvPr isPhoto="0" userDrawn="0"/>
        </p:nvSpPr>
        <p:spPr bwMode="auto">
          <a:xfrm>
            <a:off x="6072198" y="6519446"/>
            <a:ext cx="2997937"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Fig.5: Godunov scheme results</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latin typeface="Roboto"/>
                <a:ea typeface="Roboto"/>
              </a:rPr>
              <a:t>Error table for Godunov's scheme</a:t>
            </a:r>
            <a:endParaRPr lang="ru-RU">
              <a:latin typeface="Roboto"/>
              <a:ea typeface="Roboto"/>
            </a:endParaRPr>
          </a:p>
        </p:txBody>
      </p:sp>
      <p:pic>
        <p:nvPicPr>
          <p:cNvPr id="5" name="Picture 2" hidden="0"/>
          <p:cNvPicPr>
            <a:picLocks noChangeAspect="1" noChangeArrowheads="1"/>
          </p:cNvPicPr>
          <p:nvPr isPhoto="0" userDrawn="0"/>
        </p:nvPicPr>
        <p:blipFill>
          <a:blip r:embed="rId2"/>
          <a:stretch/>
        </p:blipFill>
        <p:spPr bwMode="auto">
          <a:xfrm>
            <a:off x="500034" y="2571744"/>
            <a:ext cx="8121639" cy="2500330"/>
          </a:xfrm>
          <a:prstGeom prst="rect">
            <a:avLst/>
          </a:prstGeom>
          <a:noFill/>
          <a:ln w="9525">
            <a:noFill/>
            <a:miter lim="800000"/>
            <a:headEnd/>
            <a:tailEnd/>
          </a:ln>
          <a:effectLst/>
        </p:spPr>
      </p:pic>
      <p:sp>
        <p:nvSpPr>
          <p:cNvPr id="6" name="TextBox 3" hidden="0"/>
          <p:cNvSpPr txBox="1"/>
          <p:nvPr isPhoto="0" userDrawn="0"/>
        </p:nvSpPr>
        <p:spPr bwMode="auto">
          <a:xfrm>
            <a:off x="428596" y="2000240"/>
            <a:ext cx="4469493"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Table1: </a:t>
            </a:r>
            <a:r>
              <a:rPr lang="en-US" sz="1600">
                <a:solidFill>
                  <a:schemeClr val="tx1">
                    <a:lumMod val="65000"/>
                    <a:lumOff val="35000"/>
                  </a:schemeClr>
                </a:solidFill>
                <a:latin typeface="Roboto"/>
                <a:ea typeface="Roboto"/>
              </a:rPr>
              <a:t>Error </a:t>
            </a:r>
            <a:r>
              <a:rPr lang="en-US" sz="1600">
                <a:solidFill>
                  <a:schemeClr val="tx1">
                    <a:lumMod val="65000"/>
                    <a:lumOff val="35000"/>
                  </a:schemeClr>
                </a:solidFill>
                <a:latin typeface="Roboto"/>
                <a:ea typeface="Roboto"/>
              </a:rPr>
              <a:t>magnitude for </a:t>
            </a:r>
            <a:r>
              <a:rPr lang="en-US" sz="1600">
                <a:solidFill>
                  <a:schemeClr val="tx1">
                    <a:lumMod val="65000"/>
                    <a:lumOff val="35000"/>
                  </a:schemeClr>
                </a:solidFill>
                <a:latin typeface="Roboto"/>
                <a:ea typeface="Roboto"/>
              </a:rPr>
              <a:t>Godunov's scheme</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latin typeface="Roboto"/>
                <a:ea typeface="Roboto"/>
              </a:rPr>
              <a:t>Convergence of Godunov's method</a:t>
            </a:r>
            <a:endParaRPr lang="ru-RU">
              <a:latin typeface="Roboto"/>
              <a:ea typeface="Roboto"/>
            </a:endParaRPr>
          </a:p>
        </p:txBody>
      </p:sp>
      <p:pic>
        <p:nvPicPr>
          <p:cNvPr id="5" name="Picture 2" descr="C:\Users\GSench\Downloads\ErrorConvergence1.png" hidden="0"/>
          <p:cNvPicPr>
            <a:picLocks noChangeAspect="1" noChangeArrowheads="1"/>
          </p:cNvPicPr>
          <p:nvPr isPhoto="0" userDrawn="0"/>
        </p:nvPicPr>
        <p:blipFill>
          <a:blip r:embed="rId2"/>
          <a:stretch/>
        </p:blipFill>
        <p:spPr bwMode="auto">
          <a:xfrm>
            <a:off x="357158" y="1142984"/>
            <a:ext cx="8248650" cy="2695575"/>
          </a:xfrm>
          <a:prstGeom prst="rect">
            <a:avLst/>
          </a:prstGeom>
          <a:noFill/>
        </p:spPr>
      </p:pic>
      <p:pic>
        <p:nvPicPr>
          <p:cNvPr id="6" name="Picture 3" descr="C:\Users\GSench\Downloads\ErrorConvergence2.png" hidden="0"/>
          <p:cNvPicPr>
            <a:picLocks noChangeAspect="1" noChangeArrowheads="1"/>
          </p:cNvPicPr>
          <p:nvPr isPhoto="0" userDrawn="0"/>
        </p:nvPicPr>
        <p:blipFill>
          <a:blip r:embed="rId3"/>
          <a:stretch/>
        </p:blipFill>
        <p:spPr bwMode="auto">
          <a:xfrm>
            <a:off x="357158" y="3857628"/>
            <a:ext cx="8296276" cy="2695575"/>
          </a:xfrm>
          <a:prstGeom prst="rect">
            <a:avLst/>
          </a:prstGeom>
          <a:noFill/>
        </p:spPr>
      </p:pic>
      <p:sp>
        <p:nvSpPr>
          <p:cNvPr id="7" name="TextBox 4" hidden="0"/>
          <p:cNvSpPr txBox="1"/>
          <p:nvPr isPhoto="0" userDrawn="0"/>
        </p:nvSpPr>
        <p:spPr bwMode="auto">
          <a:xfrm>
            <a:off x="4857752" y="6519446"/>
            <a:ext cx="3930884"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Fig.6</a:t>
            </a:r>
            <a:r>
              <a:rPr lang="en-US" sz="1600">
                <a:solidFill>
                  <a:schemeClr val="tx1">
                    <a:lumMod val="65000"/>
                    <a:lumOff val="35000"/>
                  </a:schemeClr>
                </a:solidFill>
                <a:latin typeface="Roboto"/>
                <a:ea typeface="Roboto"/>
              </a:rPr>
              <a:t>: Convergence of Godunov's method</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latin typeface="Roboto"/>
                <a:ea typeface="Roboto"/>
              </a:rPr>
              <a:t>MUSCL scheme</a:t>
            </a:r>
            <a:endParaRPr lang="ru-RU">
              <a:latin typeface="Roboto"/>
              <a:ea typeface="Roboto"/>
            </a:endParaRPr>
          </a:p>
        </p:txBody>
      </p:sp>
      <p:pic>
        <p:nvPicPr>
          <p:cNvPr id="5" name="Picture 4" descr="D:\YandexDisk\Скриншоты\2021-05-18_12-55-05.png" hidden="0"/>
          <p:cNvPicPr>
            <a:picLocks noChangeAspect="1" noChangeArrowheads="1" noGrp="1"/>
          </p:cNvPicPr>
          <p:nvPr isPhoto="0" userDrawn="0">
            <p:ph idx="1" hasCustomPrompt="0"/>
          </p:nvPr>
        </p:nvPicPr>
        <p:blipFill>
          <a:blip r:embed="rId2"/>
          <a:stretch/>
        </p:blipFill>
        <p:spPr bwMode="auto">
          <a:xfrm>
            <a:off x="1357290" y="1285860"/>
            <a:ext cx="5756242" cy="5572140"/>
          </a:xfrm>
          <a:prstGeom prst="rect">
            <a:avLst/>
          </a:prstGeom>
          <a:noFill/>
        </p:spPr>
      </p:pic>
      <p:sp>
        <p:nvSpPr>
          <p:cNvPr id="6" name="TextBox 3" hidden="0"/>
          <p:cNvSpPr txBox="1"/>
          <p:nvPr isPhoto="0" userDrawn="0"/>
        </p:nvSpPr>
        <p:spPr bwMode="auto">
          <a:xfrm>
            <a:off x="5072066" y="6519470"/>
            <a:ext cx="2188420"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Fig.6</a:t>
            </a:r>
            <a:r>
              <a:rPr lang="en-US" sz="1600">
                <a:solidFill>
                  <a:schemeClr val="tx1">
                    <a:lumMod val="65000"/>
                    <a:lumOff val="35000"/>
                  </a:schemeClr>
                </a:solidFill>
                <a:latin typeface="Roboto"/>
                <a:ea typeface="Roboto"/>
              </a:rPr>
              <a:t>: MUSCL scheme</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latin typeface="Roboto"/>
                <a:ea typeface="Roboto"/>
              </a:rPr>
              <a:t>MUSCL scheme</a:t>
            </a:r>
            <a:endParaRPr lang="ru-RU">
              <a:latin typeface="Roboto"/>
              <a:ea typeface="Roboto"/>
            </a:endParaRPr>
          </a:p>
        </p:txBody>
      </p:sp>
      <p:pic>
        <p:nvPicPr>
          <p:cNvPr id="5" name="Picture 2" hidden="0"/>
          <p:cNvPicPr>
            <a:picLocks noChangeAspect="1" noChangeArrowheads="1" noGrp="1"/>
          </p:cNvPicPr>
          <p:nvPr isPhoto="0" userDrawn="0">
            <p:ph idx="1" hasCustomPrompt="0"/>
          </p:nvPr>
        </p:nvPicPr>
        <p:blipFill>
          <a:blip r:embed="rId2"/>
          <a:stretch/>
        </p:blipFill>
        <p:spPr bwMode="auto">
          <a:xfrm>
            <a:off x="1500165" y="1428735"/>
            <a:ext cx="6177972" cy="500066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latin typeface="Roboto"/>
                <a:ea typeface="Roboto"/>
              </a:rPr>
              <a:t>MUSCL scheme</a:t>
            </a:r>
            <a:endParaRPr lang="ru-RU">
              <a:latin typeface="Roboto"/>
              <a:ea typeface="Roboto"/>
            </a:endParaRPr>
          </a:p>
        </p:txBody>
      </p:sp>
      <p:pic>
        <p:nvPicPr>
          <p:cNvPr id="5" name="Picture 2" descr="C:\Programing\Python\THINC\init.png" hidden="0"/>
          <p:cNvPicPr>
            <a:picLocks noChangeAspect="1" noChangeArrowheads="1" noGrp="1"/>
          </p:cNvPicPr>
          <p:nvPr isPhoto="0" userDrawn="0">
            <p:ph idx="1" hasCustomPrompt="0"/>
          </p:nvPr>
        </p:nvPicPr>
        <p:blipFill>
          <a:blip r:embed="rId2"/>
          <a:stretch/>
        </p:blipFill>
        <p:spPr bwMode="auto">
          <a:xfrm>
            <a:off x="-1214478" y="714356"/>
            <a:ext cx="11430080" cy="3333773"/>
          </a:xfrm>
          <a:prstGeom prst="rect">
            <a:avLst/>
          </a:prstGeom>
          <a:noFill/>
        </p:spPr>
      </p:pic>
      <p:pic>
        <p:nvPicPr>
          <p:cNvPr id="6" name="Picture 3" descr="C:\Programing\Python\THINC\init.png" hidden="0"/>
          <p:cNvPicPr>
            <a:picLocks noChangeAspect="1" noChangeArrowheads="1"/>
          </p:cNvPicPr>
          <p:nvPr isPhoto="0" userDrawn="0"/>
        </p:nvPicPr>
        <p:blipFill>
          <a:blip r:embed="rId3"/>
          <a:stretch/>
        </p:blipFill>
        <p:spPr bwMode="auto">
          <a:xfrm>
            <a:off x="-1214478" y="3405187"/>
            <a:ext cx="11430080" cy="3333773"/>
          </a:xfrm>
          <a:prstGeom prst="rect">
            <a:avLst/>
          </a:prstGeom>
          <a:noFill/>
        </p:spPr>
      </p:pic>
      <p:sp>
        <p:nvSpPr>
          <p:cNvPr id="7" name="TextBox 6" hidden="0"/>
          <p:cNvSpPr txBox="1"/>
          <p:nvPr isPhoto="0" userDrawn="0"/>
        </p:nvSpPr>
        <p:spPr bwMode="auto">
          <a:xfrm>
            <a:off x="1428728" y="2047865"/>
            <a:ext cx="1357322" cy="707886"/>
          </a:xfrm>
          <a:prstGeom prst="rect">
            <a:avLst/>
          </a:prstGeom>
          <a:noFill/>
        </p:spPr>
        <p:txBody>
          <a:bodyPr wrap="square" rtlCol="0">
            <a:spAutoFit/>
          </a:bodyPr>
          <a:lstStyle/>
          <a:p>
            <a:pPr>
              <a:defRPr/>
            </a:pPr>
            <a:r>
              <a:rPr lang="en-US" sz="4000">
                <a:latin typeface="Roboto"/>
                <a:ea typeface="Roboto"/>
              </a:rPr>
              <a:t>t=0</a:t>
            </a:r>
            <a:endParaRPr lang="ru-RU" sz="4000">
              <a:latin typeface="Roboto"/>
              <a:ea typeface="Roboto"/>
            </a:endParaRPr>
          </a:p>
        </p:txBody>
      </p:sp>
      <p:sp>
        <p:nvSpPr>
          <p:cNvPr id="8" name="TextBox 7" hidden="0"/>
          <p:cNvSpPr txBox="1"/>
          <p:nvPr isPhoto="0" userDrawn="0"/>
        </p:nvSpPr>
        <p:spPr bwMode="auto">
          <a:xfrm>
            <a:off x="1500165" y="4262443"/>
            <a:ext cx="1357322" cy="707886"/>
          </a:xfrm>
          <a:prstGeom prst="rect">
            <a:avLst/>
          </a:prstGeom>
          <a:noFill/>
        </p:spPr>
        <p:txBody>
          <a:bodyPr wrap="square" rtlCol="0">
            <a:spAutoFit/>
          </a:bodyPr>
          <a:lstStyle/>
          <a:p>
            <a:pPr>
              <a:defRPr/>
            </a:pPr>
            <a:r>
              <a:rPr lang="en-US" sz="4000">
                <a:latin typeface="Roboto"/>
                <a:ea typeface="Roboto"/>
              </a:rPr>
              <a:t>t=2T</a:t>
            </a:r>
            <a:endParaRPr lang="ru-RU" sz="4000">
              <a:latin typeface="Roboto"/>
              <a:ea typeface="Roboto"/>
            </a:endParaRPr>
          </a:p>
        </p:txBody>
      </p:sp>
      <p:sp>
        <p:nvSpPr>
          <p:cNvPr id="9" name="TextBox 9" hidden="0"/>
          <p:cNvSpPr txBox="1"/>
          <p:nvPr isPhoto="0" userDrawn="0"/>
        </p:nvSpPr>
        <p:spPr bwMode="auto">
          <a:xfrm>
            <a:off x="6143635" y="6429396"/>
            <a:ext cx="2860078"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Fig.7: </a:t>
            </a:r>
            <a:r>
              <a:rPr lang="en-US" sz="1600">
                <a:solidFill>
                  <a:schemeClr val="tx1">
                    <a:lumMod val="65000"/>
                    <a:lumOff val="35000"/>
                  </a:schemeClr>
                </a:solidFill>
                <a:latin typeface="Roboto"/>
                <a:ea typeface="Roboto"/>
              </a:rPr>
              <a:t>MUSCL </a:t>
            </a:r>
            <a:r>
              <a:rPr lang="en-US" sz="1600">
                <a:solidFill>
                  <a:schemeClr val="tx1">
                    <a:lumMod val="65000"/>
                    <a:lumOff val="35000"/>
                  </a:schemeClr>
                </a:solidFill>
                <a:latin typeface="Roboto"/>
                <a:ea typeface="Roboto"/>
              </a:rPr>
              <a:t>scheme results</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a:bodyPr>
          <a:lstStyle/>
          <a:p>
            <a:pPr>
              <a:defRPr/>
            </a:pPr>
            <a:r>
              <a:rPr lang="en-US">
                <a:latin typeface="Roboto"/>
                <a:ea typeface="Roboto"/>
              </a:rPr>
              <a:t>Error table for MUSCL schema</a:t>
            </a:r>
            <a:endParaRPr lang="ru-RU">
              <a:latin typeface="Roboto"/>
              <a:ea typeface="Roboto"/>
            </a:endParaRPr>
          </a:p>
        </p:txBody>
      </p:sp>
      <p:pic>
        <p:nvPicPr>
          <p:cNvPr id="5" name="Picture 2" hidden="0"/>
          <p:cNvPicPr>
            <a:picLocks noChangeAspect="1" noChangeArrowheads="1"/>
          </p:cNvPicPr>
          <p:nvPr isPhoto="0" userDrawn="0"/>
        </p:nvPicPr>
        <p:blipFill>
          <a:blip r:embed="rId2"/>
          <a:stretch/>
        </p:blipFill>
        <p:spPr bwMode="auto">
          <a:xfrm>
            <a:off x="857224" y="2214554"/>
            <a:ext cx="7462209" cy="2286016"/>
          </a:xfrm>
          <a:prstGeom prst="rect">
            <a:avLst/>
          </a:prstGeom>
          <a:noFill/>
          <a:ln w="9525">
            <a:noFill/>
            <a:miter lim="800000"/>
            <a:headEnd/>
            <a:tailEnd/>
          </a:ln>
          <a:effectLst/>
        </p:spPr>
      </p:pic>
      <p:sp>
        <p:nvSpPr>
          <p:cNvPr id="6" name="TextBox 3" hidden="0"/>
          <p:cNvSpPr txBox="1"/>
          <p:nvPr isPhoto="0" userDrawn="0"/>
        </p:nvSpPr>
        <p:spPr bwMode="auto">
          <a:xfrm>
            <a:off x="714348" y="1785926"/>
            <a:ext cx="3671198"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Table2: </a:t>
            </a:r>
            <a:r>
              <a:rPr lang="en-US" sz="1600">
                <a:solidFill>
                  <a:schemeClr val="tx1">
                    <a:lumMod val="65000"/>
                    <a:lumOff val="35000"/>
                  </a:schemeClr>
                </a:solidFill>
                <a:latin typeface="Roboto"/>
                <a:ea typeface="Roboto"/>
              </a:rPr>
              <a:t>Error table for MUSCL schema</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t>Convergence of the </a:t>
            </a:r>
            <a:r>
              <a:rPr lang="en-US"/>
              <a:t>MUSCL </a:t>
            </a:r>
            <a:r>
              <a:rPr lang="en-US"/>
              <a:t>method</a:t>
            </a:r>
            <a:endParaRPr lang="ru-RU"/>
          </a:p>
        </p:txBody>
      </p:sp>
      <p:pic>
        <p:nvPicPr>
          <p:cNvPr id="5" name="Picture 2" descr="C:\Users\GSench\Downloads\ErrorConvergence1.png" hidden="0"/>
          <p:cNvPicPr>
            <a:picLocks noChangeAspect="1" noChangeArrowheads="1"/>
          </p:cNvPicPr>
          <p:nvPr isPhoto="0" userDrawn="0"/>
        </p:nvPicPr>
        <p:blipFill>
          <a:blip r:embed="rId2"/>
          <a:stretch/>
        </p:blipFill>
        <p:spPr bwMode="auto">
          <a:xfrm>
            <a:off x="500034" y="1142984"/>
            <a:ext cx="8201026" cy="2686050"/>
          </a:xfrm>
          <a:prstGeom prst="rect">
            <a:avLst/>
          </a:prstGeom>
          <a:noFill/>
        </p:spPr>
      </p:pic>
      <p:pic>
        <p:nvPicPr>
          <p:cNvPr id="6" name="Picture 3" descr="C:\Users\GSench\Downloads\ErrorConvergence2.png" hidden="0"/>
          <p:cNvPicPr>
            <a:picLocks noChangeAspect="1" noChangeArrowheads="1"/>
          </p:cNvPicPr>
          <p:nvPr isPhoto="0" userDrawn="0"/>
        </p:nvPicPr>
        <p:blipFill>
          <a:blip r:embed="rId3"/>
          <a:stretch/>
        </p:blipFill>
        <p:spPr bwMode="auto">
          <a:xfrm>
            <a:off x="500034" y="3786190"/>
            <a:ext cx="8229600" cy="2686050"/>
          </a:xfrm>
          <a:prstGeom prst="rect">
            <a:avLst/>
          </a:prstGeom>
          <a:noFill/>
        </p:spPr>
      </p:pic>
      <p:sp>
        <p:nvSpPr>
          <p:cNvPr id="7" name="TextBox 4" hidden="0"/>
          <p:cNvSpPr txBox="1"/>
          <p:nvPr isPhoto="0" userDrawn="0"/>
        </p:nvSpPr>
        <p:spPr bwMode="auto">
          <a:xfrm>
            <a:off x="4929190" y="6429396"/>
            <a:ext cx="3993401"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Fig.8: </a:t>
            </a:r>
            <a:r>
              <a:rPr lang="en-US" sz="1600">
                <a:solidFill>
                  <a:schemeClr val="tx1">
                    <a:lumMod val="65000"/>
                    <a:lumOff val="35000"/>
                  </a:schemeClr>
                </a:solidFill>
                <a:latin typeface="Roboto"/>
                <a:ea typeface="Roboto"/>
              </a:rPr>
              <a:t>Convergence of the MUSCL method</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a:bodyPr>
          <a:lstStyle/>
          <a:p>
            <a:pPr>
              <a:defRPr/>
            </a:pPr>
            <a:r>
              <a:rPr lang="en-US"/>
              <a:t>THINK + Godunov / </a:t>
            </a:r>
            <a:r>
              <a:rPr lang="en-US"/>
              <a:t>MUSCL </a:t>
            </a:r>
            <a:r>
              <a:rPr lang="en-US"/>
              <a:t>scheme</a:t>
            </a:r>
            <a:endParaRPr lang="ru-RU"/>
          </a:p>
        </p:txBody>
      </p:sp>
      <p:pic>
        <p:nvPicPr>
          <p:cNvPr id="5" name="Picture 2" hidden="0"/>
          <p:cNvPicPr>
            <a:picLocks noChangeAspect="1" noChangeArrowheads="1" noGrp="1"/>
          </p:cNvPicPr>
          <p:nvPr isPhoto="0" userDrawn="0">
            <p:ph idx="1" hasCustomPrompt="0"/>
          </p:nvPr>
        </p:nvPicPr>
        <p:blipFill>
          <a:blip r:embed="rId2"/>
          <a:stretch/>
        </p:blipFill>
        <p:spPr bwMode="auto">
          <a:xfrm>
            <a:off x="357158" y="1714488"/>
            <a:ext cx="8493602" cy="1071570"/>
          </a:xfrm>
          <a:prstGeom prst="rect">
            <a:avLst/>
          </a:prstGeom>
          <a:noFill/>
          <a:ln w="9525">
            <a:noFill/>
            <a:miter lim="800000"/>
            <a:headEnd/>
            <a:tailEnd/>
          </a:ln>
          <a:effectLst/>
        </p:spPr>
      </p:pic>
      <p:sp>
        <p:nvSpPr>
          <p:cNvPr id="6" name="Стрелка вниз 4" hidden="0"/>
          <p:cNvSpPr/>
          <p:nvPr isPhoto="0" userDrawn="0"/>
        </p:nvSpPr>
        <p:spPr bwMode="auto">
          <a:xfrm>
            <a:off x="357158" y="3000372"/>
            <a:ext cx="3000396" cy="2214578"/>
          </a:xfrm>
          <a:prstGeom prst="downArrow">
            <a:avLst>
              <a:gd name="adj1" fmla="val 50000"/>
              <a:gd name="adj2"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defRPr/>
            </a:pPr>
            <a:r>
              <a:rPr lang="en-US"/>
              <a:t>Condition is met</a:t>
            </a:r>
            <a:endParaRPr lang="ru-RU"/>
          </a:p>
        </p:txBody>
      </p:sp>
      <p:sp>
        <p:nvSpPr>
          <p:cNvPr id="7" name="Стрелка вниз 5" hidden="0"/>
          <p:cNvSpPr/>
          <p:nvPr isPhoto="0" userDrawn="0"/>
        </p:nvSpPr>
        <p:spPr bwMode="auto">
          <a:xfrm>
            <a:off x="4857752" y="3000372"/>
            <a:ext cx="3000396" cy="2214578"/>
          </a:xfrm>
          <a:prstGeom prst="downArrow">
            <a:avLst>
              <a:gd name="adj1" fmla="val 50000"/>
              <a:gd name="adj2"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defRPr/>
            </a:pPr>
            <a:r>
              <a:rPr lang="en-US"/>
              <a:t>The condition is not met</a:t>
            </a:r>
            <a:endParaRPr lang="ru-RU"/>
          </a:p>
        </p:txBody>
      </p:sp>
      <p:sp>
        <p:nvSpPr>
          <p:cNvPr id="8" name="TextBox 6" hidden="0"/>
          <p:cNvSpPr txBox="1"/>
          <p:nvPr isPhoto="0" userDrawn="0"/>
        </p:nvSpPr>
        <p:spPr bwMode="auto">
          <a:xfrm>
            <a:off x="1142976" y="5357826"/>
            <a:ext cx="1489510" cy="707886"/>
          </a:xfrm>
          <a:prstGeom prst="rect">
            <a:avLst/>
          </a:prstGeom>
          <a:noFill/>
        </p:spPr>
        <p:txBody>
          <a:bodyPr wrap="none" rtlCol="0">
            <a:spAutoFit/>
          </a:bodyPr>
          <a:lstStyle/>
          <a:p>
            <a:pPr>
              <a:defRPr/>
            </a:pPr>
            <a:r>
              <a:rPr lang="en-US" sz="4000"/>
              <a:t>THINC</a:t>
            </a:r>
            <a:endParaRPr lang="ru-RU" sz="4000"/>
          </a:p>
        </p:txBody>
      </p:sp>
      <p:sp>
        <p:nvSpPr>
          <p:cNvPr id="9" name="TextBox 7" hidden="0"/>
          <p:cNvSpPr txBox="1"/>
          <p:nvPr isPhoto="0" userDrawn="0"/>
        </p:nvSpPr>
        <p:spPr bwMode="auto">
          <a:xfrm>
            <a:off x="4572000" y="5357826"/>
            <a:ext cx="3781163" cy="707886"/>
          </a:xfrm>
          <a:prstGeom prst="rect">
            <a:avLst/>
          </a:prstGeom>
          <a:noFill/>
        </p:spPr>
        <p:txBody>
          <a:bodyPr wrap="none" rtlCol="0">
            <a:spAutoFit/>
          </a:bodyPr>
          <a:lstStyle/>
          <a:p>
            <a:pPr>
              <a:defRPr/>
            </a:pPr>
            <a:r>
              <a:rPr lang="en-US" sz="4000"/>
              <a:t>Godunov/MUSCL</a:t>
            </a:r>
            <a:endParaRPr lang="ru-RU" sz="4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t>THINC</a:t>
            </a:r>
            <a:endParaRPr lang="ru-RU"/>
          </a:p>
        </p:txBody>
      </p:sp>
      <p:pic>
        <p:nvPicPr>
          <p:cNvPr id="5" name="Picture 2" hidden="0"/>
          <p:cNvPicPr>
            <a:picLocks noChangeAspect="1" noChangeArrowheads="1" noGrp="1"/>
          </p:cNvPicPr>
          <p:nvPr isPhoto="0" userDrawn="0">
            <p:ph idx="1" hasCustomPrompt="0"/>
          </p:nvPr>
        </p:nvPicPr>
        <p:blipFill>
          <a:blip r:embed="rId2"/>
          <a:stretch/>
        </p:blipFill>
        <p:spPr bwMode="auto">
          <a:xfrm>
            <a:off x="2428860" y="1785926"/>
            <a:ext cx="4301163" cy="35719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lgn="l">
              <a:defRPr/>
            </a:pPr>
            <a:r>
              <a:rPr lang="en-US">
                <a:latin typeface="Roboto"/>
                <a:ea typeface="Roboto"/>
              </a:rPr>
              <a:t>Introduction</a:t>
            </a:r>
            <a:endParaRPr lang="ru-RU">
              <a:latin typeface="Roboto"/>
              <a:ea typeface="Roboto"/>
            </a:endParaRPr>
          </a:p>
        </p:txBody>
      </p:sp>
      <p:sp>
        <p:nvSpPr>
          <p:cNvPr id="5" name="Содержимое 2" hidden="0"/>
          <p:cNvSpPr>
            <a:spLocks noGrp="1"/>
          </p:cNvSpPr>
          <p:nvPr isPhoto="0" userDrawn="0">
            <p:ph idx="1" hasCustomPrompt="0"/>
          </p:nvPr>
        </p:nvSpPr>
        <p:spPr bwMode="auto">
          <a:xfrm>
            <a:off x="457200" y="1428735"/>
            <a:ext cx="8229600" cy="5286412"/>
          </a:xfrm>
        </p:spPr>
        <p:txBody>
          <a:bodyPr>
            <a:normAutofit fontScale="70000" lnSpcReduction="20000"/>
          </a:bodyPr>
          <a:lstStyle/>
          <a:p>
            <a:pPr>
              <a:defRPr/>
            </a:pPr>
            <a:r>
              <a:rPr lang="en-US">
                <a:latin typeface="Roboto"/>
                <a:ea typeface="Roboto"/>
              </a:rPr>
              <a:t>In this work the </a:t>
            </a:r>
            <a:r>
              <a:rPr lang="en-US">
                <a:latin typeface="Roboto"/>
                <a:ea typeface="Roboto"/>
              </a:rPr>
              <a:t>problem of digital representation of the motion of a rigid </a:t>
            </a:r>
            <a:r>
              <a:rPr lang="en-US">
                <a:latin typeface="Roboto"/>
                <a:ea typeface="Roboto"/>
              </a:rPr>
              <a:t>body is considered. Digital </a:t>
            </a:r>
            <a:r>
              <a:rPr lang="en-US">
                <a:latin typeface="Roboto"/>
                <a:ea typeface="Roboto"/>
              </a:rPr>
              <a:t>Geometry (DG</a:t>
            </a:r>
            <a:r>
              <a:rPr lang="en-US">
                <a:latin typeface="Roboto"/>
                <a:ea typeface="Roboto"/>
              </a:rPr>
              <a:t>) is that </a:t>
            </a:r>
            <a:r>
              <a:rPr lang="en-US">
                <a:latin typeface="Roboto"/>
                <a:ea typeface="Roboto"/>
              </a:rPr>
              <a:t>body geometry is </a:t>
            </a:r>
            <a:r>
              <a:rPr lang="en-US">
                <a:latin typeface="Roboto"/>
                <a:ea typeface="Roboto"/>
              </a:rPr>
              <a:t>set </a:t>
            </a:r>
            <a:r>
              <a:rPr lang="en-US">
                <a:latin typeface="Roboto"/>
                <a:ea typeface="Roboto"/>
              </a:rPr>
              <a:t>by a characteristic function; its evolution is described by the </a:t>
            </a:r>
            <a:r>
              <a:rPr lang="en-US">
                <a:latin typeface="Roboto"/>
                <a:ea typeface="Roboto"/>
              </a:rPr>
              <a:t>transport </a:t>
            </a:r>
            <a:r>
              <a:rPr lang="en-US">
                <a:latin typeface="Roboto"/>
                <a:ea typeface="Roboto"/>
              </a:rPr>
              <a:t>equation; motion simulation is carried out by numerically solving the transport equation on the grid</a:t>
            </a:r>
            <a:r>
              <a:rPr lang="en-US">
                <a:latin typeface="Roboto"/>
                <a:ea typeface="Roboto"/>
              </a:rPr>
              <a:t>. The </a:t>
            </a:r>
            <a:r>
              <a:rPr lang="en-US">
                <a:latin typeface="Roboto"/>
                <a:ea typeface="Roboto"/>
              </a:rPr>
              <a:t>purpose of this work is the numerical implementation of the THINK scheme for calculating DG in the one-dimensional case, as well as the comparison of various </a:t>
            </a:r>
            <a:r>
              <a:rPr lang="en-US">
                <a:latin typeface="Roboto"/>
                <a:ea typeface="Roboto"/>
              </a:rPr>
              <a:t>schemes. </a:t>
            </a:r>
            <a:endParaRPr/>
          </a:p>
          <a:p>
            <a:pPr>
              <a:defRPr/>
            </a:pPr>
            <a:r>
              <a:rPr lang="en-US">
                <a:latin typeface="Roboto"/>
                <a:ea typeface="Roboto"/>
              </a:rPr>
              <a:t>In industrial calculation systems (for example, CAD), the finite element method is used to describe the geometry: a mesh consisting of simple elements is introduced over the entire study area: for a two-dimensional case, these are polygons, for a three-dimensional case, </a:t>
            </a:r>
            <a:r>
              <a:rPr lang="en-US">
                <a:latin typeface="Roboto"/>
                <a:ea typeface="Roboto"/>
              </a:rPr>
              <a:t>polyhedra</a:t>
            </a:r>
            <a:r>
              <a:rPr lang="en-US">
                <a:latin typeface="Roboto"/>
                <a:ea typeface="Roboto"/>
              </a:rPr>
              <a:t>. Thus, an accurate calculation takes place for a large number of small finite elements, which requires large computing power to describe each primitive and a complex partition into these finite elements</a:t>
            </a:r>
            <a:r>
              <a:rPr lang="en-US">
                <a:latin typeface="Roboto"/>
                <a:ea typeface="Roboto"/>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t>THINC</a:t>
            </a:r>
            <a:endParaRPr lang="ru-RU"/>
          </a:p>
        </p:txBody>
      </p:sp>
      <p:pic>
        <p:nvPicPr>
          <p:cNvPr id="5" name="Picture 2" hidden="0"/>
          <p:cNvPicPr>
            <a:picLocks noChangeAspect="1" noChangeArrowheads="1" noGrp="1"/>
          </p:cNvPicPr>
          <p:nvPr isPhoto="0" userDrawn="0">
            <p:ph idx="1" hasCustomPrompt="0"/>
          </p:nvPr>
        </p:nvPicPr>
        <p:blipFill>
          <a:blip r:embed="rId2"/>
          <a:stretch/>
        </p:blipFill>
        <p:spPr bwMode="auto">
          <a:xfrm>
            <a:off x="571472" y="1643050"/>
            <a:ext cx="1861148" cy="785818"/>
          </a:xfrm>
          <a:prstGeom prst="rect">
            <a:avLst/>
          </a:prstGeom>
          <a:noFill/>
          <a:ln w="9525">
            <a:noFill/>
            <a:miter lim="800000"/>
            <a:headEnd/>
            <a:tailEnd/>
          </a:ln>
          <a:effectLst/>
        </p:spPr>
      </p:pic>
      <p:pic>
        <p:nvPicPr>
          <p:cNvPr id="6" name="Picture 3" hidden="0"/>
          <p:cNvPicPr>
            <a:picLocks noChangeAspect="1" noChangeArrowheads="1"/>
          </p:cNvPicPr>
          <p:nvPr isPhoto="0" userDrawn="0"/>
        </p:nvPicPr>
        <p:blipFill>
          <a:blip r:embed="rId3"/>
          <a:stretch/>
        </p:blipFill>
        <p:spPr bwMode="auto">
          <a:xfrm>
            <a:off x="5500694" y="1643050"/>
            <a:ext cx="2579706" cy="714380"/>
          </a:xfrm>
          <a:prstGeom prst="rect">
            <a:avLst/>
          </a:prstGeom>
          <a:noFill/>
          <a:ln w="9525">
            <a:noFill/>
            <a:miter lim="800000"/>
            <a:headEnd/>
            <a:tailEnd/>
          </a:ln>
          <a:effectLst/>
        </p:spPr>
      </p:pic>
      <p:pic>
        <p:nvPicPr>
          <p:cNvPr id="7" name="Picture 4" hidden="0"/>
          <p:cNvPicPr>
            <a:picLocks noChangeAspect="1" noChangeArrowheads="1"/>
          </p:cNvPicPr>
          <p:nvPr isPhoto="0" userDrawn="0"/>
        </p:nvPicPr>
        <p:blipFill>
          <a:blip r:embed="rId4"/>
          <a:stretch/>
        </p:blipFill>
        <p:spPr bwMode="auto">
          <a:xfrm>
            <a:off x="785786" y="2786058"/>
            <a:ext cx="1371610" cy="714380"/>
          </a:xfrm>
          <a:prstGeom prst="rect">
            <a:avLst/>
          </a:prstGeom>
          <a:noFill/>
          <a:ln w="9525">
            <a:noFill/>
            <a:miter lim="800000"/>
            <a:headEnd/>
            <a:tailEnd/>
          </a:ln>
          <a:effectLst/>
        </p:spPr>
      </p:pic>
      <p:pic>
        <p:nvPicPr>
          <p:cNvPr id="8" name="Picture 5" hidden="0"/>
          <p:cNvPicPr>
            <a:picLocks noChangeAspect="1" noChangeArrowheads="1"/>
          </p:cNvPicPr>
          <p:nvPr isPhoto="0" userDrawn="0"/>
        </p:nvPicPr>
        <p:blipFill>
          <a:blip r:embed="rId5"/>
          <a:stretch/>
        </p:blipFill>
        <p:spPr bwMode="auto">
          <a:xfrm>
            <a:off x="3643306" y="2857496"/>
            <a:ext cx="417044" cy="571504"/>
          </a:xfrm>
          <a:prstGeom prst="rect">
            <a:avLst/>
          </a:prstGeom>
          <a:noFill/>
          <a:ln w="9525">
            <a:noFill/>
            <a:miter lim="800000"/>
            <a:headEnd/>
            <a:tailEnd/>
          </a:ln>
          <a:effectLst/>
        </p:spPr>
      </p:pic>
      <p:pic>
        <p:nvPicPr>
          <p:cNvPr id="9" name="Picture 6" hidden="0"/>
          <p:cNvPicPr>
            <a:picLocks noChangeAspect="1" noChangeArrowheads="1"/>
          </p:cNvPicPr>
          <p:nvPr isPhoto="0" userDrawn="0"/>
        </p:nvPicPr>
        <p:blipFill>
          <a:blip r:embed="rId6"/>
          <a:stretch/>
        </p:blipFill>
        <p:spPr bwMode="auto">
          <a:xfrm>
            <a:off x="4857752" y="2857496"/>
            <a:ext cx="857256" cy="539242"/>
          </a:xfrm>
          <a:prstGeom prst="rect">
            <a:avLst/>
          </a:prstGeom>
          <a:noFill/>
          <a:ln w="9525">
            <a:noFill/>
            <a:miter lim="800000"/>
            <a:headEnd/>
            <a:tailEnd/>
          </a:ln>
          <a:effectLst/>
        </p:spPr>
      </p:pic>
      <p:pic>
        <p:nvPicPr>
          <p:cNvPr id="10" name="Picture 7" hidden="0"/>
          <p:cNvPicPr>
            <a:picLocks noChangeAspect="1" noChangeArrowheads="1"/>
          </p:cNvPicPr>
          <p:nvPr isPhoto="0" userDrawn="0"/>
        </p:nvPicPr>
        <p:blipFill>
          <a:blip r:embed="rId7"/>
          <a:stretch/>
        </p:blipFill>
        <p:spPr bwMode="auto">
          <a:xfrm>
            <a:off x="4143372" y="4572008"/>
            <a:ext cx="3901517" cy="785818"/>
          </a:xfrm>
          <a:prstGeom prst="rect">
            <a:avLst/>
          </a:prstGeom>
          <a:noFill/>
          <a:ln w="9525">
            <a:noFill/>
            <a:miter lim="800000"/>
            <a:headEnd/>
            <a:tailEnd/>
          </a:ln>
          <a:effectLst/>
        </p:spPr>
      </p:pic>
      <p:cxnSp>
        <p:nvCxnSpPr>
          <p:cNvPr id="11" name="Прямая со стрелкой 10" hidden="0"/>
          <p:cNvCxnSpPr>
            <a:cxnSpLocks/>
            <a:stCxn id="5" idx="3"/>
            <a:endCxn id="6" idx="1"/>
          </p:cNvCxnSpPr>
          <p:nvPr isPhoto="0" userDrawn="0"/>
        </p:nvCxnSpPr>
        <p:spPr bwMode="auto">
          <a:xfrm flipV="1">
            <a:off x="2432620" y="2000240"/>
            <a:ext cx="3068074" cy="3571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Прямая со стрелкой 12" hidden="0"/>
          <p:cNvCxnSpPr>
            <a:cxnSpLocks/>
            <a:stCxn id="7" idx="3"/>
            <a:endCxn id="8" idx="1"/>
          </p:cNvCxnSpPr>
          <p:nvPr isPhoto="0" userDrawn="0"/>
        </p:nvCxnSpPr>
        <p:spPr bwMode="auto">
          <a:xfrm>
            <a:off x="2157396" y="3143247"/>
            <a:ext cx="1485910"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Прямая со стрелкой 14" hidden="0"/>
          <p:cNvCxnSpPr>
            <a:cxnSpLocks/>
            <a:stCxn id="8" idx="3"/>
            <a:endCxn id="9" idx="1"/>
          </p:cNvCxnSpPr>
          <p:nvPr isPhoto="0" userDrawn="0"/>
        </p:nvCxnSpPr>
        <p:spPr bwMode="auto">
          <a:xfrm flipV="1">
            <a:off x="4060350" y="3127117"/>
            <a:ext cx="797402" cy="1613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Прямая со стрелкой 18" hidden="0"/>
          <p:cNvCxnSpPr>
            <a:cxnSpLocks/>
            <a:stCxn id="6" idx="2"/>
            <a:endCxn id="9" idx="0"/>
          </p:cNvCxnSpPr>
          <p:nvPr isPhoto="0" userDrawn="0"/>
        </p:nvCxnSpPr>
        <p:spPr bwMode="auto">
          <a:xfrm rot="5400000">
            <a:off x="5788431" y="1855380"/>
            <a:ext cx="500066" cy="15041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Прямая со стрелкой 22" hidden="0"/>
          <p:cNvCxnSpPr>
            <a:cxnSpLocks/>
            <a:stCxn id="6" idx="2"/>
            <a:endCxn id="10" idx="0"/>
          </p:cNvCxnSpPr>
          <p:nvPr isPhoto="0" userDrawn="0"/>
        </p:nvCxnSpPr>
        <p:spPr bwMode="auto">
          <a:xfrm rot="5400000">
            <a:off x="5335050" y="3116511"/>
            <a:ext cx="2214578" cy="6964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Прямая со стрелкой 24" hidden="0"/>
          <p:cNvCxnSpPr>
            <a:cxnSpLocks/>
            <a:stCxn id="9" idx="2"/>
            <a:endCxn id="10" idx="0"/>
          </p:cNvCxnSpPr>
          <p:nvPr isPhoto="0" userDrawn="0"/>
        </p:nvCxnSpPr>
        <p:spPr bwMode="auto">
          <a:xfrm rot="16199999" flipH="1">
            <a:off x="5102620" y="3580497"/>
            <a:ext cx="1175270" cy="8077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Прямая со стрелкой 34" hidden="0"/>
          <p:cNvCxnSpPr>
            <a:cxnSpLocks/>
            <a:stCxn id="6" idx="1"/>
            <a:endCxn id="7" idx="0"/>
          </p:cNvCxnSpPr>
          <p:nvPr isPhoto="0" userDrawn="0"/>
        </p:nvCxnSpPr>
        <p:spPr bwMode="auto">
          <a:xfrm rot="10800000" flipV="1">
            <a:off x="1471592" y="2000240"/>
            <a:ext cx="4029103" cy="78581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t>THINC</a:t>
            </a:r>
            <a:endParaRPr lang="ru-RU"/>
          </a:p>
        </p:txBody>
      </p:sp>
      <p:pic>
        <p:nvPicPr>
          <p:cNvPr id="5" name="Picture 2" hidden="0"/>
          <p:cNvPicPr>
            <a:picLocks noChangeAspect="1" noChangeArrowheads="1" noGrp="1"/>
          </p:cNvPicPr>
          <p:nvPr isPhoto="0" userDrawn="0">
            <p:ph idx="1" hasCustomPrompt="0"/>
          </p:nvPr>
        </p:nvPicPr>
        <p:blipFill>
          <a:blip r:embed="rId2"/>
          <a:stretch/>
        </p:blipFill>
        <p:spPr bwMode="auto">
          <a:xfrm>
            <a:off x="2214546" y="1714488"/>
            <a:ext cx="4740121" cy="1071570"/>
          </a:xfrm>
          <a:prstGeom prst="rect">
            <a:avLst/>
          </a:prstGeom>
          <a:noFill/>
          <a:ln w="9525">
            <a:noFill/>
            <a:miter lim="800000"/>
            <a:headEnd/>
            <a:tailEnd/>
          </a:ln>
          <a:effectLst/>
        </p:spPr>
      </p:pic>
      <p:pic>
        <p:nvPicPr>
          <p:cNvPr id="6" name="Picture 3" hidden="0"/>
          <p:cNvPicPr>
            <a:picLocks noChangeAspect="1" noChangeArrowheads="1"/>
          </p:cNvPicPr>
          <p:nvPr isPhoto="0" userDrawn="0"/>
        </p:nvPicPr>
        <p:blipFill>
          <a:blip r:embed="rId3"/>
          <a:stretch/>
        </p:blipFill>
        <p:spPr bwMode="auto">
          <a:xfrm>
            <a:off x="1142976" y="3143247"/>
            <a:ext cx="6686550" cy="8286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t>THINC + </a:t>
            </a:r>
            <a:r>
              <a:rPr lang="en-US"/>
              <a:t>Godunov</a:t>
            </a:r>
            <a:endParaRPr lang="ru-RU"/>
          </a:p>
        </p:txBody>
      </p:sp>
      <p:pic>
        <p:nvPicPr>
          <p:cNvPr id="5" name="Picture 2" descr="C:\Programing\Python\THINC\init.png" hidden="0"/>
          <p:cNvPicPr>
            <a:picLocks noChangeAspect="1" noChangeArrowheads="1" noGrp="1"/>
          </p:cNvPicPr>
          <p:nvPr isPhoto="0" userDrawn="0">
            <p:ph idx="1" hasCustomPrompt="0"/>
          </p:nvPr>
        </p:nvPicPr>
        <p:blipFill>
          <a:blip r:embed="rId2"/>
          <a:stretch/>
        </p:blipFill>
        <p:spPr bwMode="auto">
          <a:xfrm>
            <a:off x="-1071602" y="785794"/>
            <a:ext cx="11266792" cy="3286148"/>
          </a:xfrm>
          <a:prstGeom prst="rect">
            <a:avLst/>
          </a:prstGeom>
          <a:noFill/>
        </p:spPr>
      </p:pic>
      <p:pic>
        <p:nvPicPr>
          <p:cNvPr id="6" name="Picture 3" descr="C:\Programing\Python\THINC\init.png" hidden="0"/>
          <p:cNvPicPr>
            <a:picLocks noChangeAspect="1" noChangeArrowheads="1"/>
          </p:cNvPicPr>
          <p:nvPr isPhoto="0" userDrawn="0"/>
        </p:nvPicPr>
        <p:blipFill>
          <a:blip r:embed="rId3"/>
          <a:stretch/>
        </p:blipFill>
        <p:spPr bwMode="auto">
          <a:xfrm>
            <a:off x="-1071602" y="3592712"/>
            <a:ext cx="11287204" cy="3292101"/>
          </a:xfrm>
          <a:prstGeom prst="rect">
            <a:avLst/>
          </a:prstGeom>
          <a:noFill/>
        </p:spPr>
      </p:pic>
      <p:sp>
        <p:nvSpPr>
          <p:cNvPr id="7" name="TextBox 5" hidden="0"/>
          <p:cNvSpPr txBox="1"/>
          <p:nvPr isPhoto="0" userDrawn="0"/>
        </p:nvSpPr>
        <p:spPr bwMode="auto">
          <a:xfrm>
            <a:off x="1285852" y="1857364"/>
            <a:ext cx="870751" cy="707886"/>
          </a:xfrm>
          <a:prstGeom prst="rect">
            <a:avLst/>
          </a:prstGeom>
          <a:noFill/>
        </p:spPr>
        <p:txBody>
          <a:bodyPr wrap="none" rtlCol="0">
            <a:spAutoFit/>
          </a:bodyPr>
          <a:lstStyle/>
          <a:p>
            <a:pPr>
              <a:defRPr/>
            </a:pPr>
            <a:r>
              <a:rPr lang="en-US" sz="4000"/>
              <a:t>t=0</a:t>
            </a:r>
            <a:endParaRPr lang="ru-RU" sz="4000"/>
          </a:p>
        </p:txBody>
      </p:sp>
      <p:sp>
        <p:nvSpPr>
          <p:cNvPr id="8" name="TextBox 6" hidden="0"/>
          <p:cNvSpPr txBox="1"/>
          <p:nvPr isPhoto="0" userDrawn="0"/>
        </p:nvSpPr>
        <p:spPr bwMode="auto">
          <a:xfrm>
            <a:off x="1357290" y="4572008"/>
            <a:ext cx="1120820" cy="707886"/>
          </a:xfrm>
          <a:prstGeom prst="rect">
            <a:avLst/>
          </a:prstGeom>
          <a:noFill/>
        </p:spPr>
        <p:txBody>
          <a:bodyPr wrap="none" rtlCol="0">
            <a:spAutoFit/>
          </a:bodyPr>
          <a:lstStyle/>
          <a:p>
            <a:pPr>
              <a:defRPr/>
            </a:pPr>
            <a:r>
              <a:rPr lang="en-US" sz="4000"/>
              <a:t>t=5T</a:t>
            </a:r>
            <a:endParaRPr lang="ru-RU" sz="4000"/>
          </a:p>
        </p:txBody>
      </p:sp>
      <p:sp>
        <p:nvSpPr>
          <p:cNvPr id="9" name="TextBox 9" hidden="0"/>
          <p:cNvSpPr txBox="1"/>
          <p:nvPr isPhoto="0" userDrawn="0"/>
        </p:nvSpPr>
        <p:spPr bwMode="auto">
          <a:xfrm>
            <a:off x="5143504" y="6519446"/>
            <a:ext cx="3820277"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Fig.9: </a:t>
            </a:r>
            <a:r>
              <a:rPr lang="en-US" sz="1600">
                <a:solidFill>
                  <a:schemeClr val="tx1">
                    <a:lumMod val="65000"/>
                    <a:lumOff val="35000"/>
                  </a:schemeClr>
                </a:solidFill>
                <a:latin typeface="Roboto"/>
                <a:ea typeface="Roboto"/>
              </a:rPr>
              <a:t>THINC + </a:t>
            </a:r>
            <a:r>
              <a:rPr lang="en-US" sz="1600">
                <a:solidFill>
                  <a:schemeClr val="tx1">
                    <a:lumMod val="65000"/>
                    <a:lumOff val="35000"/>
                  </a:schemeClr>
                </a:solidFill>
                <a:latin typeface="Roboto"/>
                <a:ea typeface="Roboto"/>
              </a:rPr>
              <a:t>Godunov scheme results</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t>Error table for the THINC + Godunov scheme</a:t>
            </a:r>
            <a:endParaRPr lang="ru-RU"/>
          </a:p>
        </p:txBody>
      </p:sp>
      <p:pic>
        <p:nvPicPr>
          <p:cNvPr id="5" name="Picture 2" hidden="0"/>
          <p:cNvPicPr>
            <a:picLocks noChangeAspect="1" noChangeArrowheads="1"/>
          </p:cNvPicPr>
          <p:nvPr isPhoto="0" userDrawn="0"/>
        </p:nvPicPr>
        <p:blipFill>
          <a:blip r:embed="rId2"/>
          <a:stretch/>
        </p:blipFill>
        <p:spPr bwMode="auto">
          <a:xfrm>
            <a:off x="714348" y="2143116"/>
            <a:ext cx="7596241" cy="2357454"/>
          </a:xfrm>
          <a:prstGeom prst="rect">
            <a:avLst/>
          </a:prstGeom>
          <a:noFill/>
          <a:ln w="9525">
            <a:noFill/>
            <a:miter lim="800000"/>
            <a:headEnd/>
            <a:tailEnd/>
          </a:ln>
          <a:effectLst/>
        </p:spPr>
      </p:pic>
      <p:sp>
        <p:nvSpPr>
          <p:cNvPr id="6" name="TextBox 3" hidden="0"/>
          <p:cNvSpPr txBox="1"/>
          <p:nvPr isPhoto="0" userDrawn="0"/>
        </p:nvSpPr>
        <p:spPr bwMode="auto">
          <a:xfrm>
            <a:off x="714348" y="1714488"/>
            <a:ext cx="4631396"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Table3: </a:t>
            </a:r>
            <a:r>
              <a:rPr lang="en-US" sz="1600">
                <a:solidFill>
                  <a:schemeClr val="tx1">
                    <a:lumMod val="65000"/>
                    <a:lumOff val="35000"/>
                  </a:schemeClr>
                </a:solidFill>
                <a:latin typeface="Roboto"/>
                <a:ea typeface="Roboto"/>
              </a:rPr>
              <a:t>Error table for THINC + Godunov </a:t>
            </a:r>
            <a:r>
              <a:rPr lang="en-US" sz="1600">
                <a:solidFill>
                  <a:schemeClr val="tx1">
                    <a:lumMod val="65000"/>
                    <a:lumOff val="35000"/>
                  </a:schemeClr>
                </a:solidFill>
                <a:latin typeface="Roboto"/>
                <a:ea typeface="Roboto"/>
              </a:rPr>
              <a:t>schema</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428596" y="214290"/>
            <a:ext cx="8229600" cy="1143000"/>
          </a:xfrm>
        </p:spPr>
        <p:txBody>
          <a:bodyPr>
            <a:normAutofit fontScale="90000"/>
          </a:bodyPr>
          <a:lstStyle/>
          <a:p>
            <a:pPr>
              <a:defRPr/>
            </a:pPr>
            <a:r>
              <a:rPr lang="en-US"/>
              <a:t>Convergence of the THINC + Godunov method</a:t>
            </a:r>
            <a:endParaRPr lang="ru-RU"/>
          </a:p>
        </p:txBody>
      </p:sp>
      <p:pic>
        <p:nvPicPr>
          <p:cNvPr id="5" name="Picture 2" descr="C:\Users\GSench\Downloads\ErrorConvergence1.png" hidden="0"/>
          <p:cNvPicPr>
            <a:picLocks noChangeAspect="1" noChangeArrowheads="1"/>
          </p:cNvPicPr>
          <p:nvPr isPhoto="0" userDrawn="0"/>
        </p:nvPicPr>
        <p:blipFill>
          <a:blip r:embed="rId2"/>
          <a:stretch/>
        </p:blipFill>
        <p:spPr bwMode="auto">
          <a:xfrm>
            <a:off x="357158" y="1214422"/>
            <a:ext cx="8248650" cy="2724150"/>
          </a:xfrm>
          <a:prstGeom prst="rect">
            <a:avLst/>
          </a:prstGeom>
          <a:noFill/>
        </p:spPr>
      </p:pic>
      <p:pic>
        <p:nvPicPr>
          <p:cNvPr id="6" name="Picture 3" descr="C:\Users\GSench\Downloads\ErrorConvergence2.png" hidden="0"/>
          <p:cNvPicPr>
            <a:picLocks noChangeAspect="1" noChangeArrowheads="1"/>
          </p:cNvPicPr>
          <p:nvPr isPhoto="0" userDrawn="0"/>
        </p:nvPicPr>
        <p:blipFill>
          <a:blip r:embed="rId3"/>
          <a:stretch/>
        </p:blipFill>
        <p:spPr bwMode="auto">
          <a:xfrm>
            <a:off x="357158" y="3857628"/>
            <a:ext cx="8267700" cy="2714625"/>
          </a:xfrm>
          <a:prstGeom prst="rect">
            <a:avLst/>
          </a:prstGeom>
          <a:noFill/>
        </p:spPr>
      </p:pic>
      <p:sp>
        <p:nvSpPr>
          <p:cNvPr id="7" name="TextBox 4" hidden="0"/>
          <p:cNvSpPr txBox="1"/>
          <p:nvPr isPhoto="0" userDrawn="0"/>
        </p:nvSpPr>
        <p:spPr bwMode="auto">
          <a:xfrm>
            <a:off x="4000496" y="6519446"/>
            <a:ext cx="5069016"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Fig.10</a:t>
            </a:r>
            <a:r>
              <a:rPr lang="en-US" sz="1600">
                <a:solidFill>
                  <a:schemeClr val="tx1">
                    <a:lumMod val="65000"/>
                    <a:lumOff val="35000"/>
                  </a:schemeClr>
                </a:solidFill>
                <a:latin typeface="Roboto"/>
                <a:ea typeface="Roboto"/>
              </a:rPr>
              <a:t>: Convergence of the THINC + Godunov method</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t>THINC + MUSCL</a:t>
            </a:r>
            <a:endParaRPr lang="ru-RU"/>
          </a:p>
        </p:txBody>
      </p:sp>
      <p:pic>
        <p:nvPicPr>
          <p:cNvPr id="5" name="Picture 2" descr="C:\Programing\Python\THINC\init.png" hidden="0"/>
          <p:cNvPicPr>
            <a:picLocks noChangeAspect="1" noChangeArrowheads="1" noGrp="1"/>
          </p:cNvPicPr>
          <p:nvPr isPhoto="0" userDrawn="0">
            <p:ph idx="1" hasCustomPrompt="0"/>
          </p:nvPr>
        </p:nvPicPr>
        <p:blipFill>
          <a:blip r:embed="rId2"/>
          <a:stretch/>
        </p:blipFill>
        <p:spPr bwMode="auto">
          <a:xfrm>
            <a:off x="-1285916" y="714356"/>
            <a:ext cx="11583162" cy="3378422"/>
          </a:xfrm>
          <a:prstGeom prst="rect">
            <a:avLst/>
          </a:prstGeom>
          <a:noFill/>
        </p:spPr>
      </p:pic>
      <p:pic>
        <p:nvPicPr>
          <p:cNvPr id="6" name="Picture 3" descr="C:\Programing\Python\THINC\init.png" hidden="0"/>
          <p:cNvPicPr>
            <a:picLocks noChangeAspect="1" noChangeArrowheads="1"/>
          </p:cNvPicPr>
          <p:nvPr isPhoto="0" userDrawn="0"/>
        </p:nvPicPr>
        <p:blipFill>
          <a:blip r:embed="rId3"/>
          <a:stretch/>
        </p:blipFill>
        <p:spPr bwMode="auto">
          <a:xfrm>
            <a:off x="-1285916" y="3429000"/>
            <a:ext cx="11572956" cy="3375446"/>
          </a:xfrm>
          <a:prstGeom prst="rect">
            <a:avLst/>
          </a:prstGeom>
          <a:noFill/>
        </p:spPr>
      </p:pic>
      <p:sp>
        <p:nvSpPr>
          <p:cNvPr id="7" name="TextBox 5" hidden="0"/>
          <p:cNvSpPr txBox="1"/>
          <p:nvPr isPhoto="0" userDrawn="0"/>
        </p:nvSpPr>
        <p:spPr bwMode="auto">
          <a:xfrm>
            <a:off x="1285852" y="1714488"/>
            <a:ext cx="870751" cy="707886"/>
          </a:xfrm>
          <a:prstGeom prst="rect">
            <a:avLst/>
          </a:prstGeom>
          <a:noFill/>
        </p:spPr>
        <p:txBody>
          <a:bodyPr wrap="none" rtlCol="0">
            <a:spAutoFit/>
          </a:bodyPr>
          <a:lstStyle/>
          <a:p>
            <a:pPr>
              <a:defRPr/>
            </a:pPr>
            <a:r>
              <a:rPr lang="en-US" sz="4000"/>
              <a:t>t=0</a:t>
            </a:r>
            <a:endParaRPr lang="ru-RU" sz="4000"/>
          </a:p>
        </p:txBody>
      </p:sp>
      <p:sp>
        <p:nvSpPr>
          <p:cNvPr id="8" name="TextBox 6" hidden="0"/>
          <p:cNvSpPr txBox="1"/>
          <p:nvPr isPhoto="0" userDrawn="0"/>
        </p:nvSpPr>
        <p:spPr bwMode="auto">
          <a:xfrm>
            <a:off x="1357290" y="4429132"/>
            <a:ext cx="1120820" cy="707886"/>
          </a:xfrm>
          <a:prstGeom prst="rect">
            <a:avLst/>
          </a:prstGeom>
          <a:noFill/>
        </p:spPr>
        <p:txBody>
          <a:bodyPr wrap="none" rtlCol="0">
            <a:spAutoFit/>
          </a:bodyPr>
          <a:lstStyle/>
          <a:p>
            <a:pPr>
              <a:defRPr/>
            </a:pPr>
            <a:r>
              <a:rPr lang="en-US" sz="4000"/>
              <a:t>t=5T</a:t>
            </a:r>
            <a:endParaRPr lang="ru-RU" sz="4000"/>
          </a:p>
        </p:txBody>
      </p:sp>
      <p:sp>
        <p:nvSpPr>
          <p:cNvPr id="9" name="TextBox 8" hidden="0"/>
          <p:cNvSpPr txBox="1"/>
          <p:nvPr isPhoto="0" userDrawn="0"/>
        </p:nvSpPr>
        <p:spPr bwMode="auto">
          <a:xfrm>
            <a:off x="5168961" y="6519446"/>
            <a:ext cx="3903633"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Fig.11: </a:t>
            </a:r>
            <a:r>
              <a:rPr lang="en-US" sz="1600">
                <a:solidFill>
                  <a:schemeClr val="tx1">
                    <a:lumMod val="65000"/>
                    <a:lumOff val="35000"/>
                  </a:schemeClr>
                </a:solidFill>
                <a:latin typeface="Roboto"/>
                <a:ea typeface="Roboto"/>
              </a:rPr>
              <a:t>THINC + </a:t>
            </a:r>
            <a:r>
              <a:rPr lang="en-US" sz="1600">
                <a:solidFill>
                  <a:schemeClr val="tx1">
                    <a:lumMod val="65000"/>
                    <a:lumOff val="35000"/>
                  </a:schemeClr>
                </a:solidFill>
                <a:latin typeface="Roboto"/>
                <a:ea typeface="Roboto"/>
              </a:rPr>
              <a:t>MUSCL schemes results</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t>Error table for THINC + </a:t>
            </a:r>
            <a:r>
              <a:rPr lang="en-US"/>
              <a:t>MUSCL </a:t>
            </a:r>
            <a:r>
              <a:rPr lang="en-US"/>
              <a:t>scheme</a:t>
            </a:r>
            <a:endParaRPr lang="ru-RU"/>
          </a:p>
        </p:txBody>
      </p:sp>
      <p:pic>
        <p:nvPicPr>
          <p:cNvPr id="5" name="Picture 3" hidden="0"/>
          <p:cNvPicPr>
            <a:picLocks noChangeAspect="1" noChangeArrowheads="1"/>
          </p:cNvPicPr>
          <p:nvPr isPhoto="0" userDrawn="0"/>
        </p:nvPicPr>
        <p:blipFill>
          <a:blip r:embed="rId2"/>
          <a:stretch/>
        </p:blipFill>
        <p:spPr bwMode="auto">
          <a:xfrm>
            <a:off x="928662" y="2214554"/>
            <a:ext cx="7007004" cy="2143140"/>
          </a:xfrm>
          <a:prstGeom prst="rect">
            <a:avLst/>
          </a:prstGeom>
          <a:noFill/>
          <a:ln w="9525">
            <a:noFill/>
            <a:miter lim="800000"/>
            <a:headEnd/>
            <a:tailEnd/>
          </a:ln>
          <a:effectLst/>
        </p:spPr>
      </p:pic>
      <p:sp>
        <p:nvSpPr>
          <p:cNvPr id="6" name="TextBox 3" hidden="0"/>
          <p:cNvSpPr txBox="1"/>
          <p:nvPr isPhoto="0" userDrawn="0"/>
        </p:nvSpPr>
        <p:spPr bwMode="auto">
          <a:xfrm>
            <a:off x="714348" y="1714488"/>
            <a:ext cx="4493538"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Table4: </a:t>
            </a:r>
            <a:r>
              <a:rPr lang="en-US" sz="1600">
                <a:solidFill>
                  <a:schemeClr val="tx1">
                    <a:lumMod val="65000"/>
                    <a:lumOff val="35000"/>
                  </a:schemeClr>
                </a:solidFill>
                <a:latin typeface="Roboto"/>
                <a:ea typeface="Roboto"/>
              </a:rPr>
              <a:t>Error table for THINC + </a:t>
            </a:r>
            <a:r>
              <a:rPr lang="en-US" sz="1600">
                <a:solidFill>
                  <a:schemeClr val="tx1">
                    <a:lumMod val="65000"/>
                    <a:lumOff val="35000"/>
                  </a:schemeClr>
                </a:solidFill>
                <a:latin typeface="Roboto"/>
                <a:ea typeface="Roboto"/>
              </a:rPr>
              <a:t>MUSCL schema</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428596" y="142852"/>
            <a:ext cx="8229600" cy="1143000"/>
          </a:xfrm>
        </p:spPr>
        <p:txBody>
          <a:bodyPr>
            <a:normAutofit fontScale="90000"/>
          </a:bodyPr>
          <a:lstStyle/>
          <a:p>
            <a:pPr>
              <a:defRPr/>
            </a:pPr>
            <a:r>
              <a:rPr lang="en-US"/>
              <a:t>Convergence of the THINC + </a:t>
            </a:r>
            <a:r>
              <a:rPr lang="en-US"/>
              <a:t>MUSCL </a:t>
            </a:r>
            <a:r>
              <a:rPr lang="en-US"/>
              <a:t>method</a:t>
            </a:r>
            <a:endParaRPr lang="ru-RU"/>
          </a:p>
        </p:txBody>
      </p:sp>
      <p:pic>
        <p:nvPicPr>
          <p:cNvPr id="5" name="Picture 2" descr="C:\Users\GSench\Downloads\ErrorConvergence1.png" hidden="0"/>
          <p:cNvPicPr>
            <a:picLocks noChangeAspect="1" noChangeArrowheads="1"/>
          </p:cNvPicPr>
          <p:nvPr isPhoto="0" userDrawn="0"/>
        </p:nvPicPr>
        <p:blipFill>
          <a:blip r:embed="rId2"/>
          <a:stretch/>
        </p:blipFill>
        <p:spPr bwMode="auto">
          <a:xfrm>
            <a:off x="500034" y="1142984"/>
            <a:ext cx="8210550" cy="2743200"/>
          </a:xfrm>
          <a:prstGeom prst="rect">
            <a:avLst/>
          </a:prstGeom>
          <a:noFill/>
        </p:spPr>
      </p:pic>
      <p:pic>
        <p:nvPicPr>
          <p:cNvPr id="6" name="Picture 3" descr="C:\Users\GSench\Downloads\ErrorConvergence2.png" hidden="0"/>
          <p:cNvPicPr>
            <a:picLocks noChangeAspect="1" noChangeArrowheads="1"/>
          </p:cNvPicPr>
          <p:nvPr isPhoto="0" userDrawn="0"/>
        </p:nvPicPr>
        <p:blipFill>
          <a:blip r:embed="rId3"/>
          <a:stretch/>
        </p:blipFill>
        <p:spPr bwMode="auto">
          <a:xfrm>
            <a:off x="500034" y="3857628"/>
            <a:ext cx="8267700" cy="2743200"/>
          </a:xfrm>
          <a:prstGeom prst="rect">
            <a:avLst/>
          </a:prstGeom>
          <a:noFill/>
        </p:spPr>
      </p:pic>
      <p:sp>
        <p:nvSpPr>
          <p:cNvPr id="7" name="TextBox 4" hidden="0"/>
          <p:cNvSpPr txBox="1"/>
          <p:nvPr isPhoto="0" userDrawn="0"/>
        </p:nvSpPr>
        <p:spPr bwMode="auto">
          <a:xfrm>
            <a:off x="4000496" y="6519446"/>
            <a:ext cx="5069016"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Fig.12: </a:t>
            </a:r>
            <a:r>
              <a:rPr lang="en-US" sz="1600">
                <a:solidFill>
                  <a:schemeClr val="tx1">
                    <a:lumMod val="65000"/>
                    <a:lumOff val="35000"/>
                  </a:schemeClr>
                </a:solidFill>
                <a:latin typeface="Roboto"/>
                <a:ea typeface="Roboto"/>
              </a:rPr>
              <a:t>Convergence of the THINC + Godunov method</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lgn="l">
              <a:defRPr/>
            </a:pPr>
            <a:r>
              <a:rPr lang="en-US">
                <a:latin typeface="Roboto"/>
                <a:ea typeface="Roboto"/>
              </a:rPr>
              <a:t>Conclusion</a:t>
            </a:r>
            <a:endParaRPr lang="ru-RU">
              <a:latin typeface="Roboto"/>
              <a:ea typeface="Roboto"/>
            </a:endParaRPr>
          </a:p>
        </p:txBody>
      </p:sp>
      <p:sp>
        <p:nvSpPr>
          <p:cNvPr id="5" name="Содержимое 2" hidden="0"/>
          <p:cNvSpPr>
            <a:spLocks noGrp="1"/>
          </p:cNvSpPr>
          <p:nvPr isPhoto="0" userDrawn="0">
            <p:ph idx="1" hasCustomPrompt="0"/>
          </p:nvPr>
        </p:nvSpPr>
        <p:spPr bwMode="auto">
          <a:xfrm>
            <a:off x="457200" y="1357298"/>
            <a:ext cx="8229600" cy="5214974"/>
          </a:xfrm>
        </p:spPr>
        <p:txBody>
          <a:bodyPr>
            <a:normAutofit fontScale="62500" lnSpcReduction="20000"/>
          </a:bodyPr>
          <a:lstStyle/>
          <a:p>
            <a:pPr>
              <a:defRPr/>
            </a:pPr>
            <a:r>
              <a:rPr lang="en-US">
                <a:latin typeface="Roboto"/>
                <a:ea typeface="Roboto"/>
              </a:rPr>
              <a:t>Thus, methods for the numerical solution of the transport equation using the digital geometry approach were </a:t>
            </a:r>
            <a:r>
              <a:rPr lang="en-US">
                <a:latin typeface="Roboto"/>
                <a:ea typeface="Roboto"/>
              </a:rPr>
              <a:t>investigated.</a:t>
            </a:r>
            <a:endParaRPr/>
          </a:p>
          <a:p>
            <a:pPr>
              <a:defRPr/>
            </a:pPr>
            <a:r>
              <a:rPr lang="en-US">
                <a:latin typeface="Roboto"/>
                <a:ea typeface="Roboto"/>
              </a:rPr>
              <a:t>A </a:t>
            </a:r>
            <a:r>
              <a:rPr lang="en-US">
                <a:latin typeface="Roboto"/>
                <a:ea typeface="Roboto"/>
              </a:rPr>
              <a:t>numerical method for solving the transport equation was investigated and its software algorithm was implemented for the one-dimensional case</a:t>
            </a:r>
            <a:r>
              <a:rPr lang="en-US">
                <a:latin typeface="Roboto"/>
                <a:ea typeface="Roboto"/>
              </a:rPr>
              <a:t>.</a:t>
            </a:r>
            <a:endParaRPr/>
          </a:p>
          <a:p>
            <a:pPr>
              <a:defRPr/>
            </a:pPr>
            <a:r>
              <a:rPr lang="en-US">
                <a:latin typeface="Roboto"/>
                <a:ea typeface="Roboto"/>
              </a:rPr>
              <a:t>It </a:t>
            </a:r>
            <a:r>
              <a:rPr lang="en-US">
                <a:latin typeface="Roboto"/>
                <a:ea typeface="Roboto"/>
              </a:rPr>
              <a:t>is important to note that the study of schemes for solving the transport equation in the one-dimensional case makes it possible to use this approach in two-dimensional and three-dimensional space</a:t>
            </a:r>
            <a:r>
              <a:rPr lang="en-US">
                <a:latin typeface="Roboto"/>
                <a:ea typeface="Roboto"/>
              </a:rPr>
              <a:t>.</a:t>
            </a:r>
            <a:endParaRPr/>
          </a:p>
          <a:p>
            <a:pPr>
              <a:defRPr/>
            </a:pPr>
            <a:r>
              <a:rPr lang="en-US">
                <a:latin typeface="Roboto"/>
                <a:ea typeface="Roboto"/>
              </a:rPr>
              <a:t>To </a:t>
            </a:r>
            <a:r>
              <a:rPr lang="en-US">
                <a:latin typeface="Roboto"/>
                <a:ea typeface="Roboto"/>
              </a:rPr>
              <a:t>represent digital geometry, schemes with different orders of accuracy were investigated, including Godunov's scheme, MUSCL and THINC</a:t>
            </a:r>
            <a:r>
              <a:rPr lang="en-US">
                <a:latin typeface="Roboto"/>
                <a:ea typeface="Roboto"/>
              </a:rPr>
              <a:t>.</a:t>
            </a:r>
            <a:endParaRPr/>
          </a:p>
          <a:p>
            <a:pPr>
              <a:defRPr/>
            </a:pPr>
            <a:r>
              <a:rPr lang="en-US">
                <a:latin typeface="Roboto"/>
                <a:ea typeface="Roboto"/>
              </a:rPr>
              <a:t>The </a:t>
            </a:r>
            <a:r>
              <a:rPr lang="en-US">
                <a:latin typeface="Roboto"/>
                <a:ea typeface="Roboto"/>
              </a:rPr>
              <a:t>use of the THINC scheme, in contrast to other schemes, </a:t>
            </a:r>
            <a:r>
              <a:rPr lang="en-US">
                <a:latin typeface="Roboto"/>
                <a:ea typeface="Roboto"/>
              </a:rPr>
              <a:t>allows to </a:t>
            </a:r>
            <a:r>
              <a:rPr lang="en-US">
                <a:latin typeface="Roboto"/>
                <a:ea typeface="Roboto"/>
              </a:rPr>
              <a:t>describe the behavior of geometry in digital form with high accuracy</a:t>
            </a:r>
            <a:r>
              <a:rPr lang="en-US">
                <a:latin typeface="Roboto"/>
                <a:ea typeface="Roboto"/>
              </a:rPr>
              <a:t>.</a:t>
            </a:r>
            <a:endParaRPr/>
          </a:p>
          <a:p>
            <a:pPr>
              <a:defRPr/>
            </a:pPr>
            <a:r>
              <a:rPr lang="en-US">
                <a:latin typeface="Roboto"/>
                <a:ea typeface="Roboto"/>
              </a:rPr>
              <a:t>The </a:t>
            </a:r>
            <a:r>
              <a:rPr lang="en-US">
                <a:latin typeface="Roboto"/>
                <a:ea typeface="Roboto"/>
              </a:rPr>
              <a:t>program written for the one-dimensional case will be used in the future as a computational block for the multidimensional case.</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lgn="l">
              <a:defRPr/>
            </a:pPr>
            <a:r>
              <a:rPr lang="en-US">
                <a:latin typeface="Roboto"/>
                <a:ea typeface="Roboto"/>
              </a:rPr>
              <a:t>Acknowledgements</a:t>
            </a:r>
            <a:endParaRPr lang="ru-RU">
              <a:latin typeface="Roboto"/>
              <a:ea typeface="Roboto"/>
            </a:endParaRPr>
          </a:p>
        </p:txBody>
      </p:sp>
      <p:sp>
        <p:nvSpPr>
          <p:cNvPr id="5" name="Содержимое 2" hidden="0"/>
          <p:cNvSpPr>
            <a:spLocks noGrp="1"/>
          </p:cNvSpPr>
          <p:nvPr isPhoto="0" userDrawn="0">
            <p:ph idx="1" hasCustomPrompt="0"/>
          </p:nvPr>
        </p:nvSpPr>
        <p:spPr bwMode="auto"/>
        <p:txBody>
          <a:bodyPr>
            <a:normAutofit lnSpcReduction="10000"/>
          </a:bodyPr>
          <a:lstStyle/>
          <a:p>
            <a:pPr>
              <a:defRPr/>
            </a:pPr>
            <a:r>
              <a:rPr lang="en-US">
                <a:latin typeface="Roboto"/>
                <a:ea typeface="Roboto"/>
              </a:rPr>
              <a:t>The author would like to thank his scientific adviser </a:t>
            </a:r>
            <a:r>
              <a:rPr lang="en-US" b="1">
                <a:latin typeface="Roboto"/>
                <a:ea typeface="Roboto"/>
                <a:cs typeface="Times New Roman"/>
              </a:rPr>
              <a:t>Igor S. </a:t>
            </a:r>
            <a:r>
              <a:rPr lang="en-US" b="1">
                <a:latin typeface="Roboto"/>
                <a:ea typeface="Roboto"/>
                <a:cs typeface="Times New Roman"/>
              </a:rPr>
              <a:t>Men’shov</a:t>
            </a:r>
            <a:r>
              <a:rPr lang="en-US">
                <a:latin typeface="Roboto"/>
                <a:ea typeface="Roboto"/>
              </a:rPr>
              <a:t>,  </a:t>
            </a:r>
            <a:r>
              <a:rPr lang="en-US">
                <a:latin typeface="Roboto"/>
                <a:ea typeface="Roboto"/>
              </a:rPr>
              <a:t>who provided the essential </a:t>
            </a:r>
            <a:r>
              <a:rPr lang="en-US">
                <a:latin typeface="Roboto"/>
                <a:ea typeface="Roboto"/>
              </a:rPr>
              <a:t>theory for research and discussed </a:t>
            </a:r>
            <a:r>
              <a:rPr lang="en-US">
                <a:latin typeface="Roboto"/>
                <a:ea typeface="Roboto"/>
              </a:rPr>
              <a:t>the </a:t>
            </a:r>
            <a:r>
              <a:rPr lang="en-US">
                <a:latin typeface="Roboto"/>
                <a:ea typeface="Roboto"/>
              </a:rPr>
              <a:t>process of program implementation of schemes.</a:t>
            </a:r>
            <a:endParaRPr/>
          </a:p>
          <a:p>
            <a:pPr>
              <a:defRPr/>
            </a:pPr>
            <a:r>
              <a:rPr lang="en-US">
                <a:latin typeface="Roboto"/>
                <a:ea typeface="Roboto"/>
              </a:rPr>
              <a:t>The author acknowledges </a:t>
            </a:r>
            <a:r>
              <a:rPr lang="en-US">
                <a:latin typeface="Roboto"/>
                <a:ea typeface="Roboto"/>
              </a:rPr>
              <a:t>the support </a:t>
            </a:r>
            <a:r>
              <a:rPr lang="en-US">
                <a:latin typeface="Roboto"/>
                <a:ea typeface="Roboto"/>
              </a:rPr>
              <a:t>from </a:t>
            </a:r>
            <a:r>
              <a:rPr lang="en-US">
                <a:latin typeface="Roboto"/>
                <a:ea typeface="Roboto"/>
              </a:rPr>
              <a:t>Keldysh</a:t>
            </a:r>
            <a:r>
              <a:rPr lang="en-US">
                <a:latin typeface="Roboto"/>
                <a:ea typeface="Roboto"/>
              </a:rPr>
              <a:t> Institute of Applied Mathematics on the basis of which the work was carried out</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Содержимое 2" hidden="0"/>
          <p:cNvSpPr>
            <a:spLocks noGrp="1"/>
          </p:cNvSpPr>
          <p:nvPr isPhoto="0" userDrawn="0">
            <p:ph idx="1" hasCustomPrompt="0"/>
          </p:nvPr>
        </p:nvSpPr>
        <p:spPr bwMode="auto"/>
        <p:txBody>
          <a:bodyPr>
            <a:normAutofit fontScale="77500" lnSpcReduction="20000"/>
          </a:bodyPr>
          <a:lstStyle/>
          <a:p>
            <a:pPr marL="514350" indent="-514350">
              <a:defRPr/>
            </a:pPr>
            <a:r>
              <a:rPr lang="en-US">
                <a:latin typeface="Roboto"/>
                <a:ea typeface="Roboto"/>
              </a:rPr>
              <a:t>In the method described in this work, the geometry of the body is specified by a characteristic function: the so-called digital geometry. Its evolution is described by the transport equation. This greatly simplifies the implementation of the grid and simplifies the calculations, while maintaining the accuracy at a sufficiently high level</a:t>
            </a:r>
            <a:r>
              <a:rPr lang="en-US">
                <a:latin typeface="Roboto"/>
                <a:ea typeface="Roboto"/>
              </a:rPr>
              <a:t>.</a:t>
            </a:r>
            <a:endParaRPr/>
          </a:p>
          <a:p>
            <a:pPr marL="514350" indent="-514350">
              <a:defRPr/>
            </a:pPr>
            <a:r>
              <a:rPr lang="en-US" b="1">
                <a:latin typeface="Roboto"/>
                <a:ea typeface="Roboto"/>
              </a:rPr>
              <a:t>Formulation of the </a:t>
            </a:r>
            <a:r>
              <a:rPr lang="en-US" b="1">
                <a:latin typeface="Roboto"/>
                <a:ea typeface="Roboto"/>
              </a:rPr>
              <a:t>problem</a:t>
            </a:r>
            <a:r>
              <a:rPr lang="en-US">
                <a:latin typeface="Roboto"/>
                <a:ea typeface="Roboto"/>
              </a:rPr>
              <a:t>: From </a:t>
            </a:r>
            <a:r>
              <a:rPr lang="en-US">
                <a:latin typeface="Roboto"/>
                <a:ea typeface="Roboto"/>
              </a:rPr>
              <a:t>the known distribution of the function of the scalar quantity f at the initial time </a:t>
            </a:r>
            <a:r>
              <a:rPr lang="en-US">
                <a:latin typeface="Roboto"/>
                <a:ea typeface="Roboto"/>
              </a:rPr>
              <a:t>instant and velocity </a:t>
            </a:r>
            <a:r>
              <a:rPr lang="en-US">
                <a:latin typeface="Roboto"/>
                <a:ea typeface="Roboto"/>
              </a:rPr>
              <a:t>field at each time instant, it is necessary to calculate the characteristic function of a rigid body and liquid (scalar quantity f) in the </a:t>
            </a:r>
            <a:r>
              <a:rPr lang="en-US">
                <a:latin typeface="Roboto"/>
                <a:ea typeface="Roboto"/>
              </a:rPr>
              <a:t>considering area </a:t>
            </a:r>
            <a:r>
              <a:rPr lang="en-US">
                <a:latin typeface="Roboto"/>
                <a:ea typeface="Roboto"/>
              </a:rPr>
              <a:t>at each time </a:t>
            </a:r>
            <a:r>
              <a:rPr lang="en-US">
                <a:latin typeface="Roboto"/>
                <a:ea typeface="Roboto"/>
              </a:rPr>
              <a:t>step.</a:t>
            </a:r>
            <a:endParaRPr lang="ru-RU">
              <a:latin typeface="Roboto"/>
              <a:ea typeface="Roboto"/>
            </a:endParaRPr>
          </a:p>
        </p:txBody>
      </p:sp>
      <p:sp>
        <p:nvSpPr>
          <p:cNvPr id="5" name="Заголовок 3" hidden="0"/>
          <p:cNvSpPr>
            <a:spLocks noGrp="1"/>
          </p:cNvSpPr>
          <p:nvPr isPhoto="0" userDrawn="0">
            <p:ph type="title" hasCustomPrompt="0"/>
          </p:nvPr>
        </p:nvSpPr>
        <p:spPr bwMode="auto"/>
        <p:txBody>
          <a:bodyPr>
            <a:normAutofit/>
          </a:bodyPr>
          <a:lstStyle/>
          <a:p>
            <a:pPr lvl="0" algn="l">
              <a:defRPr/>
            </a:pPr>
            <a:r>
              <a:rPr lang="en-US">
                <a:latin typeface="Roboto"/>
                <a:ea typeface="Roboto"/>
              </a:rPr>
              <a:t>Introduction</a:t>
            </a:r>
            <a:endParaRPr lang="ru-RU"/>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lgn="l">
              <a:defRPr/>
            </a:pPr>
            <a:r>
              <a:rPr lang="en-US">
                <a:latin typeface="Roboto"/>
                <a:ea typeface="Roboto"/>
              </a:rPr>
              <a:t>References</a:t>
            </a:r>
            <a:endParaRPr lang="ru-RU">
              <a:latin typeface="Roboto"/>
              <a:ea typeface="Roboto"/>
            </a:endParaRPr>
          </a:p>
        </p:txBody>
      </p:sp>
      <p:sp>
        <p:nvSpPr>
          <p:cNvPr id="5" name="Содержимое 2" hidden="0"/>
          <p:cNvSpPr>
            <a:spLocks noGrp="1"/>
          </p:cNvSpPr>
          <p:nvPr isPhoto="0" userDrawn="0">
            <p:ph idx="1" hasCustomPrompt="0"/>
          </p:nvPr>
        </p:nvSpPr>
        <p:spPr bwMode="auto"/>
        <p:txBody>
          <a:bodyPr>
            <a:normAutofit fontScale="70000" lnSpcReduction="20000"/>
          </a:bodyPr>
          <a:lstStyle/>
          <a:p>
            <a:pPr marL="514350" indent="-514350">
              <a:buFont typeface="+mj-lt"/>
              <a:buAutoNum type="arabicPeriod"/>
              <a:defRPr/>
            </a:pPr>
            <a:r>
              <a:rPr lang="en-US">
                <a:latin typeface="Roboto"/>
                <a:ea typeface="Roboto"/>
              </a:rPr>
              <a:t>A </a:t>
            </a:r>
            <a:r>
              <a:rPr lang="en-US">
                <a:latin typeface="Roboto"/>
                <a:ea typeface="Roboto"/>
              </a:rPr>
              <a:t>simple algebraic interface capturing scheme using hyperbolic tangent function. F. Xiao, Y. </a:t>
            </a:r>
            <a:r>
              <a:rPr lang="en-US">
                <a:latin typeface="Roboto"/>
                <a:ea typeface="Roboto"/>
              </a:rPr>
              <a:t>Honma</a:t>
            </a:r>
            <a:r>
              <a:rPr lang="en-US">
                <a:latin typeface="Roboto"/>
                <a:ea typeface="Roboto"/>
              </a:rPr>
              <a:t> and T. </a:t>
            </a:r>
            <a:r>
              <a:rPr lang="en-US">
                <a:latin typeface="Roboto"/>
                <a:ea typeface="Roboto"/>
              </a:rPr>
              <a:t>Kono</a:t>
            </a:r>
            <a:r>
              <a:rPr lang="en-US">
                <a:latin typeface="Roboto"/>
                <a:ea typeface="Roboto"/>
              </a:rPr>
              <a:t> (</a:t>
            </a:r>
            <a:r>
              <a:rPr lang="en-US">
                <a:latin typeface="Roboto"/>
                <a:ea typeface="Roboto"/>
              </a:rPr>
              <a:t>2005)</a:t>
            </a:r>
            <a:endParaRPr/>
          </a:p>
          <a:p>
            <a:pPr marL="514350" indent="-514350">
              <a:buFont typeface="+mj-lt"/>
              <a:buAutoNum type="arabicPeriod"/>
              <a:defRPr/>
            </a:pPr>
            <a:r>
              <a:rPr lang="en-US">
                <a:latin typeface="Roboto"/>
                <a:ea typeface="Roboto"/>
              </a:rPr>
              <a:t>Application </a:t>
            </a:r>
            <a:r>
              <a:rPr lang="en-US">
                <a:latin typeface="Roboto"/>
                <a:ea typeface="Roboto"/>
              </a:rPr>
              <a:t>of the </a:t>
            </a:r>
            <a:r>
              <a:rPr lang="en-US">
                <a:latin typeface="Roboto"/>
                <a:ea typeface="Roboto"/>
              </a:rPr>
              <a:t>quadrature</a:t>
            </a:r>
            <a:r>
              <a:rPr lang="en-US">
                <a:latin typeface="Roboto"/>
                <a:ea typeface="Roboto"/>
              </a:rPr>
              <a:t> method for the numerical solution of integral equations of the second kind. I.O. </a:t>
            </a:r>
            <a:r>
              <a:rPr lang="en-US">
                <a:latin typeface="Roboto"/>
                <a:ea typeface="Roboto"/>
              </a:rPr>
              <a:t>Arushanyan</a:t>
            </a:r>
            <a:r>
              <a:rPr lang="en-US">
                <a:latin typeface="Roboto"/>
                <a:ea typeface="Roboto"/>
              </a:rPr>
              <a:t> (</a:t>
            </a:r>
            <a:r>
              <a:rPr lang="en-US">
                <a:latin typeface="Roboto"/>
                <a:ea typeface="Roboto"/>
              </a:rPr>
              <a:t>2018)</a:t>
            </a:r>
            <a:endParaRPr/>
          </a:p>
          <a:p>
            <a:pPr marL="514350" indent="-514350">
              <a:buFont typeface="+mj-lt"/>
              <a:buAutoNum type="arabicPeriod"/>
              <a:defRPr/>
            </a:pPr>
            <a:r>
              <a:rPr lang="en-US">
                <a:latin typeface="Roboto"/>
                <a:ea typeface="Roboto"/>
              </a:rPr>
              <a:t>Revisit </a:t>
            </a:r>
            <a:r>
              <a:rPr lang="en-US">
                <a:latin typeface="Roboto"/>
                <a:ea typeface="Roboto"/>
              </a:rPr>
              <a:t>to the THINC scheme: A simple algebraic VOF algorithm. </a:t>
            </a:r>
            <a:r>
              <a:rPr lang="en-US">
                <a:latin typeface="Roboto"/>
                <a:ea typeface="Roboto"/>
              </a:rPr>
              <a:t>Feng</a:t>
            </a:r>
            <a:r>
              <a:rPr lang="en-US">
                <a:latin typeface="Roboto"/>
                <a:ea typeface="Roboto"/>
              </a:rPr>
              <a:t> Xiao, Satoshi Ii, </a:t>
            </a:r>
            <a:r>
              <a:rPr lang="en-US">
                <a:latin typeface="Roboto"/>
                <a:ea typeface="Roboto"/>
              </a:rPr>
              <a:t>Chungang</a:t>
            </a:r>
            <a:r>
              <a:rPr lang="en-US">
                <a:latin typeface="Roboto"/>
                <a:ea typeface="Roboto"/>
              </a:rPr>
              <a:t> Chen (</a:t>
            </a:r>
            <a:r>
              <a:rPr lang="en-US">
                <a:latin typeface="Roboto"/>
                <a:ea typeface="Roboto"/>
              </a:rPr>
              <a:t>2011)</a:t>
            </a:r>
            <a:endParaRPr/>
          </a:p>
          <a:p>
            <a:pPr marL="514350" indent="-514350">
              <a:buFont typeface="+mj-lt"/>
              <a:buAutoNum type="arabicPeriod"/>
              <a:defRPr/>
            </a:pPr>
            <a:r>
              <a:rPr lang="en-US">
                <a:latin typeface="Roboto"/>
                <a:ea typeface="Roboto"/>
              </a:rPr>
              <a:t>An </a:t>
            </a:r>
            <a:r>
              <a:rPr lang="en-US">
                <a:latin typeface="Roboto"/>
                <a:ea typeface="Roboto"/>
              </a:rPr>
              <a:t>Eulerian</a:t>
            </a:r>
            <a:r>
              <a:rPr lang="en-US">
                <a:latin typeface="Roboto"/>
                <a:ea typeface="Roboto"/>
              </a:rPr>
              <a:t> interface sharpening algorithm for compressible two-phase flow: The algebraic THINC approach. </a:t>
            </a:r>
            <a:r>
              <a:rPr lang="en-US">
                <a:latin typeface="Roboto"/>
                <a:ea typeface="Roboto"/>
              </a:rPr>
              <a:t>Keh</a:t>
            </a:r>
            <a:r>
              <a:rPr lang="en-US">
                <a:latin typeface="Roboto"/>
                <a:ea typeface="Roboto"/>
              </a:rPr>
              <a:t>-Ming </a:t>
            </a:r>
            <a:r>
              <a:rPr lang="en-US">
                <a:latin typeface="Roboto"/>
                <a:ea typeface="Roboto"/>
              </a:rPr>
              <a:t>Shyue</a:t>
            </a:r>
            <a:r>
              <a:rPr lang="en-US">
                <a:latin typeface="Roboto"/>
                <a:ea typeface="Roboto"/>
              </a:rPr>
              <a:t>, </a:t>
            </a:r>
            <a:r>
              <a:rPr lang="en-US">
                <a:latin typeface="Roboto"/>
                <a:ea typeface="Roboto"/>
              </a:rPr>
              <a:t>Feng</a:t>
            </a:r>
            <a:r>
              <a:rPr lang="en-US">
                <a:latin typeface="Roboto"/>
                <a:ea typeface="Roboto"/>
              </a:rPr>
              <a:t> Xiao (</a:t>
            </a:r>
            <a:r>
              <a:rPr lang="en-US">
                <a:latin typeface="Roboto"/>
                <a:ea typeface="Roboto"/>
              </a:rPr>
              <a:t>2014)</a:t>
            </a:r>
            <a:endParaRPr/>
          </a:p>
          <a:p>
            <a:pPr marL="514350" indent="-514350">
              <a:buFont typeface="+mj-lt"/>
              <a:buAutoNum type="arabicPeriod"/>
              <a:defRPr/>
            </a:pPr>
            <a:r>
              <a:rPr lang="en-US">
                <a:latin typeface="Roboto"/>
                <a:ea typeface="Roboto"/>
              </a:rPr>
              <a:t>Theoretical </a:t>
            </a:r>
            <a:r>
              <a:rPr lang="en-US">
                <a:latin typeface="Roboto"/>
                <a:ea typeface="Roboto"/>
              </a:rPr>
              <a:t>Mechanics. S. V. </a:t>
            </a:r>
            <a:r>
              <a:rPr lang="en-US">
                <a:latin typeface="Roboto"/>
                <a:ea typeface="Roboto"/>
              </a:rPr>
              <a:t>Bolotin</a:t>
            </a:r>
            <a:r>
              <a:rPr lang="en-US">
                <a:latin typeface="Roboto"/>
                <a:ea typeface="Roboto"/>
              </a:rPr>
              <a:t>, A. V. </a:t>
            </a:r>
            <a:r>
              <a:rPr lang="en-US">
                <a:latin typeface="Roboto"/>
                <a:ea typeface="Roboto"/>
              </a:rPr>
              <a:t>Karapetian</a:t>
            </a:r>
            <a:r>
              <a:rPr lang="en-US">
                <a:latin typeface="Roboto"/>
                <a:ea typeface="Roboto"/>
              </a:rPr>
              <a:t>, E. I. </a:t>
            </a:r>
            <a:r>
              <a:rPr lang="en-US">
                <a:latin typeface="Roboto"/>
                <a:ea typeface="Roboto"/>
              </a:rPr>
              <a:t>Kugushev</a:t>
            </a:r>
            <a:r>
              <a:rPr lang="en-US">
                <a:latin typeface="Roboto"/>
                <a:ea typeface="Roboto"/>
              </a:rPr>
              <a:t>, D. V. </a:t>
            </a:r>
            <a:r>
              <a:rPr lang="en-US">
                <a:latin typeface="Roboto"/>
                <a:ea typeface="Roboto"/>
              </a:rPr>
              <a:t>Treshchev</a:t>
            </a:r>
            <a:r>
              <a:rPr lang="en-US">
                <a:latin typeface="Roboto"/>
                <a:ea typeface="Roboto"/>
              </a:rPr>
              <a:t> (2010)</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en-US">
                <a:latin typeface="Roboto"/>
                <a:ea typeface="Roboto"/>
              </a:rPr>
              <a:t>Methods and materials</a:t>
            </a:r>
            <a:endParaRPr lang="ru-RU">
              <a:latin typeface="Roboto"/>
              <a:ea typeface="Roboto"/>
            </a:endParaRPr>
          </a:p>
        </p:txBody>
      </p:sp>
      <p:sp>
        <p:nvSpPr>
          <p:cNvPr id="5" name="Текст 2" hidden="0"/>
          <p:cNvSpPr>
            <a:spLocks noGrp="1"/>
          </p:cNvSpPr>
          <p:nvPr isPhoto="0" userDrawn="0">
            <p:ph type="body" idx="1" hasCustomPrompt="0"/>
          </p:nvPr>
        </p:nvSpPr>
        <p:spPr bwMode="auto">
          <a:xfrm>
            <a:off x="722312" y="2906713"/>
            <a:ext cx="8421688" cy="1500187"/>
          </a:xfrm>
        </p:spPr>
        <p:txBody>
          <a:bodyPr/>
          <a:lstStyle/>
          <a:p>
            <a:pPr>
              <a:defRPr/>
            </a:pPr>
            <a:r>
              <a:rPr lang="en-US">
                <a:latin typeface="Roboto"/>
                <a:ea typeface="Roboto"/>
              </a:rPr>
              <a:t>Characteristic </a:t>
            </a:r>
            <a:r>
              <a:rPr lang="en-US">
                <a:latin typeface="Roboto"/>
                <a:ea typeface="Roboto"/>
              </a:rPr>
              <a:t>function, </a:t>
            </a:r>
            <a:r>
              <a:rPr lang="en-US">
                <a:latin typeface="Roboto"/>
                <a:ea typeface="Roboto"/>
              </a:rPr>
              <a:t>formulation of the </a:t>
            </a:r>
            <a:r>
              <a:rPr lang="en-US">
                <a:latin typeface="Roboto"/>
                <a:ea typeface="Roboto"/>
              </a:rPr>
              <a:t>problem, </a:t>
            </a:r>
            <a:r>
              <a:rPr lang="en-US"/>
              <a:t>THINC &amp; </a:t>
            </a:r>
            <a:r>
              <a:rPr lang="en-US"/>
              <a:t>oths</a:t>
            </a:r>
            <a:r>
              <a:rPr lang="en-US"/>
              <a:t>. schemes</a:t>
            </a:r>
            <a:r>
              <a:rPr lang="en-US">
                <a:latin typeface="Roboto"/>
                <a:ea typeface="Roboto"/>
              </a:rPr>
              <a:t>  </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428596" y="0"/>
            <a:ext cx="8229600" cy="1143000"/>
          </a:xfrm>
        </p:spPr>
        <p:txBody>
          <a:bodyPr/>
          <a:lstStyle/>
          <a:p>
            <a:pPr>
              <a:defRPr/>
            </a:pPr>
            <a:r>
              <a:rPr lang="en-US">
                <a:latin typeface="Roboto"/>
                <a:ea typeface="Roboto"/>
              </a:rPr>
              <a:t>The velocity field of a rigid body</a:t>
            </a:r>
            <a:endParaRPr lang="ru-RU">
              <a:latin typeface="Roboto"/>
              <a:ea typeface="Roboto"/>
            </a:endParaRPr>
          </a:p>
        </p:txBody>
      </p:sp>
      <p:pic>
        <p:nvPicPr>
          <p:cNvPr id="5" name="Содержимое 3" descr="ТочнаяГеометрия.png" hidden="0"/>
          <p:cNvPicPr>
            <a:picLocks noChangeAspect="1" noGrp="1"/>
          </p:cNvPicPr>
          <p:nvPr isPhoto="0" userDrawn="0">
            <p:ph idx="1" hasCustomPrompt="0"/>
          </p:nvPr>
        </p:nvPicPr>
        <p:blipFill>
          <a:blip r:embed="rId2">
            <a:clrChange>
              <a:clrFrom>
                <a:srgbClr val="FFFFFF"/>
              </a:clrFrom>
              <a:clrTo>
                <a:srgbClr val="FFFFFF">
                  <a:alpha val="0"/>
                </a:srgbClr>
              </a:clrTo>
            </a:clrChange>
          </a:blip>
          <a:stretch/>
        </p:blipFill>
        <p:spPr bwMode="auto">
          <a:xfrm>
            <a:off x="357158" y="785794"/>
            <a:ext cx="8786842" cy="5258558"/>
          </a:xfrm>
          <a:prstGeom prst="rect">
            <a:avLst/>
          </a:prstGeom>
        </p:spPr>
      </p:pic>
      <p:sp>
        <p:nvSpPr>
          <p:cNvPr id="6" name="Содержимое 2" hidden="0"/>
          <p:cNvSpPr txBox="1"/>
          <p:nvPr isPhoto="0" userDrawn="0"/>
        </p:nvSpPr>
        <p:spPr bwMode="auto">
          <a:xfrm>
            <a:off x="714348" y="6143644"/>
            <a:ext cx="8229600" cy="714356"/>
          </a:xfrm>
          <a:prstGeom prst="rect">
            <a:avLst/>
          </a:prstGeom>
        </p:spPr>
        <p:txBody>
          <a:bodyPr vert="horz" lIns="91440" tIns="45720" rIns="91440" bIns="45720" rtlCol="0">
            <a:normAutofit/>
          </a:bodyPr>
          <a:lstStyle/>
          <a:p>
            <a:pPr marL="342900" lvl="1" indent="-342900">
              <a:spcBef>
                <a:spcPts val="0"/>
              </a:spcBef>
              <a:defRPr/>
            </a:pPr>
            <a:r>
              <a:rPr lang="en-US">
                <a:latin typeface="Roboto"/>
                <a:ea typeface="Roboto"/>
              </a:rPr>
              <a:t>Within the framework of the solution of the previous problem, the velocity field in </a:t>
            </a:r>
            <a:r>
              <a:rPr lang="en-US">
                <a:latin typeface="Roboto"/>
                <a:ea typeface="Roboto"/>
              </a:rPr>
              <a:t>the area D</a:t>
            </a:r>
            <a:r>
              <a:rPr lang="en-US">
                <a:latin typeface="Roboto"/>
                <a:ea typeface="Roboto"/>
              </a:rPr>
              <a:t>, induced by a rigid body during motion, was calculated.</a:t>
            </a:r>
            <a:endParaRPr lang="ru-RU" b="0" i="0" u="none" strike="noStrike" cap="none" spc="0">
              <a:ln>
                <a:noFill/>
              </a:ln>
              <a:solidFill>
                <a:schemeClr val="tx1"/>
              </a:solidFill>
              <a:latin typeface="Roboto"/>
              <a:ea typeface="Roboto"/>
            </a:endParaRPr>
          </a:p>
        </p:txBody>
      </p:sp>
      <p:sp>
        <p:nvSpPr>
          <p:cNvPr id="7" name="TextBox 5" hidden="0"/>
          <p:cNvSpPr txBox="1"/>
          <p:nvPr isPhoto="0" userDrawn="0"/>
        </p:nvSpPr>
        <p:spPr bwMode="auto">
          <a:xfrm>
            <a:off x="4643438" y="5715016"/>
            <a:ext cx="3674404"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Fig.1: </a:t>
            </a:r>
            <a:r>
              <a:rPr lang="en-US" sz="1600">
                <a:solidFill>
                  <a:schemeClr val="tx1">
                    <a:lumMod val="65000"/>
                    <a:lumOff val="35000"/>
                  </a:schemeClr>
                </a:solidFill>
                <a:latin typeface="Roboto"/>
                <a:ea typeface="Roboto"/>
              </a:rPr>
              <a:t>The velocity field of a rigid body</a:t>
            </a:r>
            <a:r>
              <a:rPr lang="en-US" sz="1600">
                <a:solidFill>
                  <a:schemeClr val="tx1">
                    <a:lumMod val="65000"/>
                    <a:lumOff val="35000"/>
                  </a:schemeClr>
                </a:solidFill>
                <a:latin typeface="Roboto"/>
                <a:ea typeface="Roboto"/>
              </a:rPr>
              <a:t> </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Содержимое 2" hidden="0"/>
          <p:cNvSpPr>
            <a:spLocks noGrp="1"/>
          </p:cNvSpPr>
          <p:nvPr isPhoto="0" userDrawn="0">
            <p:ph idx="1" hasCustomPrompt="0"/>
          </p:nvPr>
        </p:nvSpPr>
        <p:spPr bwMode="auto"/>
        <p:txBody>
          <a:bodyPr>
            <a:normAutofit/>
          </a:bodyPr>
          <a:lstStyle/>
          <a:p>
            <a:pPr>
              <a:defRPr/>
            </a:pPr>
            <a:r>
              <a:rPr lang="en-US" sz="2400">
                <a:latin typeface="Roboto"/>
                <a:ea typeface="Roboto"/>
              </a:rPr>
              <a:t>The characteristic function of a solid is a function - </a:t>
            </a:r>
            <a:r>
              <a:rPr lang="en-US" sz="2400">
                <a:latin typeface="Roboto"/>
                <a:ea typeface="Roboto"/>
              </a:rPr>
              <a:t>indicator</a:t>
            </a:r>
            <a:r>
              <a:rPr lang="en-US" sz="2400">
                <a:latin typeface="Roboto"/>
                <a:ea typeface="Roboto"/>
              </a:rPr>
              <a:t>:</a:t>
            </a:r>
            <a:endParaRPr lang="ru-RU" sz="2400">
              <a:latin typeface="Roboto"/>
              <a:ea typeface="Roboto"/>
            </a:endParaRPr>
          </a:p>
          <a:p>
            <a:pPr>
              <a:defRPr/>
            </a:pPr>
            <a:endParaRPr lang="en-US" sz="2400">
              <a:latin typeface="Roboto"/>
              <a:ea typeface="Roboto"/>
            </a:endParaRPr>
          </a:p>
          <a:p>
            <a:pPr>
              <a:defRPr/>
            </a:pPr>
            <a:endParaRPr lang="ru-RU" sz="2400">
              <a:latin typeface="Roboto"/>
              <a:ea typeface="Roboto"/>
            </a:endParaRPr>
          </a:p>
          <a:p>
            <a:pPr>
              <a:defRPr/>
            </a:pPr>
            <a:r>
              <a:rPr lang="en-US" sz="2400">
                <a:latin typeface="Roboto"/>
                <a:ea typeface="Roboto"/>
              </a:rPr>
              <a:t>The transport equation is a partial differential equation that describes the </a:t>
            </a:r>
            <a:r>
              <a:rPr lang="en-US" sz="2400">
                <a:latin typeface="Roboto"/>
                <a:ea typeface="Roboto"/>
              </a:rPr>
              <a:t>evolution of </a:t>
            </a:r>
            <a:r>
              <a:rPr lang="en-US" sz="2400">
                <a:latin typeface="Roboto"/>
                <a:ea typeface="Roboto"/>
              </a:rPr>
              <a:t>a </a:t>
            </a:r>
            <a:r>
              <a:rPr lang="en-US" sz="2400">
                <a:latin typeface="Roboto"/>
                <a:ea typeface="Roboto"/>
              </a:rPr>
              <a:t>scalar quantity </a:t>
            </a:r>
            <a:r>
              <a:rPr lang="en-US" sz="2400">
                <a:latin typeface="Roboto"/>
                <a:ea typeface="Roboto"/>
              </a:rPr>
              <a:t>in space and time:</a:t>
            </a:r>
            <a:endParaRPr lang="ru-RU" sz="2400">
              <a:latin typeface="Roboto"/>
              <a:ea typeface="Roboto"/>
            </a:endParaRPr>
          </a:p>
        </p:txBody>
      </p:sp>
      <p:pic>
        <p:nvPicPr>
          <p:cNvPr id="5" name="Picture 4" hidden="0"/>
          <p:cNvPicPr>
            <a:picLocks noChangeAspect="1" noChangeArrowheads="1"/>
          </p:cNvPicPr>
          <p:nvPr isPhoto="0" userDrawn="0"/>
        </p:nvPicPr>
        <p:blipFill>
          <a:blip r:embed="rId2"/>
          <a:stretch/>
        </p:blipFill>
        <p:spPr bwMode="auto">
          <a:xfrm>
            <a:off x="2714612" y="4429132"/>
            <a:ext cx="3152775" cy="828675"/>
          </a:xfrm>
          <a:prstGeom prst="rect">
            <a:avLst/>
          </a:prstGeom>
          <a:noFill/>
          <a:ln w="9525">
            <a:noFill/>
            <a:miter lim="800000"/>
            <a:headEnd/>
            <a:tailEnd/>
          </a:ln>
          <a:effectLst/>
        </p:spPr>
      </p:pic>
      <p:sp>
        <p:nvSpPr>
          <p:cNvPr id="6" name="Заголовок 5" hidden="0"/>
          <p:cNvSpPr>
            <a:spLocks noGrp="1"/>
          </p:cNvSpPr>
          <p:nvPr isPhoto="0" userDrawn="0">
            <p:ph type="title" hasCustomPrompt="0"/>
          </p:nvPr>
        </p:nvSpPr>
        <p:spPr bwMode="auto"/>
        <p:txBody>
          <a:bodyPr>
            <a:normAutofit fontScale="90000"/>
          </a:bodyPr>
          <a:lstStyle/>
          <a:p>
            <a:pPr lvl="0">
              <a:defRPr/>
            </a:pPr>
            <a:r>
              <a:rPr lang="en-US">
                <a:latin typeface="Roboto"/>
                <a:ea typeface="Roboto"/>
              </a:rPr>
              <a:t>Characteristic function of a solid </a:t>
            </a:r>
            <a:r>
              <a:rPr lang="en-US">
                <a:latin typeface="Roboto"/>
                <a:ea typeface="Roboto"/>
              </a:rPr>
              <a:t>body</a:t>
            </a:r>
            <a:endParaRPr lang="ru-RU">
              <a:latin typeface="Roboto"/>
              <a:ea typeface="Roboto"/>
            </a:endParaRPr>
          </a:p>
        </p:txBody>
      </p:sp>
      <p:pic>
        <p:nvPicPr>
          <p:cNvPr id="7" name="Picture 3" hidden="0"/>
          <p:cNvPicPr>
            <a:picLocks noChangeAspect="1" noChangeArrowheads="1"/>
          </p:cNvPicPr>
          <p:nvPr isPhoto="0" userDrawn="0"/>
        </p:nvPicPr>
        <p:blipFill>
          <a:blip r:embed="rId3"/>
          <a:stretch/>
        </p:blipFill>
        <p:spPr bwMode="auto">
          <a:xfrm>
            <a:off x="3067049" y="2238374"/>
            <a:ext cx="3009899" cy="752474"/>
          </a:xfrm>
          <a:prstGeom prst="rect">
            <a:avLst/>
          </a:prstGeom>
          <a:noFill/>
          <a:ln w="9525">
            <a:noFill/>
            <a:miter/>
            <a:headEnd/>
            <a:tailEnd/>
          </a:ln>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a:defRPr/>
            </a:pPr>
            <a:r>
              <a:rPr lang="en-US">
                <a:latin typeface="Roboto"/>
                <a:ea typeface="Roboto"/>
              </a:rPr>
              <a:t>Characteristic function of a </a:t>
            </a:r>
            <a:r>
              <a:rPr lang="en-US">
                <a:latin typeface="Roboto"/>
                <a:ea typeface="Roboto"/>
              </a:rPr>
              <a:t>solid body</a:t>
            </a:r>
            <a:endParaRPr lang="ru-RU">
              <a:latin typeface="Roboto"/>
              <a:ea typeface="Roboto"/>
            </a:endParaRPr>
          </a:p>
        </p:txBody>
      </p:sp>
      <p:pic>
        <p:nvPicPr>
          <p:cNvPr id="5" name="Содержимое 4" descr="ОписаниеПроцессаСеткаfij.png" hidden="0"/>
          <p:cNvPicPr>
            <a:picLocks noChangeAspect="1" noGrp="1"/>
          </p:cNvPicPr>
          <p:nvPr isPhoto="0" userDrawn="0">
            <p:ph idx="1" hasCustomPrompt="0"/>
          </p:nvPr>
        </p:nvPicPr>
        <p:blipFill>
          <a:blip r:embed="rId2"/>
          <a:stretch/>
        </p:blipFill>
        <p:spPr bwMode="auto">
          <a:xfrm>
            <a:off x="71438" y="1385983"/>
            <a:ext cx="9001156" cy="5386817"/>
          </a:xfrm>
          <a:prstGeom prst="rect">
            <a:avLst/>
          </a:prstGeom>
        </p:spPr>
      </p:pic>
      <p:sp>
        <p:nvSpPr>
          <p:cNvPr id="6" name="TextBox 3" hidden="0"/>
          <p:cNvSpPr txBox="1"/>
          <p:nvPr isPhoto="0" userDrawn="0"/>
        </p:nvSpPr>
        <p:spPr bwMode="auto">
          <a:xfrm>
            <a:off x="4286248" y="6448032"/>
            <a:ext cx="4200189" cy="338554"/>
          </a:xfrm>
          <a:prstGeom prst="rect">
            <a:avLst/>
          </a:prstGeom>
          <a:noFill/>
        </p:spPr>
        <p:txBody>
          <a:bodyPr wrap="none" rtlCol="0">
            <a:spAutoFit/>
          </a:bodyPr>
          <a:lstStyle/>
          <a:p>
            <a:pPr>
              <a:defRPr/>
            </a:pPr>
            <a:r>
              <a:rPr lang="en-US" sz="1600">
                <a:solidFill>
                  <a:schemeClr val="tx1">
                    <a:lumMod val="65000"/>
                    <a:lumOff val="35000"/>
                  </a:schemeClr>
                </a:solidFill>
                <a:latin typeface="Roboto"/>
                <a:ea typeface="Roboto"/>
              </a:rPr>
              <a:t>Fig.2: </a:t>
            </a:r>
            <a:r>
              <a:rPr lang="en-US" sz="1600">
                <a:solidFill>
                  <a:schemeClr val="tx1">
                    <a:lumMod val="65000"/>
                    <a:lumOff val="35000"/>
                  </a:schemeClr>
                </a:solidFill>
                <a:latin typeface="Roboto"/>
                <a:ea typeface="Roboto"/>
              </a:rPr>
              <a:t>Characteristic function of a solid body</a:t>
            </a:r>
            <a:endParaRPr lang="ru-RU" sz="1600">
              <a:solidFill>
                <a:schemeClr val="tx1">
                  <a:lumMod val="65000"/>
                  <a:lumOff val="35000"/>
                </a:schemeClr>
              </a:solidFill>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normAutofit fontScale="90000"/>
          </a:bodyPr>
          <a:lstStyle/>
          <a:p>
            <a:pPr lvl="0">
              <a:defRPr/>
            </a:pPr>
            <a:r>
              <a:rPr lang="en-US">
                <a:latin typeface="Roboto"/>
                <a:ea typeface="Roboto"/>
              </a:rPr>
              <a:t>Characteristic function of a solid </a:t>
            </a:r>
            <a:r>
              <a:rPr lang="en-US">
                <a:latin typeface="Roboto"/>
                <a:ea typeface="Roboto"/>
              </a:rPr>
              <a:t>body</a:t>
            </a:r>
            <a:endParaRPr lang="ru-RU">
              <a:latin typeface="Roboto"/>
              <a:ea typeface="Roboto"/>
            </a:endParaRPr>
          </a:p>
        </p:txBody>
      </p:sp>
      <p:sp>
        <p:nvSpPr>
          <p:cNvPr id="5" name="Содержимое 2" hidden="0"/>
          <p:cNvSpPr>
            <a:spLocks noGrp="1"/>
          </p:cNvSpPr>
          <p:nvPr isPhoto="0" userDrawn="0">
            <p:ph idx="1" hasCustomPrompt="0"/>
          </p:nvPr>
        </p:nvSpPr>
        <p:spPr bwMode="auto"/>
        <p:txBody>
          <a:bodyPr/>
          <a:lstStyle/>
          <a:p>
            <a:pPr>
              <a:defRPr/>
            </a:pPr>
            <a:r>
              <a:rPr lang="en-US">
                <a:latin typeface="Roboto"/>
                <a:ea typeface="Roboto"/>
              </a:rPr>
              <a:t>Initial conditions for the transport equation</a:t>
            </a:r>
            <a:r>
              <a:rPr lang="en-US">
                <a:latin typeface="Roboto"/>
                <a:ea typeface="Roboto"/>
              </a:rPr>
              <a:t>:</a:t>
            </a:r>
            <a:endParaRPr/>
          </a:p>
          <a:p>
            <a:pPr marL="514350" indent="-514350">
              <a:buFont typeface="+mj-lt"/>
              <a:buAutoNum type="arabicPeriod"/>
              <a:defRPr/>
            </a:pPr>
            <a:r>
              <a:rPr lang="en-US">
                <a:latin typeface="Roboto"/>
                <a:ea typeface="Roboto"/>
              </a:rPr>
              <a:t>Velocity </a:t>
            </a:r>
            <a:r>
              <a:rPr lang="en-US">
                <a:latin typeface="Roboto"/>
                <a:ea typeface="Roboto"/>
              </a:rPr>
              <a:t>field </a:t>
            </a:r>
            <a:r>
              <a:rPr lang="en-US">
                <a:latin typeface="Roboto"/>
                <a:ea typeface="Roboto"/>
              </a:rPr>
              <a:t>u</a:t>
            </a:r>
            <a:endParaRPr/>
          </a:p>
          <a:p>
            <a:pPr marL="514350" indent="-514350">
              <a:buFont typeface="+mj-lt"/>
              <a:buAutoNum type="arabicPeriod"/>
              <a:defRPr/>
            </a:pPr>
            <a:r>
              <a:rPr lang="en-US">
                <a:latin typeface="Roboto"/>
                <a:ea typeface="Roboto"/>
              </a:rPr>
              <a:t>Initial </a:t>
            </a:r>
            <a:r>
              <a:rPr lang="en-US">
                <a:latin typeface="Roboto"/>
                <a:ea typeface="Roboto"/>
              </a:rPr>
              <a:t>position of the solid boundary </a:t>
            </a:r>
            <a:r>
              <a:rPr lang="en-US">
                <a:latin typeface="Roboto"/>
                <a:ea typeface="Roboto"/>
              </a:rPr>
              <a:t>points</a:t>
            </a:r>
            <a:endParaRPr/>
          </a:p>
          <a:p>
            <a:pPr>
              <a:defRPr/>
            </a:pPr>
            <a:r>
              <a:rPr lang="en-US">
                <a:latin typeface="Roboto"/>
                <a:ea typeface="Roboto"/>
              </a:rPr>
              <a:t>The results to be obtained: The </a:t>
            </a:r>
            <a:r>
              <a:rPr lang="en-US">
                <a:latin typeface="Roboto"/>
                <a:ea typeface="Roboto"/>
              </a:rPr>
              <a:t>characteristic function f in the region D on the time interval [0; T]</a:t>
            </a:r>
            <a:endParaRPr lang="ru-RU">
              <a:latin typeface="Roboto"/>
              <a:ea typeface="Robot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R7-Office/6.3.1.43</Application>
  <DocSecurity>0</DocSecurity>
  <PresentationFormat>Экран (4:3)</PresentationFormat>
  <Paragraphs>0</Paragraphs>
  <Slides>40</Slides>
  <Notes>40</Notes>
  <HiddenSlides>0</HiddenSlides>
  <MMClips>2</MMClips>
  <ScaleCrop>0</ScaleCrop>
  <HeadingPairs>
    <vt:vector size="4" baseType="variant">
      <vt:variant>
        <vt:lpstr>Theme</vt:lpstr>
      </vt:variant>
      <vt:variant>
        <vt:i4>1</vt:i4>
      </vt:variant>
      <vt:variant>
        <vt:lpstr>Slide Titles</vt:lpstr>
      </vt:variant>
      <vt:variant>
        <vt:i4>40</vt:i4>
      </vt:variant>
    </vt:vector>
  </HeadingPairs>
  <TitlesOfParts>
    <vt:vector size="4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Численное решение уравнения переноса</dc:title>
  <dc:subject/>
  <dc:creator>Григорий Сенченок</dc:creator>
  <cp:keywords/>
  <dc:description/>
  <dc:identifier/>
  <dc:language/>
  <cp:lastModifiedBy>Григорий Сенченок</cp:lastModifiedBy>
  <cp:revision>126</cp:revision>
  <dcterms:created xsi:type="dcterms:W3CDTF">2020-10-20T16:43:12Z</dcterms:created>
  <dcterms:modified xsi:type="dcterms:W3CDTF">2021-12-16T16:04:09Z</dcterms:modified>
  <cp:category/>
  <cp:contentStatus/>
  <cp:version/>
</cp:coreProperties>
</file>