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68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0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9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07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4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0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1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9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9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3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5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94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2141" y="0"/>
            <a:ext cx="7429125" cy="1349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4 bit calculator</a:t>
            </a:r>
            <a:endParaRPr lang="ru-RU" sz="8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211669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</a:t>
            </a:r>
            <a:r>
              <a:rPr lang="en-US" dirty="0" smtClean="0"/>
              <a:t>2016–2016</a:t>
            </a:r>
            <a:r>
              <a:rPr lang="en-US" dirty="0"/>
              <a:t> All rights reserved. Powered by </a:t>
            </a:r>
            <a:r>
              <a:rPr lang="en-US" i="1" dirty="0" smtClean="0"/>
              <a:t>Georgian Cha-cha and Armenian brandy</a:t>
            </a:r>
            <a:r>
              <a:rPr lang="en-US" dirty="0" smtClean="0"/>
              <a:t>™ </a:t>
            </a:r>
            <a:r>
              <a:rPr lang="en-US" dirty="0"/>
              <a:t>©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6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15" y="786685"/>
            <a:ext cx="7400718" cy="5736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9398" y="78799"/>
            <a:ext cx="4211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F.A. – Full Adder</a:t>
            </a: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8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50" y="1212389"/>
            <a:ext cx="10031225" cy="5334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0896" y="327769"/>
            <a:ext cx="385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SUB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- </a:t>
            </a:r>
            <a:r>
              <a:rPr lang="en-US" sz="3600" dirty="0" smtClean="0">
                <a:solidFill>
                  <a:schemeClr val="bg1"/>
                </a:solidFill>
              </a:rPr>
              <a:t>SUBTRACTOR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5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07" y="911108"/>
            <a:ext cx="6413680" cy="5747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2528" y="141667"/>
            <a:ext cx="3206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4 Bit ADDER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9437" y="206063"/>
            <a:ext cx="439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</a:rPr>
              <a:t>4 </a:t>
            </a:r>
            <a:r>
              <a:rPr lang="en-US" sz="4400" dirty="0" smtClean="0">
                <a:solidFill>
                  <a:schemeClr val="bg1"/>
                </a:solidFill>
              </a:rPr>
              <a:t>Bit SUBTRA</a:t>
            </a:r>
            <a:r>
              <a:rPr lang="ru-RU" sz="4400" dirty="0" smtClean="0">
                <a:solidFill>
                  <a:schemeClr val="bg1"/>
                </a:solidFill>
              </a:rPr>
              <a:t>С</a:t>
            </a:r>
            <a:r>
              <a:rPr lang="en-US" sz="4400" dirty="0" smtClean="0">
                <a:solidFill>
                  <a:schemeClr val="bg1"/>
                </a:solidFill>
              </a:rPr>
              <a:t>TOR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83" y="1262129"/>
            <a:ext cx="6780627" cy="48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9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06" y="2030706"/>
            <a:ext cx="4830999" cy="318640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52" y="2391313"/>
            <a:ext cx="6040412" cy="22228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2044" y="238403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4 </a:t>
            </a:r>
            <a:r>
              <a:rPr lang="en-US" sz="5400" dirty="0" smtClean="0">
                <a:solidFill>
                  <a:schemeClr val="bg1"/>
                </a:solidFill>
              </a:rPr>
              <a:t>Bit MULTIPLIER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34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3" y="1161733"/>
            <a:ext cx="10793331" cy="5110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2044" y="238403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</a:rPr>
              <a:t>4 </a:t>
            </a:r>
            <a:r>
              <a:rPr lang="en-US" sz="5400" dirty="0" smtClean="0">
                <a:solidFill>
                  <a:schemeClr val="bg1"/>
                </a:solidFill>
              </a:rPr>
              <a:t>Bit MULTIPLIER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7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97758" y="115910"/>
            <a:ext cx="2382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Controller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592" y="1029651"/>
            <a:ext cx="6812924" cy="54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3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741" y="450761"/>
            <a:ext cx="8925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Why we don’t have division </a:t>
            </a:r>
            <a:r>
              <a:rPr lang="en-US" sz="5400" dirty="0">
                <a:solidFill>
                  <a:schemeClr val="bg1"/>
                </a:solidFill>
                <a:latin typeface="Agency FB" panose="020B0503020202020204" pitchFamily="34" charset="0"/>
              </a:rPr>
              <a:t>?</a:t>
            </a:r>
            <a:endParaRPr lang="ru-RU" sz="5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9" y="1622738"/>
            <a:ext cx="11861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Because there is enough division in our country</a:t>
            </a:r>
            <a:endParaRPr lang="ru-RU" sz="48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011" y="2453735"/>
            <a:ext cx="7150995" cy="42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0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73" y="1231975"/>
            <a:ext cx="9057727" cy="5427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163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6000" dirty="0" smtClean="0">
                <a:solidFill>
                  <a:schemeClr val="bg1"/>
                </a:solidFill>
              </a:rPr>
              <a:t>Special Thanks for our main sponsor</a:t>
            </a:r>
            <a:r>
              <a:rPr lang="en-US" sz="6000" dirty="0">
                <a:solidFill>
                  <a:schemeClr val="bg1"/>
                </a:solidFill>
              </a:rPr>
              <a:t>: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8920" y="3515576"/>
            <a:ext cx="7802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Power Of Will</a:t>
            </a:r>
            <a:endParaRPr lang="ru-RU" sz="9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130581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JUST DO IT!!!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2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2" y="0"/>
            <a:ext cx="6866318" cy="3855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9649" y="3052664"/>
            <a:ext cx="4135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Georgia" panose="02040502050405020303" pitchFamily="18" charset="0"/>
              </a:rPr>
              <a:t>logic gate</a:t>
            </a:r>
            <a:r>
              <a:rPr lang="en-US" sz="6000" dirty="0">
                <a:latin typeface="Georgia" panose="02040502050405020303" pitchFamily="18" charset="0"/>
              </a:rPr>
              <a:t>s</a:t>
            </a:r>
            <a:endParaRPr lang="ru-RU" sz="60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" y="445442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 logic gate is an elementary building block of </a:t>
            </a:r>
            <a:r>
              <a:rPr lang="en-US" sz="2800" dirty="0" smtClean="0">
                <a:latin typeface="Comic Sans MS" panose="030F0702030302020204" pitchFamily="66" charset="0"/>
              </a:rPr>
              <a:t>a</a:t>
            </a:r>
            <a:r>
              <a:rPr lang="en-US" sz="2800" dirty="0"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latin typeface="Comic Sans MS" panose="030F0702030302020204" pitchFamily="66" charset="0"/>
              </a:rPr>
              <a:t>digital circuit. </a:t>
            </a:r>
            <a:r>
              <a:rPr lang="en-US" sz="2800" dirty="0">
                <a:latin typeface="Comic Sans MS" panose="030F0702030302020204" pitchFamily="66" charset="0"/>
              </a:rPr>
              <a:t>Most logic gates have two inputs and one output. At any given moment, every terminal is in one of the </a:t>
            </a:r>
            <a:r>
              <a:rPr lang="en-US" sz="2800" dirty="0" smtClean="0">
                <a:latin typeface="Comic Sans MS" panose="030F0702030302020204" pitchFamily="66" charset="0"/>
              </a:rPr>
              <a:t>two binary</a:t>
            </a:r>
            <a:r>
              <a:rPr lang="en-US" sz="2800" dirty="0">
                <a:latin typeface="Comic Sans MS" panose="030F0702030302020204" pitchFamily="66" charset="0"/>
              </a:rPr>
              <a:t> </a:t>
            </a:r>
            <a:r>
              <a:rPr lang="en-US" sz="2800" dirty="0" smtClean="0">
                <a:latin typeface="Comic Sans MS" panose="030F0702030302020204" pitchFamily="66" charset="0"/>
              </a:rPr>
              <a:t>conditions</a:t>
            </a:r>
            <a:r>
              <a:rPr lang="en-US" sz="2800" dirty="0">
                <a:latin typeface="Comic Sans MS" panose="030F0702030302020204" pitchFamily="66" charset="0"/>
              </a:rPr>
              <a:t> </a:t>
            </a:r>
            <a:r>
              <a:rPr lang="en-US" sz="2800" i="1" dirty="0">
                <a:latin typeface="Comic Sans MS" panose="030F0702030302020204" pitchFamily="66" charset="0"/>
              </a:rPr>
              <a:t>low</a:t>
            </a:r>
            <a:r>
              <a:rPr lang="en-US" sz="2800" dirty="0">
                <a:latin typeface="Comic Sans MS" panose="030F0702030302020204" pitchFamily="66" charset="0"/>
              </a:rPr>
              <a:t> (0) or </a:t>
            </a:r>
            <a:r>
              <a:rPr lang="en-US" sz="2800" i="1" dirty="0">
                <a:latin typeface="Comic Sans MS" panose="030F0702030302020204" pitchFamily="66" charset="0"/>
              </a:rPr>
              <a:t>high</a:t>
            </a:r>
            <a:r>
              <a:rPr lang="en-US" sz="2800" dirty="0">
                <a:latin typeface="Comic Sans MS" panose="030F0702030302020204" pitchFamily="66" charset="0"/>
              </a:rPr>
              <a:t> (1), represented by </a:t>
            </a:r>
            <a:r>
              <a:rPr lang="en-US" sz="2800" dirty="0" smtClean="0">
                <a:latin typeface="Comic Sans MS" panose="030F0702030302020204" pitchFamily="66" charset="0"/>
              </a:rPr>
              <a:t>different voltage</a:t>
            </a:r>
            <a:r>
              <a:rPr lang="en-US" sz="2800" dirty="0">
                <a:latin typeface="Comic Sans MS" panose="030F0702030302020204" pitchFamily="66" charset="0"/>
              </a:rPr>
              <a:t> levels.</a:t>
            </a:r>
            <a:endParaRPr lang="ru-RU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7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7" y="785612"/>
            <a:ext cx="10989458" cy="52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996" y="1255999"/>
            <a:ext cx="5845004" cy="4318293"/>
          </a:xfrm>
        </p:spPr>
      </p:pic>
      <p:sp>
        <p:nvSpPr>
          <p:cNvPr id="5" name="TextBox 4"/>
          <p:cNvSpPr txBox="1"/>
          <p:nvPr/>
        </p:nvSpPr>
        <p:spPr>
          <a:xfrm>
            <a:off x="2073499" y="425003"/>
            <a:ext cx="2524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Logisim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034862"/>
            <a:ext cx="61183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Logisim</a:t>
            </a:r>
            <a:r>
              <a:rPr lang="en-US" sz="2800" dirty="0">
                <a:solidFill>
                  <a:schemeClr val="bg1"/>
                </a:solidFill>
              </a:rPr>
              <a:t> is an educational tool for designing and simulating digital logic </a:t>
            </a:r>
            <a:r>
              <a:rPr lang="en-US" sz="2800" dirty="0" smtClean="0">
                <a:solidFill>
                  <a:schemeClr val="bg1"/>
                </a:solidFill>
              </a:rPr>
              <a:t>circuits, </a:t>
            </a:r>
            <a:r>
              <a:rPr lang="en-US" sz="2800" dirty="0">
                <a:solidFill>
                  <a:schemeClr val="bg1"/>
                </a:solidFill>
              </a:rPr>
              <a:t>w</a:t>
            </a:r>
            <a:r>
              <a:rPr lang="en-US" sz="2800" dirty="0" smtClean="0">
                <a:solidFill>
                  <a:schemeClr val="bg1"/>
                </a:solidFill>
              </a:rPr>
              <a:t>ith </a:t>
            </a:r>
            <a:r>
              <a:rPr lang="en-US" sz="2800" dirty="0">
                <a:solidFill>
                  <a:schemeClr val="bg1"/>
                </a:solidFill>
              </a:rPr>
              <a:t>the capacity to build larger circuits from smaller </a:t>
            </a:r>
            <a:r>
              <a:rPr lang="en-US" sz="2800" dirty="0" err="1">
                <a:solidFill>
                  <a:schemeClr val="bg1"/>
                </a:solidFill>
              </a:rPr>
              <a:t>subcircuits</a:t>
            </a:r>
            <a:r>
              <a:rPr lang="en-US" sz="2800" dirty="0">
                <a:solidFill>
                  <a:schemeClr val="bg1"/>
                </a:solidFill>
              </a:rPr>
              <a:t>, and to draw bundles of wires with a single mouse drag, </a:t>
            </a:r>
            <a:r>
              <a:rPr lang="en-US" sz="2800" dirty="0" err="1">
                <a:solidFill>
                  <a:schemeClr val="bg1"/>
                </a:solidFill>
              </a:rPr>
              <a:t>Logisim</a:t>
            </a:r>
            <a:r>
              <a:rPr lang="en-US" sz="2800" dirty="0">
                <a:solidFill>
                  <a:schemeClr val="bg1"/>
                </a:solidFill>
              </a:rPr>
              <a:t> can be used (and is used) to design and simulate entire CPUs for educational purposes.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246" t="15800" r="29841" b="50220"/>
          <a:stretch/>
        </p:blipFill>
        <p:spPr>
          <a:xfrm>
            <a:off x="3193960" y="1730061"/>
            <a:ext cx="6053070" cy="4142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5786" y="373778"/>
            <a:ext cx="4507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Nice way to DDoS yourself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50242" r="11319" b="37137"/>
          <a:stretch/>
        </p:blipFill>
        <p:spPr>
          <a:xfrm>
            <a:off x="1626471" y="5872767"/>
            <a:ext cx="9719816" cy="6697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50794" y="3090930"/>
            <a:ext cx="82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NoR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6379" y="2850058"/>
            <a:ext cx="37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57580" y="3582474"/>
            <a:ext cx="37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1512" y="4187298"/>
            <a:ext cx="37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3819" y="3648533"/>
            <a:ext cx="37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31087" y="2340001"/>
            <a:ext cx="134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To </a:t>
            </a:r>
            <a:r>
              <a:rPr lang="en-US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0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21994" y="4814722"/>
            <a:ext cx="530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will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change </a:t>
            </a:r>
            <a:r>
              <a:rPr lang="en-US" dirty="0">
                <a:solidFill>
                  <a:schemeClr val="bg1"/>
                </a:solidFill>
              </a:rPr>
              <a:t>like that 2.7 billion times per second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31087" y="2650003"/>
            <a:ext cx="1108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 To </a:t>
            </a:r>
            <a:r>
              <a:rPr lang="ru-RU" sz="3600" dirty="0" smtClean="0">
                <a:solidFill>
                  <a:schemeClr val="bg1"/>
                </a:solidFill>
                <a:sym typeface="Wingdings" panose="05000000000000000000" pitchFamily="2" charset="2"/>
              </a:rPr>
              <a:t>1</a:t>
            </a:r>
            <a:endParaRPr lang="ru-RU" sz="36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0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l="45810" t="60167" r="31721" b="15185"/>
          <a:stretch/>
        </p:blipFill>
        <p:spPr>
          <a:xfrm>
            <a:off x="825655" y="457569"/>
            <a:ext cx="10766738" cy="6400431"/>
          </a:xfrm>
          <a:prstGeom prst="rect">
            <a:avLst/>
          </a:prstGeom>
        </p:spPr>
      </p:pic>
      <p:pic>
        <p:nvPicPr>
          <p:cNvPr id="5" name="Wtf Boom [Songsx.Pk]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077" y="2378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18920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2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754" t="31823" r="31029" b="39833"/>
          <a:stretch/>
        </p:blipFill>
        <p:spPr>
          <a:xfrm>
            <a:off x="1865357" y="0"/>
            <a:ext cx="7188492" cy="27689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0073" t="33759" r="35781" b="20466"/>
          <a:stretch/>
        </p:blipFill>
        <p:spPr>
          <a:xfrm>
            <a:off x="3025495" y="3425781"/>
            <a:ext cx="5743978" cy="3348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Стрелка вправо 8"/>
          <p:cNvSpPr/>
          <p:nvPr/>
        </p:nvSpPr>
        <p:spPr>
          <a:xfrm rot="5400000">
            <a:off x="5047478" y="2137894"/>
            <a:ext cx="1700012" cy="875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 rot="19513737">
            <a:off x="3733467" y="1646604"/>
            <a:ext cx="396450" cy="1968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7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33" y="2141273"/>
            <a:ext cx="6868484" cy="4134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7816" y="269823"/>
            <a:ext cx="5306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We used several “BOX”-</a:t>
            </a:r>
            <a:r>
              <a:rPr lang="en-US" sz="3600" dirty="0" err="1" smtClean="0">
                <a:solidFill>
                  <a:schemeClr val="bg1"/>
                </a:solidFill>
              </a:rPr>
              <a:t>es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2433" y="1049311"/>
            <a:ext cx="412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12433" y="1199213"/>
            <a:ext cx="394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H.A. – Half Adder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0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363</TotalTime>
  <Words>191</Words>
  <Application>Microsoft Office PowerPoint</Application>
  <PresentationFormat>Широкоэкранный</PresentationFormat>
  <Paragraphs>29</Paragraphs>
  <Slides>17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Agency FB</vt:lpstr>
      <vt:lpstr>Arial</vt:lpstr>
      <vt:lpstr>Comic Sans MS</vt:lpstr>
      <vt:lpstr>Garamond</vt:lpstr>
      <vt:lpstr>Georgia</vt:lpstr>
      <vt:lpstr>Trebuchet MS</vt:lpstr>
      <vt:lpstr>Tw Cen MT</vt:lpstr>
      <vt:lpstr>Wingdings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28</cp:revision>
  <dcterms:created xsi:type="dcterms:W3CDTF">2016-12-18T14:04:47Z</dcterms:created>
  <dcterms:modified xsi:type="dcterms:W3CDTF">2016-12-18T21:02:58Z</dcterms:modified>
</cp:coreProperties>
</file>