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71" r:id="rId4"/>
    <p:sldId id="269" r:id="rId5"/>
    <p:sldId id="270" r:id="rId6"/>
    <p:sldId id="259" r:id="rId7"/>
    <p:sldId id="260" r:id="rId8"/>
    <p:sldId id="261" r:id="rId9"/>
    <p:sldId id="272" r:id="rId10"/>
    <p:sldId id="280" r:id="rId11"/>
    <p:sldId id="262" r:id="rId12"/>
    <p:sldId id="263" r:id="rId13"/>
    <p:sldId id="273" r:id="rId14"/>
    <p:sldId id="264" r:id="rId15"/>
    <p:sldId id="265" r:id="rId16"/>
    <p:sldId id="274" r:id="rId17"/>
    <p:sldId id="266" r:id="rId18"/>
    <p:sldId id="267" r:id="rId19"/>
    <p:sldId id="268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EB756-ECA6-1346-8CA4-06B27909274F}" v="5" dt="2018-12-08T10:46:00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8"/>
    <p:restoredTop sz="94654"/>
  </p:normalViewPr>
  <p:slideViewPr>
    <p:cSldViewPr snapToGrid="0" snapToObjects="1">
      <p:cViewPr varScale="1">
        <p:scale>
          <a:sx n="87" d="100"/>
          <a:sy n="87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Yunzhe" userId="8c4bae0e3e14c559" providerId="LiveId" clId="{9E7EB756-ECA6-1346-8CA4-06B27909274F}"/>
    <pc:docChg chg="custSel modSld">
      <pc:chgData name="Li Yunzhe" userId="8c4bae0e3e14c559" providerId="LiveId" clId="{9E7EB756-ECA6-1346-8CA4-06B27909274F}" dt="2018-12-08T10:46:00.906" v="6"/>
      <pc:docMkLst>
        <pc:docMk/>
      </pc:docMkLst>
      <pc:sldChg chg="modSp">
        <pc:chgData name="Li Yunzhe" userId="8c4bae0e3e14c559" providerId="LiveId" clId="{9E7EB756-ECA6-1346-8CA4-06B27909274F}" dt="2018-12-08T10:45:29.066" v="3" actId="27636"/>
        <pc:sldMkLst>
          <pc:docMk/>
          <pc:sldMk cId="3675558886" sldId="260"/>
        </pc:sldMkLst>
        <pc:spChg chg="mod">
          <ac:chgData name="Li Yunzhe" userId="8c4bae0e3e14c559" providerId="LiveId" clId="{9E7EB756-ECA6-1346-8CA4-06B27909274F}" dt="2018-12-08T10:45:29.066" v="3" actId="27636"/>
          <ac:spMkLst>
            <pc:docMk/>
            <pc:sldMk cId="3675558886" sldId="260"/>
            <ac:spMk id="3" creationId="{96D9DD0A-39BB-3046-9218-E56A9BDED0B3}"/>
          </ac:spMkLst>
        </pc:spChg>
      </pc:sldChg>
      <pc:sldChg chg="modSp">
        <pc:chgData name="Li Yunzhe" userId="8c4bae0e3e14c559" providerId="LiveId" clId="{9E7EB756-ECA6-1346-8CA4-06B27909274F}" dt="2018-12-08T10:45:29.123" v="5" actId="27636"/>
        <pc:sldMkLst>
          <pc:docMk/>
          <pc:sldMk cId="2941507698" sldId="261"/>
        </pc:sldMkLst>
        <pc:spChg chg="mod">
          <ac:chgData name="Li Yunzhe" userId="8c4bae0e3e14c559" providerId="LiveId" clId="{9E7EB756-ECA6-1346-8CA4-06B27909274F}" dt="2018-12-08T10:45:29.107" v="4" actId="27636"/>
          <ac:spMkLst>
            <pc:docMk/>
            <pc:sldMk cId="2941507698" sldId="261"/>
            <ac:spMk id="4" creationId="{33C13363-76C7-A840-B5FA-30F0EA87BE78}"/>
          </ac:spMkLst>
        </pc:spChg>
        <pc:spChg chg="mod">
          <ac:chgData name="Li Yunzhe" userId="8c4bae0e3e14c559" providerId="LiveId" clId="{9E7EB756-ECA6-1346-8CA4-06B27909274F}" dt="2018-12-08T10:45:29.123" v="5" actId="27636"/>
          <ac:spMkLst>
            <pc:docMk/>
            <pc:sldMk cId="2941507698" sldId="261"/>
            <ac:spMk id="5" creationId="{4E1AED44-0A08-184B-A191-4CE14387C96E}"/>
          </ac:spMkLst>
        </pc:spChg>
      </pc:sldChg>
      <pc:sldChg chg="delSp delDesignElem">
        <pc:chgData name="Li Yunzhe" userId="8c4bae0e3e14c559" providerId="LiveId" clId="{9E7EB756-ECA6-1346-8CA4-06B27909274F}" dt="2018-12-08T10:45:28.631" v="2"/>
        <pc:sldMkLst>
          <pc:docMk/>
          <pc:sldMk cId="2539794864" sldId="269"/>
        </pc:sldMkLst>
        <pc:picChg chg="del">
          <ac:chgData name="Li Yunzhe" userId="8c4bae0e3e14c559" providerId="LiveId" clId="{9E7EB756-ECA6-1346-8CA4-06B27909274F}" dt="2018-12-08T10:45:28.631" v="2"/>
          <ac:picMkLst>
            <pc:docMk/>
            <pc:sldMk cId="2539794864" sldId="269"/>
            <ac:picMk id="11" creationId="{6AF6706C-CF07-43A1-BCC4-CBA5D33820DA}"/>
          </ac:picMkLst>
        </pc:picChg>
      </pc:sldChg>
      <pc:sldChg chg="addSp delSp modSp">
        <pc:chgData name="Li Yunzhe" userId="8c4bae0e3e14c559" providerId="LiveId" clId="{9E7EB756-ECA6-1346-8CA4-06B27909274F}" dt="2018-12-08T10:46:00.906" v="6"/>
        <pc:sldMkLst>
          <pc:docMk/>
          <pc:sldMk cId="2938791654" sldId="278"/>
        </pc:sldMkLst>
        <pc:picChg chg="add del mod">
          <ac:chgData name="Li Yunzhe" userId="8c4bae0e3e14c559" providerId="LiveId" clId="{9E7EB756-ECA6-1346-8CA4-06B27909274F}" dt="2018-12-08T10:46:00.906" v="6"/>
          <ac:picMkLst>
            <pc:docMk/>
            <pc:sldMk cId="2938791654" sldId="278"/>
            <ac:picMk id="3" creationId="{28B4D294-41AE-AB49-8116-9EBF951389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3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4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8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s.CV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s.C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hallenges-in-representation-learning-facial-expression-recognition-challenge#descrip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DA33-8B25-7B40-B922-C48727A6E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976" y="1360449"/>
            <a:ext cx="9097149" cy="302528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6000" b="1" i="1" dirty="0">
                <a:latin typeface="Bradley Hand" pitchFamily="2" charset="77"/>
              </a:rPr>
              <a:t>Facial Expression Classification </a:t>
            </a:r>
            <a:br>
              <a:rPr lang="en-US" altLang="zh-CN" sz="6000" b="1" i="1" dirty="0">
                <a:latin typeface="Bradley Hand" pitchFamily="2" charset="77"/>
              </a:rPr>
            </a:br>
            <a:r>
              <a:rPr lang="en-US" altLang="zh-CN" sz="2000" b="1" i="1" dirty="0"/>
              <a:t>based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on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fer-2013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CAE9C-2AE4-444C-8AE3-CF03A859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05772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Bradley Hand" pitchFamily="2" charset="77"/>
                <a:cs typeface="Apple Chancery" panose="03020702040506060504" pitchFamily="66" charset="-79"/>
              </a:rPr>
              <a:t>YUNZHE</a:t>
            </a:r>
            <a:r>
              <a:rPr lang="zh-CN" altLang="en-US" i="1" dirty="0">
                <a:latin typeface="Bradley Hand" pitchFamily="2" charset="77"/>
                <a:cs typeface="Apple Chancery" panose="03020702040506060504" pitchFamily="66" charset="-79"/>
              </a:rPr>
              <a:t> </a:t>
            </a:r>
            <a:r>
              <a:rPr lang="en-US" altLang="zh-CN" i="1" dirty="0">
                <a:latin typeface="Bradley Hand" pitchFamily="2" charset="77"/>
                <a:cs typeface="Apple Chancery" panose="03020702040506060504" pitchFamily="66" charset="-79"/>
              </a:rPr>
              <a:t>LI</a:t>
            </a:r>
          </a:p>
          <a:p>
            <a:r>
              <a:rPr lang="en-US" altLang="zh-CN" i="1" dirty="0">
                <a:latin typeface="Bradley Hand" pitchFamily="2" charset="77"/>
                <a:cs typeface="Apple Chancery" panose="03020702040506060504" pitchFamily="66" charset="-79"/>
              </a:rPr>
              <a:t>GUANMING</a:t>
            </a:r>
            <a:r>
              <a:rPr lang="zh-CN" altLang="en-US" i="1" dirty="0">
                <a:latin typeface="Bradley Hand" pitchFamily="2" charset="77"/>
                <a:cs typeface="Apple Chancery" panose="03020702040506060504" pitchFamily="66" charset="-79"/>
              </a:rPr>
              <a:t> </a:t>
            </a:r>
            <a:r>
              <a:rPr lang="en-US" altLang="zh-CN" i="1" dirty="0">
                <a:latin typeface="Bradley Hand" pitchFamily="2" charset="77"/>
                <a:cs typeface="Apple Chancery" panose="03020702040506060504" pitchFamily="66" charset="-79"/>
              </a:rPr>
              <a:t>SHEN</a:t>
            </a:r>
          </a:p>
          <a:p>
            <a:r>
              <a:rPr lang="en-US" altLang="zh-CN" i="1" dirty="0">
                <a:latin typeface="Bradley Hand" pitchFamily="2" charset="77"/>
                <a:cs typeface="Apple Chancery" panose="03020702040506060504" pitchFamily="66" charset="-79"/>
              </a:rPr>
              <a:t>ZHUJIAN</a:t>
            </a:r>
            <a:r>
              <a:rPr lang="zh-CN" altLang="en-US" i="1" dirty="0">
                <a:latin typeface="Bradley Hand" pitchFamily="2" charset="77"/>
                <a:cs typeface="Apple Chancery" panose="03020702040506060504" pitchFamily="66" charset="-79"/>
              </a:rPr>
              <a:t> </a:t>
            </a:r>
            <a:r>
              <a:rPr lang="en-US" altLang="zh-CN" i="1" dirty="0">
                <a:latin typeface="Bradley Hand" pitchFamily="2" charset="77"/>
                <a:cs typeface="Apple Chancery" panose="03020702040506060504" pitchFamily="66" charset="-79"/>
              </a:rPr>
              <a:t>MIAO</a:t>
            </a:r>
            <a:endParaRPr lang="en-US" i="1" dirty="0">
              <a:latin typeface="Bradley Hand" pitchFamily="2" charset="77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701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C49-F3B0-FC4A-AB00-7D2109AE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Bradley Hand" pitchFamily="2" charset="77"/>
              </a:rPr>
              <a:t>Things We’ve tried…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621F40-7015-5C42-A2D4-9F43B58B5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439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968482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55687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95545801"/>
                    </a:ext>
                  </a:extLst>
                </a:gridCol>
              </a:tblGrid>
              <a:tr h="1278240">
                <a:tc>
                  <a:txBody>
                    <a:bodyPr/>
                    <a:lstStyle/>
                    <a:p>
                      <a:r>
                        <a:rPr lang="en-US" sz="2800" dirty="0"/>
                        <a:t>Some statistical learning algorithm</a:t>
                      </a:r>
                    </a:p>
                  </a:txBody>
                  <a:tcPr marL="94907" marR="94907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2-Layers CNN architecture</a:t>
                      </a:r>
                    </a:p>
                  </a:txBody>
                  <a:tcPr marL="94907" marR="9490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4-Layers CNN architecture</a:t>
                      </a:r>
                    </a:p>
                    <a:p>
                      <a:endParaRPr lang="en-US" sz="2800" dirty="0"/>
                    </a:p>
                  </a:txBody>
                  <a:tcPr marL="94907" marR="94907"/>
                </a:tc>
                <a:extLst>
                  <a:ext uri="{0D108BD9-81ED-4DB2-BD59-A6C34878D82A}">
                    <a16:rowId xmlns:a16="http://schemas.microsoft.com/office/drawing/2014/main" val="2282096683"/>
                  </a:ext>
                </a:extLst>
              </a:tr>
              <a:tr h="1278240">
                <a:tc rowSpan="2">
                  <a:txBody>
                    <a:bodyPr/>
                    <a:lstStyle/>
                    <a:p>
                      <a:r>
                        <a:rPr lang="en-US" sz="2800" dirty="0"/>
                        <a:t>Currently working on…</a:t>
                      </a:r>
                    </a:p>
                  </a:txBody>
                  <a:tcPr marL="94907" marR="94907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49% accuracy</a:t>
                      </a:r>
                    </a:p>
                  </a:txBody>
                  <a:tcPr marL="94907" marR="94907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58% accuracy</a:t>
                      </a:r>
                    </a:p>
                  </a:txBody>
                  <a:tcPr marL="94907" marR="94907"/>
                </a:tc>
                <a:extLst>
                  <a:ext uri="{0D108BD9-81ED-4DB2-BD59-A6C34878D82A}">
                    <a16:rowId xmlns:a16="http://schemas.microsoft.com/office/drawing/2014/main" val="3990457361"/>
                  </a:ext>
                </a:extLst>
              </a:tr>
              <a:tr h="12782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Spend 2 hours to converge</a:t>
                      </a:r>
                    </a:p>
                  </a:txBody>
                  <a:tcPr marL="94907" marR="9490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Spend 8 hours to converge</a:t>
                      </a:r>
                    </a:p>
                    <a:p>
                      <a:endParaRPr lang="en-US" sz="2800" dirty="0"/>
                    </a:p>
                  </a:txBody>
                  <a:tcPr marL="94907" marR="94907"/>
                </a:tc>
                <a:extLst>
                  <a:ext uri="{0D108BD9-81ED-4DB2-BD59-A6C34878D82A}">
                    <a16:rowId xmlns:a16="http://schemas.microsoft.com/office/drawing/2014/main" val="319071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09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4EF9-2C7F-7D49-B692-F0435282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Bradley Hand" pitchFamily="2" charset="77"/>
              </a:rPr>
              <a:t>Tools and 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3FD36-9E6C-FD4E-B99E-C0D5BA74E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i="1" dirty="0">
                <a:latin typeface="Bradley Hand" pitchFamily="2" charset="77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648F-BAE2-B145-AEAC-4185A198FB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Python</a:t>
            </a:r>
          </a:p>
          <a:p>
            <a:r>
              <a:rPr lang="en-US" sz="4000" i="1" dirty="0"/>
              <a:t>TensorFlow</a:t>
            </a:r>
          </a:p>
          <a:p>
            <a:r>
              <a:rPr lang="en-US" sz="4000" i="1" dirty="0" err="1"/>
              <a:t>Scikit</a:t>
            </a:r>
            <a:r>
              <a:rPr lang="en-US" sz="4000" i="1" dirty="0"/>
              <a:t>-Learn</a:t>
            </a:r>
          </a:p>
          <a:p>
            <a:r>
              <a:rPr lang="en-US" sz="4000" i="1" dirty="0"/>
              <a:t>OpenCV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6FCCE0-EA1D-4A4D-ADD4-EE456726A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i="1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4D54-C195-B845-9485-CDC31674A3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i="1" dirty="0" err="1"/>
              <a:t>Shima</a:t>
            </a:r>
            <a:r>
              <a:rPr lang="en-US" sz="2800" i="1" dirty="0"/>
              <a:t> Alizadeh and Azar Fazel, Convolutional Neural Networks for Facial Expression Recognition. arXiv:1704.06756v1 [</a:t>
            </a:r>
            <a:r>
              <a:rPr lang="en-US" sz="2800" i="1" dirty="0">
                <a:hlinkClick r:id="rId2"/>
              </a:rPr>
              <a:t>cs.CV</a:t>
            </a:r>
            <a:r>
              <a:rPr lang="en-US" sz="2800" i="1" dirty="0"/>
              <a:t>] 22 Apr 2017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4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0EC-60B3-4043-A0AC-F101E43E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52835"/>
            <a:ext cx="10131425" cy="1456267"/>
          </a:xfrm>
        </p:spPr>
        <p:txBody>
          <a:bodyPr anchor="b">
            <a:normAutofit/>
          </a:bodyPr>
          <a:lstStyle/>
          <a:p>
            <a:pPr algn="ctr"/>
            <a:r>
              <a:rPr lang="en-US" sz="5400" i="1" dirty="0">
                <a:latin typeface="Bradley Hand" pitchFamily="2" charset="77"/>
              </a:rPr>
              <a:t>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6421E-4B99-5D42-9943-DF407C94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443476-FCB5-034C-B939-0DE14BCB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75" y="1578700"/>
            <a:ext cx="7507456" cy="43543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BE668-EDF6-B142-827E-13BDDE18EF7A}"/>
              </a:ext>
            </a:extLst>
          </p:cNvPr>
          <p:cNvSpPr txBox="1"/>
          <p:nvPr/>
        </p:nvSpPr>
        <p:spPr>
          <a:xfrm>
            <a:off x="2169541" y="6173225"/>
            <a:ext cx="4963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Reference: arXiv:1704.06756v1 [</a:t>
            </a:r>
            <a:r>
              <a:rPr lang="en-US" i="1" dirty="0">
                <a:hlinkClick r:id="rId4"/>
              </a:rPr>
              <a:t>cs.CV</a:t>
            </a:r>
            <a:r>
              <a:rPr lang="en-US" i="1" dirty="0"/>
              <a:t>] 22 Apr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7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6768-F7FA-3D44-BCE3-70D1FB4B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24384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i="1" dirty="0">
                <a:latin typeface="Bradley Hand" pitchFamily="2" charset="77"/>
              </a:rPr>
              <a:t>Training process</a:t>
            </a:r>
            <a:br>
              <a:rPr lang="en-US" altLang="zh-CN" i="1" dirty="0">
                <a:latin typeface="Bradley Hand" pitchFamily="2" charset="77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9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14F3BC6-7FE8-A341-BEAD-688EFB8D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037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latin typeface="Bradley Hand" pitchFamily="2" charset="77"/>
              </a:rPr>
              <a:t>Parameters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CB6E466-906D-0D4D-AC3B-58F107FC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1281"/>
            <a:ext cx="10131425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i="1" dirty="0"/>
              <a:t>Loss function: </a:t>
            </a:r>
            <a:r>
              <a:rPr lang="en-US" sz="3200" i="1" dirty="0" err="1"/>
              <a:t>softmax</a:t>
            </a:r>
            <a:r>
              <a:rPr lang="en-US" sz="3200" i="1" dirty="0"/>
              <a:t> loss.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Optimizer: </a:t>
            </a:r>
            <a:r>
              <a:rPr lang="en-US" sz="3200" i="1" dirty="0" err="1"/>
              <a:t>AdamOptimizer</a:t>
            </a:r>
            <a:r>
              <a:rPr lang="en-US" sz="3200" i="1" dirty="0"/>
              <a:t> with learning rate = 0.001. 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Run on the my laptop, dual core i5 CPU. Runtime: about 8 hours. </a:t>
            </a:r>
          </a:p>
          <a:p>
            <a:pPr>
              <a:lnSpc>
                <a:spcPct val="150000"/>
              </a:lnSpc>
            </a:pPr>
            <a:r>
              <a:rPr lang="en-US" sz="3200" i="1" dirty="0"/>
              <a:t>The batch size is 128. And the number of iteration is 7590. L2 regularization with lambda = 1e-7 for each layer.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5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58C551-A165-AD47-806F-58749CAC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703" y="487438"/>
            <a:ext cx="4709054" cy="1210733"/>
          </a:xfrm>
        </p:spPr>
        <p:txBody>
          <a:bodyPr/>
          <a:lstStyle/>
          <a:p>
            <a:pPr algn="ctr"/>
            <a:r>
              <a:rPr lang="en-US" sz="6000" i="1" dirty="0">
                <a:latin typeface="Bradley Hand" pitchFamily="2" charset="77"/>
              </a:rPr>
              <a:t>Loss</a:t>
            </a:r>
            <a:endParaRPr lang="en-US" sz="6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096513-B3AB-2440-8F84-08463C0593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0C7A75-C57E-DA4B-9CA8-C0B3CE602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5392" y="593346"/>
            <a:ext cx="4722813" cy="1104825"/>
          </a:xfrm>
        </p:spPr>
        <p:txBody>
          <a:bodyPr/>
          <a:lstStyle/>
          <a:p>
            <a:pPr algn="ctr"/>
            <a:r>
              <a:rPr lang="en-US" sz="6000" i="1" dirty="0">
                <a:latin typeface="Bradley Hand" pitchFamily="2" charset="77"/>
              </a:rPr>
              <a:t>Accuracy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57CF6-1033-AC4F-9D1C-601054DDFB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D0BC9AA-0C01-324A-A74E-A37B0830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78" y="1910444"/>
            <a:ext cx="5514505" cy="420481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796808-852F-4448-B449-62A24707D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547" y="1910444"/>
            <a:ext cx="5514505" cy="420481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44028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3FA88B-9540-F44E-BB69-C4DD8FBB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265067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i="1" dirty="0">
                <a:latin typeface="Bradley Hand" pitchFamily="2" charset="77"/>
              </a:rPr>
              <a:t>Results and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9811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9F990A-4140-1348-ACB7-B72FAF68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568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>
                <a:latin typeface="Bradley Hand" pitchFamily="2" charset="77"/>
              </a:rPr>
              <a:t>Test  set accuracy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AB207F5-5AF6-9246-B9B8-CE6429CBA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19831"/>
              </p:ext>
            </p:extLst>
          </p:nvPr>
        </p:nvGraphicFramePr>
        <p:xfrm>
          <a:off x="898073" y="1649789"/>
          <a:ext cx="3926175" cy="489252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08725">
                  <a:extLst>
                    <a:ext uri="{9D8B030D-6E8A-4147-A177-3AD203B41FA5}">
                      <a16:colId xmlns:a16="http://schemas.microsoft.com/office/drawing/2014/main" val="852101055"/>
                    </a:ext>
                  </a:extLst>
                </a:gridCol>
                <a:gridCol w="1308725">
                  <a:extLst>
                    <a:ext uri="{9D8B030D-6E8A-4147-A177-3AD203B41FA5}">
                      <a16:colId xmlns:a16="http://schemas.microsoft.com/office/drawing/2014/main" val="3083169820"/>
                    </a:ext>
                  </a:extLst>
                </a:gridCol>
                <a:gridCol w="1308725">
                  <a:extLst>
                    <a:ext uri="{9D8B030D-6E8A-4147-A177-3AD203B41FA5}">
                      <a16:colId xmlns:a16="http://schemas.microsoft.com/office/drawing/2014/main" val="1235178866"/>
                    </a:ext>
                  </a:extLst>
                </a:gridCol>
              </a:tblGrid>
              <a:tr h="643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face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44339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Angry-0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993318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Disgust-1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783781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Fear-2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871676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Happy-3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858497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Sad-4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498981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Surprise-5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686934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Neutral-6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867442"/>
                  </a:ext>
                </a:extLst>
              </a:tr>
              <a:tr h="53118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solidFill>
                      <a:schemeClr val="l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>
                    <a:solidFill>
                      <a:schemeClr val="l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3589</a:t>
                      </a:r>
                    </a:p>
                  </a:txBody>
                  <a:tcPr>
                    <a:solidFill>
                      <a:schemeClr val="l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6688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A2231FF-BBD4-814D-B9FA-8C998436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50" y="1649789"/>
            <a:ext cx="6463349" cy="48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6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E276-EFA6-A049-AFE4-E8B7F5A0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757" y="643462"/>
            <a:ext cx="3881811" cy="4712309"/>
          </a:xfrm>
        </p:spPr>
        <p:txBody>
          <a:bodyPr>
            <a:normAutofit/>
          </a:bodyPr>
          <a:lstStyle/>
          <a:p>
            <a:r>
              <a:rPr lang="en-US" sz="4800" i="1" dirty="0">
                <a:latin typeface="Bradley Hand" pitchFamily="2" charset="77"/>
              </a:rPr>
              <a:t>Confusion matrix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E123F0-EEF5-F049-97F5-D18BFA67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5" y="717601"/>
            <a:ext cx="7113087" cy="56015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98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47EED-618C-A946-9092-A9CD622B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245472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i="1" dirty="0">
                <a:latin typeface="Bradley Hand" pitchFamily="2" charset="77"/>
              </a:rPr>
              <a:t>Learn</a:t>
            </a:r>
            <a:r>
              <a:rPr lang="zh-CN" altLang="en-US" sz="6000" i="1" dirty="0">
                <a:latin typeface="Bradley Hand" pitchFamily="2" charset="77"/>
              </a:rPr>
              <a:t> </a:t>
            </a:r>
            <a:r>
              <a:rPr lang="en-US" altLang="zh-CN" sz="6000" i="1" dirty="0">
                <a:latin typeface="Bradley Hand" pitchFamily="2" charset="77"/>
              </a:rPr>
              <a:t>and</a:t>
            </a:r>
            <a:r>
              <a:rPr lang="zh-CN" altLang="en-US" sz="6000" i="1" dirty="0">
                <a:latin typeface="Bradley Hand" pitchFamily="2" charset="77"/>
              </a:rPr>
              <a:t> </a:t>
            </a:r>
            <a:r>
              <a:rPr lang="en-US" altLang="zh-CN" sz="6000" i="1" dirty="0">
                <a:latin typeface="Bradley Hand" pitchFamily="2" charset="77"/>
              </a:rPr>
              <a:t>generalize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1934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D31E-A4CC-B84D-941E-7F0DA82C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197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Bradley Hand" pitchFamily="2" charset="77"/>
              </a:rPr>
              <a:t>Outline</a:t>
            </a:r>
            <a:endParaRPr lang="en-US" sz="4800" b="1" dirty="0">
              <a:latin typeface="Bradley Hand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A4AE-15A1-DD40-9E8B-6E124259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4800" i="1" dirty="0">
                <a:latin typeface="Bradley Hand" pitchFamily="2" charset="77"/>
              </a:rPr>
              <a:t>Define</a:t>
            </a:r>
            <a:r>
              <a:rPr lang="zh-CN" altLang="en-US" sz="4800" i="1" dirty="0">
                <a:latin typeface="Bradley Hand" pitchFamily="2" charset="77"/>
              </a:rPr>
              <a:t> </a:t>
            </a:r>
            <a:r>
              <a:rPr lang="en-US" altLang="zh-CN" sz="4800" i="1" dirty="0">
                <a:latin typeface="Bradley Hand" pitchFamily="2" charset="77"/>
              </a:rPr>
              <a:t>the</a:t>
            </a:r>
            <a:r>
              <a:rPr lang="zh-CN" altLang="en-US" sz="4800" i="1" dirty="0">
                <a:latin typeface="Bradley Hand" pitchFamily="2" charset="77"/>
              </a:rPr>
              <a:t> </a:t>
            </a:r>
            <a:r>
              <a:rPr lang="en-US" altLang="zh-CN" sz="4800" i="1" dirty="0">
                <a:latin typeface="Bradley Hand" pitchFamily="2" charset="77"/>
              </a:rPr>
              <a:t>problem</a:t>
            </a:r>
          </a:p>
          <a:p>
            <a:r>
              <a:rPr lang="en-US" altLang="zh-CN" sz="4800" i="1" dirty="0">
                <a:latin typeface="Bradley Hand" pitchFamily="2" charset="77"/>
              </a:rPr>
              <a:t>Model Introduction</a:t>
            </a:r>
          </a:p>
          <a:p>
            <a:r>
              <a:rPr lang="en-US" altLang="zh-CN" sz="4800" i="1" dirty="0">
                <a:latin typeface="Bradley Hand" pitchFamily="2" charset="77"/>
              </a:rPr>
              <a:t>Training process</a:t>
            </a:r>
          </a:p>
          <a:p>
            <a:r>
              <a:rPr lang="en-US" altLang="zh-CN" sz="4800" i="1" dirty="0">
                <a:latin typeface="Bradley Hand" pitchFamily="2" charset="77"/>
              </a:rPr>
              <a:t>Results and analysis</a:t>
            </a:r>
          </a:p>
          <a:p>
            <a:r>
              <a:rPr lang="en-US" altLang="zh-CN" sz="4800" i="1" dirty="0">
                <a:latin typeface="Bradley Hand" pitchFamily="2" charset="77"/>
              </a:rPr>
              <a:t>Learn</a:t>
            </a:r>
            <a:r>
              <a:rPr lang="zh-CN" altLang="en-US" sz="4800" i="1" dirty="0">
                <a:latin typeface="Bradley Hand" pitchFamily="2" charset="77"/>
              </a:rPr>
              <a:t> </a:t>
            </a:r>
            <a:r>
              <a:rPr lang="en-US" altLang="zh-CN" sz="4800" i="1" dirty="0">
                <a:latin typeface="Bradley Hand" pitchFamily="2" charset="77"/>
              </a:rPr>
              <a:t>and</a:t>
            </a:r>
            <a:r>
              <a:rPr lang="zh-CN" altLang="en-US" sz="4800" i="1" dirty="0">
                <a:latin typeface="Bradley Hand" pitchFamily="2" charset="77"/>
              </a:rPr>
              <a:t> </a:t>
            </a:r>
            <a:r>
              <a:rPr lang="en-US" altLang="zh-CN" sz="4800" i="1" dirty="0">
                <a:latin typeface="Bradley Hand" pitchFamily="2" charset="77"/>
              </a:rPr>
              <a:t>generalize</a:t>
            </a:r>
          </a:p>
        </p:txBody>
      </p:sp>
    </p:spTree>
    <p:extLst>
      <p:ext uri="{BB962C8B-B14F-4D97-AF65-F5344CB8AC3E}">
        <p14:creationId xmlns:p14="http://schemas.microsoft.com/office/powerpoint/2010/main" val="1671670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5A07-EEB0-2E4E-B086-D4EC4127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detection and cropping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B7E749-2A6A-084C-A298-7B10B9697A36}"/>
              </a:ext>
            </a:extLst>
          </p:cNvPr>
          <p:cNvSpPr txBox="1"/>
          <p:nvPr/>
        </p:nvSpPr>
        <p:spPr>
          <a:xfrm>
            <a:off x="846667" y="1907822"/>
            <a:ext cx="10634133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Use the pre-built </a:t>
            </a:r>
            <a:r>
              <a:rPr kumimoji="1" lang="en-US" altLang="zh-CN" sz="2800" dirty="0" err="1"/>
              <a:t>Haar</a:t>
            </a:r>
            <a:r>
              <a:rPr kumimoji="1" lang="en-US" altLang="zh-CN" sz="2800" dirty="0"/>
              <a:t> Cascades algorithm model in </a:t>
            </a:r>
            <a:r>
              <a:rPr kumimoji="1" lang="en-US" altLang="zh-CN" sz="2800" dirty="0" err="1"/>
              <a:t>OpenCV</a:t>
            </a:r>
            <a:r>
              <a:rPr kumimoji="1" lang="en-US" altLang="zh-CN" sz="2800" dirty="0"/>
              <a:t> library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Set a minimum array for the detected bound to avoid wrong detection of faces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Return arrays of (x, y, w, h) and reshape the faces with them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Transfer arrays of faces to images and resize it to 48*48 pixels images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821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8E7B-AD79-B94E-9A0C-478C41F7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56" y="205567"/>
            <a:ext cx="10131425" cy="1456267"/>
          </a:xfrm>
        </p:spPr>
        <p:txBody>
          <a:bodyPr/>
          <a:lstStyle/>
          <a:p>
            <a:r>
              <a:rPr lang="en-US" altLang="zh-Hans" dirty="0"/>
              <a:t>explanation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953D0-F037-0E48-9316-758B1346C65E}"/>
              </a:ext>
            </a:extLst>
          </p:cNvPr>
          <p:cNvSpPr txBox="1"/>
          <p:nvPr/>
        </p:nvSpPr>
        <p:spPr>
          <a:xfrm>
            <a:off x="880534" y="1458634"/>
            <a:ext cx="10634133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/>
              <a:t>Application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of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‘Cascade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of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Classifiers’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/>
              <a:t>Catch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all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features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of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an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image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and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group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them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into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different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stages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of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classifiers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and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apply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one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by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one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/>
              <a:t>Check</a:t>
            </a:r>
            <a:r>
              <a:rPr kumimoji="1" lang="zh-Hans" altLang="en-US" sz="2800" dirty="0"/>
              <a:t> </a:t>
            </a:r>
            <a:r>
              <a:rPr kumimoji="1" lang="en-US" altLang="zh-CN" sz="2800" dirty="0"/>
              <a:t>if a window is not a face region</a:t>
            </a:r>
            <a:r>
              <a:rPr kumimoji="1" lang="en-US" altLang="zh-Hans" sz="2800" dirty="0"/>
              <a:t>.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If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not,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i.e.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fail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current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stage,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then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discard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/>
              <a:t>If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pass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current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stage,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then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apply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next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stage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and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process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like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this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iteratively.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/>
              <a:t>The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window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that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passes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all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stages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face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region.</a:t>
            </a:r>
            <a:r>
              <a:rPr kumimoji="1" lang="zh-Hans" altLang="en-US" sz="2800" dirty="0"/>
              <a:t>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177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5135-1ABF-0E48-9828-89A5662D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accuracy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detection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320DD1-C3B9-4A41-B6F0-74C296969294}"/>
              </a:ext>
            </a:extLst>
          </p:cNvPr>
          <p:cNvSpPr txBox="1"/>
          <p:nvPr/>
        </p:nvSpPr>
        <p:spPr>
          <a:xfrm>
            <a:off x="891822" y="2065867"/>
            <a:ext cx="1063413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/>
              <a:t>The</a:t>
            </a:r>
            <a:r>
              <a:rPr kumimoji="1" lang="zh-Hans" altLang="en-US" sz="2800" dirty="0"/>
              <a:t> </a:t>
            </a:r>
            <a:r>
              <a:rPr kumimoji="1" lang="en-US" altLang="zh-CN" sz="2800" dirty="0"/>
              <a:t>classifier for face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already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pre-trained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in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library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Hans" sz="2800" dirty="0"/>
              <a:t>To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avoid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invalid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detection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of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faces,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we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s</a:t>
            </a:r>
            <a:r>
              <a:rPr kumimoji="1" lang="en-US" altLang="zh-CN" sz="2800" dirty="0"/>
              <a:t>et a minimum array </a:t>
            </a:r>
            <a:r>
              <a:rPr kumimoji="1" lang="en-US" altLang="zh-Hans" sz="2800" dirty="0"/>
              <a:t>to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filter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patterns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that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are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mistakenly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detected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as</a:t>
            </a:r>
            <a:r>
              <a:rPr kumimoji="1" lang="zh-Hans" altLang="en-US" sz="2800" dirty="0"/>
              <a:t> </a:t>
            </a:r>
            <a:r>
              <a:rPr kumimoji="1" lang="en-US" altLang="zh-Hans" sz="2800" dirty="0"/>
              <a:t>faces</a:t>
            </a:r>
          </a:p>
        </p:txBody>
      </p:sp>
    </p:spTree>
    <p:extLst>
      <p:ext uri="{BB962C8B-B14F-4D97-AF65-F5344CB8AC3E}">
        <p14:creationId xmlns:p14="http://schemas.microsoft.com/office/powerpoint/2010/main" val="3383466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B1B8-9D51-894A-9EC7-CE31E031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4" y="0"/>
            <a:ext cx="10131425" cy="1456267"/>
          </a:xfrm>
        </p:spPr>
        <p:txBody>
          <a:bodyPr/>
          <a:lstStyle/>
          <a:p>
            <a:r>
              <a:rPr lang="en-US" altLang="zh-Hans" dirty="0"/>
              <a:t>Test</a:t>
            </a:r>
            <a:r>
              <a:rPr lang="zh-Hans" altLang="en-US" dirty="0"/>
              <a:t> </a:t>
            </a:r>
            <a:r>
              <a:rPr lang="en-US" altLang="zh-Hans" dirty="0"/>
              <a:t>result</a:t>
            </a:r>
            <a:endParaRPr lang="en-US" dirty="0"/>
          </a:p>
        </p:txBody>
      </p:sp>
      <p:pic>
        <p:nvPicPr>
          <p:cNvPr id="5" name="Picture 4" descr="A person smiling for the camera&#13;&#10;&#13;&#10;Description automatically generated">
            <a:extLst>
              <a:ext uri="{FF2B5EF4-FFF2-40B4-BE49-F238E27FC236}">
                <a16:creationId xmlns:a16="http://schemas.microsoft.com/office/drawing/2014/main" id="{65DE2714-9992-E149-B5F9-E3A8D9D4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338"/>
            <a:ext cx="1905000" cy="1066800"/>
          </a:xfrm>
          <a:prstGeom prst="rect">
            <a:avLst/>
          </a:prstGeom>
        </p:spPr>
      </p:pic>
      <p:pic>
        <p:nvPicPr>
          <p:cNvPr id="7" name="Picture 6" descr="A person posing for the camera&#13;&#10;&#13;&#10;Description automatically generated">
            <a:extLst>
              <a:ext uri="{FF2B5EF4-FFF2-40B4-BE49-F238E27FC236}">
                <a16:creationId xmlns:a16="http://schemas.microsoft.com/office/drawing/2014/main" id="{8BEE493B-3FED-E045-ABB2-96A8CEEC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917209"/>
            <a:ext cx="898046" cy="898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2ECEC0-CA30-4945-89F4-AEE55F805343}"/>
              </a:ext>
            </a:extLst>
          </p:cNvPr>
          <p:cNvSpPr txBox="1"/>
          <p:nvPr/>
        </p:nvSpPr>
        <p:spPr>
          <a:xfrm>
            <a:off x="559379" y="4374197"/>
            <a:ext cx="7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Happy</a:t>
            </a:r>
          </a:p>
        </p:txBody>
      </p:sp>
      <p:pic>
        <p:nvPicPr>
          <p:cNvPr id="10" name="Picture 9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7CFB351F-4C95-344A-ABFB-90427B48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187888"/>
            <a:ext cx="1739900" cy="1155700"/>
          </a:xfrm>
          <a:prstGeom prst="rect">
            <a:avLst/>
          </a:prstGeom>
        </p:spPr>
      </p:pic>
      <p:pic>
        <p:nvPicPr>
          <p:cNvPr id="12" name="Picture 11" descr="A person wearing glasses&#13;&#10;&#13;&#10;Description automatically generated">
            <a:extLst>
              <a:ext uri="{FF2B5EF4-FFF2-40B4-BE49-F238E27FC236}">
                <a16:creationId xmlns:a16="http://schemas.microsoft.com/office/drawing/2014/main" id="{525CA565-DC4A-9844-8921-5D91CEDDE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654" y="2917209"/>
            <a:ext cx="898046" cy="898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65664C-CC4C-8F4C-B4FB-BACC12083029}"/>
              </a:ext>
            </a:extLst>
          </p:cNvPr>
          <p:cNvSpPr txBox="1"/>
          <p:nvPr/>
        </p:nvSpPr>
        <p:spPr>
          <a:xfrm>
            <a:off x="2339497" y="441382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Angry</a:t>
            </a:r>
          </a:p>
        </p:txBody>
      </p:sp>
      <p:pic>
        <p:nvPicPr>
          <p:cNvPr id="15" name="Picture 14" descr="A person smiling for the camera&#13;&#10;&#13;&#10;Description automatically generated">
            <a:extLst>
              <a:ext uri="{FF2B5EF4-FFF2-40B4-BE49-F238E27FC236}">
                <a16:creationId xmlns:a16="http://schemas.microsoft.com/office/drawing/2014/main" id="{BFE2FF8B-F16F-494B-9210-41D6312E1B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900" y="965638"/>
            <a:ext cx="1257300" cy="1600200"/>
          </a:xfrm>
          <a:prstGeom prst="rect">
            <a:avLst/>
          </a:prstGeom>
        </p:spPr>
      </p:pic>
      <p:pic>
        <p:nvPicPr>
          <p:cNvPr id="17" name="Picture 16" descr="A blurry image of a person&#13;&#10;&#13;&#10;Description automatically generated">
            <a:extLst>
              <a:ext uri="{FF2B5EF4-FFF2-40B4-BE49-F238E27FC236}">
                <a16:creationId xmlns:a16="http://schemas.microsoft.com/office/drawing/2014/main" id="{AF11C5EE-A1F0-0748-85FA-CE177B440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185" y="2917207"/>
            <a:ext cx="898045" cy="8980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B8B3FC-2A57-AE4F-AAA1-E5007550596C}"/>
              </a:ext>
            </a:extLst>
          </p:cNvPr>
          <p:cNvSpPr txBox="1"/>
          <p:nvPr/>
        </p:nvSpPr>
        <p:spPr>
          <a:xfrm>
            <a:off x="3906526" y="4413828"/>
            <a:ext cx="7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Happy</a:t>
            </a:r>
          </a:p>
        </p:txBody>
      </p:sp>
      <p:pic>
        <p:nvPicPr>
          <p:cNvPr id="20" name="Picture 19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43F33E73-5183-3140-9507-75C68C4FB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200" y="1054538"/>
            <a:ext cx="1422400" cy="1422400"/>
          </a:xfrm>
          <a:prstGeom prst="rect">
            <a:avLst/>
          </a:prstGeom>
        </p:spPr>
      </p:pic>
      <p:pic>
        <p:nvPicPr>
          <p:cNvPr id="22" name="Picture 21" descr="A person looking at the camera&#13;&#10;&#13;&#10;Description automatically generated">
            <a:extLst>
              <a:ext uri="{FF2B5EF4-FFF2-40B4-BE49-F238E27FC236}">
                <a16:creationId xmlns:a16="http://schemas.microsoft.com/office/drawing/2014/main" id="{7F1BC6CF-74BA-0845-B152-DC4D71794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7956" y="2917206"/>
            <a:ext cx="898044" cy="8980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BD243E-622A-7242-96B6-0FE94DFCD006}"/>
              </a:ext>
            </a:extLst>
          </p:cNvPr>
          <p:cNvSpPr txBox="1"/>
          <p:nvPr/>
        </p:nvSpPr>
        <p:spPr>
          <a:xfrm>
            <a:off x="5169977" y="4374197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pic>
        <p:nvPicPr>
          <p:cNvPr id="25" name="Picture 24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44A43E79-A420-EA41-858F-6741B4C82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600" y="1187888"/>
            <a:ext cx="1854200" cy="1092200"/>
          </a:xfrm>
          <a:prstGeom prst="rect">
            <a:avLst/>
          </a:prstGeom>
        </p:spPr>
      </p:pic>
      <p:pic>
        <p:nvPicPr>
          <p:cNvPr id="27" name="Picture 26" descr="A close up of a person looking at the camera&#13;&#10;&#13;&#10;Description automatically generated">
            <a:extLst>
              <a:ext uri="{FF2B5EF4-FFF2-40B4-BE49-F238E27FC236}">
                <a16:creationId xmlns:a16="http://schemas.microsoft.com/office/drawing/2014/main" id="{D545022A-1261-B04D-A79D-B3E8C3C0C3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2247" y="2908885"/>
            <a:ext cx="898043" cy="8980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8624E7-8BFB-3948-BFD7-A76BEDAF06E9}"/>
              </a:ext>
            </a:extLst>
          </p:cNvPr>
          <p:cNvSpPr txBox="1"/>
          <p:nvPr/>
        </p:nvSpPr>
        <p:spPr>
          <a:xfrm>
            <a:off x="6808277" y="4374197"/>
            <a:ext cx="5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</a:t>
            </a:r>
          </a:p>
        </p:txBody>
      </p:sp>
      <p:pic>
        <p:nvPicPr>
          <p:cNvPr id="30" name="Picture 29" descr="A person smiling for the camera&#13;&#10;&#13;&#10;Description automatically generated">
            <a:extLst>
              <a:ext uri="{FF2B5EF4-FFF2-40B4-BE49-F238E27FC236}">
                <a16:creationId xmlns:a16="http://schemas.microsoft.com/office/drawing/2014/main" id="{B8D8A4A3-ED18-2742-9482-BF5B450B23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8800" y="1232338"/>
            <a:ext cx="1517477" cy="916809"/>
          </a:xfrm>
          <a:prstGeom prst="rect">
            <a:avLst/>
          </a:prstGeom>
        </p:spPr>
      </p:pic>
      <p:pic>
        <p:nvPicPr>
          <p:cNvPr id="32" name="Picture 31" descr="A person wearing a hat&#13;&#10;&#13;&#10;Description automatically generated">
            <a:extLst>
              <a:ext uri="{FF2B5EF4-FFF2-40B4-BE49-F238E27FC236}">
                <a16:creationId xmlns:a16="http://schemas.microsoft.com/office/drawing/2014/main" id="{2FE5A837-204A-4441-A532-CC140C4527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4040" y="2890119"/>
            <a:ext cx="916809" cy="9168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F37393-DA7D-FD46-ACFC-F55A4C9067CA}"/>
              </a:ext>
            </a:extLst>
          </p:cNvPr>
          <p:cNvSpPr txBox="1"/>
          <p:nvPr/>
        </p:nvSpPr>
        <p:spPr>
          <a:xfrm>
            <a:off x="8568344" y="4400474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pic>
        <p:nvPicPr>
          <p:cNvPr id="35" name="Picture 34" descr="A close up of a person&#13;&#10;&#13;&#10;Description automatically generated">
            <a:extLst>
              <a:ext uri="{FF2B5EF4-FFF2-40B4-BE49-F238E27FC236}">
                <a16:creationId xmlns:a16="http://schemas.microsoft.com/office/drawing/2014/main" id="{E5466C46-DBF5-954D-B2C9-7A91D7D8DD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6277" y="1086288"/>
            <a:ext cx="1562100" cy="1295400"/>
          </a:xfrm>
          <a:prstGeom prst="rect">
            <a:avLst/>
          </a:prstGeom>
        </p:spPr>
      </p:pic>
      <p:pic>
        <p:nvPicPr>
          <p:cNvPr id="37" name="Picture 36" descr="A person who is smiling and looking at the camera&#13;&#10;&#13;&#10;Description automatically generated">
            <a:extLst>
              <a:ext uri="{FF2B5EF4-FFF2-40B4-BE49-F238E27FC236}">
                <a16:creationId xmlns:a16="http://schemas.microsoft.com/office/drawing/2014/main" id="{A4FB4A6F-80F9-4349-8535-630E053FA1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38668" y="2917205"/>
            <a:ext cx="916809" cy="9168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975F16B-F043-0547-965E-53D4FEAE13F6}"/>
              </a:ext>
            </a:extLst>
          </p:cNvPr>
          <p:cNvSpPr txBox="1"/>
          <p:nvPr/>
        </p:nvSpPr>
        <p:spPr>
          <a:xfrm>
            <a:off x="10429960" y="441382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A6598D-B26D-904F-AD88-D3B8DC97475F}"/>
              </a:ext>
            </a:extLst>
          </p:cNvPr>
          <p:cNvSpPr txBox="1"/>
          <p:nvPr/>
        </p:nvSpPr>
        <p:spPr>
          <a:xfrm>
            <a:off x="552222" y="519706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3EAFFD-EDDD-174F-8C37-0A2A4F1877E6}"/>
              </a:ext>
            </a:extLst>
          </p:cNvPr>
          <p:cNvSpPr txBox="1"/>
          <p:nvPr/>
        </p:nvSpPr>
        <p:spPr>
          <a:xfrm>
            <a:off x="2332340" y="523669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5AEAA-783D-FF4B-879F-8B488AF39F6A}"/>
              </a:ext>
            </a:extLst>
          </p:cNvPr>
          <p:cNvSpPr txBox="1"/>
          <p:nvPr/>
        </p:nvSpPr>
        <p:spPr>
          <a:xfrm>
            <a:off x="3899369" y="523669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569425-3AC8-CE4B-B3D8-99878C2B032A}"/>
              </a:ext>
            </a:extLst>
          </p:cNvPr>
          <p:cNvSpPr txBox="1"/>
          <p:nvPr/>
        </p:nvSpPr>
        <p:spPr>
          <a:xfrm>
            <a:off x="5162820" y="519706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D6066B-4534-B145-BF64-C3A3B493F13B}"/>
              </a:ext>
            </a:extLst>
          </p:cNvPr>
          <p:cNvSpPr txBox="1"/>
          <p:nvPr/>
        </p:nvSpPr>
        <p:spPr>
          <a:xfrm>
            <a:off x="6801120" y="519706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4FC197-0C76-F643-BDBB-DE2B427FAFCB}"/>
              </a:ext>
            </a:extLst>
          </p:cNvPr>
          <p:cNvSpPr txBox="1"/>
          <p:nvPr/>
        </p:nvSpPr>
        <p:spPr>
          <a:xfrm>
            <a:off x="8561187" y="522334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3A3A8-5D36-4948-813D-45FB5317D012}"/>
              </a:ext>
            </a:extLst>
          </p:cNvPr>
          <p:cNvSpPr txBox="1"/>
          <p:nvPr/>
        </p:nvSpPr>
        <p:spPr>
          <a:xfrm>
            <a:off x="10422803" y="523669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3879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0B493-9F93-F645-B3D0-2F2B5019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245472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altLang="zh-Hans" sz="6000" i="1" dirty="0">
                <a:latin typeface="Bradley Hand" pitchFamily="2" charset="77"/>
              </a:rPr>
              <a:t>Thank</a:t>
            </a:r>
            <a:r>
              <a:rPr lang="zh-Hans" altLang="en-US" sz="6000" i="1" dirty="0">
                <a:latin typeface="Bradley Hand" pitchFamily="2" charset="77"/>
              </a:rPr>
              <a:t>  </a:t>
            </a:r>
            <a:r>
              <a:rPr lang="en-US" altLang="zh-Hans" sz="6000" i="1" dirty="0">
                <a:latin typeface="Bradley Hand" pitchFamily="2" charset="77"/>
              </a:rPr>
              <a:t>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86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381549-050F-C441-8C61-F9D618224754}"/>
              </a:ext>
            </a:extLst>
          </p:cNvPr>
          <p:cNvSpPr/>
          <p:nvPr/>
        </p:nvSpPr>
        <p:spPr>
          <a:xfrm>
            <a:off x="2620107" y="2795953"/>
            <a:ext cx="6894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i="1" dirty="0">
                <a:latin typeface="Bradley Hand" pitchFamily="2" charset="77"/>
              </a:rPr>
              <a:t>Define</a:t>
            </a:r>
            <a:r>
              <a:rPr lang="zh-CN" altLang="en-US" sz="6000" i="1" dirty="0">
                <a:latin typeface="Bradley Hand" pitchFamily="2" charset="77"/>
              </a:rPr>
              <a:t> </a:t>
            </a:r>
            <a:r>
              <a:rPr lang="en-US" altLang="zh-CN" sz="6000" i="1" dirty="0">
                <a:latin typeface="Bradley Hand" pitchFamily="2" charset="77"/>
              </a:rPr>
              <a:t>the</a:t>
            </a:r>
            <a:r>
              <a:rPr lang="zh-CN" altLang="en-US" sz="6000" i="1" dirty="0">
                <a:latin typeface="Bradley Hand" pitchFamily="2" charset="77"/>
              </a:rPr>
              <a:t> </a:t>
            </a:r>
            <a:r>
              <a:rPr lang="en-US" altLang="zh-CN" sz="6000" i="1" dirty="0">
                <a:latin typeface="Bradley Hand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26998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382EFC-9EC6-B24B-AA10-081F63E3E9B6}"/>
              </a:ext>
            </a:extLst>
          </p:cNvPr>
          <p:cNvSpPr txBox="1">
            <a:spLocks/>
          </p:cNvSpPr>
          <p:nvPr/>
        </p:nvSpPr>
        <p:spPr>
          <a:xfrm>
            <a:off x="649337" y="3822711"/>
            <a:ext cx="10903565" cy="26526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6000" b="1" i="1" dirty="0">
                <a:latin typeface="Bradley Hand" pitchFamily="2" charset="77"/>
              </a:rPr>
              <a:t>Facial Expression Classification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BF02C-DF13-0A49-AE6C-7B246F1C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8" y="960120"/>
            <a:ext cx="5878764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79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0BCB-FA88-CC44-8F6A-61F74AEE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9823"/>
            <a:ext cx="10131425" cy="2065867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i="1" dirty="0">
                <a:latin typeface="Bradley Hand" pitchFamily="2" charset="77"/>
              </a:rPr>
              <a:t>BACKGROUND</a:t>
            </a:r>
            <a:endParaRPr lang="en-US" sz="6000" i="1" dirty="0">
              <a:latin typeface="Bradley Hand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79DE-EC09-E04F-ABD2-F0657741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4223"/>
            <a:ext cx="10131425" cy="54039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>
                <a:latin typeface="+mj-lt"/>
              </a:rPr>
              <a:t>“</a:t>
            </a:r>
            <a:r>
              <a:rPr lang="en-US" altLang="zh-CN" sz="2400" i="1" dirty="0">
                <a:latin typeface="+mj-lt"/>
              </a:rPr>
              <a:t>A</a:t>
            </a:r>
            <a:r>
              <a:rPr lang="en-US" sz="2400" i="1" dirty="0">
                <a:latin typeface="+mj-lt"/>
              </a:rPr>
              <a:t>ffection express = 7% language + 38% voice + 55% facial expression”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+mj-lt"/>
              </a:rPr>
              <a:t>Facial emotion recognition algorithms are becoming increasingly powerful 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+mj-lt"/>
              </a:rPr>
              <a:t>D</a:t>
            </a:r>
            <a:r>
              <a:rPr lang="en-US" sz="2400" i="1" dirty="0">
                <a:latin typeface="+mj-lt"/>
              </a:rPr>
              <a:t>emand</a:t>
            </a:r>
            <a:r>
              <a:rPr lang="en-US" altLang="zh-CN" sz="2400" i="1" dirty="0">
                <a:latin typeface="+mj-lt"/>
              </a:rPr>
              <a:t>s</a:t>
            </a:r>
            <a:r>
              <a:rPr lang="en-US" sz="2400" i="1" dirty="0">
                <a:latin typeface="+mj-lt"/>
              </a:rPr>
              <a:t> from</a:t>
            </a:r>
            <a:r>
              <a:rPr lang="zh-CN" altLang="en-US" sz="2400" i="1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marketing companies </a:t>
            </a:r>
            <a:r>
              <a:rPr lang="en-US" altLang="zh-CN" sz="2400" i="1" dirty="0">
                <a:latin typeface="+mj-lt"/>
              </a:rPr>
              <a:t>and</a:t>
            </a:r>
            <a:r>
              <a:rPr lang="zh-CN" altLang="en-US" sz="2400" i="1" dirty="0">
                <a:latin typeface="+mj-lt"/>
              </a:rPr>
              <a:t> </a:t>
            </a:r>
            <a:r>
              <a:rPr lang="en-US" altLang="zh-CN" sz="2400" i="1" dirty="0">
                <a:latin typeface="+mj-lt"/>
              </a:rPr>
              <a:t>social</a:t>
            </a:r>
            <a:r>
              <a:rPr lang="zh-CN" altLang="en-US" sz="2400" i="1" dirty="0">
                <a:latin typeface="+mj-lt"/>
              </a:rPr>
              <a:t> </a:t>
            </a:r>
            <a:r>
              <a:rPr lang="en-US" altLang="zh-CN" sz="2400" i="1" dirty="0">
                <a:latin typeface="+mj-lt"/>
              </a:rPr>
              <a:t>media</a:t>
            </a:r>
            <a:r>
              <a:rPr lang="zh-CN" altLang="en-US" sz="2400" i="1" dirty="0">
                <a:latin typeface="+mj-lt"/>
              </a:rPr>
              <a:t> </a:t>
            </a:r>
            <a:r>
              <a:rPr lang="en-US" altLang="zh-CN" sz="2400" i="1" dirty="0">
                <a:latin typeface="+mj-lt"/>
              </a:rPr>
              <a:t>Apps</a:t>
            </a:r>
            <a:r>
              <a:rPr lang="zh-CN" altLang="en-US" sz="2400" i="1" dirty="0">
                <a:latin typeface="+mj-lt"/>
              </a:rPr>
              <a:t> </a:t>
            </a:r>
            <a:r>
              <a:rPr lang="en-US" altLang="zh-CN" sz="2400" i="1" dirty="0">
                <a:latin typeface="+mj-lt"/>
              </a:rPr>
              <a:t>like</a:t>
            </a:r>
            <a:r>
              <a:rPr lang="zh-CN" altLang="en-US" sz="2400" i="1" dirty="0">
                <a:latin typeface="+mj-lt"/>
              </a:rPr>
              <a:t> </a:t>
            </a:r>
            <a:r>
              <a:rPr lang="en-US" altLang="zh-CN" sz="2400" i="1" dirty="0">
                <a:latin typeface="+mj-lt"/>
              </a:rPr>
              <a:t>Instagram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+mj-lt"/>
              </a:rPr>
              <a:t>H</a:t>
            </a:r>
            <a:r>
              <a:rPr lang="en-US" sz="2400" i="1" dirty="0">
                <a:latin typeface="+mj-lt"/>
              </a:rPr>
              <a:t>uman–computer interaction, production control, e-learning, fatigue driving detection, and emotional robot</a:t>
            </a:r>
          </a:p>
        </p:txBody>
      </p:sp>
    </p:spTree>
    <p:extLst>
      <p:ext uri="{BB962C8B-B14F-4D97-AF65-F5344CB8AC3E}">
        <p14:creationId xmlns:p14="http://schemas.microsoft.com/office/powerpoint/2010/main" val="255255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C88F2-ACFD-DC4F-86D3-BC683543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392" y="344496"/>
            <a:ext cx="5958394" cy="1139530"/>
          </a:xfrm>
        </p:spPr>
        <p:txBody>
          <a:bodyPr/>
          <a:lstStyle/>
          <a:p>
            <a:r>
              <a:rPr lang="en-US" altLang="zh-CN" sz="3600" i="1" dirty="0">
                <a:latin typeface="Bradley Hand" pitchFamily="2" charset="77"/>
              </a:rPr>
              <a:t>7</a:t>
            </a:r>
            <a:r>
              <a:rPr lang="zh-CN" altLang="en-US" sz="3600" i="1" dirty="0">
                <a:latin typeface="Bradley Hand" pitchFamily="2" charset="77"/>
              </a:rPr>
              <a:t> </a:t>
            </a:r>
            <a:r>
              <a:rPr lang="en-US" altLang="zh-CN" sz="3600" i="1" dirty="0">
                <a:latin typeface="Bradley Hand" pitchFamily="2" charset="77"/>
              </a:rPr>
              <a:t>kinds</a:t>
            </a:r>
            <a:r>
              <a:rPr lang="zh-CN" altLang="en-US" sz="3600" i="1" dirty="0">
                <a:latin typeface="Bradley Hand" pitchFamily="2" charset="77"/>
              </a:rPr>
              <a:t> </a:t>
            </a:r>
            <a:r>
              <a:rPr lang="en-US" altLang="zh-CN" sz="3600" i="1" dirty="0">
                <a:latin typeface="Bradley Hand" pitchFamily="2" charset="77"/>
              </a:rPr>
              <a:t>of</a:t>
            </a:r>
            <a:r>
              <a:rPr lang="zh-CN" altLang="en-US" sz="3600" i="1" dirty="0">
                <a:latin typeface="Bradley Hand" pitchFamily="2" charset="77"/>
              </a:rPr>
              <a:t> </a:t>
            </a:r>
            <a:r>
              <a:rPr lang="en-US" altLang="zh-CN" sz="3600" i="1" dirty="0">
                <a:latin typeface="Bradley Hand" pitchFamily="2" charset="77"/>
              </a:rPr>
              <a:t>facial</a:t>
            </a:r>
            <a:r>
              <a:rPr lang="zh-CN" altLang="en-US" sz="3600" i="1" dirty="0">
                <a:latin typeface="Bradley Hand" pitchFamily="2" charset="77"/>
              </a:rPr>
              <a:t> </a:t>
            </a:r>
            <a:r>
              <a:rPr lang="en-US" altLang="zh-CN" sz="3600" i="1" dirty="0">
                <a:latin typeface="Bradley Hand" pitchFamily="2" charset="77"/>
              </a:rPr>
              <a:t>expression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E17C-51DD-1244-AC8C-9D01EC08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700968"/>
            <a:ext cx="4996923" cy="4549929"/>
          </a:xfrm>
        </p:spPr>
        <p:txBody>
          <a:bodyPr>
            <a:noAutofit/>
          </a:bodyPr>
          <a:lstStyle/>
          <a:p>
            <a:r>
              <a:rPr lang="en-US" sz="2800" i="1" dirty="0"/>
              <a:t>Anger</a:t>
            </a:r>
          </a:p>
          <a:p>
            <a:r>
              <a:rPr lang="en-US" sz="2800" i="1" dirty="0"/>
              <a:t>Disgust</a:t>
            </a:r>
          </a:p>
          <a:p>
            <a:r>
              <a:rPr lang="en-US" sz="2800" i="1" dirty="0"/>
              <a:t>Fear</a:t>
            </a:r>
          </a:p>
          <a:p>
            <a:r>
              <a:rPr lang="en-US" sz="2800" i="1" dirty="0"/>
              <a:t>Happiness</a:t>
            </a:r>
          </a:p>
          <a:p>
            <a:r>
              <a:rPr lang="en-US" sz="2800" i="1" dirty="0"/>
              <a:t>Sadness</a:t>
            </a:r>
          </a:p>
          <a:p>
            <a:r>
              <a:rPr lang="en-US" sz="2800" i="1" dirty="0"/>
              <a:t>Surprise</a:t>
            </a:r>
          </a:p>
          <a:p>
            <a:r>
              <a:rPr lang="en-US" sz="2800" i="1" dirty="0"/>
              <a:t>Neural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E136FF-460D-1F45-8A42-E421CD00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0580" y="-269659"/>
            <a:ext cx="4722813" cy="1753685"/>
          </a:xfrm>
        </p:spPr>
        <p:txBody>
          <a:bodyPr/>
          <a:lstStyle/>
          <a:p>
            <a:r>
              <a:rPr lang="en-US" altLang="zh-CN" sz="3600" dirty="0">
                <a:latin typeface="Bradley Hand" pitchFamily="2" charset="77"/>
              </a:rPr>
              <a:t>General</a:t>
            </a:r>
            <a:r>
              <a:rPr lang="zh-CN" altLang="en-US" sz="3600" dirty="0">
                <a:latin typeface="Bradley Hand" pitchFamily="2" charset="77"/>
              </a:rPr>
              <a:t> </a:t>
            </a:r>
            <a:r>
              <a:rPr lang="en-US" altLang="zh-CN" sz="3600" dirty="0">
                <a:latin typeface="Bradley Hand" pitchFamily="2" charset="77"/>
              </a:rPr>
              <a:t>key</a:t>
            </a:r>
            <a:r>
              <a:rPr lang="zh-CN" altLang="en-US" sz="3600" dirty="0">
                <a:latin typeface="Bradley Hand" pitchFamily="2" charset="77"/>
              </a:rPr>
              <a:t> </a:t>
            </a:r>
            <a:r>
              <a:rPr lang="en-US" altLang="zh-CN" sz="3600" dirty="0">
                <a:latin typeface="Bradley Hand" pitchFamily="2" charset="77"/>
              </a:rPr>
              <a:t>steps</a:t>
            </a:r>
            <a:endParaRPr lang="en-US" sz="3600" dirty="0">
              <a:latin typeface="Bradley Hand" pitchFamily="2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05DFD5-DCF8-B14B-B7F2-674C05E55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4319" y="1835879"/>
            <a:ext cx="4995334" cy="4415017"/>
          </a:xfrm>
        </p:spPr>
        <p:txBody>
          <a:bodyPr/>
          <a:lstStyle/>
          <a:p>
            <a:r>
              <a:rPr lang="en-US" altLang="zh-CN" sz="3600" i="1" dirty="0"/>
              <a:t>F</a:t>
            </a:r>
            <a:r>
              <a:rPr lang="en-US" sz="3600" i="1" dirty="0"/>
              <a:t>ace detectio</a:t>
            </a:r>
            <a:r>
              <a:rPr lang="en-US" altLang="zh-CN" sz="3600" i="1" dirty="0"/>
              <a:t>n</a:t>
            </a:r>
          </a:p>
          <a:p>
            <a:r>
              <a:rPr lang="en-US" altLang="zh-CN" sz="3600" i="1" dirty="0"/>
              <a:t>Face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registration </a:t>
            </a:r>
          </a:p>
          <a:p>
            <a:r>
              <a:rPr lang="en-US" altLang="zh-CN" sz="3600" i="1" dirty="0"/>
              <a:t>Feature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extraction</a:t>
            </a:r>
          </a:p>
          <a:p>
            <a:r>
              <a:rPr lang="en-US" altLang="zh-CN" sz="3600" i="1" dirty="0"/>
              <a:t>Feature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classification </a:t>
            </a:r>
          </a:p>
          <a:p>
            <a:endParaRPr lang="en-US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ECEE3E9-515D-B443-8C6F-BBDEB753CC7F}"/>
              </a:ext>
            </a:extLst>
          </p:cNvPr>
          <p:cNvSpPr/>
          <p:nvPr/>
        </p:nvSpPr>
        <p:spPr>
          <a:xfrm>
            <a:off x="6295158" y="1650166"/>
            <a:ext cx="4742957" cy="23340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FCE984-CEA3-494E-BFEF-71D957507AC3}"/>
              </a:ext>
            </a:extLst>
          </p:cNvPr>
          <p:cNvCxnSpPr/>
          <p:nvPr/>
        </p:nvCxnSpPr>
        <p:spPr>
          <a:xfrm>
            <a:off x="6604319" y="4523014"/>
            <a:ext cx="4433796" cy="0"/>
          </a:xfrm>
          <a:prstGeom prst="line">
            <a:avLst/>
          </a:prstGeom>
          <a:ln w="219075">
            <a:gradFill>
              <a:gsLst>
                <a:gs pos="46028">
                  <a:srgbClr val="E6C5EC">
                    <a:lumMod val="0"/>
                    <a:lumOff val="100000"/>
                  </a:srgbClr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9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AAE3B8B-EE9B-414D-938F-DFB4F43FA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98029"/>
            <a:ext cx="6172200" cy="32524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DD0A-39BB-3046-9218-E56A9BDED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5516" y="1323594"/>
            <a:ext cx="3680885" cy="3965886"/>
          </a:xfrm>
        </p:spPr>
        <p:txBody>
          <a:bodyPr>
            <a:normAutofit fontScale="92500" lnSpcReduction="10000"/>
          </a:bodyPr>
          <a:lstStyle/>
          <a:p>
            <a:r>
              <a:rPr lang="en-US" sz="3600" i="1" dirty="0"/>
              <a:t>Challenges in Representation Learning: </a:t>
            </a:r>
          </a:p>
          <a:p>
            <a:r>
              <a:rPr lang="en-US" sz="3600" i="1" dirty="0"/>
              <a:t>Facial Expression Recognition Challenge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from</a:t>
            </a:r>
            <a:r>
              <a:rPr lang="zh-CN" altLang="en-US" sz="3600" i="1" dirty="0"/>
              <a:t> </a:t>
            </a:r>
            <a:r>
              <a:rPr lang="en-US" altLang="zh-CN" sz="3600" i="1" u="sng" dirty="0" err="1"/>
              <a:t>Kaggle.com</a:t>
            </a:r>
            <a:endParaRPr lang="en-US" altLang="zh-CN" sz="3600" i="1" u="sng" dirty="0"/>
          </a:p>
          <a:p>
            <a:r>
              <a:rPr lang="en-US" altLang="zh-CN" sz="1700" i="1" dirty="0">
                <a:hlinkClick r:id="rId3"/>
              </a:rPr>
              <a:t>https://www.kaggle.com/c/challenges-in-representation-learning-facial-expression-recognition-challenge#description</a:t>
            </a:r>
            <a:endParaRPr lang="en-US" altLang="zh-CN" sz="1700" i="1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8315-516D-CC4C-980A-9335348C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791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radley Hand" pitchFamily="2" charset="77"/>
              </a:rPr>
              <a:t>FER-2013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13363-76C7-A840-B5FA-30F0EA87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003" y="1904181"/>
            <a:ext cx="4995334" cy="425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dirty="0"/>
              <a:t>Includes</a:t>
            </a:r>
          </a:p>
          <a:p>
            <a:pPr marL="0" indent="0">
              <a:buNone/>
            </a:pPr>
            <a:endParaRPr lang="en-US" sz="2600" i="1" dirty="0"/>
          </a:p>
          <a:p>
            <a:r>
              <a:rPr lang="en-US" sz="2600" i="1" dirty="0"/>
              <a:t>28,709 Training examples</a:t>
            </a:r>
          </a:p>
          <a:p>
            <a:pPr marL="0" indent="0">
              <a:buNone/>
            </a:pPr>
            <a:r>
              <a:rPr lang="en-US" sz="2600" i="1" dirty="0"/>
              <a:t> </a:t>
            </a:r>
          </a:p>
          <a:p>
            <a:r>
              <a:rPr lang="en-US" sz="2600" i="1" dirty="0"/>
              <a:t>3,589 ”Public Test” examples </a:t>
            </a:r>
          </a:p>
          <a:p>
            <a:pPr marL="0" indent="0">
              <a:buNone/>
            </a:pPr>
            <a:endParaRPr lang="en-US" sz="2600" i="1" dirty="0"/>
          </a:p>
          <a:p>
            <a:r>
              <a:rPr lang="en-US" sz="2600" i="1" dirty="0"/>
              <a:t>3,589 ”Private Test” data </a:t>
            </a:r>
            <a:endParaRPr lang="en-US" dirty="0"/>
          </a:p>
          <a:p>
            <a:pPr marL="0" indent="0" algn="ctr">
              <a:buNone/>
            </a:pPr>
            <a:r>
              <a:rPr lang="en-US" altLang="zh-CN" sz="4000" b="1" i="1" dirty="0">
                <a:solidFill>
                  <a:schemeClr val="bg1"/>
                </a:solidFill>
                <a:highlight>
                  <a:srgbClr val="FFFF00"/>
                </a:highlight>
                <a:latin typeface="Bradley Hand" pitchFamily="2" charset="77"/>
              </a:rPr>
              <a:t>Test</a:t>
            </a:r>
            <a:r>
              <a:rPr lang="zh-CN" altLang="en-US" sz="4000" b="1" i="1" dirty="0">
                <a:solidFill>
                  <a:schemeClr val="bg1"/>
                </a:solidFill>
                <a:highlight>
                  <a:srgbClr val="FFFF00"/>
                </a:highlight>
                <a:latin typeface="Bradley Hand" pitchFamily="2" charset="77"/>
              </a:rPr>
              <a:t> </a:t>
            </a:r>
            <a:r>
              <a:rPr lang="en-US" altLang="zh-CN" sz="4000" b="1" i="1" dirty="0">
                <a:solidFill>
                  <a:schemeClr val="bg1"/>
                </a:solidFill>
                <a:highlight>
                  <a:srgbClr val="FFFF00"/>
                </a:highlight>
                <a:latin typeface="Bradley Hand" pitchFamily="2" charset="77"/>
              </a:rPr>
              <a:t>Set</a:t>
            </a:r>
            <a:endParaRPr lang="en-US" sz="4000" b="1" i="1" dirty="0">
              <a:solidFill>
                <a:schemeClr val="bg1"/>
              </a:solidFill>
              <a:highlight>
                <a:srgbClr val="FFFF00"/>
              </a:highlight>
              <a:latin typeface="Bradley Hand" pitchFamily="2" charset="77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AED44-0A08-184B-A191-4CE14387C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3538" y="1616423"/>
            <a:ext cx="4995332" cy="444909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600" i="1" dirty="0"/>
              <a:t>based upon 48 by 48 pixel grayscale faces </a:t>
            </a:r>
          </a:p>
          <a:p>
            <a:pPr>
              <a:lnSpc>
                <a:spcPct val="160000"/>
              </a:lnSpc>
            </a:pPr>
            <a:r>
              <a:rPr lang="en-US" sz="2600" i="1" dirty="0"/>
              <a:t>7 different emotions </a:t>
            </a:r>
          </a:p>
          <a:p>
            <a:pPr>
              <a:lnSpc>
                <a:spcPct val="160000"/>
              </a:lnSpc>
            </a:pPr>
            <a:r>
              <a:rPr lang="en-US" sz="2600" i="1" dirty="0"/>
              <a:t>0=Angry, 1=Disgust, 2=Fear, 3=Happy, 4=Sad, 5=Surprise, 6=Neutral </a:t>
            </a:r>
          </a:p>
          <a:p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3E44936-1639-5045-8242-1B4AE2360B10}"/>
              </a:ext>
            </a:extLst>
          </p:cNvPr>
          <p:cNvSpPr/>
          <p:nvPr/>
        </p:nvSpPr>
        <p:spPr>
          <a:xfrm>
            <a:off x="775407" y="2224823"/>
            <a:ext cx="4866968" cy="227125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i="1" dirty="0">
                <a:solidFill>
                  <a:schemeClr val="bg1"/>
                </a:solidFill>
                <a:highlight>
                  <a:srgbClr val="FFFF00"/>
                </a:highlight>
                <a:latin typeface="Bradley Hand" pitchFamily="2" charset="77"/>
              </a:rPr>
              <a:t>Training</a:t>
            </a:r>
            <a:r>
              <a:rPr lang="zh-CN" altLang="en-US" sz="3600" b="1" i="1" dirty="0">
                <a:solidFill>
                  <a:schemeClr val="bg1"/>
                </a:solidFill>
                <a:highlight>
                  <a:srgbClr val="FFFF00"/>
                </a:highlight>
                <a:latin typeface="Bradley Hand" pitchFamily="2" charset="77"/>
              </a:rPr>
              <a:t> </a:t>
            </a:r>
            <a:r>
              <a:rPr lang="en-US" altLang="zh-CN" sz="3600" b="1" i="1" dirty="0">
                <a:solidFill>
                  <a:schemeClr val="bg1"/>
                </a:solidFill>
                <a:highlight>
                  <a:srgbClr val="FFFF00"/>
                </a:highlight>
                <a:latin typeface="Bradley Hand" pitchFamily="2" charset="77"/>
              </a:rPr>
              <a:t>Set</a:t>
            </a:r>
            <a:endParaRPr lang="en-US" sz="3600" b="1" i="1" dirty="0">
              <a:solidFill>
                <a:schemeClr val="bg1"/>
              </a:solidFill>
              <a:highlight>
                <a:srgbClr val="FFFF00"/>
              </a:highlight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15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A18BFA-108F-DB45-B3F2-0CF9CAAD0EDC}"/>
              </a:ext>
            </a:extLst>
          </p:cNvPr>
          <p:cNvSpPr/>
          <p:nvPr/>
        </p:nvSpPr>
        <p:spPr>
          <a:xfrm>
            <a:off x="545123" y="2866291"/>
            <a:ext cx="11271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i="1" dirty="0">
                <a:latin typeface="Bradley Hand" pitchFamily="2" charset="77"/>
              </a:rPr>
              <a:t>Model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488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530</Words>
  <Application>Microsoft Macintosh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Bradley Hand</vt:lpstr>
      <vt:lpstr>Calibri</vt:lpstr>
      <vt:lpstr>Calibri Light</vt:lpstr>
      <vt:lpstr>Office Theme</vt:lpstr>
      <vt:lpstr>Facial Expression Classification  based on fer-2013</vt:lpstr>
      <vt:lpstr>Outline</vt:lpstr>
      <vt:lpstr>PowerPoint Presentation</vt:lpstr>
      <vt:lpstr>PowerPoint Presentation</vt:lpstr>
      <vt:lpstr>BACKGROUND</vt:lpstr>
      <vt:lpstr>PowerPoint Presentation</vt:lpstr>
      <vt:lpstr>PowerPoint Presentation</vt:lpstr>
      <vt:lpstr>FER-2013 dataset</vt:lpstr>
      <vt:lpstr>PowerPoint Presentation</vt:lpstr>
      <vt:lpstr>Things We’ve tried…</vt:lpstr>
      <vt:lpstr>Tools and Reference</vt:lpstr>
      <vt:lpstr>Architecture</vt:lpstr>
      <vt:lpstr>Training process </vt:lpstr>
      <vt:lpstr>Parameters</vt:lpstr>
      <vt:lpstr>PowerPoint Presentation</vt:lpstr>
      <vt:lpstr>Results and analysis</vt:lpstr>
      <vt:lpstr>Test  set accuracy</vt:lpstr>
      <vt:lpstr>Confusion matrix</vt:lpstr>
      <vt:lpstr>Learn and generalize</vt:lpstr>
      <vt:lpstr>Face detection and cropping</vt:lpstr>
      <vt:lpstr>explanation of the detection model</vt:lpstr>
      <vt:lpstr>accuracy of the detection model</vt:lpstr>
      <vt:lpstr>Test result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LiYunzhe</cp:lastModifiedBy>
  <cp:revision>39</cp:revision>
  <dcterms:created xsi:type="dcterms:W3CDTF">2018-12-01T23:06:39Z</dcterms:created>
  <dcterms:modified xsi:type="dcterms:W3CDTF">2018-12-08T10:46:10Z</dcterms:modified>
</cp:coreProperties>
</file>