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6" r:id="rId2"/>
    <p:sldId id="280" r:id="rId3"/>
    <p:sldId id="279" r:id="rId4"/>
    <p:sldId id="289" r:id="rId5"/>
    <p:sldId id="284" r:id="rId6"/>
    <p:sldId id="292" r:id="rId7"/>
    <p:sldId id="283" r:id="rId8"/>
    <p:sldId id="316" r:id="rId9"/>
    <p:sldId id="282" r:id="rId10"/>
    <p:sldId id="318" r:id="rId11"/>
    <p:sldId id="317" r:id="rId12"/>
    <p:sldId id="299" r:id="rId13"/>
    <p:sldId id="288"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ixuan@stu.hit.edu.cn"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3" autoAdjust="0"/>
    <p:restoredTop sz="94660"/>
  </p:normalViewPr>
  <p:slideViewPr>
    <p:cSldViewPr snapToGrid="0">
      <p:cViewPr varScale="1">
        <p:scale>
          <a:sx n="128" d="100"/>
          <a:sy n="128" d="100"/>
        </p:scale>
        <p:origin x="456" y="17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2020/5/10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53575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368131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eituan-Dianping/mpvu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238427" y="1527385"/>
            <a:ext cx="5951019" cy="3924316"/>
          </a:xfrm>
          <a:prstGeom prst="rect">
            <a:avLst/>
          </a:prstGeom>
        </p:spPr>
      </p:pic>
      <p:sp>
        <p:nvSpPr>
          <p:cNvPr id="5" name="文本框 4"/>
          <p:cNvSpPr txBox="1"/>
          <p:nvPr/>
        </p:nvSpPr>
        <p:spPr>
          <a:xfrm>
            <a:off x="6603135" y="3953300"/>
            <a:ext cx="4074024" cy="954107"/>
          </a:xfrm>
          <a:prstGeom prst="rect">
            <a:avLst/>
          </a:prstGeom>
          <a:noFill/>
        </p:spPr>
        <p:txBody>
          <a:bodyPr wrap="square" rtlCol="0">
            <a:spAutoFit/>
            <a:scene3d>
              <a:camera prst="orthographicFront"/>
              <a:lightRig rig="threePt" dir="t"/>
            </a:scene3d>
            <a:sp3d contourW="12700"/>
          </a:bodyPr>
          <a:lstStyle/>
          <a:p>
            <a:pPr algn="ctr"/>
            <a:r>
              <a:rPr lang="zh-CN" altLang="en-US" sz="1400" dirty="0">
                <a:latin typeface="Century Gothic" panose="020B0502020202020204" pitchFamily="34" charset="0"/>
              </a:rPr>
              <a:t>第</a:t>
            </a:r>
            <a:r>
              <a:rPr lang="en-US" altLang="zh-CN" sz="1400" dirty="0">
                <a:latin typeface="Century Gothic" panose="020B0502020202020204" pitchFamily="34" charset="0"/>
              </a:rPr>
              <a:t>6</a:t>
            </a:r>
            <a:r>
              <a:rPr lang="zh-CN" altLang="en-US" sz="1400" dirty="0">
                <a:latin typeface="Century Gothic" panose="020B0502020202020204" pitchFamily="34" charset="0"/>
              </a:rPr>
              <a:t>组</a:t>
            </a:r>
            <a:endParaRPr lang="en-US" altLang="zh-CN" sz="1400" dirty="0">
              <a:latin typeface="Century Gothic" panose="020B0502020202020204" pitchFamily="34" charset="0"/>
            </a:endParaRPr>
          </a:p>
          <a:p>
            <a:pPr algn="ctr"/>
            <a:r>
              <a:rPr lang="zh-CN" altLang="en-US" sz="1400" dirty="0">
                <a:latin typeface="Century Gothic" panose="020B0502020202020204" pitchFamily="34" charset="0"/>
              </a:rPr>
              <a:t>马海轩</a:t>
            </a:r>
            <a:r>
              <a:rPr lang="en-US" altLang="zh-CN" sz="1400" dirty="0">
                <a:latin typeface="Century Gothic" panose="020B0502020202020204" pitchFamily="34" charset="0"/>
              </a:rPr>
              <a:t> </a:t>
            </a:r>
            <a:r>
              <a:rPr lang="zh-CN" altLang="en-US" sz="1400" dirty="0">
                <a:latin typeface="Century Gothic" panose="020B0502020202020204" pitchFamily="34" charset="0"/>
              </a:rPr>
              <a:t>杜宇轩 王艺龙</a:t>
            </a:r>
            <a:endParaRPr lang="en-US" altLang="zh-CN" sz="1400" dirty="0">
              <a:latin typeface="Century Gothic" panose="020B0502020202020204" pitchFamily="34" charset="0"/>
            </a:endParaRPr>
          </a:p>
          <a:p>
            <a:pPr algn="ctr"/>
            <a:r>
              <a:rPr lang="en-US" altLang="zh-CN" sz="1400" dirty="0">
                <a:latin typeface="Century Gothic" panose="020B0502020202020204" pitchFamily="34" charset="0"/>
              </a:rPr>
              <a:t>2020</a:t>
            </a:r>
            <a:r>
              <a:rPr lang="zh-CN" altLang="en-US" sz="1400" dirty="0">
                <a:latin typeface="Century Gothic" panose="020B0502020202020204" pitchFamily="34" charset="0"/>
              </a:rPr>
              <a:t>年</a:t>
            </a:r>
            <a:r>
              <a:rPr lang="en-US" altLang="zh-CN" sz="1400" dirty="0">
                <a:latin typeface="Century Gothic" panose="020B0502020202020204" pitchFamily="34" charset="0"/>
              </a:rPr>
              <a:t>5</a:t>
            </a:r>
            <a:r>
              <a:rPr lang="zh-CN" altLang="en-US" sz="1400" dirty="0">
                <a:latin typeface="Century Gothic" panose="020B0502020202020204" pitchFamily="34" charset="0"/>
              </a:rPr>
              <a:t>月</a:t>
            </a:r>
            <a:r>
              <a:rPr lang="en-US" altLang="zh-CN" sz="1400" dirty="0">
                <a:latin typeface="Century Gothic" panose="020B0502020202020204" pitchFamily="34" charset="0"/>
              </a:rPr>
              <a:t>10</a:t>
            </a:r>
            <a:r>
              <a:rPr lang="zh-CN" altLang="en-US" sz="1400" dirty="0">
                <a:latin typeface="Century Gothic" panose="020B0502020202020204" pitchFamily="34" charset="0"/>
              </a:rPr>
              <a:t>日</a:t>
            </a:r>
            <a:endParaRPr lang="en-US" altLang="zh-CN" sz="1400" dirty="0">
              <a:latin typeface="Century Gothic" panose="020B0502020202020204" pitchFamily="34" charset="0"/>
            </a:endParaRPr>
          </a:p>
          <a:p>
            <a:pPr algn="ctr"/>
            <a:r>
              <a:rPr lang="en-US" altLang="zh-CN" sz="1400" dirty="0">
                <a:latin typeface="Century Gothic" panose="020B0502020202020204" pitchFamily="34" charset="0"/>
              </a:rPr>
              <a:t> </a:t>
            </a:r>
          </a:p>
        </p:txBody>
      </p:sp>
      <p:grpSp>
        <p:nvGrpSpPr>
          <p:cNvPr id="28" name="组合 27"/>
          <p:cNvGrpSpPr/>
          <p:nvPr/>
        </p:nvGrpSpPr>
        <p:grpSpPr>
          <a:xfrm>
            <a:off x="698504" y="1006285"/>
            <a:ext cx="8028176"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zh-CN" altLang="en-US" sz="2400" dirty="0">
                  <a:solidFill>
                    <a:schemeClr val="bg1"/>
                  </a:solidFill>
                  <a:latin typeface="Century Gothic" panose="020B0502020202020204" pitchFamily="34" charset="0"/>
                  <a:cs typeface="+mn-ea"/>
                </a:rPr>
                <a:t>哈尔滨工业大学</a:t>
              </a:r>
            </a:p>
          </p:txBody>
        </p:sp>
      </p:grpSp>
      <p:sp>
        <p:nvSpPr>
          <p:cNvPr id="4" name="文本框 3"/>
          <p:cNvSpPr txBox="1"/>
          <p:nvPr/>
        </p:nvSpPr>
        <p:spPr>
          <a:xfrm>
            <a:off x="4874353" y="1982589"/>
            <a:ext cx="7531588" cy="584775"/>
          </a:xfrm>
          <a:prstGeom prst="rect">
            <a:avLst/>
          </a:prstGeom>
          <a:solidFill>
            <a:srgbClr val="FBFBFB"/>
          </a:solidFill>
        </p:spPr>
        <p:txBody>
          <a:bodyPr wrap="square" rtlCol="0">
            <a:spAutoFit/>
            <a:scene3d>
              <a:camera prst="orthographicFront"/>
              <a:lightRig rig="threePt" dir="t"/>
            </a:scene3d>
            <a:sp3d contourW="12700"/>
          </a:bodyPr>
          <a:lstStyle/>
          <a:p>
            <a:pPr algn="ctr"/>
            <a:endParaRPr lang="en-US" altLang="zh-CN" sz="800" b="1" dirty="0">
              <a:latin typeface="+mn-ea"/>
              <a:cs typeface="经典综艺体简" panose="02010609000101010101" pitchFamily="49" charset="-122"/>
            </a:endParaRPr>
          </a:p>
          <a:p>
            <a:pPr algn="ctr"/>
            <a:r>
              <a:rPr lang="zh-CN" altLang="en-US" sz="2400" b="1" dirty="0">
                <a:latin typeface="+mn-ea"/>
                <a:cs typeface="经典综艺体简" panose="02010609000101010101" pitchFamily="49" charset="-122"/>
              </a:rPr>
              <a:t>校内闲置交易平台</a:t>
            </a:r>
          </a:p>
        </p:txBody>
      </p:sp>
      <p:pic>
        <p:nvPicPr>
          <p:cNvPr id="2" name="图片 1"/>
          <p:cNvPicPr>
            <a:picLocks noChangeAspect="1"/>
          </p:cNvPicPr>
          <p:nvPr/>
        </p:nvPicPr>
        <p:blipFill>
          <a:blip r:embed="rId5"/>
          <a:stretch>
            <a:fillRect/>
          </a:stretch>
        </p:blipFill>
        <p:spPr>
          <a:xfrm>
            <a:off x="8621028" y="2664923"/>
            <a:ext cx="167303" cy="116547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4" y="218860"/>
            <a:ext cx="5102331" cy="1014413"/>
            <a:chOff x="441025" y="218860"/>
            <a:chExt cx="4468600" cy="1014413"/>
          </a:xfrm>
        </p:grpSpPr>
        <p:sp>
          <p:nvSpPr>
            <p:cNvPr id="19" name="文本框 18"/>
            <p:cNvSpPr txBox="1"/>
            <p:nvPr/>
          </p:nvSpPr>
          <p:spPr>
            <a:xfrm>
              <a:off x="825800" y="484524"/>
              <a:ext cx="408382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技术</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p:cNvSpPr/>
          <p:nvPr/>
        </p:nvSpPr>
        <p:spPr>
          <a:xfrm>
            <a:off x="1118249" y="1448026"/>
            <a:ext cx="7209825" cy="3046988"/>
          </a:xfrm>
          <a:prstGeom prst="rect">
            <a:avLst/>
          </a:prstGeom>
        </p:spPr>
        <p:txBody>
          <a:bodyPr wrap="square">
            <a:spAutoFit/>
          </a:bodyPr>
          <a:lstStyle/>
          <a:p>
            <a:r>
              <a:rPr lang="zh-CN" altLang="en-US" sz="2400" dirty="0">
                <a:latin typeface="+mn-ea"/>
              </a:rPr>
              <a:t>视图层使用</a:t>
            </a:r>
            <a:r>
              <a:rPr lang="en-US" altLang="zh-CN" sz="2400" dirty="0" err="1">
                <a:latin typeface="+mn-ea"/>
              </a:rPr>
              <a:t>wxml+wxss+js</a:t>
            </a:r>
            <a:r>
              <a:rPr lang="zh-CN" altLang="en-US" sz="2400" dirty="0">
                <a:latin typeface="+mn-ea"/>
              </a:rPr>
              <a:t>开发，预计采用</a:t>
            </a:r>
            <a:r>
              <a:rPr lang="en-US" sz="2400" dirty="0" err="1">
                <a:latin typeface="+mn-ea"/>
                <a:hlinkClick r:id="rId3">
                  <a:extLst>
                    <a:ext uri="{A12FA001-AC4F-418D-AE19-62706E023703}">
                      <ahyp:hlinkClr xmlns:ahyp="http://schemas.microsoft.com/office/drawing/2018/hyperlinkcolor" val="tx"/>
                    </a:ext>
                  </a:extLst>
                </a:hlinkClick>
              </a:rPr>
              <a:t>mpvu</a:t>
            </a:r>
            <a:r>
              <a:rPr lang="en-US" sz="2400" dirty="0" err="1">
                <a:latin typeface="+mn-ea"/>
              </a:rPr>
              <a:t>e</a:t>
            </a:r>
            <a:r>
              <a:rPr lang="zh-CN" altLang="en-US" sz="2400" dirty="0">
                <a:latin typeface="+mn-ea"/>
              </a:rPr>
              <a:t>框架开发。</a:t>
            </a:r>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逻辑层使用</a:t>
            </a:r>
            <a:r>
              <a:rPr lang="en-US" altLang="zh-CN" sz="2400" dirty="0">
                <a:latin typeface="+mn-ea"/>
              </a:rPr>
              <a:t>java</a:t>
            </a:r>
            <a:r>
              <a:rPr lang="zh-CN" altLang="en-US" sz="2400" dirty="0">
                <a:latin typeface="+mn-ea"/>
              </a:rPr>
              <a:t>做后端逻辑，数据库采用</a:t>
            </a:r>
            <a:r>
              <a:rPr lang="en-US" altLang="zh-CN" sz="2400" dirty="0">
                <a:latin typeface="+mn-ea"/>
              </a:rPr>
              <a:t>MYSQL</a:t>
            </a:r>
            <a:r>
              <a:rPr lang="zh-CN" altLang="en-US" sz="2400" dirty="0">
                <a:latin typeface="+mn-ea"/>
              </a:rPr>
              <a:t>，并使用</a:t>
            </a:r>
            <a:r>
              <a:rPr lang="en-US" altLang="zh-CN" sz="2400" dirty="0">
                <a:latin typeface="+mn-ea"/>
              </a:rPr>
              <a:t>Redis</a:t>
            </a:r>
            <a:r>
              <a:rPr lang="zh-CN" altLang="en-US" sz="2400">
                <a:latin typeface="+mn-ea"/>
              </a:rPr>
              <a:t>作缓存。</a:t>
            </a:r>
            <a:endParaRPr lang="zh-CN" altLang="en-US" sz="2400" dirty="0">
              <a:latin typeface="+mn-ea"/>
            </a:endParaRPr>
          </a:p>
        </p:txBody>
      </p:sp>
    </p:spTree>
    <p:extLst>
      <p:ext uri="{BB962C8B-B14F-4D97-AF65-F5344CB8AC3E}">
        <p14:creationId xmlns:p14="http://schemas.microsoft.com/office/powerpoint/2010/main" val="32873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05</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分工及进度安排</a:t>
            </a:r>
          </a:p>
        </p:txBody>
      </p:sp>
    </p:spTree>
    <p:extLst>
      <p:ext uri="{BB962C8B-B14F-4D97-AF65-F5344CB8AC3E}">
        <p14:creationId xmlns:p14="http://schemas.microsoft.com/office/powerpoint/2010/main" val="206925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4" y="218860"/>
            <a:ext cx="10684665" cy="3908755"/>
            <a:chOff x="441025" y="218860"/>
            <a:chExt cx="9357583" cy="3908755"/>
          </a:xfrm>
        </p:grpSpPr>
        <p:sp>
          <p:nvSpPr>
            <p:cNvPr id="19" name="文本框 18"/>
            <p:cNvSpPr txBox="1"/>
            <p:nvPr/>
          </p:nvSpPr>
          <p:spPr>
            <a:xfrm>
              <a:off x="633412" y="493919"/>
              <a:ext cx="408382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分工及进度安排</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68B4D538-0214-4BFE-A406-E2958EE52E48}"/>
                </a:ext>
              </a:extLst>
            </p:cNvPr>
            <p:cNvSpPr txBox="1"/>
            <p:nvPr/>
          </p:nvSpPr>
          <p:spPr>
            <a:xfrm>
              <a:off x="5714783" y="1942401"/>
              <a:ext cx="4083825" cy="2185214"/>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进度安排</a:t>
              </a:r>
              <a:endParaRPr lang="en-US" altLang="zh-CN" dirty="0"/>
            </a:p>
            <a:p>
              <a:pPr algn="l"/>
              <a:endParaRPr lang="en-US" altLang="zh-CN" dirty="0"/>
            </a:p>
            <a:p>
              <a:pPr algn="l"/>
              <a:r>
                <a:rPr lang="zh-CN" altLang="en-US" sz="2000" dirty="0"/>
                <a:t>三周完成部分功能和基本界面</a:t>
              </a:r>
              <a:endParaRPr lang="en-US" altLang="zh-CN" sz="2000" dirty="0"/>
            </a:p>
            <a:p>
              <a:pPr algn="l"/>
              <a:r>
                <a:rPr lang="zh-CN" altLang="en-US" sz="2000" dirty="0"/>
                <a:t>两周优化界面并实现剩余功能</a:t>
              </a:r>
              <a:endParaRPr lang="en-US" altLang="zh-CN" sz="2000" dirty="0"/>
            </a:p>
            <a:p>
              <a:pPr algn="l"/>
              <a:r>
                <a:rPr lang="zh-CN" altLang="en-US" sz="2000" dirty="0"/>
                <a:t>剩余时间用于小组解决遇到的困难，模块整合，调试测试等</a:t>
              </a:r>
            </a:p>
          </p:txBody>
        </p:sp>
      </p:grpSp>
      <p:sp>
        <p:nvSpPr>
          <p:cNvPr id="11" name="文本框 10">
            <a:extLst>
              <a:ext uri="{FF2B5EF4-FFF2-40B4-BE49-F238E27FC236}">
                <a16:creationId xmlns:a16="http://schemas.microsoft.com/office/drawing/2014/main" id="{C46A148F-310D-44AC-BC53-B3BE95A86835}"/>
              </a:ext>
            </a:extLst>
          </p:cNvPr>
          <p:cNvSpPr txBox="1"/>
          <p:nvPr/>
        </p:nvSpPr>
        <p:spPr>
          <a:xfrm>
            <a:off x="880367" y="1942401"/>
            <a:ext cx="4662988" cy="2185214"/>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分工</a:t>
            </a:r>
            <a:endParaRPr lang="en-US" altLang="zh-CN" dirty="0"/>
          </a:p>
          <a:p>
            <a:pPr algn="l"/>
            <a:endParaRPr lang="en-US" altLang="zh-CN" dirty="0"/>
          </a:p>
          <a:p>
            <a:pPr algn="l"/>
            <a:r>
              <a:rPr lang="zh-CN" altLang="en-US" sz="2000" dirty="0"/>
              <a:t>马海轩：视图层设计、整合、测试</a:t>
            </a:r>
            <a:endParaRPr lang="en-US" altLang="zh-CN" sz="2000" dirty="0"/>
          </a:p>
          <a:p>
            <a:pPr algn="l"/>
            <a:r>
              <a:rPr lang="zh-CN" altLang="en-US" sz="2000" dirty="0"/>
              <a:t>杜宇轩：商品发布</a:t>
            </a:r>
            <a:r>
              <a:rPr lang="en-US" altLang="zh-CN" sz="2000" dirty="0"/>
              <a:t>/</a:t>
            </a:r>
            <a:r>
              <a:rPr lang="zh-CN" altLang="en-US" sz="2000" dirty="0"/>
              <a:t>修改</a:t>
            </a:r>
            <a:r>
              <a:rPr lang="en-US" altLang="zh-CN" sz="2000" dirty="0"/>
              <a:t>/</a:t>
            </a:r>
            <a:r>
              <a:rPr lang="zh-CN" altLang="en-US" sz="2000" dirty="0"/>
              <a:t>撤销、浏览、搜索</a:t>
            </a:r>
            <a:endParaRPr lang="en-US" altLang="zh-CN" sz="2000" dirty="0"/>
          </a:p>
          <a:p>
            <a:pPr algn="l"/>
            <a:r>
              <a:rPr lang="zh-CN" altLang="en-US" sz="2000" dirty="0"/>
              <a:t>王艺龙：收藏、联系卖家、浏览记录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739589" y="1335377"/>
            <a:ext cx="5951019" cy="3924316"/>
          </a:xfrm>
          <a:prstGeom prst="rect">
            <a:avLst/>
          </a:prstGeom>
        </p:spPr>
      </p:pic>
      <p:grpSp>
        <p:nvGrpSpPr>
          <p:cNvPr id="28" name="组合 27"/>
          <p:cNvGrpSpPr/>
          <p:nvPr/>
        </p:nvGrpSpPr>
        <p:grpSpPr>
          <a:xfrm>
            <a:off x="705278" y="1040320"/>
            <a:ext cx="8028176"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zh-CN" altLang="en-US" sz="2400">
                  <a:solidFill>
                    <a:schemeClr val="bg1"/>
                  </a:solidFill>
                  <a:latin typeface="Century Gothic" panose="020B0502020202020204" pitchFamily="34" charset="0"/>
                  <a:cs typeface="+mn-ea"/>
                </a:rPr>
                <a:t>哈尔滨工业大学</a:t>
              </a:r>
              <a:endParaRPr lang="zh-CN" altLang="en-US" sz="2400" dirty="0">
                <a:solidFill>
                  <a:schemeClr val="bg1"/>
                </a:solidFill>
                <a:latin typeface="Century Gothic" panose="020B0502020202020204" pitchFamily="34" charset="0"/>
                <a:cs typeface="+mn-ea"/>
              </a:endParaRPr>
            </a:p>
          </p:txBody>
        </p:sp>
      </p:grpSp>
      <p:pic>
        <p:nvPicPr>
          <p:cNvPr id="2" name="图片 1"/>
          <p:cNvPicPr>
            <a:picLocks noChangeAspect="1"/>
          </p:cNvPicPr>
          <p:nvPr/>
        </p:nvPicPr>
        <p:blipFill>
          <a:blip r:embed="rId5"/>
          <a:stretch>
            <a:fillRect/>
          </a:stretch>
        </p:blipFill>
        <p:spPr>
          <a:xfrm>
            <a:off x="5211430" y="2803075"/>
            <a:ext cx="4064318" cy="602032"/>
          </a:xfrm>
          <a:prstGeom prst="rect">
            <a:avLst/>
          </a:prstGeom>
        </p:spPr>
      </p:pic>
      <p:sp>
        <p:nvSpPr>
          <p:cNvPr id="4" name="文本框 3"/>
          <p:cNvSpPr txBox="1"/>
          <p:nvPr/>
        </p:nvSpPr>
        <p:spPr>
          <a:xfrm>
            <a:off x="5473960" y="2386692"/>
            <a:ext cx="6518988" cy="1815882"/>
          </a:xfrm>
          <a:prstGeom prst="rect">
            <a:avLst/>
          </a:prstGeom>
          <a:solidFill>
            <a:srgbClr val="FBFBFB"/>
          </a:solidFill>
        </p:spPr>
        <p:txBody>
          <a:bodyPr wrap="square" rtlCol="0">
            <a:spAutoFit/>
            <a:scene3d>
              <a:camera prst="orthographicFront"/>
              <a:lightRig rig="threePt" dir="t"/>
            </a:scene3d>
            <a:sp3d contourW="12700"/>
          </a:bodyPr>
          <a:lstStyle/>
          <a:p>
            <a:pPr algn="ctr"/>
            <a:endParaRPr lang="en-US" altLang="zh-CN" sz="1600" b="1" dirty="0">
              <a:latin typeface="+mn-ea"/>
              <a:cs typeface="经典综艺体简" panose="02010609000101010101" pitchFamily="49" charset="-122"/>
            </a:endParaRPr>
          </a:p>
          <a:p>
            <a:pPr algn="ctr"/>
            <a:r>
              <a:rPr lang="en-US" altLang="zh-CN" sz="9600" b="1" dirty="0">
                <a:latin typeface="+mn-ea"/>
                <a:cs typeface="经典综艺体简" panose="02010609000101010101" pitchFamily="49" charset="-122"/>
              </a:rPr>
              <a:t>Q&amp;A</a:t>
            </a:r>
            <a:endParaRPr lang="zh-CN" altLang="en-US" sz="9600" b="1" dirty="0">
              <a:latin typeface="+mn-ea"/>
              <a:cs typeface="经典综艺体简" panose="0201060900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739589" y="1335379"/>
            <a:ext cx="5985243" cy="3946884"/>
          </a:xfrm>
          <a:prstGeom prst="rect">
            <a:avLst/>
          </a:prstGeom>
        </p:spPr>
      </p:pic>
      <p:sp>
        <p:nvSpPr>
          <p:cNvPr id="5" name="文本框 4"/>
          <p:cNvSpPr txBox="1"/>
          <p:nvPr/>
        </p:nvSpPr>
        <p:spPr>
          <a:xfrm>
            <a:off x="6649790" y="3887985"/>
            <a:ext cx="4074024" cy="954107"/>
          </a:xfrm>
          <a:prstGeom prst="rect">
            <a:avLst/>
          </a:prstGeom>
          <a:noFill/>
        </p:spPr>
        <p:txBody>
          <a:bodyPr wrap="square" rtlCol="0">
            <a:spAutoFit/>
            <a:scene3d>
              <a:camera prst="orthographicFront"/>
              <a:lightRig rig="threePt" dir="t"/>
            </a:scene3d>
            <a:sp3d contourW="12700"/>
          </a:bodyPr>
          <a:lstStyle/>
          <a:p>
            <a:pPr algn="ctr"/>
            <a:r>
              <a:rPr lang="zh-CN" altLang="en-US" sz="1400" dirty="0">
                <a:latin typeface="Century Gothic" panose="020B0502020202020204" pitchFamily="34" charset="0"/>
              </a:rPr>
              <a:t>第</a:t>
            </a:r>
            <a:r>
              <a:rPr lang="en-US" altLang="zh-CN" sz="1400" dirty="0">
                <a:latin typeface="Century Gothic" panose="020B0502020202020204" pitchFamily="34" charset="0"/>
              </a:rPr>
              <a:t>6</a:t>
            </a:r>
            <a:r>
              <a:rPr lang="zh-CN" altLang="en-US" sz="1400" dirty="0">
                <a:latin typeface="Century Gothic" panose="020B0502020202020204" pitchFamily="34" charset="0"/>
              </a:rPr>
              <a:t>组</a:t>
            </a:r>
            <a:endParaRPr lang="en-US" altLang="zh-CN" sz="1400" dirty="0">
              <a:latin typeface="Century Gothic" panose="020B0502020202020204" pitchFamily="34" charset="0"/>
            </a:endParaRPr>
          </a:p>
          <a:p>
            <a:pPr algn="ctr"/>
            <a:r>
              <a:rPr lang="zh-CN" altLang="en-US" sz="1400" dirty="0">
                <a:latin typeface="Century Gothic" panose="020B0502020202020204" pitchFamily="34" charset="0"/>
              </a:rPr>
              <a:t>马海轩</a:t>
            </a:r>
            <a:r>
              <a:rPr lang="en-US" altLang="zh-CN" sz="1400" dirty="0">
                <a:latin typeface="Century Gothic" panose="020B0502020202020204" pitchFamily="34" charset="0"/>
              </a:rPr>
              <a:t> </a:t>
            </a:r>
            <a:r>
              <a:rPr lang="zh-CN" altLang="en-US" sz="1400" dirty="0">
                <a:latin typeface="Century Gothic" panose="020B0502020202020204" pitchFamily="34" charset="0"/>
              </a:rPr>
              <a:t>杜宇轩 王艺龙</a:t>
            </a:r>
            <a:endParaRPr lang="en-US" altLang="zh-CN" sz="1400" dirty="0">
              <a:latin typeface="Century Gothic" panose="020B0502020202020204" pitchFamily="34" charset="0"/>
            </a:endParaRPr>
          </a:p>
          <a:p>
            <a:pPr algn="ctr"/>
            <a:r>
              <a:rPr lang="en-US" altLang="zh-CN" sz="1400" dirty="0">
                <a:latin typeface="Century Gothic" panose="020B0502020202020204" pitchFamily="34" charset="0"/>
              </a:rPr>
              <a:t>2020</a:t>
            </a:r>
            <a:r>
              <a:rPr lang="zh-CN" altLang="en-US" sz="1400" dirty="0">
                <a:latin typeface="Century Gothic" panose="020B0502020202020204" pitchFamily="34" charset="0"/>
              </a:rPr>
              <a:t>年</a:t>
            </a:r>
            <a:r>
              <a:rPr lang="en-US" altLang="zh-CN" sz="1400" dirty="0">
                <a:latin typeface="Century Gothic" panose="020B0502020202020204" pitchFamily="34" charset="0"/>
              </a:rPr>
              <a:t>5</a:t>
            </a:r>
            <a:r>
              <a:rPr lang="zh-CN" altLang="en-US" sz="1400" dirty="0">
                <a:latin typeface="Century Gothic" panose="020B0502020202020204" pitchFamily="34" charset="0"/>
              </a:rPr>
              <a:t>月</a:t>
            </a:r>
            <a:r>
              <a:rPr lang="en-US" altLang="zh-CN" sz="1400" dirty="0">
                <a:latin typeface="Century Gothic" panose="020B0502020202020204" pitchFamily="34" charset="0"/>
              </a:rPr>
              <a:t>10</a:t>
            </a:r>
            <a:r>
              <a:rPr lang="zh-CN" altLang="en-US" sz="1400" dirty="0">
                <a:latin typeface="Century Gothic" panose="020B0502020202020204" pitchFamily="34" charset="0"/>
              </a:rPr>
              <a:t>日</a:t>
            </a:r>
            <a:endParaRPr lang="en-US" altLang="zh-CN" sz="1400" dirty="0">
              <a:latin typeface="Century Gothic" panose="020B0502020202020204" pitchFamily="34" charset="0"/>
            </a:endParaRPr>
          </a:p>
          <a:p>
            <a:pPr algn="ctr"/>
            <a:r>
              <a:rPr lang="en-US" altLang="zh-CN" sz="1400" dirty="0">
                <a:latin typeface="Century Gothic" panose="020B0502020202020204" pitchFamily="34" charset="0"/>
              </a:rPr>
              <a:t> </a:t>
            </a:r>
          </a:p>
        </p:txBody>
      </p:sp>
      <p:grpSp>
        <p:nvGrpSpPr>
          <p:cNvPr id="28" name="组合 27"/>
          <p:cNvGrpSpPr/>
          <p:nvPr/>
        </p:nvGrpSpPr>
        <p:grpSpPr>
          <a:xfrm>
            <a:off x="684750" y="1043152"/>
            <a:ext cx="8028176" cy="4576892"/>
            <a:chOff x="2146323" y="1161675"/>
            <a:chExt cx="6826313" cy="4576892"/>
          </a:xfrm>
        </p:grpSpPr>
        <p:sp>
          <p:nvSpPr>
            <p:cNvPr id="26" name="任意多边形 25"/>
            <p:cNvSpPr/>
            <p:nvPr/>
          </p:nvSpPr>
          <p:spPr>
            <a:xfrm>
              <a:off x="2146323" y="1229941"/>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zh-CN" altLang="en-US" sz="2400">
                  <a:solidFill>
                    <a:schemeClr val="bg1"/>
                  </a:solidFill>
                  <a:latin typeface="Century Gothic" panose="020B0502020202020204" pitchFamily="34" charset="0"/>
                  <a:cs typeface="+mn-ea"/>
                </a:rPr>
                <a:t>哈尔滨工业大学</a:t>
              </a:r>
              <a:endParaRPr lang="zh-CN" altLang="en-US" sz="2400" dirty="0">
                <a:solidFill>
                  <a:schemeClr val="bg1"/>
                </a:solidFill>
                <a:latin typeface="Century Gothic" panose="020B0502020202020204" pitchFamily="34" charset="0"/>
                <a:cs typeface="+mn-ea"/>
              </a:endParaRPr>
            </a:p>
          </p:txBody>
        </p:sp>
      </p:grpSp>
      <p:sp>
        <p:nvSpPr>
          <p:cNvPr id="4" name="文本框 3"/>
          <p:cNvSpPr txBox="1"/>
          <p:nvPr/>
        </p:nvSpPr>
        <p:spPr>
          <a:xfrm>
            <a:off x="5427308" y="1855799"/>
            <a:ext cx="6518988" cy="1692771"/>
          </a:xfrm>
          <a:prstGeom prst="rect">
            <a:avLst/>
          </a:prstGeom>
          <a:solidFill>
            <a:srgbClr val="FBFBFB"/>
          </a:solidFill>
        </p:spPr>
        <p:txBody>
          <a:bodyPr wrap="square" rtlCol="0">
            <a:spAutoFit/>
            <a:scene3d>
              <a:camera prst="orthographicFront"/>
              <a:lightRig rig="threePt" dir="t"/>
            </a:scene3d>
            <a:sp3d contourW="12700"/>
          </a:bodyPr>
          <a:lstStyle/>
          <a:p>
            <a:pPr algn="ctr"/>
            <a:endParaRPr lang="en-US" altLang="zh-CN" sz="800" b="1" dirty="0">
              <a:latin typeface="+mn-ea"/>
              <a:cs typeface="经典综艺体简" panose="02010609000101010101" pitchFamily="49" charset="-122"/>
            </a:endParaRPr>
          </a:p>
          <a:p>
            <a:pPr algn="ctr"/>
            <a:r>
              <a:rPr lang="zh-CN" altLang="en-US" sz="4800" b="1" dirty="0">
                <a:latin typeface="+mn-ea"/>
                <a:cs typeface="经典综艺体简" panose="02010609000101010101" pitchFamily="49" charset="-122"/>
              </a:rPr>
              <a:t>感谢您的观看！</a:t>
            </a:r>
            <a:endParaRPr lang="en-US" altLang="zh-CN" sz="4800" b="1" dirty="0">
              <a:latin typeface="+mn-ea"/>
              <a:cs typeface="经典综艺体简" panose="02010609000101010101" pitchFamily="49" charset="-122"/>
            </a:endParaRPr>
          </a:p>
          <a:p>
            <a:pPr algn="ctr"/>
            <a:endParaRPr lang="zh-CN" altLang="en-US" sz="4800" b="1" dirty="0">
              <a:latin typeface="+mn-ea"/>
              <a:cs typeface="经典综艺体简" panose="02010609000101010101" pitchFamily="49" charset="-122"/>
            </a:endParaRPr>
          </a:p>
        </p:txBody>
      </p:sp>
      <p:pic>
        <p:nvPicPr>
          <p:cNvPr id="6" name="图片 5"/>
          <p:cNvPicPr>
            <a:picLocks noChangeAspect="1"/>
          </p:cNvPicPr>
          <p:nvPr/>
        </p:nvPicPr>
        <p:blipFill>
          <a:blip r:embed="rId5"/>
          <a:stretch>
            <a:fillRect/>
          </a:stretch>
        </p:blipFill>
        <p:spPr>
          <a:xfrm>
            <a:off x="8643482" y="2819143"/>
            <a:ext cx="228620" cy="548688"/>
          </a:xfrm>
          <a:prstGeom prst="rect">
            <a:avLst/>
          </a:prstGeom>
        </p:spPr>
      </p:pic>
      <p:pic>
        <p:nvPicPr>
          <p:cNvPr id="2" name="图片 1"/>
          <p:cNvPicPr>
            <a:picLocks noChangeAspect="1"/>
          </p:cNvPicPr>
          <p:nvPr/>
        </p:nvPicPr>
        <p:blipFill>
          <a:blip r:embed="rId6"/>
          <a:stretch>
            <a:fillRect/>
          </a:stretch>
        </p:blipFill>
        <p:spPr>
          <a:xfrm>
            <a:off x="8558474" y="2819143"/>
            <a:ext cx="336106" cy="95410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22413" y="1230313"/>
            <a:ext cx="3718454" cy="923330"/>
          </a:xfrm>
          <a:prstGeom prst="rect">
            <a:avLst/>
          </a:prstGeom>
          <a:noFill/>
        </p:spPr>
        <p:txBody>
          <a:bodyPr wrap="square" rtlCol="0">
            <a:spAutoFit/>
            <a:scene3d>
              <a:camera prst="orthographicFront"/>
              <a:lightRig rig="threePt" dir="t"/>
            </a:scene3d>
            <a:sp3d contourW="12700"/>
          </a:bodyPr>
          <a:lstStyle/>
          <a:p>
            <a:pPr algn="ctr"/>
            <a:r>
              <a:rPr lang="en-US" altLang="zh-CN" sz="5400" dirty="0">
                <a:solidFill>
                  <a:schemeClr val="accent1"/>
                </a:solidFill>
                <a:latin typeface="Century Gothic" panose="020B0502020202020204" pitchFamily="34" charset="0"/>
                <a:cs typeface="经典综艺体简" panose="02010609000101010101" pitchFamily="49" charset="-122"/>
              </a:rPr>
              <a:t>CONTENTS</a:t>
            </a:r>
            <a:endParaRPr lang="zh-CN" altLang="en-US" sz="5400" dirty="0">
              <a:solidFill>
                <a:schemeClr val="accent1"/>
              </a:solidFill>
              <a:latin typeface="Century Gothic" panose="020B0502020202020204" pitchFamily="34" charset="0"/>
              <a:cs typeface="经典综艺体简" panose="02010609000101010101" pitchFamily="49" charset="-122"/>
            </a:endParaRPr>
          </a:p>
        </p:txBody>
      </p:sp>
      <p:grpSp>
        <p:nvGrpSpPr>
          <p:cNvPr id="22" name="组合 21"/>
          <p:cNvGrpSpPr/>
          <p:nvPr/>
        </p:nvGrpSpPr>
        <p:grpSpPr>
          <a:xfrm>
            <a:off x="1167607" y="1653133"/>
            <a:ext cx="9856787" cy="3670300"/>
            <a:chOff x="1167607" y="1653133"/>
            <a:chExt cx="9856787" cy="3670300"/>
          </a:xfrm>
        </p:grpSpPr>
        <p:sp>
          <p:nvSpPr>
            <p:cNvPr id="9" name="任意多边形 8"/>
            <p:cNvSpPr/>
            <p:nvPr/>
          </p:nvSpPr>
          <p:spPr>
            <a:xfrm>
              <a:off x="1167607" y="1653133"/>
              <a:ext cx="9856787" cy="3670300"/>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6096000" y="1653133"/>
              <a:ext cx="4928394" cy="3670300"/>
            </a:xfrm>
            <a:custGeom>
              <a:avLst/>
              <a:gdLst>
                <a:gd name="connsiteX0" fmla="*/ 0 w 4928394"/>
                <a:gd name="connsiteY0" fmla="*/ 0 h 3670300"/>
                <a:gd name="connsiteX1" fmla="*/ 4928394 w 4928394"/>
                <a:gd name="connsiteY1" fmla="*/ 0 h 3670300"/>
                <a:gd name="connsiteX2" fmla="*/ 4928394 w 4928394"/>
                <a:gd name="connsiteY2" fmla="*/ 3670300 h 3670300"/>
                <a:gd name="connsiteX3" fmla="*/ 0 w 4928394"/>
                <a:gd name="connsiteY3" fmla="*/ 3670300 h 3670300"/>
                <a:gd name="connsiteX4" fmla="*/ 0 w 4928394"/>
                <a:gd name="connsiteY4" fmla="*/ 3617925 h 3670300"/>
                <a:gd name="connsiteX5" fmla="*/ 4876019 w 4928394"/>
                <a:gd name="connsiteY5" fmla="*/ 3617925 h 3670300"/>
                <a:gd name="connsiteX6" fmla="*/ 4876019 w 4928394"/>
                <a:gd name="connsiteY6" fmla="*/ 52375 h 3670300"/>
                <a:gd name="connsiteX7" fmla="*/ 0 w 4928394"/>
                <a:gd name="connsiteY7" fmla="*/ 52375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8394" h="3670300">
                  <a:moveTo>
                    <a:pt x="0" y="0"/>
                  </a:moveTo>
                  <a:lnTo>
                    <a:pt x="4928394" y="0"/>
                  </a:lnTo>
                  <a:lnTo>
                    <a:pt x="4928394" y="3670300"/>
                  </a:lnTo>
                  <a:lnTo>
                    <a:pt x="0" y="3670300"/>
                  </a:lnTo>
                  <a:lnTo>
                    <a:pt x="0" y="3617925"/>
                  </a:lnTo>
                  <a:lnTo>
                    <a:pt x="4876019" y="3617925"/>
                  </a:lnTo>
                  <a:lnTo>
                    <a:pt x="4876019" y="52375"/>
                  </a:lnTo>
                  <a:lnTo>
                    <a:pt x="0" y="52375"/>
                  </a:lnTo>
                  <a:close/>
                </a:path>
              </a:pathLst>
            </a:cu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文本框 10"/>
          <p:cNvSpPr txBox="1"/>
          <p:nvPr/>
        </p:nvSpPr>
        <p:spPr>
          <a:xfrm>
            <a:off x="1727215" y="2677302"/>
            <a:ext cx="2021707"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latin typeface="Century Gothic" panose="020B0502020202020204" pitchFamily="34" charset="0"/>
              </a:rPr>
              <a:t>01 . </a:t>
            </a:r>
            <a:r>
              <a:rPr lang="zh-CN" altLang="en-US" sz="2400" b="1" dirty="0">
                <a:solidFill>
                  <a:schemeClr val="tx1">
                    <a:lumMod val="75000"/>
                    <a:lumOff val="25000"/>
                  </a:schemeClr>
                </a:solidFill>
                <a:latin typeface="Century Gothic" panose="020B0502020202020204" pitchFamily="34" charset="0"/>
              </a:rPr>
              <a:t>背景介绍</a:t>
            </a:r>
          </a:p>
        </p:txBody>
      </p:sp>
      <p:sp>
        <p:nvSpPr>
          <p:cNvPr id="14" name="文本框 13"/>
          <p:cNvSpPr txBox="1"/>
          <p:nvPr/>
        </p:nvSpPr>
        <p:spPr>
          <a:xfrm>
            <a:off x="6333686" y="2677302"/>
            <a:ext cx="32528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Century Gothic" panose="020B0502020202020204" pitchFamily="34" charset="0"/>
              </a:rPr>
              <a:t>03 . </a:t>
            </a:r>
            <a:r>
              <a:rPr lang="zh-CN" altLang="en-US" sz="2400" b="1" dirty="0">
                <a:solidFill>
                  <a:schemeClr val="bg1"/>
                </a:solidFill>
                <a:latin typeface="Century Gothic" panose="020B0502020202020204" pitchFamily="34" charset="0"/>
              </a:rPr>
              <a:t>拟完成的各项功能</a:t>
            </a:r>
          </a:p>
        </p:txBody>
      </p:sp>
      <p:sp>
        <p:nvSpPr>
          <p:cNvPr id="17" name="文本框 16"/>
          <p:cNvSpPr txBox="1"/>
          <p:nvPr/>
        </p:nvSpPr>
        <p:spPr>
          <a:xfrm>
            <a:off x="1727215" y="3814763"/>
            <a:ext cx="2021707"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latin typeface="Century Gothic" panose="020B0502020202020204" pitchFamily="34" charset="0"/>
              </a:rPr>
              <a:t>02 . </a:t>
            </a:r>
            <a:r>
              <a:rPr lang="zh-CN" altLang="en-US" sz="2400" b="1" dirty="0">
                <a:solidFill>
                  <a:schemeClr val="tx1">
                    <a:lumMod val="75000"/>
                    <a:lumOff val="25000"/>
                  </a:schemeClr>
                </a:solidFill>
                <a:latin typeface="Century Gothic" panose="020B0502020202020204" pitchFamily="34" charset="0"/>
              </a:rPr>
              <a:t>系统概述</a:t>
            </a:r>
          </a:p>
        </p:txBody>
      </p:sp>
      <p:sp>
        <p:nvSpPr>
          <p:cNvPr id="20" name="文本框 19"/>
          <p:cNvSpPr txBox="1"/>
          <p:nvPr/>
        </p:nvSpPr>
        <p:spPr>
          <a:xfrm>
            <a:off x="6333683" y="3814763"/>
            <a:ext cx="140615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Century Gothic" panose="020B0502020202020204" pitchFamily="34" charset="0"/>
              </a:rPr>
              <a:t>04 . </a:t>
            </a:r>
            <a:r>
              <a:rPr lang="zh-CN" altLang="en-US" sz="2400" b="1" dirty="0">
                <a:solidFill>
                  <a:schemeClr val="bg1"/>
                </a:solidFill>
                <a:latin typeface="Century Gothic" panose="020B0502020202020204" pitchFamily="34" charset="0"/>
              </a:rPr>
              <a:t>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01</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背景介绍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5" y="218860"/>
            <a:ext cx="4096730" cy="1014413"/>
            <a:chOff x="441025" y="218860"/>
            <a:chExt cx="4096730" cy="1014413"/>
          </a:xfrm>
        </p:grpSpPr>
        <p:sp>
          <p:nvSpPr>
            <p:cNvPr id="19" name="文本框 18"/>
            <p:cNvSpPr txBox="1"/>
            <p:nvPr/>
          </p:nvSpPr>
          <p:spPr>
            <a:xfrm>
              <a:off x="633412" y="464456"/>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背景介绍</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矩形 1"/>
          <p:cNvSpPr/>
          <p:nvPr/>
        </p:nvSpPr>
        <p:spPr>
          <a:xfrm>
            <a:off x="441025" y="1628817"/>
            <a:ext cx="7442799" cy="4893647"/>
          </a:xfrm>
          <a:prstGeom prst="rect">
            <a:avLst/>
          </a:prstGeom>
        </p:spPr>
        <p:txBody>
          <a:bodyPr wrap="square">
            <a:spAutoFit/>
          </a:bodyPr>
          <a:lstStyle/>
          <a:p>
            <a:r>
              <a:rPr lang="zh-CN" altLang="en-US" sz="2400" dirty="0"/>
              <a:t>随着学校规模的扩大，由于毕业离校、错买、不喜欢、不再需要等原因，许多同学都有闲置物品在手上，都有闲置转手的需求。</a:t>
            </a:r>
            <a:endParaRPr lang="en-US" altLang="zh-CN" sz="2400" dirty="0"/>
          </a:p>
          <a:p>
            <a:r>
              <a:rPr lang="zh-CN" altLang="en-US" sz="2400" dirty="0"/>
              <a:t>闲置交易平台可以帮出手的同学回血，同时可以使入手的同学以较低的代价获得物品。</a:t>
            </a:r>
            <a:endParaRPr lang="en-US" altLang="zh-CN" sz="2400" dirty="0"/>
          </a:p>
          <a:p>
            <a:r>
              <a:rPr lang="zh-CN" altLang="en-US" sz="2400" dirty="0"/>
              <a:t>目前校内也有二手群，但是使用不便，没有商品分类且无法搜索，较久远的商品消息难以找到。</a:t>
            </a:r>
            <a:endParaRPr lang="en-US" altLang="zh-CN" sz="2400" dirty="0"/>
          </a:p>
          <a:p>
            <a:r>
              <a:rPr lang="zh-CN" altLang="en-US" sz="2400" dirty="0"/>
              <a:t>闲鱼也可以购买二手闲置物品，但是有风险。</a:t>
            </a:r>
            <a:endParaRPr lang="en-US" altLang="zh-CN" sz="2400" dirty="0"/>
          </a:p>
          <a:p>
            <a:r>
              <a:rPr lang="zh-CN" altLang="en-US" sz="2400" dirty="0"/>
              <a:t>基于此，我们决定做一个面向校内的闲置交易平台，使闲置的二手商品的价值得到体现，也解决同学们手中闲置的物品脱手难的窘境，特别是可以解决毕业生对于一些物品带之不可弃之可惜的难题。同时因为是面向校内，安全性较好。</a:t>
            </a:r>
          </a:p>
        </p:txBody>
      </p:sp>
      <p:pic>
        <p:nvPicPr>
          <p:cNvPr id="3" name="图片 2">
            <a:extLst>
              <a:ext uri="{FF2B5EF4-FFF2-40B4-BE49-F238E27FC236}">
                <a16:creationId xmlns:a16="http://schemas.microsoft.com/office/drawing/2014/main" id="{039BAA9E-16B4-4B42-8795-1EB47F48D571}"/>
              </a:ext>
            </a:extLst>
          </p:cNvPr>
          <p:cNvPicPr>
            <a:picLocks noChangeAspect="1"/>
          </p:cNvPicPr>
          <p:nvPr/>
        </p:nvPicPr>
        <p:blipFill>
          <a:blip r:embed="rId3"/>
          <a:stretch>
            <a:fillRect/>
          </a:stretch>
        </p:blipFill>
        <p:spPr>
          <a:xfrm rot="5400000">
            <a:off x="7311134" y="1805963"/>
            <a:ext cx="4581521" cy="34361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02</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系统概述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5" y="218860"/>
            <a:ext cx="4096730" cy="1014413"/>
            <a:chOff x="441025" y="218860"/>
            <a:chExt cx="4096730" cy="1014413"/>
          </a:xfrm>
        </p:grpSpPr>
        <p:sp>
          <p:nvSpPr>
            <p:cNvPr id="19" name="文本框 18"/>
            <p:cNvSpPr txBox="1"/>
            <p:nvPr/>
          </p:nvSpPr>
          <p:spPr>
            <a:xfrm>
              <a:off x="633412" y="464456"/>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系统概述</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p:cNvSpPr/>
          <p:nvPr/>
        </p:nvSpPr>
        <p:spPr>
          <a:xfrm>
            <a:off x="1395367" y="1397675"/>
            <a:ext cx="9887825" cy="4154984"/>
          </a:xfrm>
          <a:prstGeom prst="rect">
            <a:avLst/>
          </a:prstGeom>
        </p:spPr>
        <p:txBody>
          <a:bodyPr wrap="square">
            <a:spAutoFit/>
          </a:bodyPr>
          <a:lstStyle/>
          <a:p>
            <a:r>
              <a:rPr lang="zh-CN" altLang="en-US" sz="2400" dirty="0"/>
              <a:t>我们的系统参考闲鱼，并针对我们面向校内的目的对部分功能和逻辑进行修改。例如如我们系统因为是面向校内使用，买家与卖家当面交易十分方便，现金支付或扫码支付等支付方式可以由买家卖家自行商讨并完成支付环节，而后卖家在平台上确认支付即可完成交易，因此我们不提供支付功能。</a:t>
            </a:r>
            <a:endParaRPr lang="en-US" altLang="zh-CN" sz="2400" dirty="0"/>
          </a:p>
          <a:p>
            <a:endParaRPr lang="en-US" altLang="zh-CN" sz="2400" dirty="0"/>
          </a:p>
          <a:p>
            <a:endParaRPr lang="en-US" altLang="zh-CN" sz="2400" dirty="0"/>
          </a:p>
          <a:p>
            <a:endParaRPr lang="en-US" altLang="zh-CN" sz="2400" dirty="0"/>
          </a:p>
          <a:p>
            <a:r>
              <a:rPr lang="zh-CN" altLang="en-US" sz="2400" dirty="0"/>
              <a:t>系统基于微信小程序开发，划分为视图层和逻辑层。系统提供闲置交易平台所需要的如浏览、收藏、交易等基本功能，也可能添加一些额外的功能如商品推荐等。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03</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88089" y="2420377"/>
            <a:ext cx="4874097"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拟完成的各项功能</a:t>
            </a:r>
          </a:p>
        </p:txBody>
      </p:sp>
      <p:sp>
        <p:nvSpPr>
          <p:cNvPr id="8" name="文本框 7"/>
          <p:cNvSpPr txBox="1"/>
          <p:nvPr/>
        </p:nvSpPr>
        <p:spPr>
          <a:xfrm>
            <a:off x="6288089" y="3260408"/>
            <a:ext cx="4269162" cy="26421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228600" indent="-228600" algn="l">
              <a:buAutoNum type="arabicPeriod"/>
            </a:pPr>
            <a:r>
              <a:rPr lang="zh-CN" altLang="en-US" sz="2000" dirty="0">
                <a:solidFill>
                  <a:schemeClr val="tx1">
                    <a:lumMod val="50000"/>
                    <a:lumOff val="50000"/>
                  </a:schemeClr>
                </a:solidFill>
              </a:rPr>
              <a:t>商品发布</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修改</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撤销</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搜索</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浏览</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收藏</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联系卖家</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推荐（选做）</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历史浏览记录（选做）</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发送微信提醒（选做）</a:t>
            </a:r>
            <a:endParaRPr lang="en-US" altLang="zh-CN" sz="2000"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5" y="218860"/>
            <a:ext cx="3994905" cy="1014413"/>
            <a:chOff x="441025" y="218860"/>
            <a:chExt cx="3994905" cy="1014413"/>
          </a:xfrm>
        </p:grpSpPr>
        <p:sp>
          <p:nvSpPr>
            <p:cNvPr id="19" name="文本框 18"/>
            <p:cNvSpPr txBox="1"/>
            <p:nvPr/>
          </p:nvSpPr>
          <p:spPr>
            <a:xfrm>
              <a:off x="531587" y="464456"/>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拟完成的功能</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 name="矩形 15"/>
          <p:cNvSpPr/>
          <p:nvPr/>
        </p:nvSpPr>
        <p:spPr>
          <a:xfrm>
            <a:off x="7302759" y="4524375"/>
            <a:ext cx="393441"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62DE4CC-D0F1-4E63-AF48-2FA212183B06}"/>
              </a:ext>
            </a:extLst>
          </p:cNvPr>
          <p:cNvSpPr txBox="1"/>
          <p:nvPr/>
        </p:nvSpPr>
        <p:spPr>
          <a:xfrm>
            <a:off x="441024" y="1438666"/>
            <a:ext cx="5917573" cy="5053691"/>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2400" dirty="0">
                <a:solidFill>
                  <a:schemeClr val="tx1"/>
                </a:solidFill>
                <a:latin typeface="+mn-ea"/>
              </a:rPr>
              <a:t>1.</a:t>
            </a:r>
            <a:r>
              <a:rPr lang="zh-CN" altLang="en-US" sz="2400" dirty="0">
                <a:solidFill>
                  <a:schemeClr val="tx1"/>
                </a:solidFill>
                <a:latin typeface="+mn-ea"/>
              </a:rPr>
              <a:t>商品发布</a:t>
            </a:r>
            <a:r>
              <a:rPr lang="en-US" altLang="zh-CN" sz="2400" dirty="0">
                <a:solidFill>
                  <a:schemeClr val="tx1"/>
                </a:solidFill>
                <a:latin typeface="+mn-ea"/>
              </a:rPr>
              <a:t>/</a:t>
            </a:r>
            <a:r>
              <a:rPr lang="zh-CN" altLang="en-US" sz="2400" dirty="0">
                <a:solidFill>
                  <a:schemeClr val="tx1"/>
                </a:solidFill>
                <a:latin typeface="+mn-ea"/>
              </a:rPr>
              <a:t>修改</a:t>
            </a:r>
            <a:r>
              <a:rPr lang="en-US" altLang="zh-CN" sz="2400" dirty="0">
                <a:solidFill>
                  <a:schemeClr val="tx1"/>
                </a:solidFill>
                <a:latin typeface="+mn-ea"/>
              </a:rPr>
              <a:t>/</a:t>
            </a:r>
            <a:r>
              <a:rPr lang="zh-CN" altLang="en-US" sz="2400" dirty="0">
                <a:solidFill>
                  <a:schemeClr val="tx1"/>
                </a:solidFill>
                <a:latin typeface="+mn-ea"/>
              </a:rPr>
              <a:t>撤销</a:t>
            </a:r>
            <a:endParaRPr lang="en-US" altLang="zh-CN" sz="2400" dirty="0">
              <a:solidFill>
                <a:schemeClr val="tx1"/>
              </a:solidFill>
              <a:latin typeface="+mn-ea"/>
            </a:endParaRPr>
          </a:p>
          <a:p>
            <a:pPr algn="l"/>
            <a:r>
              <a:rPr lang="en-US" altLang="zh-CN" sz="2400" dirty="0">
                <a:solidFill>
                  <a:schemeClr val="tx1"/>
                </a:solidFill>
                <a:latin typeface="+mn-ea"/>
              </a:rPr>
              <a:t>	</a:t>
            </a:r>
            <a:r>
              <a:rPr lang="zh-CN" altLang="en-US" sz="2000" dirty="0">
                <a:solidFill>
                  <a:schemeClr val="tx1"/>
                </a:solidFill>
                <a:latin typeface="+mn-ea"/>
              </a:rPr>
              <a:t>卖家可以发布和撤销商品，以及修改商品信息         </a:t>
            </a:r>
            <a:r>
              <a:rPr lang="en-US" altLang="zh-CN" sz="2000" dirty="0">
                <a:solidFill>
                  <a:schemeClr val="tx1"/>
                </a:solidFill>
                <a:latin typeface="+mn-ea"/>
              </a:rPr>
              <a:t>	</a:t>
            </a:r>
            <a:r>
              <a:rPr lang="zh-CN" altLang="en-US" sz="2000" dirty="0">
                <a:solidFill>
                  <a:schemeClr val="tx1"/>
                </a:solidFill>
                <a:latin typeface="+mn-ea"/>
              </a:rPr>
              <a:t>（如价格、状态等）</a:t>
            </a:r>
            <a:endParaRPr lang="en-US" altLang="zh-CN" sz="2000" dirty="0">
              <a:solidFill>
                <a:schemeClr val="tx1"/>
              </a:solidFill>
              <a:latin typeface="+mn-ea"/>
            </a:endParaRPr>
          </a:p>
          <a:p>
            <a:pPr algn="l"/>
            <a:r>
              <a:rPr lang="en-US" altLang="zh-CN" sz="2400" dirty="0">
                <a:solidFill>
                  <a:schemeClr val="tx1"/>
                </a:solidFill>
                <a:latin typeface="+mn-ea"/>
              </a:rPr>
              <a:t>2.</a:t>
            </a:r>
            <a:r>
              <a:rPr lang="zh-CN" altLang="en-US" sz="2400" dirty="0">
                <a:solidFill>
                  <a:schemeClr val="tx1"/>
                </a:solidFill>
                <a:latin typeface="+mn-ea"/>
              </a:rPr>
              <a:t>搜索</a:t>
            </a:r>
            <a:r>
              <a:rPr lang="en-US" altLang="zh-CN" sz="2400" dirty="0">
                <a:solidFill>
                  <a:schemeClr val="tx1"/>
                </a:solidFill>
                <a:latin typeface="+mn-ea"/>
              </a:rPr>
              <a:t>/</a:t>
            </a:r>
            <a:r>
              <a:rPr lang="zh-CN" altLang="en-US" sz="2400" dirty="0">
                <a:solidFill>
                  <a:schemeClr val="tx1"/>
                </a:solidFill>
                <a:latin typeface="+mn-ea"/>
              </a:rPr>
              <a:t>浏览</a:t>
            </a:r>
            <a:endParaRPr lang="en-US" altLang="zh-CN" sz="2400" dirty="0">
              <a:solidFill>
                <a:schemeClr val="tx1"/>
              </a:solidFill>
              <a:latin typeface="+mn-ea"/>
            </a:endParaRPr>
          </a:p>
          <a:p>
            <a:pPr algn="l"/>
            <a:r>
              <a:rPr lang="en-US" altLang="zh-CN" sz="2000" dirty="0">
                <a:solidFill>
                  <a:schemeClr val="tx1"/>
                </a:solidFill>
                <a:latin typeface="+mn-ea"/>
              </a:rPr>
              <a:t>	</a:t>
            </a:r>
            <a:r>
              <a:rPr lang="zh-CN" altLang="en-US" sz="2000" dirty="0">
                <a:solidFill>
                  <a:schemeClr val="tx1"/>
                </a:solidFill>
                <a:latin typeface="+mn-ea"/>
              </a:rPr>
              <a:t>买家可以搜索浏览商品信息</a:t>
            </a:r>
            <a:endParaRPr lang="en-US" altLang="zh-CN" sz="2000" dirty="0">
              <a:solidFill>
                <a:schemeClr val="tx1"/>
              </a:solidFill>
              <a:latin typeface="+mn-ea"/>
            </a:endParaRPr>
          </a:p>
          <a:p>
            <a:pPr algn="l"/>
            <a:r>
              <a:rPr lang="en-US" altLang="zh-CN" sz="2400" dirty="0">
                <a:solidFill>
                  <a:schemeClr val="tx1"/>
                </a:solidFill>
                <a:latin typeface="+mn-ea"/>
              </a:rPr>
              <a:t>3</a:t>
            </a:r>
            <a:r>
              <a:rPr lang="en-US" altLang="zh-CN" sz="2000" dirty="0">
                <a:solidFill>
                  <a:schemeClr val="tx1"/>
                </a:solidFill>
                <a:latin typeface="+mn-ea"/>
              </a:rPr>
              <a:t>.</a:t>
            </a:r>
            <a:r>
              <a:rPr lang="zh-CN" altLang="en-US" sz="2400" dirty="0">
                <a:solidFill>
                  <a:schemeClr val="tx1"/>
                </a:solidFill>
                <a:latin typeface="+mn-ea"/>
              </a:rPr>
              <a:t>收藏</a:t>
            </a:r>
            <a:endParaRPr lang="en-US" altLang="zh-CN" sz="2400" dirty="0">
              <a:solidFill>
                <a:schemeClr val="tx1"/>
              </a:solidFill>
              <a:latin typeface="+mn-ea"/>
            </a:endParaRPr>
          </a:p>
          <a:p>
            <a:pPr algn="l"/>
            <a:r>
              <a:rPr lang="en-US" altLang="zh-CN" sz="2400" dirty="0">
                <a:solidFill>
                  <a:schemeClr val="tx1"/>
                </a:solidFill>
                <a:latin typeface="+mn-ea"/>
              </a:rPr>
              <a:t>	</a:t>
            </a:r>
            <a:r>
              <a:rPr lang="zh-CN" altLang="en-US" sz="2000" dirty="0">
                <a:solidFill>
                  <a:schemeClr val="tx1"/>
                </a:solidFill>
                <a:latin typeface="+mn-ea"/>
              </a:rPr>
              <a:t>买家可以收藏商品</a:t>
            </a:r>
            <a:endParaRPr lang="en-US" altLang="zh-CN" sz="2400" dirty="0">
              <a:solidFill>
                <a:schemeClr val="tx1"/>
              </a:solidFill>
              <a:latin typeface="+mn-ea"/>
            </a:endParaRPr>
          </a:p>
          <a:p>
            <a:pPr algn="l"/>
            <a:r>
              <a:rPr lang="en-US" altLang="zh-CN" sz="2400" dirty="0">
                <a:solidFill>
                  <a:schemeClr val="tx1"/>
                </a:solidFill>
                <a:latin typeface="+mn-ea"/>
              </a:rPr>
              <a:t>4.</a:t>
            </a:r>
            <a:r>
              <a:rPr lang="zh-CN" altLang="en-US" sz="2400" dirty="0">
                <a:solidFill>
                  <a:schemeClr val="tx1"/>
                </a:solidFill>
                <a:latin typeface="+mn-ea"/>
              </a:rPr>
              <a:t>联系卖家</a:t>
            </a:r>
            <a:endParaRPr lang="en-US" altLang="zh-CN" sz="2400" dirty="0">
              <a:solidFill>
                <a:schemeClr val="tx1"/>
              </a:solidFill>
              <a:latin typeface="+mn-ea"/>
            </a:endParaRPr>
          </a:p>
          <a:p>
            <a:pPr algn="l"/>
            <a:r>
              <a:rPr lang="en-US" altLang="zh-CN" sz="2400" dirty="0">
                <a:solidFill>
                  <a:schemeClr val="tx1"/>
                </a:solidFill>
                <a:latin typeface="+mn-ea"/>
              </a:rPr>
              <a:t>	</a:t>
            </a:r>
            <a:r>
              <a:rPr lang="zh-CN" altLang="en-US" sz="2000" dirty="0">
                <a:solidFill>
                  <a:schemeClr val="tx1"/>
                </a:solidFill>
                <a:latin typeface="+mn-ea"/>
              </a:rPr>
              <a:t>买家可以联系卖家询问商品详情、砍价等</a:t>
            </a:r>
            <a:endParaRPr lang="en-US" altLang="zh-CN" sz="2400" dirty="0">
              <a:solidFill>
                <a:schemeClr val="tx1"/>
              </a:solidFill>
              <a:latin typeface="+mn-ea"/>
            </a:endParaRPr>
          </a:p>
          <a:p>
            <a:pPr algn="l"/>
            <a:r>
              <a:rPr lang="en-US" altLang="zh-CN" sz="2400" dirty="0">
                <a:solidFill>
                  <a:schemeClr val="tx1"/>
                </a:solidFill>
                <a:latin typeface="+mn-ea"/>
              </a:rPr>
              <a:t>5.</a:t>
            </a:r>
            <a:r>
              <a:rPr lang="zh-CN" altLang="en-US" sz="2400" dirty="0">
                <a:solidFill>
                  <a:schemeClr val="tx1"/>
                </a:solidFill>
                <a:latin typeface="+mn-ea"/>
              </a:rPr>
              <a:t>推荐（选做）</a:t>
            </a:r>
            <a:endParaRPr lang="en-US" altLang="zh-CN" sz="2400" dirty="0">
              <a:solidFill>
                <a:schemeClr val="tx1"/>
              </a:solidFill>
              <a:latin typeface="+mn-ea"/>
            </a:endParaRPr>
          </a:p>
          <a:p>
            <a:pPr lvl="0" algn="l">
              <a:lnSpc>
                <a:spcPct val="100000"/>
              </a:lnSpc>
            </a:pPr>
            <a:r>
              <a:rPr lang="en-US" altLang="zh-CN" sz="2400" dirty="0">
                <a:solidFill>
                  <a:schemeClr val="tx1"/>
                </a:solidFill>
                <a:latin typeface="+mn-ea"/>
              </a:rPr>
              <a:t>	</a:t>
            </a:r>
            <a:r>
              <a:rPr lang="zh-CN" altLang="en-US" sz="2000" dirty="0">
                <a:solidFill>
                  <a:prstClr val="black"/>
                </a:solidFill>
                <a:latin typeface="微软雅黑"/>
              </a:rPr>
              <a:t>平台会在首页进行商品推荐，推荐算法考虑</a:t>
            </a:r>
            <a:endParaRPr lang="en-US" altLang="zh-CN" sz="2000" dirty="0">
              <a:solidFill>
                <a:prstClr val="black"/>
              </a:solidFill>
              <a:latin typeface="微软雅黑"/>
            </a:endParaRPr>
          </a:p>
          <a:p>
            <a:pPr lvl="0" algn="l">
              <a:lnSpc>
                <a:spcPct val="100000"/>
              </a:lnSpc>
            </a:pPr>
            <a:r>
              <a:rPr lang="zh-CN" altLang="en-US" sz="2000" dirty="0">
                <a:solidFill>
                  <a:prstClr val="black"/>
                </a:solidFill>
                <a:latin typeface="微软雅黑"/>
              </a:rPr>
              <a:t>采用人工智能算法</a:t>
            </a:r>
            <a:endParaRPr lang="en-US" altLang="zh-CN" sz="2400" dirty="0">
              <a:solidFill>
                <a:schemeClr val="tx1"/>
              </a:solidFill>
              <a:latin typeface="+mn-ea"/>
            </a:endParaRPr>
          </a:p>
        </p:txBody>
      </p:sp>
      <p:sp>
        <p:nvSpPr>
          <p:cNvPr id="6" name="矩形 5">
            <a:extLst>
              <a:ext uri="{FF2B5EF4-FFF2-40B4-BE49-F238E27FC236}">
                <a16:creationId xmlns:a16="http://schemas.microsoft.com/office/drawing/2014/main" id="{F48D4AE1-C871-427D-84BD-0E18C0BAB848}"/>
              </a:ext>
            </a:extLst>
          </p:cNvPr>
          <p:cNvSpPr/>
          <p:nvPr/>
        </p:nvSpPr>
        <p:spPr>
          <a:xfrm>
            <a:off x="6583680" y="1438666"/>
            <a:ext cx="6096000" cy="1569660"/>
          </a:xfrm>
          <a:prstGeom prst="rect">
            <a:avLst/>
          </a:prstGeom>
        </p:spPr>
        <p:txBody>
          <a:bodyPr>
            <a:spAutoFit/>
          </a:bodyPr>
          <a:lstStyle/>
          <a:p>
            <a:r>
              <a:rPr lang="en-US" altLang="zh-CN" sz="2400" dirty="0">
                <a:latin typeface="+mn-ea"/>
              </a:rPr>
              <a:t>6.</a:t>
            </a:r>
            <a:r>
              <a:rPr lang="zh-CN" altLang="en-US" sz="2400" dirty="0">
                <a:latin typeface="+mn-ea"/>
              </a:rPr>
              <a:t>历史浏览记录（选做）</a:t>
            </a:r>
            <a:endParaRPr lang="en-US" altLang="zh-CN" sz="2400" dirty="0">
              <a:latin typeface="+mn-ea"/>
            </a:endParaRPr>
          </a:p>
          <a:p>
            <a:r>
              <a:rPr lang="en-US" altLang="zh-CN" sz="2400" dirty="0">
                <a:latin typeface="+mn-ea"/>
              </a:rPr>
              <a:t>	</a:t>
            </a:r>
            <a:r>
              <a:rPr lang="zh-CN" altLang="en-US" sz="2000" dirty="0">
                <a:latin typeface="+mn-ea"/>
              </a:rPr>
              <a:t>买家可以查看自己浏览商品的记录</a:t>
            </a:r>
            <a:endParaRPr lang="en-US" altLang="zh-CN" sz="2000" dirty="0">
              <a:latin typeface="+mn-ea"/>
            </a:endParaRPr>
          </a:p>
          <a:p>
            <a:r>
              <a:rPr lang="en-US" altLang="zh-CN" sz="2400" dirty="0">
                <a:latin typeface="+mn-ea"/>
              </a:rPr>
              <a:t>7.</a:t>
            </a:r>
            <a:r>
              <a:rPr lang="zh-CN" altLang="en-US" sz="2400" dirty="0">
                <a:latin typeface="+mn-ea"/>
              </a:rPr>
              <a:t>发送微信提醒（选做）</a:t>
            </a:r>
            <a:endParaRPr lang="en-US" altLang="zh-CN" sz="2400" dirty="0">
              <a:latin typeface="+mn-ea"/>
            </a:endParaRPr>
          </a:p>
          <a:p>
            <a:r>
              <a:rPr lang="en-US" altLang="zh-CN" sz="2400" dirty="0">
                <a:latin typeface="+mn-ea"/>
              </a:rPr>
              <a:t>	</a:t>
            </a:r>
            <a:r>
              <a:rPr lang="zh-CN" altLang="en-US" sz="2000" dirty="0">
                <a:latin typeface="+mn-ea"/>
              </a:rPr>
              <a:t>买家收藏的商品有降价等变动时，会提醒买家</a:t>
            </a:r>
            <a:endParaRPr lang="en-US" altLang="zh-CN" sz="2400" dirty="0">
              <a:latin typeface="+mn-ea"/>
            </a:endParaRPr>
          </a:p>
        </p:txBody>
      </p:sp>
      <p:pic>
        <p:nvPicPr>
          <p:cNvPr id="8" name="图片 7">
            <a:extLst>
              <a:ext uri="{FF2B5EF4-FFF2-40B4-BE49-F238E27FC236}">
                <a16:creationId xmlns:a16="http://schemas.microsoft.com/office/drawing/2014/main" id="{132626F6-E5AD-4D5A-8818-7D11158BE3B3}"/>
              </a:ext>
            </a:extLst>
          </p:cNvPr>
          <p:cNvPicPr>
            <a:picLocks noChangeAspect="1"/>
          </p:cNvPicPr>
          <p:nvPr/>
        </p:nvPicPr>
        <p:blipFill rotWithShape="1">
          <a:blip r:embed="rId3">
            <a:extLst>
              <a:ext uri="{28A0092B-C50C-407E-A947-70E740481C1C}">
                <a14:useLocalDpi xmlns:a14="http://schemas.microsoft.com/office/drawing/2010/main" val="0"/>
              </a:ext>
            </a:extLst>
          </a:blip>
          <a:srcRect t="3204" r="1628" b="64584"/>
          <a:stretch/>
        </p:blipFill>
        <p:spPr>
          <a:xfrm>
            <a:off x="5889155" y="3429000"/>
            <a:ext cx="6302845" cy="27518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04</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包图主题2">
  <a:themeElements>
    <a:clrScheme name="自定义 180">
      <a:dk1>
        <a:sysClr val="windowText" lastClr="000000"/>
      </a:dk1>
      <a:lt1>
        <a:sysClr val="window" lastClr="FFFFFF"/>
      </a:lt1>
      <a:dk2>
        <a:srgbClr val="44546A"/>
      </a:dk2>
      <a:lt2>
        <a:srgbClr val="E7E6E6"/>
      </a:lt2>
      <a:accent1>
        <a:srgbClr val="1096AF"/>
      </a:accent1>
      <a:accent2>
        <a:srgbClr val="1096AF"/>
      </a:accent2>
      <a:accent3>
        <a:srgbClr val="1096AF"/>
      </a:accent3>
      <a:accent4>
        <a:srgbClr val="1096AF"/>
      </a:accent4>
      <a:accent5>
        <a:srgbClr val="1096AF"/>
      </a:accent5>
      <a:accent6>
        <a:srgbClr val="1096A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165</TotalTime>
  <Words>679</Words>
  <Application>Microsoft Macintosh PowerPoint</Application>
  <PresentationFormat>Widescreen</PresentationFormat>
  <Paragraphs>99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等线</vt:lpstr>
      <vt:lpstr>微软雅黑</vt:lpstr>
      <vt:lpstr>Arial</vt:lpstr>
      <vt:lpstr>Century Gothic</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王 艺龙</cp:lastModifiedBy>
  <cp:revision>80</cp:revision>
  <dcterms:created xsi:type="dcterms:W3CDTF">2017-08-18T03:02:00Z</dcterms:created>
  <dcterms:modified xsi:type="dcterms:W3CDTF">2020-05-10T11:42:22Z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KSORubyTemplateID">
    <vt:lpwstr>2</vt:lpwstr>
  </property>
</Properties>
</file>