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9" r:id="rId4"/>
    <p:sldId id="278" r:id="rId5"/>
    <p:sldId id="265" r:id="rId6"/>
    <p:sldId id="261" r:id="rId7"/>
    <p:sldId id="268" r:id="rId8"/>
    <p:sldId id="262" r:id="rId9"/>
    <p:sldId id="264" r:id="rId10"/>
    <p:sldId id="266" r:id="rId11"/>
    <p:sldId id="279" r:id="rId12"/>
    <p:sldId id="263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80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8CB9-AC0F-43B6-888D-CF75C20B86A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AE67-C29F-4910-ACAE-ECB929FFB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5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672-8E53-47BF-B898-FD4D5E0FE854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C10-F1D7-47CE-B956-9CC9C97E2851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70C-4CF7-4DA2-A958-37E42C396D4B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82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CE3-71B2-4247-8AC1-9513C5E28AB8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0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3D26-22F7-46E9-918C-B1D3C3F125EE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23E6-6312-48BE-9C23-331D61A0BD78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6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88E-0917-4899-B8AA-DA1E70D15DFE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5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1E2-746D-4378-B9C2-BBA2762D87A1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757-0593-4AF4-9CC7-1975A648AB01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2B68-D817-4A1C-A78E-354D29E511D4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90F1-D789-43B5-93F2-E7690644F3BC}" type="datetime1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1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D3A-8DF0-4374-8AB9-E2AC6E09C3E1}" type="datetime1">
              <a:rPr lang="pt-BR" smtClean="0"/>
              <a:t>28/08/2023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E9F-8BDF-4471-AC97-5B6257AA5C18}" type="datetime1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FD7F-CDBF-4E0A-B179-3B2F93E9E5E7}" type="datetime1">
              <a:rPr lang="pt-BR" smtClean="0"/>
              <a:t>28/08/2023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A4AD-E0A9-4D2C-B453-1DCF9C60CC13}" type="datetime1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8DD2-7B13-406C-9518-3150D2821A92}" type="datetime1">
              <a:rPr lang="pt-BR" smtClean="0"/>
              <a:t>28/08/2023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A70F-14C6-47D4-8373-2567657F1B43}" type="datetime1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F0C432-5EEB-4FC7-AD43-66EA7F0A2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5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16091-8196-4306-9C1A-474B67BA9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BR" sz="6000" dirty="0" err="1">
                <a:solidFill>
                  <a:srgbClr val="FFFFFF"/>
                </a:solidFill>
                <a:latin typeface="Avenir Next LT Pro Light" panose="020B0304020202020204" pitchFamily="34" charset="0"/>
              </a:rPr>
              <a:t>Jira</a:t>
            </a:r>
            <a:r>
              <a:rPr lang="pt-BR" sz="6000" dirty="0">
                <a:solidFill>
                  <a:srgbClr val="FFFFFF"/>
                </a:solidFill>
                <a:latin typeface="Avenir Next LT Pro Light" panose="020B0304020202020204" pitchFamily="34" charset="0"/>
              </a:rPr>
              <a:t>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D300D-1F9E-4852-989C-27680B31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FFFFFF">
                  <a:alpha val="70000"/>
                </a:srgbClr>
              </a:solidFill>
              <a:latin typeface="Avenir Next LT Pro Light" panose="020B0304020202020204" pitchFamily="34" charset="0"/>
            </a:endParaRPr>
          </a:p>
          <a:p>
            <a:pPr algn="l"/>
            <a:r>
              <a:rPr lang="pt-BR" dirty="0">
                <a:solidFill>
                  <a:srgbClr val="FFFFFF">
                    <a:alpha val="70000"/>
                  </a:srgbClr>
                </a:solidFill>
                <a:latin typeface="Avenir Next LT Pro Light" panose="020B0304020202020204" pitchFamily="34" charset="0"/>
              </a:rPr>
              <a:t>Jessica Tinoco Bernardo – 2° semestre logística</a:t>
            </a:r>
          </a:p>
          <a:p>
            <a:pPr algn="l"/>
            <a:r>
              <a:rPr lang="pt-BR" sz="1600" dirty="0">
                <a:solidFill>
                  <a:srgbClr val="FFFFFF">
                    <a:alpha val="70000"/>
                  </a:srgbClr>
                </a:solidFill>
                <a:latin typeface="Avenir Next LT Pro Light" panose="020B0304020202020204" pitchFamily="34" charset="0"/>
              </a:rPr>
              <a:t>jessica.bernardo@fatec.sp.gov.br</a:t>
            </a:r>
          </a:p>
          <a:p>
            <a:pPr algn="l"/>
            <a:endParaRPr lang="pt-BR" dirty="0">
              <a:solidFill>
                <a:srgbClr val="FFFFFF">
                  <a:alpha val="70000"/>
                </a:srgb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0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16D1-4D90-4BFB-B83C-82EAF3CC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Análises Gráficas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0BDC30-409B-43CC-A61D-1CD94EFE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63" y="1803790"/>
            <a:ext cx="7532410" cy="386549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FDBB6D-C853-42AD-9FFC-16EED78BEF6F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9/20</a:t>
            </a:r>
          </a:p>
        </p:txBody>
      </p:sp>
    </p:spTree>
    <p:extLst>
      <p:ext uri="{BB962C8B-B14F-4D97-AF65-F5344CB8AC3E}">
        <p14:creationId xmlns:p14="http://schemas.microsoft.com/office/powerpoint/2010/main" val="9139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16D1-4D90-4BFB-B83C-82EAF3CC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Análises Gráficas do Projeto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334EC31-F3D0-4EF3-B508-89DD323A1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80" y="1930400"/>
            <a:ext cx="9354375" cy="372826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F14D25-BAD3-4AF1-BCAA-E1CC0F766480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99119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66B3-EA10-482E-BC0A-AF16DE7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Análises Gráficas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F82A98-2780-42BA-9707-C6528C35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4" y="1690614"/>
            <a:ext cx="9534525" cy="40957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04507C-7ABD-4295-B67E-BFCEE7A973B1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97354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1D45F-0AAA-4E54-885C-580B5E7D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Gráfico </a:t>
            </a:r>
            <a:r>
              <a:rPr lang="pt-BR" b="1" dirty="0" err="1">
                <a:latin typeface="Avenir Next LT Pro Light" panose="020B0304020202020204" pitchFamily="34" charset="0"/>
              </a:rPr>
              <a:t>Burndown</a:t>
            </a:r>
            <a:r>
              <a:rPr lang="pt-BR" b="1" dirty="0">
                <a:latin typeface="Avenir Next LT Pro Light" panose="020B0304020202020204" pitchFamily="34" charset="0"/>
              </a:rPr>
              <a:t> Sprint 2</a:t>
            </a:r>
          </a:p>
        </p:txBody>
      </p:sp>
      <p:pic>
        <p:nvPicPr>
          <p:cNvPr id="27" name="Espaço Reservado para Conteúdo 26" descr="Gráfico, Gráfico de linhas&#10;&#10;Descrição gerada automaticamente">
            <a:extLst>
              <a:ext uri="{FF2B5EF4-FFF2-40B4-BE49-F238E27FC236}">
                <a16:creationId xmlns:a16="http://schemas.microsoft.com/office/drawing/2014/main" id="{5C820238-B0F6-4C47-94EB-6B6CCE45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" y="2053883"/>
            <a:ext cx="8862560" cy="397542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B74635-9779-452E-B292-E939E111C80D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12/20</a:t>
            </a:r>
          </a:p>
        </p:txBody>
      </p:sp>
    </p:spTree>
    <p:extLst>
      <p:ext uri="{BB962C8B-B14F-4D97-AF65-F5344CB8AC3E}">
        <p14:creationId xmlns:p14="http://schemas.microsoft.com/office/powerpoint/2010/main" val="20096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B2887-78FB-4FF8-B3F0-7FF559DA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Gráfico </a:t>
            </a:r>
            <a:r>
              <a:rPr lang="pt-BR" b="1" dirty="0" err="1">
                <a:latin typeface="Avenir Next LT Pro Light" panose="020B0304020202020204" pitchFamily="34" charset="0"/>
              </a:rPr>
              <a:t>Burndown</a:t>
            </a:r>
            <a:r>
              <a:rPr lang="pt-BR" b="1" dirty="0">
                <a:latin typeface="Avenir Next LT Pro Light" panose="020B0304020202020204" pitchFamily="34" charset="0"/>
              </a:rPr>
              <a:t> Sprint 2</a:t>
            </a:r>
          </a:p>
        </p:txBody>
      </p:sp>
      <p:pic>
        <p:nvPicPr>
          <p:cNvPr id="7" name="Espaço Reservado para Conteúdo 3" descr="Gráfico&#10;&#10;Descrição gerada automaticamente com confiança baixa">
            <a:extLst>
              <a:ext uri="{FF2B5EF4-FFF2-40B4-BE49-F238E27FC236}">
                <a16:creationId xmlns:a16="http://schemas.microsoft.com/office/drawing/2014/main" id="{B291CDD1-D612-4C06-AB0D-C9098CA34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7" y="2053883"/>
            <a:ext cx="8862558" cy="39754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2A95ED7-275C-41B4-B172-D33D6198A5F8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160022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1A838-5783-458B-9F5D-8E21103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2366"/>
            <a:ext cx="8596668" cy="1320800"/>
          </a:xfrm>
        </p:spPr>
        <p:txBody>
          <a:bodyPr/>
          <a:lstStyle/>
          <a:p>
            <a:r>
              <a:rPr lang="pt-BR" b="1" dirty="0" err="1">
                <a:latin typeface="Avenir Next LT Pro Light" panose="020B0304020202020204" pitchFamily="34" charset="0"/>
              </a:rPr>
              <a:t>Grafico</a:t>
            </a:r>
            <a:r>
              <a:rPr lang="pt-BR" b="1" dirty="0">
                <a:latin typeface="Avenir Next LT Pro Light" panose="020B0304020202020204" pitchFamily="34" charset="0"/>
              </a:rPr>
              <a:t> </a:t>
            </a:r>
            <a:r>
              <a:rPr lang="pt-BR" b="1" dirty="0" err="1">
                <a:latin typeface="Avenir Next LT Pro Light" panose="020B0304020202020204" pitchFamily="34" charset="0"/>
              </a:rPr>
              <a:t>Burndown</a:t>
            </a:r>
            <a:r>
              <a:rPr lang="pt-BR" b="1" dirty="0">
                <a:latin typeface="Avenir Next LT Pro Light" panose="020B0304020202020204" pitchFamily="34" charset="0"/>
              </a:rPr>
              <a:t> Sprint 1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ACD30AB6-DACB-41A5-A309-33EB070F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" y="1995362"/>
            <a:ext cx="8964686" cy="40456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19D371-053B-4C7E-BEDF-90E73B940AA0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21292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C324-59F2-4AEC-9F26-402C362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Avenir Next LT Pro Light" panose="020B0304020202020204" pitchFamily="34" charset="0"/>
              </a:rPr>
              <a:t>Grafico</a:t>
            </a:r>
            <a:r>
              <a:rPr lang="pt-BR" b="1" dirty="0">
                <a:latin typeface="Avenir Next LT Pro Light" panose="020B0304020202020204" pitchFamily="34" charset="0"/>
              </a:rPr>
              <a:t> </a:t>
            </a:r>
            <a:r>
              <a:rPr lang="pt-BR" b="1" dirty="0" err="1">
                <a:latin typeface="Avenir Next LT Pro Light" panose="020B0304020202020204" pitchFamily="34" charset="0"/>
              </a:rPr>
              <a:t>Burndown</a:t>
            </a:r>
            <a:r>
              <a:rPr lang="pt-BR" b="1" dirty="0">
                <a:latin typeface="Avenir Next LT Pro Light" panose="020B0304020202020204" pitchFamily="34" charset="0"/>
              </a:rPr>
              <a:t> Sprint 1</a:t>
            </a:r>
          </a:p>
        </p:txBody>
      </p:sp>
      <p:pic>
        <p:nvPicPr>
          <p:cNvPr id="7" name="Espaço Reservado para Conteúdo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B1184941-AC1D-44AF-AEEE-8660A52D2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0" y="2053884"/>
            <a:ext cx="8911285" cy="3955054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5A39981-9BE5-4D50-8903-039C4F888E97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15/20</a:t>
            </a:r>
          </a:p>
        </p:txBody>
      </p:sp>
    </p:spTree>
    <p:extLst>
      <p:ext uri="{BB962C8B-B14F-4D97-AF65-F5344CB8AC3E}">
        <p14:creationId xmlns:p14="http://schemas.microsoft.com/office/powerpoint/2010/main" val="402722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5B577-DB50-4DE3-A60B-F5534BD4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Avenir Next LT Pro Light" panose="020B0304020202020204" pitchFamily="34" charset="0"/>
              </a:rPr>
              <a:t>Grafico</a:t>
            </a:r>
            <a:r>
              <a:rPr lang="pt-BR" b="1" dirty="0">
                <a:latin typeface="Avenir Next LT Pro Light" panose="020B0304020202020204" pitchFamily="34" charset="0"/>
              </a:rPr>
              <a:t> </a:t>
            </a:r>
            <a:r>
              <a:rPr lang="pt-BR" b="1" dirty="0" err="1">
                <a:latin typeface="Avenir Next LT Pro Light" panose="020B0304020202020204" pitchFamily="34" charset="0"/>
              </a:rPr>
              <a:t>Burnup</a:t>
            </a:r>
            <a:r>
              <a:rPr lang="pt-BR" b="1" dirty="0">
                <a:latin typeface="Avenir Next LT Pro Light" panose="020B0304020202020204" pitchFamily="34" charset="0"/>
              </a:rPr>
              <a:t> Sprint 3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F8D1134C-EDD7-4935-A107-207D5C41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2" y="2028654"/>
            <a:ext cx="8978753" cy="3975953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2A9E08-61F5-4AE7-948D-38BF0428EAD7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16/20</a:t>
            </a:r>
          </a:p>
        </p:txBody>
      </p:sp>
    </p:spTree>
    <p:extLst>
      <p:ext uri="{BB962C8B-B14F-4D97-AF65-F5344CB8AC3E}">
        <p14:creationId xmlns:p14="http://schemas.microsoft.com/office/powerpoint/2010/main" val="391815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8B5D-D39A-4A0C-A64D-419724CA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Avenir Next LT Pro Light" panose="020B0304020202020204" pitchFamily="34" charset="0"/>
              </a:rPr>
              <a:t>Grafico</a:t>
            </a:r>
            <a:r>
              <a:rPr lang="pt-BR" b="1" dirty="0">
                <a:latin typeface="Avenir Next LT Pro Light" panose="020B0304020202020204" pitchFamily="34" charset="0"/>
              </a:rPr>
              <a:t> </a:t>
            </a:r>
            <a:r>
              <a:rPr lang="pt-BR" b="1" dirty="0" err="1">
                <a:latin typeface="Avenir Next LT Pro Light" panose="020B0304020202020204" pitchFamily="34" charset="0"/>
              </a:rPr>
              <a:t>Burnup</a:t>
            </a:r>
            <a:r>
              <a:rPr lang="pt-BR" b="1" dirty="0">
                <a:latin typeface="Avenir Next LT Pro Light" panose="020B0304020202020204" pitchFamily="34" charset="0"/>
              </a:rPr>
              <a:t> Sprint 3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D4459F03-EF86-4FD0-96BF-CD742B0D4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2" y="2026271"/>
            <a:ext cx="8978753" cy="398052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B6C441-D938-4AC3-A594-34112EB85CD0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17/20</a:t>
            </a:r>
          </a:p>
        </p:txBody>
      </p:sp>
    </p:spTree>
    <p:extLst>
      <p:ext uri="{BB962C8B-B14F-4D97-AF65-F5344CB8AC3E}">
        <p14:creationId xmlns:p14="http://schemas.microsoft.com/office/powerpoint/2010/main" val="21566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F31E-DD72-481C-816D-55DC1918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Outras Possibilidades de Análises para Gestão: Gráfico de </a:t>
            </a:r>
            <a:r>
              <a:rPr lang="pt-BR" b="1" dirty="0" err="1">
                <a:latin typeface="Avenir Next LT Pro Light" panose="020B0304020202020204" pitchFamily="34" charset="0"/>
              </a:rPr>
              <a:t>Gantt</a:t>
            </a:r>
            <a:endParaRPr lang="pt-BR" b="1" dirty="0">
              <a:latin typeface="Avenir Next LT Pro Light" panose="020B03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933B97C-800E-44B6-B0E2-4D7D4FBAD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49" y="1930400"/>
            <a:ext cx="8146966" cy="40682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D5B495-0B40-4A52-B6F8-91DA42C674B5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18/20</a:t>
            </a:r>
          </a:p>
        </p:txBody>
      </p:sp>
    </p:spTree>
    <p:extLst>
      <p:ext uri="{BB962C8B-B14F-4D97-AF65-F5344CB8AC3E}">
        <p14:creationId xmlns:p14="http://schemas.microsoft.com/office/powerpoint/2010/main" val="41515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14073-D062-49AD-BE21-9097B3D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7BE9-AC16-4ECE-82EC-8944BCEB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4000"/>
            <a:ext cx="9646109" cy="5009321"/>
          </a:xfrm>
        </p:spPr>
        <p:txBody>
          <a:bodyPr>
            <a:normAutofit/>
          </a:bodyPr>
          <a:lstStyle/>
          <a:p>
            <a:r>
              <a:rPr lang="pt-BR" dirty="0">
                <a:latin typeface="Avenir Next LT Pro Light" panose="020B0304020202020204" pitchFamily="34" charset="0"/>
              </a:rPr>
              <a:t>Uma plataforma de gerenciamento de projetos para equipes e empresas</a:t>
            </a:r>
          </a:p>
          <a:p>
            <a:r>
              <a:rPr lang="pt-BR" dirty="0">
                <a:latin typeface="Avenir Next LT Pro Light" panose="020B0304020202020204" pitchFamily="34" charset="0"/>
              </a:rPr>
              <a:t>Metodologia Ágil</a:t>
            </a:r>
          </a:p>
          <a:p>
            <a:pPr lvl="1"/>
            <a:r>
              <a:rPr lang="pt-BR" dirty="0">
                <a:latin typeface="Avenir Next LT Pro Light" panose="020B0304020202020204" pitchFamily="34" charset="0"/>
              </a:rPr>
              <a:t>As metodologias ágeis representam abordagens flexíveis e colaborativas para o desenvolvimento de projetos, enfatizando a entrega gradual de resultados valiosos, uma comunicação contínua com os envolvidos e a adaptação constante, ao invés de aderir rigidamente a planos pré-estabelecidos.</a:t>
            </a:r>
          </a:p>
          <a:p>
            <a:pPr marL="0" indent="0">
              <a:buNone/>
            </a:pPr>
            <a:endParaRPr lang="pt-BR" dirty="0">
              <a:latin typeface="Avenir Next LT Pro Light" panose="020B0304020202020204" pitchFamily="34" charset="0"/>
            </a:endParaRPr>
          </a:p>
          <a:p>
            <a:r>
              <a:rPr lang="pt-BR" dirty="0">
                <a:latin typeface="Avenir Next LT Pro Light" panose="020B0304020202020204" pitchFamily="34" charset="0"/>
              </a:rPr>
              <a:t>Scrum e </a:t>
            </a:r>
            <a:r>
              <a:rPr lang="pt-BR" dirty="0" err="1">
                <a:latin typeface="Avenir Next LT Pro Light" panose="020B0304020202020204" pitchFamily="34" charset="0"/>
              </a:rPr>
              <a:t>Kanban</a:t>
            </a:r>
            <a:endParaRPr lang="pt-BR" dirty="0">
              <a:latin typeface="Avenir Next LT Pro Light" panose="020B0304020202020204" pitchFamily="34" charset="0"/>
            </a:endParaRPr>
          </a:p>
          <a:p>
            <a:pPr lvl="1"/>
            <a:r>
              <a:rPr lang="pt-BR" dirty="0">
                <a:latin typeface="Avenir Next LT Pro Light" panose="020B0304020202020204" pitchFamily="34" charset="0"/>
              </a:rPr>
              <a:t>Scrum: Sprints (ciclos de atividades)</a:t>
            </a:r>
          </a:p>
          <a:p>
            <a:pPr lvl="1"/>
            <a:r>
              <a:rPr lang="pt-BR" dirty="0" err="1">
                <a:latin typeface="Avenir Next LT Pro Light" panose="020B0304020202020204" pitchFamily="34" charset="0"/>
              </a:rPr>
              <a:t>Kanban</a:t>
            </a:r>
            <a:r>
              <a:rPr lang="pt-BR" dirty="0">
                <a:latin typeface="Avenir Next LT Pro Light" panose="020B0304020202020204" pitchFamily="34" charset="0"/>
              </a:rPr>
              <a:t>: Quadro de tarefas (fluxo contínuo)</a:t>
            </a:r>
          </a:p>
          <a:p>
            <a:endParaRPr lang="pt-BR" dirty="0">
              <a:latin typeface="Avenir Next LT Pro Light" panose="020B0304020202020204" pitchFamily="34" charset="0"/>
            </a:endParaRPr>
          </a:p>
          <a:p>
            <a:r>
              <a:rPr lang="pt-BR" dirty="0" err="1">
                <a:latin typeface="Avenir Next LT Pro Light" panose="020B0304020202020204" pitchFamily="34" charset="0"/>
              </a:rPr>
              <a:t>Product</a:t>
            </a:r>
            <a:r>
              <a:rPr lang="pt-BR" dirty="0">
                <a:latin typeface="Avenir Next LT Pro Light" panose="020B0304020202020204" pitchFamily="34" charset="0"/>
              </a:rPr>
              <a:t> </a:t>
            </a:r>
            <a:r>
              <a:rPr lang="pt-BR" dirty="0" err="1">
                <a:latin typeface="Avenir Next LT Pro Light" panose="020B0304020202020204" pitchFamily="34" charset="0"/>
              </a:rPr>
              <a:t>Owner</a:t>
            </a:r>
            <a:r>
              <a:rPr lang="pt-BR" dirty="0">
                <a:latin typeface="Avenir Next LT Pro Light" panose="020B0304020202020204" pitchFamily="34" charset="0"/>
              </a:rPr>
              <a:t> e Scrum Master</a:t>
            </a:r>
          </a:p>
          <a:p>
            <a:pPr lvl="1"/>
            <a:r>
              <a:rPr lang="pt-BR" dirty="0">
                <a:latin typeface="Avenir Next LT Pro Light" panose="020B0304020202020204" pitchFamily="34" charset="0"/>
              </a:rPr>
              <a:t>P.O.: Define a entrega, planeja o backlog, prioriza as tarefas</a:t>
            </a:r>
          </a:p>
          <a:p>
            <a:pPr lvl="1"/>
            <a:r>
              <a:rPr lang="pt-BR" dirty="0">
                <a:latin typeface="Avenir Next LT Pro Light" panose="020B0304020202020204" pitchFamily="34" charset="0"/>
              </a:rPr>
              <a:t>S.M.: Ponte entre P.O e </a:t>
            </a:r>
            <a:r>
              <a:rPr lang="pt-BR" dirty="0" err="1">
                <a:latin typeface="Avenir Next LT Pro Light" panose="020B0304020202020204" pitchFamily="34" charset="0"/>
              </a:rPr>
              <a:t>Devs</a:t>
            </a:r>
            <a:r>
              <a:rPr lang="pt-BR" dirty="0">
                <a:latin typeface="Avenir Next LT Pro Light" panose="020B0304020202020204" pitchFamily="34" charset="0"/>
              </a:rPr>
              <a:t>, reúne o conhecimento da equipe, alinha, revisa e facilita</a:t>
            </a:r>
          </a:p>
          <a:p>
            <a:pPr lvl="1"/>
            <a:endParaRPr lang="pt-BR" dirty="0">
              <a:latin typeface="Avenir Next LT Pro Light" panose="020B0304020202020204" pitchFamily="34" charset="0"/>
            </a:endParaRPr>
          </a:p>
          <a:p>
            <a:endParaRPr lang="pt-BR" dirty="0">
              <a:latin typeface="Avenir Next LT Pro Light" panose="020B0304020202020204" pitchFamily="34" charset="0"/>
            </a:endParaRPr>
          </a:p>
          <a:p>
            <a:endParaRPr lang="pt-BR" dirty="0">
              <a:latin typeface="Avenir Next LT Pro Light" panose="020B0304020202020204" pitchFamily="34" charset="0"/>
            </a:endParaRPr>
          </a:p>
          <a:p>
            <a:endParaRPr lang="pt-BR" dirty="0">
              <a:latin typeface="Avenir Next LT Pro Light" panose="020B03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1A4962-337D-4B9B-AA18-9DE025144B7E}"/>
              </a:ext>
            </a:extLst>
          </p:cNvPr>
          <p:cNvSpPr txBox="1"/>
          <p:nvPr/>
        </p:nvSpPr>
        <p:spPr>
          <a:xfrm>
            <a:off x="11361420" y="63486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1/20</a:t>
            </a:r>
          </a:p>
        </p:txBody>
      </p:sp>
    </p:spTree>
    <p:extLst>
      <p:ext uri="{BB962C8B-B14F-4D97-AF65-F5344CB8AC3E}">
        <p14:creationId xmlns:p14="http://schemas.microsoft.com/office/powerpoint/2010/main" val="95130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F31E-DD72-481C-816D-55DC1918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venir Next LT Pro Light" panose="020B0304020202020204" pitchFamily="34" charset="0"/>
              </a:rPr>
              <a:t>Outras Possibilidades de Análises para Gestão: Gráfico de </a:t>
            </a:r>
            <a:r>
              <a:rPr lang="pt-BR" b="1" dirty="0" err="1">
                <a:latin typeface="Avenir Next LT Pro Light" panose="020B0304020202020204" pitchFamily="34" charset="0"/>
              </a:rPr>
              <a:t>Gantt</a:t>
            </a:r>
            <a:endParaRPr lang="pt-BR" b="1" dirty="0">
              <a:latin typeface="Avenir Next LT Pro Light" panose="020B03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75B398-F078-4ECC-B103-D6311002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01" y="2226993"/>
            <a:ext cx="10657600" cy="35407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86CA8E-07B5-4898-A864-E061AF018634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19/20</a:t>
            </a:r>
          </a:p>
        </p:txBody>
      </p:sp>
    </p:spTree>
    <p:extLst>
      <p:ext uri="{BB962C8B-B14F-4D97-AF65-F5344CB8AC3E}">
        <p14:creationId xmlns:p14="http://schemas.microsoft.com/office/powerpoint/2010/main" val="197302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EBA323-589F-4816-9BB1-2BE2083D9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9" y="1930399"/>
            <a:ext cx="9528347" cy="449450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FF07F12-2718-42C5-941E-37A28943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Outras Possibilidades de Análises para Gestão: Epic Sum </a:t>
            </a:r>
            <a:r>
              <a:rPr lang="pt-BR" b="1" dirty="0" err="1">
                <a:latin typeface="Avenir Next LT Pro Light" panose="020B0304020202020204" pitchFamily="34" charset="0"/>
              </a:rPr>
              <a:t>Up</a:t>
            </a:r>
            <a:endParaRPr lang="pt-BR" b="1" dirty="0">
              <a:latin typeface="Avenir Next LT Pro Light" panose="020B03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3238DE-D827-4991-B9E9-B0F2BEFAB6E5}"/>
              </a:ext>
            </a:extLst>
          </p:cNvPr>
          <p:cNvSpPr txBox="1"/>
          <p:nvPr/>
        </p:nvSpPr>
        <p:spPr>
          <a:xfrm>
            <a:off x="11361420" y="63486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20/20</a:t>
            </a:r>
          </a:p>
        </p:txBody>
      </p:sp>
    </p:spTree>
    <p:extLst>
      <p:ext uri="{BB962C8B-B14F-4D97-AF65-F5344CB8AC3E}">
        <p14:creationId xmlns:p14="http://schemas.microsoft.com/office/powerpoint/2010/main" val="36421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B0440-DD16-41BC-8357-AF750E19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atin typeface="Avenir Next LT Pro Light" panose="020B030402020202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300164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75A9-852D-49C3-9EE1-CE24F252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Backlog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3518DC-4D3F-47D7-AC18-79191F44D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58897"/>
            <a:ext cx="8596667" cy="1970549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21B40F2D-C219-4F23-BF0A-6824F291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494814"/>
            <a:ext cx="8606192" cy="314523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092FFD-4BA9-427E-9E98-8EE56534306A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36037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5E9E-8B52-49C3-9C37-427E5FEA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Tipos de Itens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4D400-4091-4E3A-88E5-01C2F4BE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21" y="1696278"/>
            <a:ext cx="4716301" cy="3810000"/>
          </a:xfrm>
        </p:spPr>
        <p:txBody>
          <a:bodyPr>
            <a:noAutofit/>
          </a:bodyPr>
          <a:lstStyle/>
          <a:p>
            <a:r>
              <a:rPr lang="pt-BR" sz="2000" dirty="0" err="1">
                <a:latin typeface="Avenir Next LT Pro Light" panose="020B0304020202020204" pitchFamily="34" charset="0"/>
              </a:rPr>
              <a:t>Epics</a:t>
            </a:r>
            <a:endParaRPr lang="pt-BR" sz="20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Grandes entregas divididas em </a:t>
            </a:r>
            <a:r>
              <a:rPr lang="pt-BR" sz="1800" dirty="0" err="1">
                <a:latin typeface="Avenir Next LT Pro Light" panose="020B0304020202020204" pitchFamily="34" charset="0"/>
              </a:rPr>
              <a:t>Storys</a:t>
            </a:r>
            <a:endParaRPr lang="pt-BR" sz="18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“Atingir a Lua”</a:t>
            </a:r>
          </a:p>
          <a:p>
            <a:pPr lvl="1"/>
            <a:endParaRPr lang="pt-BR" sz="1800" dirty="0">
              <a:latin typeface="Avenir Next LT Pro Light" panose="020B0304020202020204" pitchFamily="34" charset="0"/>
            </a:endParaRPr>
          </a:p>
          <a:p>
            <a:r>
              <a:rPr lang="pt-BR" sz="2000" dirty="0" err="1">
                <a:latin typeface="Avenir Next LT Pro Light" panose="020B0304020202020204" pitchFamily="34" charset="0"/>
              </a:rPr>
              <a:t>Storys</a:t>
            </a:r>
            <a:endParaRPr lang="pt-BR" sz="20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Uma ou duas Sprints, pode ser dividida em </a:t>
            </a:r>
            <a:r>
              <a:rPr lang="pt-BR" sz="1800" dirty="0" err="1">
                <a:latin typeface="Avenir Next LT Pro Light" panose="020B0304020202020204" pitchFamily="34" charset="0"/>
              </a:rPr>
              <a:t>Tasks</a:t>
            </a:r>
            <a:endParaRPr lang="pt-BR" sz="18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“Construir um foguete”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CD21C9-4379-4170-920E-4AF38F86B085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3/20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17DA87-7EBE-4A0A-B47E-EB3C2AD72B88}"/>
              </a:ext>
            </a:extLst>
          </p:cNvPr>
          <p:cNvSpPr txBox="1">
            <a:spLocks/>
          </p:cNvSpPr>
          <p:nvPr/>
        </p:nvSpPr>
        <p:spPr>
          <a:xfrm>
            <a:off x="5117122" y="1696278"/>
            <a:ext cx="4563901" cy="373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latin typeface="Avenir Next LT Pro Light" panose="020B0304020202020204" pitchFamily="34" charset="0"/>
              </a:rPr>
              <a:t>Tasks</a:t>
            </a:r>
            <a:endParaRPr lang="pt-BR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 err="1">
                <a:latin typeface="Avenir Next LT Pro Light" panose="020B0304020202020204" pitchFamily="34" charset="0"/>
              </a:rPr>
              <a:t>Tarefasutilizadas</a:t>
            </a:r>
            <a:r>
              <a:rPr lang="pt-BR" sz="1800" dirty="0">
                <a:latin typeface="Avenir Next LT Pro Light" panose="020B0304020202020204" pitchFamily="34" charset="0"/>
              </a:rPr>
              <a:t> para concluir um </a:t>
            </a:r>
            <a:r>
              <a:rPr lang="pt-BR" sz="1800" dirty="0" err="1">
                <a:latin typeface="Avenir Next LT Pro Light" panose="020B0304020202020204" pitchFamily="34" charset="0"/>
              </a:rPr>
              <a:t>Story</a:t>
            </a:r>
            <a:endParaRPr lang="pt-BR" sz="18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“Construir o motor do foguete”</a:t>
            </a:r>
          </a:p>
          <a:p>
            <a:pPr lvl="1"/>
            <a:endParaRPr lang="pt-BR" sz="1800" dirty="0">
              <a:latin typeface="Avenir Next LT Pro Light" panose="020B0304020202020204" pitchFamily="34" charset="0"/>
            </a:endParaRPr>
          </a:p>
          <a:p>
            <a:r>
              <a:rPr lang="pt-BR" dirty="0" err="1">
                <a:latin typeface="Avenir Next LT Pro Light" panose="020B0304020202020204" pitchFamily="34" charset="0"/>
              </a:rPr>
              <a:t>Sub-tasks</a:t>
            </a:r>
            <a:endParaRPr lang="pt-BR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 err="1">
                <a:latin typeface="Avenir Next LT Pro Light" panose="020B0304020202020204" pitchFamily="34" charset="0"/>
              </a:rPr>
              <a:t>Sub-tarefas</a:t>
            </a:r>
            <a:r>
              <a:rPr lang="pt-BR" sz="1800" dirty="0">
                <a:latin typeface="Avenir Next LT Pro Light" panose="020B0304020202020204" pitchFamily="34" charset="0"/>
              </a:rPr>
              <a:t> utilizadas para concluir uma </a:t>
            </a:r>
            <a:r>
              <a:rPr lang="pt-BR" sz="1800" dirty="0" err="1">
                <a:latin typeface="Avenir Next LT Pro Light" panose="020B0304020202020204" pitchFamily="34" charset="0"/>
              </a:rPr>
              <a:t>Task</a:t>
            </a:r>
            <a:endParaRPr lang="pt-BR" sz="1800" dirty="0">
              <a:latin typeface="Avenir Next LT Pro Light" panose="020B0304020202020204" pitchFamily="34" charset="0"/>
            </a:endParaRPr>
          </a:p>
          <a:p>
            <a:pPr lvl="1"/>
            <a:r>
              <a:rPr lang="pt-BR" sz="1800" dirty="0">
                <a:latin typeface="Avenir Next LT Pro Light" panose="020B0304020202020204" pitchFamily="34" charset="0"/>
              </a:rPr>
              <a:t>“Modelar o sistema elétrico do motor do foguete”</a:t>
            </a:r>
          </a:p>
        </p:txBody>
      </p:sp>
    </p:spTree>
    <p:extLst>
      <p:ext uri="{BB962C8B-B14F-4D97-AF65-F5344CB8AC3E}">
        <p14:creationId xmlns:p14="http://schemas.microsoft.com/office/powerpoint/2010/main" val="256141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B25F-FE0E-40AA-B6F2-5A04F84E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Tarefas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7D27BD-A79D-4BEC-A38F-AC3D33A97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9" y="1769377"/>
            <a:ext cx="4330091" cy="400105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3321D7-517A-475C-96E6-3D1244C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09" y="1769376"/>
            <a:ext cx="6363588" cy="40010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D6A20D-2C40-499B-90B6-E6121D2B09BF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375097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DBF30-E7F2-41EF-BB88-1C41CB0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Quadro de Tarefas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515E6A-DF97-4F67-9F5B-3179A5B4E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413657" cy="5110201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F9F5AA-1118-413A-9D3B-A02D6BC85283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154995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7BE7-C8D2-4DB0-91CC-1FC14A1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Fluxo de Trabalho do Quadro de Tarefas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89475E-3DBF-43EA-A92B-8642E03D6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13" y="1270000"/>
            <a:ext cx="6598109" cy="53937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058B23-200D-4FB6-B66D-3783A5C424BA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6/20</a:t>
            </a:r>
          </a:p>
        </p:txBody>
      </p:sp>
    </p:spTree>
    <p:extLst>
      <p:ext uri="{BB962C8B-B14F-4D97-AF65-F5344CB8AC3E}">
        <p14:creationId xmlns:p14="http://schemas.microsoft.com/office/powerpoint/2010/main" val="142793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EB71-CFC0-4A53-B4C9-FA577523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Cards de Tarefas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A6B009-47EA-4B4C-BFAF-04801E748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4" y="1568174"/>
            <a:ext cx="10859666" cy="46802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4DEA501-73BF-4909-9CDA-7EA14501EB7B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76850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253C4-BE43-4453-8C0F-50D4919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 Light" panose="020B0304020202020204" pitchFamily="34" charset="0"/>
              </a:rPr>
              <a:t>Cards de Tarefas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8F9ED-1AF1-459C-BC3D-46D5BBEB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71" y="2885661"/>
            <a:ext cx="3300838" cy="543339"/>
          </a:xfrm>
        </p:spPr>
        <p:txBody>
          <a:bodyPr/>
          <a:lstStyle/>
          <a:p>
            <a:r>
              <a:rPr lang="pt-BR" dirty="0"/>
              <a:t>ESTIMATIVAS DE TEMPO?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C82C78-DE89-43C3-BA15-B7AAE754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4312"/>
            <a:ext cx="3916081" cy="486575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3F47851-FD02-48E6-A665-83774A01E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22533"/>
              </p:ext>
            </p:extLst>
          </p:nvPr>
        </p:nvGraphicFramePr>
        <p:xfrm>
          <a:off x="4803390" y="3429000"/>
          <a:ext cx="520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00">
                  <a:extLst>
                    <a:ext uri="{9D8B030D-6E8A-4147-A177-3AD203B41FA5}">
                      <a16:colId xmlns:a16="http://schemas.microsoft.com/office/drawing/2014/main" val="3282163526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3767966033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3934955147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1588626926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2562608440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3975220719"/>
                    </a:ext>
                  </a:extLst>
                </a:gridCol>
              </a:tblGrid>
              <a:tr h="359465">
                <a:tc>
                  <a:txBody>
                    <a:bodyPr/>
                    <a:lstStyle/>
                    <a:p>
                      <a:r>
                        <a:rPr lang="pt-BR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1004"/>
                  </a:ext>
                </a:extLst>
              </a:tr>
              <a:tr h="359465">
                <a:tc>
                  <a:txBody>
                    <a:bodyPr/>
                    <a:lstStyle/>
                    <a:p>
                      <a:r>
                        <a:rPr lang="pt-BR" dirty="0"/>
                        <a:t>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0573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8391A31-BF9B-477E-B753-CD4AB56F4955}"/>
              </a:ext>
            </a:extLst>
          </p:cNvPr>
          <p:cNvSpPr txBox="1"/>
          <p:nvPr/>
        </p:nvSpPr>
        <p:spPr>
          <a:xfrm>
            <a:off x="11361420" y="63486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8/20</a:t>
            </a:r>
          </a:p>
        </p:txBody>
      </p:sp>
    </p:spTree>
    <p:extLst>
      <p:ext uri="{BB962C8B-B14F-4D97-AF65-F5344CB8AC3E}">
        <p14:creationId xmlns:p14="http://schemas.microsoft.com/office/powerpoint/2010/main" val="168488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324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Avenir Next LT Pro Light</vt:lpstr>
      <vt:lpstr>Calibri</vt:lpstr>
      <vt:lpstr>Trebuchet MS</vt:lpstr>
      <vt:lpstr>Wingdings 3</vt:lpstr>
      <vt:lpstr>Facetado</vt:lpstr>
      <vt:lpstr>Jira Software</vt:lpstr>
      <vt:lpstr>O que é?</vt:lpstr>
      <vt:lpstr>Backlog</vt:lpstr>
      <vt:lpstr>Tipos de Itens</vt:lpstr>
      <vt:lpstr>Tarefas </vt:lpstr>
      <vt:lpstr>Quadro de Tarefas</vt:lpstr>
      <vt:lpstr>Fluxo de Trabalho do Quadro de Tarefas</vt:lpstr>
      <vt:lpstr>Cards de Tarefas</vt:lpstr>
      <vt:lpstr>Cards de Tarefas </vt:lpstr>
      <vt:lpstr>Análises Gráficas do Projeto</vt:lpstr>
      <vt:lpstr>Análises Gráficas do Projeto</vt:lpstr>
      <vt:lpstr>Análises Gráficas do Projeto</vt:lpstr>
      <vt:lpstr>Gráfico Burndown Sprint 2</vt:lpstr>
      <vt:lpstr>Gráfico Burndown Sprint 2</vt:lpstr>
      <vt:lpstr>Grafico Burndown Sprint 1</vt:lpstr>
      <vt:lpstr>Grafico Burndown Sprint 1</vt:lpstr>
      <vt:lpstr>Grafico Burnup Sprint 3</vt:lpstr>
      <vt:lpstr>Grafico Burnup Sprint 3</vt:lpstr>
      <vt:lpstr>Outras Possibilidades de Análises para Gestão: Gráfico de Gantt</vt:lpstr>
      <vt:lpstr>Outras Possibilidades de Análises para Gestão: Gráfico de Gantt</vt:lpstr>
      <vt:lpstr>Outras Possibilidades de Análises para Gestão: Epic Sum Up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Software</dc:title>
  <dc:creator>Financeiro Dom Rock</dc:creator>
  <cp:lastModifiedBy>Financeiro Dom Rock</cp:lastModifiedBy>
  <cp:revision>7</cp:revision>
  <dcterms:created xsi:type="dcterms:W3CDTF">2023-08-28T12:42:35Z</dcterms:created>
  <dcterms:modified xsi:type="dcterms:W3CDTF">2023-08-28T19:47:14Z</dcterms:modified>
</cp:coreProperties>
</file>