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5"/>
    <p:sldMasterId id="2147483659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212220-7E73-416D-BCB2-568918C307F3}">
  <a:tblStyle styleId="{EE212220-7E73-416D-BCB2-568918C30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cf00d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c8cf00d9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8cf00d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c8cf00d92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b2dac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7b2dac4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515076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a515076d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a255e0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5a255e0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7084ea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17084ea52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8cf00d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c8cf00d92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8cf00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5c8cf00d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8cf00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c8cf00d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8cf00d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c8cf00d92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8cf00d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5c8cf00d92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8cf00d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c8cf00d92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eeexplore.ieee.org/document/1050532/" TargetMode="External"/><Relationship Id="rId4" Type="http://schemas.openxmlformats.org/officeDocument/2006/relationships/hyperlink" Target="https://run.unl.pt/bitstream/10362/11330/1/Silva_2013.pdf" TargetMode="External"/><Relationship Id="rId5" Type="http://schemas.openxmlformats.org/officeDocument/2006/relationships/hyperlink" Target="https://patents.google.com/patent/US7486129B2/en" TargetMode="External"/><Relationship Id="rId6" Type="http://schemas.openxmlformats.org/officeDocument/2006/relationships/hyperlink" Target="https://www.ijert.org/research/design-of-low-power-adc-using-0.18m-cmos-technology-IJERTV3IS11173.pdf" TargetMode="External"/><Relationship Id="rId7" Type="http://schemas.openxmlformats.org/officeDocument/2006/relationships/hyperlink" Target="https://www.statista.com/statistics/675169/worldwide-temperature-sensors-market-siz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Sensor Integrado de Temperatura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André Martins Pio de Mattos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ADC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15025" y="1150825"/>
            <a:ext cx="3509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 Bloco Conversor Analógico-Digital (ADC) é composto por um amplificador integrador inversor de Miller, chaves ideais e um comparador Schmitt-Trigger (histerese). 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Dispôs-se de diretivas .nodeset do simulador LTSPICE para aplicar um estado inicial a nós relevantes do sistema.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424" y="1150825"/>
            <a:ext cx="4814851" cy="33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515025" y="4465125"/>
            <a:ext cx="83244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É inserido, </a:t>
            </a:r>
            <a:r>
              <a:rPr lang="en-US" sz="1800">
                <a:solidFill>
                  <a:srgbClr val="292D31"/>
                </a:solidFill>
              </a:rPr>
              <a:t>da</a:t>
            </a:r>
            <a:r>
              <a:rPr lang="en-US" sz="1800">
                <a:solidFill>
                  <a:srgbClr val="292D31"/>
                </a:solidFill>
              </a:rPr>
              <a:t> mesma forma, um amplificador LT1677 para atuar como buffer de alimentação entre parte analógica e digital, conforme ilustrado.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Unidade de Controle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500" y="1003400"/>
            <a:ext cx="84519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>
                <a:solidFill>
                  <a:srgbClr val="292D31"/>
                </a:solidFill>
              </a:rPr>
              <a:t>A Unidade de Controle (UC) é responsável por disponibilizar sinais de comando para os demais blocos do sistema, fechando a malha geral e tornando o sistema realimentado. Utiliza de portas lógicas AND, NAND e Flip-Flops Tipo D. Simplificadamente, os Flip-Flops guardam valores de estado, que determinam a etapa de funcionamento do ADC. Existem três estados possíveis, S_IN(sinal de entrada para o integrador), S_REF(sinal de referência para o integrador) e S_OFF(quando se termina a execução). A lógica combinacional recebe condições de transição do circuito e, por consequência, atualiza o estado vigente.</a:t>
            </a:r>
            <a:endParaRPr sz="16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D3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00" y="2741550"/>
            <a:ext cx="8368999" cy="3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28650" y="365125"/>
            <a:ext cx="7886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2600"/>
              <a:t>Sensores de Temperatura Integrados Comerciais</a:t>
            </a:r>
            <a:endParaRPr sz="2600"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628650" y="119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{EE212220-7E73-416D-BCB2-568918C307F3}</a:tableStyleId>
              </a:tblPr>
              <a:tblGrid>
                <a:gridCol w="1157025"/>
                <a:gridCol w="1704150"/>
                <a:gridCol w="1261450"/>
                <a:gridCol w="1135175"/>
                <a:gridCol w="1210700"/>
                <a:gridCol w="1418200"/>
              </a:tblGrid>
              <a:tr h="98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Fabricante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Resolução bit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Precisão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Faixa de Operação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Alimentação</a:t>
                      </a:r>
                      <a:endParaRPr b="1" sz="16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RS7303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André Mattos e Gustavo Simas (Regular Systems)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 bits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±0,5ºC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-40ºC a +80ºC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3,3 a 4,2V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ADT7310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Analog Devices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 bits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±0,5ºC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-40ºC a +105ºC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2,7 a 5,5V (270µA)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ADT7420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Analog Devices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16 bits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±0,25ºC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-20ºC a +105ºC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2,7 a 5,5V (270µA)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6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Si7051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Silicon Labs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 bits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±0,1ºC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-40ºC a +125ºC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1,9 a 3,6V (90µA)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6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TMP117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Texas Instruments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16 bits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±0,1ºC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-20ºC a +50ºC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1,8 a 5,5V (135µA)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6250" y="365125"/>
            <a:ext cx="78867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Áreas de aplicações</a:t>
            </a:r>
            <a:endParaRPr sz="38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76250" y="1199725"/>
            <a:ext cx="50232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Sensores de Temperatura Integrados de alta precisão podem ser utilizados nas seguintes aplicações: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Pesquisas em Termomecânica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Pesquisas em Termofísica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Sistemas de Pasteurização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Processos de Produção Alimentícia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Equipamentos Médico-Hospitalares (EMH)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Qualificação e c</a:t>
            </a:r>
            <a:r>
              <a:rPr lang="en-US" sz="1800">
                <a:solidFill>
                  <a:srgbClr val="292D31"/>
                </a:solidFill>
              </a:rPr>
              <a:t>alibração de outros sensores de temperatura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93" y="1199713"/>
            <a:ext cx="3224400" cy="1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515175" y="927200"/>
            <a:ext cx="83241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propostas no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o Bandgap proposto; X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Geração de própria tensão de referência (Vref); ✓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Precisão de valor medido de temperatura em </a:t>
            </a:r>
            <a:r>
              <a:rPr b="1" lang="en-US" sz="1800">
                <a:solidFill>
                  <a:srgbClr val="292D31"/>
                </a:solidFill>
              </a:rPr>
              <a:t>0,5ºC</a:t>
            </a:r>
            <a:r>
              <a:rPr b="1" lang="en-US" sz="1800">
                <a:solidFill>
                  <a:srgbClr val="292D31"/>
                </a:solidFill>
              </a:rPr>
              <a:t>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I</a:t>
            </a:r>
            <a:r>
              <a:rPr b="1" lang="en-US" sz="1800">
                <a:solidFill>
                  <a:srgbClr val="292D31"/>
                </a:solidFill>
              </a:rPr>
              <a:t>ntervalo de medição de temperatura de -25 a 100ºC ✓ 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Consumo médio do circuito de Bandgap em torno de </a:t>
            </a:r>
            <a:r>
              <a:rPr lang="en-US" sz="1800">
                <a:solidFill>
                  <a:srgbClr val="292D31"/>
                </a:solidFill>
              </a:rPr>
              <a:t>10μW</a:t>
            </a:r>
            <a:r>
              <a:rPr lang="en-US" sz="1800">
                <a:solidFill>
                  <a:srgbClr val="292D31"/>
                </a:solidFill>
              </a:rPr>
              <a:t>;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Conversão A/D com amplificadores operacionais reais;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Sistema em malha fechada com circuito realimentado;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Simulação de características e resultados do circuito em software especializado (LTSPICE). ✓</a:t>
            </a:r>
            <a:endParaRPr b="1"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Projetar controlador para realimentação do sistema;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Dimensionar o parâmetros do conversor A/D;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Utilizar tensões e variações pequenas (V</a:t>
            </a:r>
            <a:r>
              <a:rPr b="1" lang="en-US">
                <a:solidFill>
                  <a:srgbClr val="292D31"/>
                </a:solidFill>
              </a:rPr>
              <a:t>PTAT, </a:t>
            </a:r>
            <a:r>
              <a:rPr b="1" lang="en-US" sz="1800">
                <a:solidFill>
                  <a:srgbClr val="292D31"/>
                </a:solidFill>
              </a:rPr>
              <a:t>ΔV</a:t>
            </a:r>
            <a:r>
              <a:rPr b="1" lang="en-US">
                <a:solidFill>
                  <a:srgbClr val="292D31"/>
                </a:solidFill>
              </a:rPr>
              <a:t>PTAT </a:t>
            </a:r>
            <a:r>
              <a:rPr b="1" lang="en-US" sz="1800">
                <a:solidFill>
                  <a:srgbClr val="292D31"/>
                </a:solidFill>
              </a:rPr>
              <a:t>e</a:t>
            </a:r>
            <a:r>
              <a:rPr b="1" lang="en-US">
                <a:solidFill>
                  <a:srgbClr val="292D31"/>
                </a:solidFill>
              </a:rPr>
              <a:t> </a:t>
            </a:r>
            <a:r>
              <a:rPr b="1" lang="en-US" sz="1800">
                <a:solidFill>
                  <a:srgbClr val="292D31"/>
                </a:solidFill>
              </a:rPr>
              <a:t>V</a:t>
            </a:r>
            <a:r>
              <a:rPr b="1" lang="en-US">
                <a:solidFill>
                  <a:srgbClr val="292D31"/>
                </a:solidFill>
              </a:rPr>
              <a:t>SUPPLY</a:t>
            </a:r>
            <a:r>
              <a:rPr b="1" lang="en-US" sz="1800">
                <a:solidFill>
                  <a:srgbClr val="292D31"/>
                </a:solidFill>
              </a:rPr>
              <a:t>); ✓</a:t>
            </a:r>
            <a:endParaRPr b="1"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b="1" lang="en-US" sz="1800">
                <a:solidFill>
                  <a:srgbClr val="292D31"/>
                </a:solidFill>
              </a:rPr>
              <a:t>Propiciar robustez e garantia de precisão. ✓</a:t>
            </a:r>
            <a:endParaRPr b="1"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59400" y="365125"/>
            <a:ext cx="8544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800"/>
              <a:t>Considerações</a:t>
            </a:r>
            <a:endParaRPr sz="38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45850" y="1102525"/>
            <a:ext cx="8171100" cy="4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Os resultados obtidos são satisfatórios e de acordo com os requisitos de projeto propostos na etapa inicial. Considera-se que para o desenvolvimento do sistema atual foi realizada uma análise de estado da arte de circuitos sensores de temperatura para então ser esboçada uma concepção de projeto.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São sugeridas ações para aperfeiçoamento do sistema: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Aperfeiçoamento de topologia do Bandgap proposto;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Ajustar parâmetros do circuito para possibilitar uso de capacitores integrados (40 - 50 pF);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Ajustar componentes utilizados para ampliar faixa de operação;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Redução de consumo médio do sistema;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Inserção de não-idealidades para os blocos desenvolvidos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BROKAW, A.P.; </a:t>
            </a:r>
            <a:r>
              <a:rPr b="1" lang="en-US" sz="1400"/>
              <a:t>A simple three-terminal IC bandgap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https://ieeexplore.ieee.org/document/1050532/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SILVA, João Gonçalo Clemente da; </a:t>
            </a:r>
            <a:r>
              <a:rPr b="1" lang="en-US" sz="1400"/>
              <a:t>Project of a bandgap voltage reference and a temperature sensor for "energy harvest" systems.</a:t>
            </a:r>
            <a:r>
              <a:rPr lang="en-US" sz="1400"/>
              <a:t> 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https://run.unl.pt/bitstream/10362/11330/1/Silva_2013.pdf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FILHO, Jader Alves de Lima, et al.; </a:t>
            </a:r>
            <a:r>
              <a:rPr b="1" lang="en-US" sz="1400"/>
              <a:t>LOW POWER VOLTAGE REFERENCE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https://patents.google.com/patent/US7486129B2/en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JOHN, Victor Du. </a:t>
            </a:r>
            <a:r>
              <a:rPr b="1" lang="en-US" sz="1400"/>
              <a:t>Design of Low Power ADC Using 0.18μm CMOS Technology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https://www.ijert.org/research/design-of-low-power-adc-using-0.18m-cmos-technology-IJERTV3IS11173.pdf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STATISTA. </a:t>
            </a:r>
            <a:r>
              <a:rPr b="1" lang="en-US" sz="1400"/>
              <a:t>Projected temperature sensors market size worldwide, from 2016 to 2022 (in billion U.S. dollars)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https://www.statista.com/statistics/675169/worldwide-temperature-sensors-market-size/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andrempmattos@gmail.com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gustavosimassilva@gmail.com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5175" y="1028225"/>
            <a:ext cx="8324100" cy="4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Contexto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Requisitos Gerais e Desafios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Diagrama Funcional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Circuito Desenvolvido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Análise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Revisão de Requisitos Gerais Propostos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Considerações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Referências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292D31"/>
                </a:solidFill>
              </a:rPr>
              <a:t>Sensores de temperatura integrados</a:t>
            </a:r>
            <a:r>
              <a:rPr lang="en-US" sz="1800">
                <a:solidFill>
                  <a:srgbClr val="292D31"/>
                </a:solidFill>
              </a:rPr>
              <a:t> são transdutores lineares que transformam um valor de temperatura em respectivo sinal elétrico, o qual é interpretado pelo sistema e, por ventura, exibido para o usuário.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São utilizados em todo tipo de sistema que necessite efetuar o controle de variáveis, tendo a temperatura como parâmetro moderador. Estima-se que o mercado atual [5], com fabricantes como Analog Devices, Texas Instruments e Microchip, tenha receita de US$5,62bi em vendas de sensores integrados (dados de 2018).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sensor integrado LM35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3471818"/>
            <a:ext cx="4324350" cy="185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12" y="3471814"/>
            <a:ext cx="2243138" cy="225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201912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807875" y="5630700"/>
            <a:ext cx="4031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LM35 em seu encapsulamento comercial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15175" y="927200"/>
            <a:ext cx="83241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propostas no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o Bandgap proposto;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Geração de própria tensão de referência (Vref); 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Precisão de valor medido de temperatura em </a:t>
            </a:r>
            <a:r>
              <a:rPr lang="en-US" sz="1800">
                <a:solidFill>
                  <a:srgbClr val="292D31"/>
                </a:solidFill>
              </a:rPr>
              <a:t>0,5ºC</a:t>
            </a:r>
            <a:r>
              <a:rPr lang="en-US" sz="1800">
                <a:solidFill>
                  <a:srgbClr val="292D31"/>
                </a:solidFill>
              </a:rPr>
              <a:t>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Intervalo de medição de temperatura de -25 a 100ºC 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Consumo médio do circuito de Bandgap em torno de </a:t>
            </a:r>
            <a:r>
              <a:rPr lang="en-US" sz="1800">
                <a:solidFill>
                  <a:srgbClr val="292D31"/>
                </a:solidFill>
              </a:rPr>
              <a:t>10μW</a:t>
            </a:r>
            <a:r>
              <a:rPr lang="en-US" sz="1800">
                <a:solidFill>
                  <a:srgbClr val="292D31"/>
                </a:solidFill>
              </a:rPr>
              <a:t>;</a:t>
            </a:r>
            <a:r>
              <a:rPr lang="en-US" sz="1800">
                <a:solidFill>
                  <a:srgbClr val="292D31"/>
                </a:solidFill>
              </a:rPr>
              <a:t>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Conversão A/D com amplificadores operacionais reais;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 em malha fechada com circuito realimentado;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Simulação de características e resultados do circuito em software especializado (LTSPICE). 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Projetar controlador para realimentação do sistema;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Dimensionar o parâmetros do conversor A/D;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Utilizar tensões e variações pequenas (V</a:t>
            </a:r>
            <a:r>
              <a:rPr lang="en-US">
                <a:solidFill>
                  <a:srgbClr val="292D31"/>
                </a:solidFill>
              </a:rPr>
              <a:t>PTAT, </a:t>
            </a:r>
            <a:r>
              <a:rPr lang="en-US" sz="1800">
                <a:solidFill>
                  <a:srgbClr val="292D31"/>
                </a:solidFill>
              </a:rPr>
              <a:t>ΔV</a:t>
            </a:r>
            <a:r>
              <a:rPr lang="en-US">
                <a:solidFill>
                  <a:srgbClr val="292D31"/>
                </a:solidFill>
              </a:rPr>
              <a:t>PTAT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>
                <a:solidFill>
                  <a:srgbClr val="292D31"/>
                </a:solidFill>
              </a:rPr>
              <a:t>SUPPLY</a:t>
            </a:r>
            <a:r>
              <a:rPr lang="en-US" sz="1800">
                <a:solidFill>
                  <a:srgbClr val="292D31"/>
                </a:solidFill>
              </a:rPr>
              <a:t>); 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Propiciar robustez e garantia de precisão. 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811275" y="3669780"/>
            <a:ext cx="15564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BANDGAP</a:t>
            </a:r>
            <a:endParaRPr b="1"/>
          </a:p>
        </p:txBody>
      </p:sp>
      <p:sp>
        <p:nvSpPr>
          <p:cNvPr id="82" name="Google Shape;82;p18"/>
          <p:cNvSpPr/>
          <p:nvPr/>
        </p:nvSpPr>
        <p:spPr>
          <a:xfrm>
            <a:off x="2957575" y="3353180"/>
            <a:ext cx="5351100" cy="25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ADC (Dual Slope)</a:t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637925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Integrador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5119476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Comparador</a:t>
            </a:r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2367675" y="383583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8"/>
          <p:cNvCxnSpPr/>
          <p:nvPr/>
        </p:nvCxnSpPr>
        <p:spPr>
          <a:xfrm>
            <a:off x="2367675" y="4140630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7" name="Google Shape;87;p18"/>
          <p:cNvCxnSpPr>
            <a:stCxn id="83" idx="3"/>
            <a:endCxn id="84" idx="1"/>
          </p:cNvCxnSpPr>
          <p:nvPr/>
        </p:nvCxnSpPr>
        <p:spPr>
          <a:xfrm>
            <a:off x="4886825" y="3988230"/>
            <a:ext cx="232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8"/>
          <p:cNvSpPr txBox="1"/>
          <p:nvPr/>
        </p:nvSpPr>
        <p:spPr>
          <a:xfrm>
            <a:off x="2360600" y="3480330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</a:t>
            </a:r>
            <a:r>
              <a:rPr lang="en-US" sz="1000"/>
              <a:t>PTAT</a:t>
            </a:r>
            <a:endParaRPr sz="1000"/>
          </a:p>
        </p:txBody>
      </p:sp>
      <p:sp>
        <p:nvSpPr>
          <p:cNvPr id="89" name="Google Shape;89;p18"/>
          <p:cNvSpPr txBox="1"/>
          <p:nvPr/>
        </p:nvSpPr>
        <p:spPr>
          <a:xfrm>
            <a:off x="2360600" y="3801248"/>
            <a:ext cx="64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</a:t>
            </a:r>
            <a:r>
              <a:rPr lang="en-US" sz="1000"/>
              <a:t>REF</a:t>
            </a:r>
            <a:endParaRPr sz="1000"/>
          </a:p>
        </p:txBody>
      </p:sp>
      <p:cxnSp>
        <p:nvCxnSpPr>
          <p:cNvPr id="90" name="Google Shape;90;p18"/>
          <p:cNvCxnSpPr/>
          <p:nvPr/>
        </p:nvCxnSpPr>
        <p:spPr>
          <a:xfrm flipH="1" rot="10800000">
            <a:off x="3073441" y="3675222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 flipH="1" rot="10800000">
            <a:off x="3073441" y="3980022"/>
            <a:ext cx="190500" cy="16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3282075" y="3835830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>
            <a:off x="3282075" y="4140630"/>
            <a:ext cx="3606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4" name="Google Shape;94;p18"/>
          <p:cNvSpPr/>
          <p:nvPr/>
        </p:nvSpPr>
        <p:spPr>
          <a:xfrm>
            <a:off x="6832875" y="3669780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Contador</a:t>
            </a:r>
            <a:endParaRPr/>
          </a:p>
        </p:txBody>
      </p:sp>
      <p:cxnSp>
        <p:nvCxnSpPr>
          <p:cNvPr id="95" name="Google Shape;95;p18"/>
          <p:cNvCxnSpPr>
            <a:stCxn id="84" idx="3"/>
            <a:endCxn id="94" idx="1"/>
          </p:cNvCxnSpPr>
          <p:nvPr/>
        </p:nvCxnSpPr>
        <p:spPr>
          <a:xfrm>
            <a:off x="6368376" y="3988230"/>
            <a:ext cx="46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/>
          <p:nvPr/>
        </p:nvSpPr>
        <p:spPr>
          <a:xfrm>
            <a:off x="6832875" y="4831655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Registrador</a:t>
            </a:r>
            <a:endParaRPr/>
          </a:p>
        </p:txBody>
      </p:sp>
      <p:cxnSp>
        <p:nvCxnSpPr>
          <p:cNvPr id="97" name="Google Shape;97;p18"/>
          <p:cNvCxnSpPr>
            <a:stCxn id="94" idx="2"/>
            <a:endCxn id="96" idx="0"/>
          </p:cNvCxnSpPr>
          <p:nvPr/>
        </p:nvCxnSpPr>
        <p:spPr>
          <a:xfrm>
            <a:off x="7457325" y="4306680"/>
            <a:ext cx="0" cy="5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abaixo mostra a nível funcional o sistema desenvolvido, que é composto de 6 blocos: circuito de tensão de bandgap, conversor analógico-digital de rampa dupla (integrador, comparador), um controlador para gerenciar as chaves, além do contador e do registrador. Vale ressaltar que a saída é um sinal discreto em amplitude e, para o escopo do projeto, o ponto de interesse do sistema é a saída do contador.</a:t>
            </a:r>
            <a:endParaRPr sz="1800">
              <a:solidFill>
                <a:srgbClr val="292D31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3175950" y="3581780"/>
            <a:ext cx="600" cy="158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/>
          <p:nvPr/>
        </p:nvSpPr>
        <p:spPr>
          <a:xfrm>
            <a:off x="3637925" y="4831647"/>
            <a:ext cx="1248900" cy="63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Controlador</a:t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 flipH="1" rot="10800000">
            <a:off x="3190875" y="5164430"/>
            <a:ext cx="4473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100" idx="3"/>
            <a:endCxn id="96" idx="1"/>
          </p:cNvCxnSpPr>
          <p:nvPr/>
        </p:nvCxnSpPr>
        <p:spPr>
          <a:xfrm>
            <a:off x="4886825" y="5150097"/>
            <a:ext cx="1946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8085800" y="5207555"/>
            <a:ext cx="499800" cy="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8031621" y="4868055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 flipH="1">
            <a:off x="6601200" y="4178950"/>
            <a:ext cx="2100" cy="98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6601025" y="4182255"/>
            <a:ext cx="219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Circuito Desenvolvido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15175" y="1003400"/>
            <a:ext cx="8324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Circuito desenvolvido (RS7303) conta com: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10 opamps (LT1677)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 capacitor (10uF)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 BJT (NPN - BC547C)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28 resistores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1 diodo (startup bandgap)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20 Flip-Flops Tipo-D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0" y="3086025"/>
            <a:ext cx="8431902" cy="30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43" y="1159488"/>
            <a:ext cx="3224400" cy="1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Bloco Circuito Bandgap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15175" y="1003400"/>
            <a:ext cx="44859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de Referência Bandgap desenvolvido é baseado na topologia de Brokaw, descrita em [1]. O bloco utiliza-se de transistores BJT NPN modelo BC547C e suas respectivas variações de tensão em V</a:t>
            </a:r>
            <a:r>
              <a:rPr lang="en-US" sz="1200">
                <a:solidFill>
                  <a:srgbClr val="292D31"/>
                </a:solidFill>
              </a:rPr>
              <a:t>BE</a:t>
            </a:r>
            <a:r>
              <a:rPr lang="en-US" sz="1800">
                <a:solidFill>
                  <a:srgbClr val="292D31"/>
                </a:solidFill>
              </a:rPr>
              <a:t> devido à temperatura, de forma a gerar um cancelamento do termo decrescente complementar V</a:t>
            </a:r>
            <a:r>
              <a:rPr lang="en-US" sz="1200">
                <a:solidFill>
                  <a:srgbClr val="292D31"/>
                </a:solidFill>
              </a:rPr>
              <a:t>CTAT</a:t>
            </a:r>
            <a:r>
              <a:rPr lang="en-US" sz="1800">
                <a:solidFill>
                  <a:srgbClr val="292D31"/>
                </a:solidFill>
              </a:rPr>
              <a:t>. O sinal 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(o qual se dá como V</a:t>
            </a:r>
            <a:r>
              <a:rPr lang="en-US" sz="1200">
                <a:solidFill>
                  <a:srgbClr val="292D31"/>
                </a:solidFill>
              </a:rPr>
              <a:t>PTAT+</a:t>
            </a:r>
            <a:r>
              <a:rPr lang="en-US" sz="1800">
                <a:solidFill>
                  <a:srgbClr val="292D31"/>
                </a:solidFill>
              </a:rPr>
              <a:t> - V</a:t>
            </a:r>
            <a:r>
              <a:rPr lang="en-US" sz="1200">
                <a:solidFill>
                  <a:srgbClr val="292D31"/>
                </a:solidFill>
              </a:rPr>
              <a:t>PTAT-</a:t>
            </a:r>
            <a:r>
              <a:rPr lang="en-US" sz="1800">
                <a:solidFill>
                  <a:srgbClr val="292D31"/>
                </a:solidFill>
              </a:rPr>
              <a:t>) é diretamente proporcional à temperatura e apresenta variação linear. Adiciona-se o mecanismo de startup com excitação de tensão inicial em 0,05V no nó CTAT, realizada por diretiva do software (nodeset). Os resistores foram escolhidos de forma que a corrente em R1 seja 10 vezes maior que em R2.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075" y="1150825"/>
            <a:ext cx="3604935" cy="43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Bloco de Alimentação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15175" y="1003400"/>
            <a:ext cx="80676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O Bloco de Alimentação é composto pelas fontes de tensão necessárias tanto para a parte analógica, quanto para a digital. Foram utilizadas fontes para o clock dos flip-flops, tensão inicial no circuito de startup, além de alimentação principal (suposta como bateria de Ion-Lítion com valor nominal de 3,7V).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Em relação à alimentação principal da bateria, foi adicionada uma estrutura com divisão de tensão e buffer para prover referência simétrica aos blocos analógicos, conforme ilustrado.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Em simulação, as fontes não variam com temperatura (elementos ideais). Porém foram realizados testes considerando limite inferior (3,3V) e superior (4,2V) de tensão.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75" y="4218075"/>
            <a:ext cx="8021426" cy="19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76250" y="365125"/>
            <a:ext cx="7886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4000"/>
              <a:t>Bloco </a:t>
            </a:r>
            <a:r>
              <a:rPr lang="en-US" sz="4000"/>
              <a:t>Interface Bandgap/ADC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15175" y="1003400"/>
            <a:ext cx="46467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circuito de Interface Bandgap/ADC é utilizado para se processar os sinais desenvolvidos no bloco da referência de Bandgap e disponibilizá-los ao Conversor Analógico-Digital. Para isso foram projetados dois amplificadores de instrumentação para tratar dos sinais V</a:t>
            </a:r>
            <a:r>
              <a:rPr lang="en-US" sz="1200">
                <a:solidFill>
                  <a:srgbClr val="292D31"/>
                </a:solidFill>
              </a:rPr>
              <a:t>PTAT+</a:t>
            </a:r>
            <a:r>
              <a:rPr lang="en-US" sz="1800">
                <a:solidFill>
                  <a:srgbClr val="292D31"/>
                </a:solidFill>
              </a:rPr>
              <a:t>, V</a:t>
            </a:r>
            <a:r>
              <a:rPr lang="en-US" sz="1200">
                <a:solidFill>
                  <a:srgbClr val="292D31"/>
                </a:solidFill>
              </a:rPr>
              <a:t>PTAT-</a:t>
            </a:r>
            <a:r>
              <a:rPr lang="en-US" sz="1800">
                <a:solidFill>
                  <a:srgbClr val="292D31"/>
                </a:solidFill>
              </a:rPr>
              <a:t> e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Com isso é possível obter os sinais V</a:t>
            </a:r>
            <a:r>
              <a:rPr lang="en-US" sz="1200">
                <a:solidFill>
                  <a:srgbClr val="292D31"/>
                </a:solidFill>
              </a:rPr>
              <a:t>BG_REF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 sz="1200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BG_PTAT </a:t>
            </a:r>
            <a:r>
              <a:rPr lang="en-US" sz="1800">
                <a:solidFill>
                  <a:srgbClr val="292D31"/>
                </a:solidFill>
              </a:rPr>
              <a:t>respectivamente com ganhos </a:t>
            </a:r>
            <a:r>
              <a:rPr lang="en-US" sz="1800">
                <a:solidFill>
                  <a:srgbClr val="292D31"/>
                </a:solidFill>
              </a:rPr>
              <a:t>X e X em relação a V</a:t>
            </a:r>
            <a:r>
              <a:rPr lang="en-US" sz="1200">
                <a:solidFill>
                  <a:srgbClr val="292D31"/>
                </a:solidFill>
              </a:rPr>
              <a:t>REF </a:t>
            </a:r>
            <a:r>
              <a:rPr lang="en-US" sz="1800">
                <a:solidFill>
                  <a:srgbClr val="292D31"/>
                </a:solidFill>
              </a:rPr>
              <a:t>e</a:t>
            </a:r>
            <a:r>
              <a:rPr lang="en-US" sz="1200">
                <a:solidFill>
                  <a:srgbClr val="292D31"/>
                </a:solidFill>
              </a:rPr>
              <a:t> </a:t>
            </a:r>
            <a:r>
              <a:rPr lang="en-US" sz="1800">
                <a:solidFill>
                  <a:srgbClr val="292D31"/>
                </a:solidFill>
              </a:rPr>
              <a:t>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. O valor de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 = X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Considera-se que foram utilizados mecanismos similares de tratamento dos sinais V</a:t>
            </a:r>
            <a:r>
              <a:rPr lang="en-US" sz="1200">
                <a:solidFill>
                  <a:srgbClr val="292D31"/>
                </a:solidFill>
              </a:rPr>
              <a:t>REF</a:t>
            </a:r>
            <a:r>
              <a:rPr lang="en-US" sz="1800">
                <a:solidFill>
                  <a:srgbClr val="292D31"/>
                </a:solidFill>
              </a:rPr>
              <a:t> e V</a:t>
            </a:r>
            <a:r>
              <a:rPr lang="en-US" sz="1200">
                <a:solidFill>
                  <a:srgbClr val="292D31"/>
                </a:solidFill>
              </a:rPr>
              <a:t>PTAT</a:t>
            </a:r>
            <a:r>
              <a:rPr lang="en-US" sz="1800">
                <a:solidFill>
                  <a:srgbClr val="292D31"/>
                </a:solidFill>
              </a:rPr>
              <a:t> para garantir simetria, além de aproveitar a topologia desenvolvida para o bloco.</a:t>
            </a:r>
            <a:endParaRPr sz="1800">
              <a:solidFill>
                <a:srgbClr val="292D3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750" y="1003400"/>
            <a:ext cx="3677525" cy="50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