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8" r:id="rId4"/>
    <p:sldMasterId id="2147483659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5a255e0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55a255e037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5a255e03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55a255e037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5a255e03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55a255e037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5a255e0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55a255e03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>
  <p:cSld name="Slide de título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347623" y="1506433"/>
            <a:ext cx="8426083" cy="669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355600" y="2176463"/>
            <a:ext cx="8387878" cy="287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2" type="body"/>
          </p:nvPr>
        </p:nvSpPr>
        <p:spPr>
          <a:xfrm>
            <a:off x="364417" y="2517789"/>
            <a:ext cx="8379061" cy="287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">
  <p:cSld name="Layout Personalizado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idx="1" type="body"/>
          </p:nvPr>
        </p:nvSpPr>
        <p:spPr>
          <a:xfrm>
            <a:off x="193637" y="1398588"/>
            <a:ext cx="8756726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2" type="body"/>
          </p:nvPr>
        </p:nvSpPr>
        <p:spPr>
          <a:xfrm>
            <a:off x="193637" y="1905992"/>
            <a:ext cx="875672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3"/>
          <p:cNvSpPr txBox="1"/>
          <p:nvPr>
            <p:ph idx="3" type="body"/>
          </p:nvPr>
        </p:nvSpPr>
        <p:spPr>
          <a:xfrm>
            <a:off x="193636" y="2284300"/>
            <a:ext cx="8756727" cy="36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3"/>
          <p:cNvSpPr txBox="1"/>
          <p:nvPr>
            <p:ph idx="4" type="body"/>
          </p:nvPr>
        </p:nvSpPr>
        <p:spPr>
          <a:xfrm>
            <a:off x="193636" y="2667694"/>
            <a:ext cx="8756727" cy="25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>
  <p:cSld name="Soment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>
  <p:cSld name="Duas Partes de Conteúd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628650" y="1631982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em branco">
  <p:cSld name="Slide em branc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>
  <p:cSld name="Conteúdo com Legend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7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texto">
  <p:cSld name="Imagem com text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/>
          <p:nvPr>
            <p:ph idx="2" type="pic"/>
          </p:nvPr>
        </p:nvSpPr>
        <p:spPr>
          <a:xfrm>
            <a:off x="629841" y="1944895"/>
            <a:ext cx="3740146" cy="3937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4593514" y="1944895"/>
            <a:ext cx="3921835" cy="3937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teúdo com Legenda">
  <p:cSld name="1_Conteúdo com Legenda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5567363" y="449263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9"/>
          <p:cNvSpPr txBox="1"/>
          <p:nvPr>
            <p:ph idx="1" type="body"/>
          </p:nvPr>
        </p:nvSpPr>
        <p:spPr>
          <a:xfrm>
            <a:off x="5567363" y="2049463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9"/>
          <p:cNvSpPr/>
          <p:nvPr>
            <p:ph idx="2" type="pic"/>
          </p:nvPr>
        </p:nvSpPr>
        <p:spPr>
          <a:xfrm>
            <a:off x="563278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1" sz="2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0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1" sz="2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0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uas Partes de Conteúdo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1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eb.fe.up.pt/~ee99137/tese_amplificador_de%20audio_classe_dprovisoria.pdf" TargetMode="External"/><Relationship Id="rId4" Type="http://schemas.openxmlformats.org/officeDocument/2006/relationships/hyperlink" Target="https://www.infineon.com/dgdl/an-1071.pdf?fileId=5546d462533600a40153559538eb0ff1" TargetMode="External"/><Relationship Id="rId5" Type="http://schemas.openxmlformats.org/officeDocument/2006/relationships/hyperlink" Target="https://www.analog.com/en/analog-dialogue/articles/class-d-audio-amplifiers.html" TargetMode="External"/><Relationship Id="rId6" Type="http://schemas.openxmlformats.org/officeDocument/2006/relationships/hyperlink" Target="https://www.newtoncbraga.com.br/index.php/como-funciona/1443-art212" TargetMode="External"/><Relationship Id="rId7" Type="http://schemas.openxmlformats.org/officeDocument/2006/relationships/hyperlink" Target="http://www.kelm.ftn.uns.ac.rs/literatura/mi/pdf/HighPowerAudioAmplifier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andrempmattos@gmail.com" TargetMode="External"/><Relationship Id="rId4" Type="http://schemas.openxmlformats.org/officeDocument/2006/relationships/hyperlink" Target="mailto:gustavosimassilva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347662" y="1506537"/>
            <a:ext cx="8426450" cy="66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 sz="3600"/>
              <a:t>Amplificador Classe D em Ponte-H</a:t>
            </a:r>
            <a:endParaRPr sz="3600"/>
          </a:p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355600" y="2232025"/>
            <a:ext cx="838835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800"/>
              <a:buNone/>
            </a:pPr>
            <a:r>
              <a:rPr b="1" lang="en-US" sz="1800"/>
              <a:t>Gabriel Pereira Fernandes e Gustavo Simas da Silva</a:t>
            </a:r>
            <a:endParaRPr/>
          </a:p>
        </p:txBody>
      </p:sp>
      <p:sp>
        <p:nvSpPr>
          <p:cNvPr id="51" name="Google Shape;51;p14"/>
          <p:cNvSpPr txBox="1"/>
          <p:nvPr>
            <p:ph idx="1" type="body"/>
          </p:nvPr>
        </p:nvSpPr>
        <p:spPr>
          <a:xfrm>
            <a:off x="365125" y="2557462"/>
            <a:ext cx="8378825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600"/>
              <a:buNone/>
            </a:pPr>
            <a:r>
              <a:rPr lang="en-US"/>
              <a:t>Engenharia Eletrônica </a:t>
            </a:r>
            <a:r>
              <a:rPr b="0" i="0" lang="en-US" sz="1600" u="non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rPr>
              <a:t>| D</a:t>
            </a:r>
            <a:r>
              <a:rPr lang="en-US"/>
              <a:t>EEL</a:t>
            </a:r>
            <a:r>
              <a:rPr b="0" i="0" lang="en-US" sz="1600" u="non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rPr>
              <a:t> | Centro Tecn</a:t>
            </a:r>
            <a:r>
              <a:rPr lang="en-US"/>
              <a:t>ológico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515175" y="261350"/>
            <a:ext cx="78867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/>
              <a:t>Contexto</a:t>
            </a:r>
            <a:endParaRPr/>
          </a:p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515175" y="851000"/>
            <a:ext cx="8324100" cy="25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22222"/>
                </a:solidFill>
              </a:rPr>
              <a:t>Surgindo da necessidade de amplificadores de potência com cada vez mais rendimento, mas sem perder em linearidade, o amplificador Classe D se mostra como uma alternativa bastante interessante, pois consegue aliar uma alta eficiência (geralmente maior do que 90%) com uma linearidade competitiva com as outras classes de amplificadores. Com maior eficiência, não se faz necessário o uso de grandes dissipadores, logo o footprint do circuito tende a ser menor com esta topologia. Como </a:t>
            </a:r>
            <a:r>
              <a:rPr i="1" lang="en-US" sz="1800">
                <a:solidFill>
                  <a:srgbClr val="222222"/>
                </a:solidFill>
              </a:rPr>
              <a:t>trade-off</a:t>
            </a:r>
            <a:r>
              <a:rPr lang="en-US" sz="1800">
                <a:solidFill>
                  <a:srgbClr val="222222"/>
                </a:solidFill>
              </a:rPr>
              <a:t>, já perceptível em primeira análise, é a maior complexidade do circuito em relação às outras topologias clássicas (A, B, AB).</a:t>
            </a:r>
            <a:endParaRPr sz="1800">
              <a:solidFill>
                <a:srgbClr val="222222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rgbClr val="292D31"/>
              </a:solidFill>
            </a:endParaRPr>
          </a:p>
        </p:txBody>
      </p:sp>
      <p:sp>
        <p:nvSpPr>
          <p:cNvPr id="58" name="Google Shape;58;p15"/>
          <p:cNvSpPr txBox="1"/>
          <p:nvPr/>
        </p:nvSpPr>
        <p:spPr>
          <a:xfrm>
            <a:off x="515175" y="5606525"/>
            <a:ext cx="4527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  <a:latin typeface="Calibri"/>
                <a:ea typeface="Calibri"/>
                <a:cs typeface="Calibri"/>
                <a:sym typeface="Calibri"/>
              </a:rPr>
              <a:t>Diagrama de amplificador Classe D</a:t>
            </a:r>
            <a:endParaRPr sz="1800">
              <a:solidFill>
                <a:srgbClr val="292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5"/>
          <p:cNvSpPr txBox="1"/>
          <p:nvPr/>
        </p:nvSpPr>
        <p:spPr>
          <a:xfrm>
            <a:off x="2157000" y="5322643"/>
            <a:ext cx="10407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1800">
                <a:solidFill>
                  <a:srgbClr val="292D31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  <a:endParaRPr sz="1800">
              <a:solidFill>
                <a:srgbClr val="292D31"/>
              </a:solidFill>
            </a:endParaRPr>
          </a:p>
        </p:txBody>
      </p:sp>
      <p:sp>
        <p:nvSpPr>
          <p:cNvPr id="60" name="Google Shape;60;p15"/>
          <p:cNvSpPr txBox="1"/>
          <p:nvPr/>
        </p:nvSpPr>
        <p:spPr>
          <a:xfrm>
            <a:off x="6303225" y="5246925"/>
            <a:ext cx="10407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1800">
                <a:solidFill>
                  <a:srgbClr val="292D31"/>
                </a:solidFill>
                <a:latin typeface="Calibri"/>
                <a:ea typeface="Calibri"/>
                <a:cs typeface="Calibri"/>
                <a:sym typeface="Calibri"/>
              </a:rPr>
              <a:t>(b)</a:t>
            </a:r>
            <a:endParaRPr sz="1800">
              <a:solidFill>
                <a:srgbClr val="292D31"/>
              </a:solidFill>
            </a:endParaRPr>
          </a:p>
        </p:txBody>
      </p:sp>
      <p:sp>
        <p:nvSpPr>
          <p:cNvPr id="61" name="Google Shape;61;p15"/>
          <p:cNvSpPr txBox="1"/>
          <p:nvPr/>
        </p:nvSpPr>
        <p:spPr>
          <a:xfrm>
            <a:off x="4807875" y="5554500"/>
            <a:ext cx="4031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  <a:latin typeface="Calibri"/>
                <a:ea typeface="Calibri"/>
                <a:cs typeface="Calibri"/>
                <a:sym typeface="Calibri"/>
              </a:rPr>
              <a:t>TDA8953J (Amplificador Classe D da NXP Semiconductors)</a:t>
            </a:r>
            <a:endParaRPr sz="1800">
              <a:solidFill>
                <a:srgbClr val="292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212" y="3044200"/>
            <a:ext cx="2202725" cy="22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200" y="3586588"/>
            <a:ext cx="4256307" cy="1578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476250" y="365125"/>
            <a:ext cx="78867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/>
              <a:t>Contexto</a:t>
            </a:r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3">
            <a:alphaModFix/>
          </a:blip>
          <a:srcRect b="6489" l="0" r="0" t="0"/>
          <a:stretch/>
        </p:blipFill>
        <p:spPr>
          <a:xfrm>
            <a:off x="2238375" y="3364425"/>
            <a:ext cx="4667250" cy="24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/>
        </p:nvSpPr>
        <p:spPr>
          <a:xfrm>
            <a:off x="476250" y="5789600"/>
            <a:ext cx="81261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  <a:latin typeface="Calibri"/>
                <a:ea typeface="Calibri"/>
                <a:cs typeface="Calibri"/>
                <a:sym typeface="Calibri"/>
              </a:rPr>
              <a:t>Diagrama de amplificador Classe D meia-ponte e ponte H</a:t>
            </a:r>
            <a:endParaRPr sz="1800">
              <a:solidFill>
                <a:srgbClr val="292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515175" y="1006200"/>
            <a:ext cx="8324100" cy="24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22222"/>
                </a:solidFill>
              </a:rPr>
              <a:t>Amplificadores Classe D foram inventados em meados dos anos 50 pelo cientista britânico Alec Reeves. O primeiro produto comercial foi lançado pela Sinclair Radionics em 1964. Contudo, os amplificadores Classe D se mantiveram sem grande sucesso até meados dos anos 80, quando MOSFET de baixo custo e alta velocidade de chaveamento se tornaram viáveis.</a:t>
            </a:r>
            <a:endParaRPr sz="1800">
              <a:solidFill>
                <a:srgbClr val="222222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22222"/>
                </a:solidFill>
              </a:rPr>
              <a:t>Atualmente, amplificadores Classe D são amplamente utilizados em sistemas de home-theater, aparelhos auditivos, telefones celulares, amplificadores RF e subwoofers ativos.</a:t>
            </a:r>
            <a:endParaRPr sz="1800">
              <a:solidFill>
                <a:srgbClr val="222222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4762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/>
              <a:t>Diagrama Funcional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515175" y="1003400"/>
            <a:ext cx="83241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O diagrama de blocos abaixo sintetiza as principais funções do Amplificador Classe D, ilustrando como o sinal de entrada (com o erro compensado) é comparado com um sinal triangular com o intuito de gerar um sinal PWM (do inglês </a:t>
            </a:r>
            <a:r>
              <a:rPr i="1" lang="en-US" sz="1800">
                <a:solidFill>
                  <a:srgbClr val="292D31"/>
                </a:solidFill>
              </a:rPr>
              <a:t>p</a:t>
            </a:r>
            <a:r>
              <a:rPr i="1" lang="en-US" sz="1800">
                <a:solidFill>
                  <a:srgbClr val="292D31"/>
                </a:solidFill>
              </a:rPr>
              <a:t>ulse width modulation</a:t>
            </a:r>
            <a:r>
              <a:rPr lang="en-US" sz="1800">
                <a:solidFill>
                  <a:srgbClr val="292D31"/>
                </a:solidFill>
              </a:rPr>
              <a:t>). Este sinal PWM passa por um bloco que compensa o tempo morto e após isto é dividido entre os dois transistores MOS de um dos “braços” da ponte H, sendo que um deles passa por um Level Shifter. Por fim, o sinal PWM é filtrado por um filtro LC que recupera o sinal original amplificado (com maior potência).</a:t>
            </a:r>
            <a:endParaRPr sz="1800">
              <a:solidFill>
                <a:srgbClr val="292D31"/>
              </a:solidFill>
            </a:endParaRPr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375" y="3214525"/>
            <a:ext cx="7497699" cy="30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515175" y="261350"/>
            <a:ext cx="78867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/>
              <a:t>Requisitos Gerais</a:t>
            </a:r>
            <a:r>
              <a:rPr lang="en-US"/>
              <a:t> e Desafios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515175" y="927200"/>
            <a:ext cx="8324100" cy="50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Algumas características desenvolvidas no projeto serão: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Utilização de transistores MOS para a ponte H proposta;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Geração de onda triangular e tempo morto;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Operação do amplificador na faixa de áudio (20Hz a 20kHz);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THD do sinal de saída abaixo de 10% na faixa de operação;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Rendimento do sistema acima de 80% na faixa de operação;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Sistema em malha fechada com circuito realimentado;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Simulação de características e resultados do circuito em software especializado (LTSPICE).</a:t>
            </a:r>
            <a:endParaRPr sz="1800">
              <a:solidFill>
                <a:srgbClr val="292D3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Alguns possíveis desafios do projeto serão: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Projetar mecanismo para realimentação do sistema;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Dimensionamento dos parâmetros à mão das </a:t>
            </a:r>
            <a:r>
              <a:rPr lang="en-US" sz="1800">
                <a:solidFill>
                  <a:srgbClr val="292D31"/>
                </a:solidFill>
              </a:rPr>
              <a:t>funções de non-overlapping, level shifter e gate driver;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Manter operação adequada ante variação na alimentação;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Propiciar robustez e garantia de THD estipulado na faixa de operação.</a:t>
            </a:r>
            <a:endParaRPr sz="1800">
              <a:solidFill>
                <a:srgbClr val="292D3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72900" y="535025"/>
            <a:ext cx="7877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</a:pPr>
            <a:r>
              <a:rPr lang="en-US"/>
              <a:t>Referências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72900" y="1264625"/>
            <a:ext cx="8463300" cy="48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/>
              <a:t>[1] PIRES, Francisco José Amorim.; </a:t>
            </a:r>
            <a:r>
              <a:rPr b="1" lang="en-US" sz="1400"/>
              <a:t>Amplificador de Áudio Classe D</a:t>
            </a:r>
            <a:r>
              <a:rPr lang="en-US" sz="1400"/>
              <a:t>. Disponível em: 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https://web.fe.up.pt/~ee99137/tese_amplificador_de%20audio_classe_dprovisoria.pdf</a:t>
            </a:r>
            <a:r>
              <a:rPr lang="en-US" sz="1400"/>
              <a:t>. Acesso em 28 ago 2019.</a:t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/>
              <a:t>[2] INFINEON. </a:t>
            </a:r>
            <a:r>
              <a:rPr b="1" lang="en-US" sz="1400"/>
              <a:t>Application Note AN-1071. </a:t>
            </a:r>
            <a:r>
              <a:rPr lang="en-US" sz="1400"/>
              <a:t>Disponível em: </a:t>
            </a:r>
            <a:r>
              <a:rPr lang="en-US" sz="1400" u="sng">
                <a:solidFill>
                  <a:schemeClr val="hlink"/>
                </a:solidFill>
                <a:hlinkClick r:id="rId4"/>
              </a:rPr>
              <a:t>https://www.infineon.com/dgdl/an-1071.pdf?fileId=5546d462533600a40153559538eb0ff1</a:t>
            </a:r>
            <a:r>
              <a:rPr lang="en-US" sz="1400"/>
              <a:t>. Acesso em 28 ago 2019.</a:t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/>
              <a:t>[3] ANALOG DEVICES. </a:t>
            </a:r>
            <a:r>
              <a:rPr b="1" lang="en-US" sz="1400"/>
              <a:t>Class D Audio Amplifiers: What, Why, and How</a:t>
            </a:r>
            <a:r>
              <a:rPr lang="en-US" sz="1400"/>
              <a:t>. Disponível em: </a:t>
            </a:r>
            <a:r>
              <a:rPr lang="en-US" sz="1400" u="sng">
                <a:solidFill>
                  <a:schemeClr val="hlink"/>
                </a:solidFill>
                <a:hlinkClick r:id="rId5"/>
              </a:rPr>
              <a:t>https://www.analog.com/en/analog-dialogue/articles/class-d-audio-amplifiers.html</a:t>
            </a:r>
            <a:r>
              <a:rPr lang="en-US" sz="1400"/>
              <a:t>. Acesso em 29 ago 2019.</a:t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/>
              <a:t>[4] NEWTON C BRAGA. </a:t>
            </a:r>
            <a:r>
              <a:rPr b="1" lang="en-US" sz="1400"/>
              <a:t>Amplificadores classe D (ART212). </a:t>
            </a:r>
            <a:r>
              <a:rPr lang="en-US" sz="1400"/>
              <a:t>Disponível em: </a:t>
            </a:r>
            <a:r>
              <a:rPr lang="en-US" sz="1400" u="sng">
                <a:solidFill>
                  <a:schemeClr val="hlink"/>
                </a:solidFill>
                <a:hlinkClick r:id="rId6"/>
              </a:rPr>
              <a:t>https://www.newtoncbraga.com.br/index.php/como-funciona/1443-art212</a:t>
            </a:r>
            <a:r>
              <a:rPr lang="en-US" sz="1400"/>
              <a:t>. Acesso 01 set 2019.</a:t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/>
              <a:t>[5] Slone, G. R. </a:t>
            </a:r>
            <a:r>
              <a:rPr b="1" lang="en-US" sz="1400"/>
              <a:t>High-Power Audio Amplifier Construction Manual. </a:t>
            </a:r>
            <a:r>
              <a:rPr lang="en-US" sz="1400"/>
              <a:t>Disponível em: </a:t>
            </a:r>
            <a:r>
              <a:rPr lang="en-US" sz="1400" u="sng">
                <a:solidFill>
                  <a:schemeClr val="hlink"/>
                </a:solidFill>
                <a:hlinkClick r:id="rId7"/>
              </a:rPr>
              <a:t>http://www.kelm.ftn.uns.ac.rs/literatura/mi/pdf/HighPowerAudioAmplifier.pdf</a:t>
            </a:r>
            <a:r>
              <a:rPr lang="en-US" sz="1400"/>
              <a:t>. Acesso em 01 set 2019.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193675" y="1398587"/>
            <a:ext cx="875665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2000"/>
              <a:buNone/>
            </a:pPr>
            <a:r>
              <a:rPr b="1" i="0" lang="en-US" sz="2000" u="non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rPr>
              <a:t>Contato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193650" y="1825625"/>
            <a:ext cx="8756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600"/>
              <a:buNone/>
            </a:pPr>
            <a:r>
              <a:rPr b="0" i="0" lang="en-US" sz="1800" u="non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rPr>
              <a:t>E-mail: </a:t>
            </a:r>
            <a:r>
              <a:rPr b="0" lang="en-US" sz="1800" u="sng">
                <a:solidFill>
                  <a:schemeClr val="hlink"/>
                </a:solidFill>
                <a:hlinkClick r:id="rId3"/>
              </a:rPr>
              <a:t>gustavosimassilva@gmail.com</a:t>
            </a:r>
            <a:endParaRPr b="0" sz="1800"/>
          </a:p>
          <a:p>
            <a:pPr indent="4572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600"/>
              <a:buNone/>
            </a:pPr>
            <a:r>
              <a:rPr b="0" lang="en-US" sz="1800" u="sng">
                <a:solidFill>
                  <a:schemeClr val="hlink"/>
                </a:solidFill>
                <a:hlinkClick r:id="rId4"/>
              </a:rPr>
              <a:t>k.gabriel.fernandes@gmail.com</a:t>
            </a:r>
            <a:endParaRPr b="0"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600"/>
              <a:buNone/>
            </a:pPr>
            <a:r>
              <a:t/>
            </a:r>
            <a:endParaRPr b="0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