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4"/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5a255e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5a255e0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a255e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5a255e037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a255e0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55a255e0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a255e0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5a255e03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50ddb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450ddb8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>
  <p:cSld name="Soment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>
  <p:cSld name="Duas Partes de Conteú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em branco">
  <p:cSld name="Slide em branc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>
  <p:cSld name="Conteúdo com Legend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texto">
  <p:cSld name="Imagem com text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údo com Legenda">
  <p:cSld name="1_Conteúdo com Le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9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.fe.up.pt/~ee99137/tese_amplificador_de%20audio_classe_dprovisoria.pdf" TargetMode="External"/><Relationship Id="rId4" Type="http://schemas.openxmlformats.org/officeDocument/2006/relationships/hyperlink" Target="https://www.infineon.com/dgdl/an-1071.pdf?fileId=5546d462533600a40153559538eb0ff1" TargetMode="External"/><Relationship Id="rId5" Type="http://schemas.openxmlformats.org/officeDocument/2006/relationships/hyperlink" Target="https://www.analog.com/en/analog-dialogue/articles/class-d-audio-amplifiers.html" TargetMode="External"/><Relationship Id="rId6" Type="http://schemas.openxmlformats.org/officeDocument/2006/relationships/hyperlink" Target="https://www.newtoncbraga.com.br/index.php/como-funciona/1443-art212" TargetMode="External"/><Relationship Id="rId7" Type="http://schemas.openxmlformats.org/officeDocument/2006/relationships/hyperlink" Target="http://www.kelm.ftn.uns.ac.rs/literatura/mi/pdf/HighPowerAudioAmplifier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u.diva-portal.org/smash/get/diva2:1219146/FULLTEXT01.pdf" TargetMode="External"/><Relationship Id="rId4" Type="http://schemas.openxmlformats.org/officeDocument/2006/relationships/hyperlink" Target="http://www.irf.com/product-info/audio/classdtutorial2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andrempmattos@gmail.com" TargetMode="External"/><Relationship Id="rId4" Type="http://schemas.openxmlformats.org/officeDocument/2006/relationships/hyperlink" Target="mailto:gustavosimassilv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347662" y="1506537"/>
            <a:ext cx="842645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 sz="3600"/>
              <a:t>Amplificador Classe D em Ponte-H</a:t>
            </a:r>
            <a:endParaRPr sz="3600"/>
          </a:p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355600" y="2232025"/>
            <a:ext cx="838835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en-US" sz="1800"/>
              <a:t>Gabriel Pereira Fernandes e Gustavo Simas da Silva</a:t>
            </a:r>
            <a:endParaRPr/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65125" y="2557462"/>
            <a:ext cx="83788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lang="en-US"/>
              <a:t>Engenharia Eletrônica 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D</a:t>
            </a:r>
            <a:r>
              <a:rPr lang="en-US"/>
              <a:t>EEL</a:t>
            </a:r>
            <a:r>
              <a:rPr b="0" i="0" lang="en-US" sz="16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 | Centro Tecn</a:t>
            </a:r>
            <a:r>
              <a:rPr lang="en-US"/>
              <a:t>ológico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515175" y="851000"/>
            <a:ext cx="83241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Surgindo da necessidade de amplificadores de potência com cada vez mais rendimento, mas sem perder em linearidade, o amplificador Classe D se mostra como uma alternativa bastante interessante, pois consegue aliar uma alta eficiência (geralmente maior do que 90%) com uma linearidade competitiva com as outras classes de amplificadores. Com maior eficiência, não se faz necessário o uso de grandes dissipadores, logo o footprint do circuito tende a ser menor com esta topologia. Como </a:t>
            </a:r>
            <a:r>
              <a:rPr i="1" lang="en-US" sz="1800">
                <a:solidFill>
                  <a:srgbClr val="222222"/>
                </a:solidFill>
              </a:rPr>
              <a:t>trade-off</a:t>
            </a:r>
            <a:r>
              <a:rPr lang="en-US" sz="1800">
                <a:solidFill>
                  <a:srgbClr val="222222"/>
                </a:solidFill>
              </a:rPr>
              <a:t>, já perceptível em primeira análise, é a maior complexidade do circuito em relação às outras topologias clássicas (A, B, AB).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515175" y="5606525"/>
            <a:ext cx="4527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amplificador Classe D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2157000" y="5322643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6303225" y="5246925"/>
            <a:ext cx="1040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800">
              <a:solidFill>
                <a:srgbClr val="292D31"/>
              </a:solidFill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4807875" y="5554500"/>
            <a:ext cx="4031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TDA8953J (Amplificador Classe D da NXP Semiconductors)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212" y="3044200"/>
            <a:ext cx="2202725" cy="22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00" y="3586588"/>
            <a:ext cx="4256307" cy="157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76250" y="365125"/>
            <a:ext cx="78867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Contexto</a:t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6489" l="0" r="0" t="0"/>
          <a:stretch/>
        </p:blipFill>
        <p:spPr>
          <a:xfrm>
            <a:off x="2238375" y="3364425"/>
            <a:ext cx="4667250" cy="2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476250" y="5789600"/>
            <a:ext cx="8126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  <a:latin typeface="Calibri"/>
                <a:ea typeface="Calibri"/>
                <a:cs typeface="Calibri"/>
                <a:sym typeface="Calibri"/>
              </a:rPr>
              <a:t>Diagrama de amplificador Classe D meia-ponte e ponte H</a:t>
            </a:r>
            <a:endParaRPr sz="1800">
              <a:solidFill>
                <a:srgbClr val="292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15175" y="1006200"/>
            <a:ext cx="83241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Amplificadores Classe D foram inventados em meados dos anos 50 pelo cientista britânico Alec Reeves. O primeiro produto comercial foi lançado pela Sinclair Radionics em 1964. Contudo, os amplificadores Classe D se mantiveram sem grande sucesso até meados dos anos 80, quando MOSFET de baixo custo e alta velocidade de chaveamento se tornaram viáveis.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22222"/>
                </a:solidFill>
              </a:rPr>
              <a:t>Atualmente, amplificadores Classe D são amplamente utilizados em sistemas de home-theater, aparelhos auditivos, telefones celulares, amplificadores RF e subwoofers ativos.</a:t>
            </a:r>
            <a:endParaRPr sz="1800">
              <a:solidFill>
                <a:srgbClr val="222222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762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Diagrama Funcional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15175" y="1003400"/>
            <a:ext cx="83241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O diagrama de blocos abaixo sintetiza as principais funções do Amplificador Classe D, ilustrando como o sinal de entrada (com o erro compensado) é comparado com um sinal triangular com o intuito de gerar um sinal PWM (do inglês </a:t>
            </a:r>
            <a:r>
              <a:rPr i="1" lang="en-US" sz="1800">
                <a:solidFill>
                  <a:srgbClr val="292D31"/>
                </a:solidFill>
              </a:rPr>
              <a:t>p</a:t>
            </a:r>
            <a:r>
              <a:rPr i="1" lang="en-US" sz="1800">
                <a:solidFill>
                  <a:srgbClr val="292D31"/>
                </a:solidFill>
              </a:rPr>
              <a:t>ulse width modulation</a:t>
            </a:r>
            <a:r>
              <a:rPr lang="en-US" sz="1800">
                <a:solidFill>
                  <a:srgbClr val="292D31"/>
                </a:solidFill>
              </a:rPr>
              <a:t>). Este sinal PWM passa por um bloco que compensa o tempo morto e após isto é dividido entre os dois transistores MOS de um dos “braços” da ponte H, sendo que um deles passa por um Level Shifter. Por fim, o sinal PWM é filtrado por um filtro LC que recupera o sinal original amplificado (com maior potência).</a:t>
            </a:r>
            <a:endParaRPr sz="1800">
              <a:solidFill>
                <a:srgbClr val="292D31"/>
              </a:solidFill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75" y="3214525"/>
            <a:ext cx="7497699" cy="3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515175" y="261350"/>
            <a:ext cx="78867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en-US"/>
              <a:t>Requisitos Gerais</a:t>
            </a:r>
            <a:r>
              <a:rPr lang="en-US"/>
              <a:t> e Desafios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515175" y="927200"/>
            <a:ext cx="83241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rgbClr val="292D31"/>
                </a:solidFill>
              </a:rPr>
              <a:t>Algumas características desenvolvidas no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Utilização de transistores MOS para a ponte H proposta;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Geração de onda triangular e tempo morto;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Operação do amplificador na faixa de áudio (20Hz a 20kHz);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THD do sinal de saída abaixo de 10% na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Rendimento do sistema acima de 80% na faixa de operação;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Sistema em malha fechada com circuito realimentado;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Simulação de características e resultados do circuito em software especializado (LTSPICE).</a:t>
            </a:r>
            <a:endParaRPr sz="1800">
              <a:solidFill>
                <a:srgbClr val="292D3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D31"/>
                </a:solidFill>
              </a:rPr>
              <a:t>Alguns possíveis desafios do projeto serão: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Projetar mecanismo para realimentação do sistema;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Dimensionamento dos parâmetros à mão das </a:t>
            </a:r>
            <a:r>
              <a:rPr lang="en-US" sz="1800">
                <a:solidFill>
                  <a:srgbClr val="292D31"/>
                </a:solidFill>
              </a:rPr>
              <a:t>funções de non-overlapping, level shifter e gate driver;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Manter operação adequada ante variação na alimentação;</a:t>
            </a:r>
            <a:endParaRPr sz="1800">
              <a:solidFill>
                <a:srgbClr val="292D3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D31"/>
              </a:buClr>
              <a:buSzPts val="1800"/>
              <a:buChar char="●"/>
            </a:pPr>
            <a:r>
              <a:rPr lang="en-US" sz="1800">
                <a:solidFill>
                  <a:srgbClr val="292D31"/>
                </a:solidFill>
              </a:rPr>
              <a:t>Propiciar robustez e garantia de THD estipulado na faixa de operação.</a:t>
            </a:r>
            <a:endParaRPr sz="1800">
              <a:solidFill>
                <a:srgbClr val="292D3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[1] PIRES, Francisco José Amorim.; </a:t>
            </a:r>
            <a:r>
              <a:rPr b="1" lang="en-US" sz="1400"/>
              <a:t>Amplificador de Áudio Classe D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https://web.fe.up.pt/~ee99137/tese_amplificador_de%20audio_classe_dprovisoria.pdf</a:t>
            </a:r>
            <a:r>
              <a:rPr lang="en-US" sz="1400"/>
              <a:t>. Acesso em 28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[2] INFINEON. </a:t>
            </a:r>
            <a:r>
              <a:rPr b="1" lang="en-US" sz="1400"/>
              <a:t>Application Note AN-1071.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https://www.infineon.com/dgdl/an-1071.pdf?fileId=5546d462533600a40153559538eb0ff1</a:t>
            </a:r>
            <a:r>
              <a:rPr lang="en-US" sz="1400"/>
              <a:t>. Acesso em 28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[3] ANALOG DEVICES. </a:t>
            </a:r>
            <a:r>
              <a:rPr b="1" lang="en-US" sz="1400"/>
              <a:t>Class D Audio Amplifiers: What, Why, and How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https://www.analog.com/en/analog-dialogue/articles/class-d-audio-amplifiers.html</a:t>
            </a:r>
            <a:r>
              <a:rPr lang="en-US" sz="1400"/>
              <a:t>. Acesso em 29 ago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[4] NEWTON C BRAGA. </a:t>
            </a:r>
            <a:r>
              <a:rPr b="1" lang="en-US" sz="1400"/>
              <a:t>Amplificadores classe D (ART212).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https://www.newtoncbraga.com.br/index.php/como-funciona/1443-art212</a:t>
            </a:r>
            <a:r>
              <a:rPr lang="en-US" sz="1400"/>
              <a:t>. Acesso 01 set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[5] Slone, G. R. </a:t>
            </a:r>
            <a:r>
              <a:rPr b="1" lang="en-US" sz="1400"/>
              <a:t>High-Power Audio Amplifier Construction Manual. </a:t>
            </a:r>
            <a:r>
              <a:rPr lang="en-US" sz="1400"/>
              <a:t>Disponível em: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http://www.kelm.ftn.uns.ac.rs/literatura/mi/pdf/HighPowerAudioAmplifier.pdf</a:t>
            </a:r>
            <a:r>
              <a:rPr lang="en-US" sz="1400"/>
              <a:t>. Acesso em 01 set 2019.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72900" y="535025"/>
            <a:ext cx="7877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72900" y="1264625"/>
            <a:ext cx="84633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[6] ENGSTRAND, Johan; et al. </a:t>
            </a:r>
            <a:r>
              <a:rPr b="1" lang="en-US" sz="1400"/>
              <a:t>Simulation and Construction of a Half-Bridge Class D Audio Amplifier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https://uu.diva-portal.org/smash/get/diva2:1219146/FULLTEXT01.pdf</a:t>
            </a:r>
            <a:r>
              <a:rPr lang="en-US" sz="1400"/>
              <a:t>. Acesso em 27 set. 2019.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/>
              <a:t>[7] INTERNATIONAL RECTIFIER. </a:t>
            </a:r>
            <a:r>
              <a:rPr b="1" lang="en-US" sz="1400"/>
              <a:t>Class D Amplifier Design Basics II</a:t>
            </a:r>
            <a:r>
              <a:rPr lang="en-US" sz="1400"/>
              <a:t>. Disponível em: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http://www.irf.com/product-info/audio/classdtutorial2.pdf</a:t>
            </a:r>
            <a:r>
              <a:rPr lang="en-US" sz="1400"/>
              <a:t>. Acesso em 27 set. 2019.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93675" y="1398587"/>
            <a:ext cx="8756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2000"/>
              <a:buNone/>
            </a:pPr>
            <a:r>
              <a:rPr b="1" i="0" lang="en-US" sz="20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93650" y="1825625"/>
            <a:ext cx="875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i="0" lang="en-US" sz="1800" u="non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lang="en-US" sz="1800" u="sng">
                <a:solidFill>
                  <a:schemeClr val="hlink"/>
                </a:solidFill>
                <a:hlinkClick r:id="rId3"/>
              </a:rPr>
              <a:t>gustavosimassilva@gmail.com</a:t>
            </a:r>
            <a:endParaRPr b="0" sz="1800"/>
          </a:p>
          <a:p>
            <a:pPr indent="4572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rPr b="0" lang="en-US" sz="1800" u="sng">
                <a:solidFill>
                  <a:schemeClr val="hlink"/>
                </a:solidFill>
                <a:hlinkClick r:id="rId4"/>
              </a:rPr>
              <a:t>k.gabriel.fernandes@gmail.com</a:t>
            </a:r>
            <a:endParaRPr b="0"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6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