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6"/>
    <p:sldMasterId id="2147483659" r:id="rId7"/>
    <p:sldMasterId id="214748366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Gustavo Simas"/>
  <p:cmAuthor clrIdx="1" id="1" initials="" lastIdx="4" name="Andre Matt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3C3CFE4-81D4-4E6A-9D03-EFC0AF027BF4}">
  <a:tblStyle styleId="{93C3CFE4-81D4-4E6A-9D03-EFC0AF027B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0.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1T00:34:58.016">
    <p:pos x="356" y="469"/>
    <p:text>talvez... non sei</p:text>
  </p:cm>
  <p:cm authorId="1" idx="1" dt="2019-06-30T23:47:04.865">
    <p:pos x="356" y="469"/>
    <p:text>Vê o whats</p:text>
  </p:cm>
  <p:cm authorId="0" idx="2" dt="2019-07-01T00:27:30.954">
    <p:pos x="356" y="469"/>
    <p:text>É, linearidade ficou assim</p:text>
  </p:cm>
  <p:cm authorId="1" idx="2" dt="2019-07-01T00:34:58.016">
    <p:pos x="356" y="469"/>
    <p:text>É, tem mais ruído nessa naba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7-01T02:08:32.595">
    <p:pos x="290" y="580"/>
    <p:text>falhamos miseravelmente</p:text>
  </p:cm>
  <p:cm authorId="1" idx="3" dt="2019-07-01T02:07:46.823">
    <p:pos x="290" y="580"/>
    <p:text>Sim :'C</p:text>
  </p:cm>
  <p:cm authorId="1" idx="4" dt="2019-07-01T02:08:32.595">
    <p:pos x="290" y="580"/>
    <p:text>Isso tudo de corrente foi só do bandgap???</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c8cf00d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5c8cf00d92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c8cf00d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5c8cf00d92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8dc681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5c8dc681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c8cf00d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c8cf00d92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c93cf21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5c93cf213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c93cf21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5c93cf213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c93cf21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5c93cf213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c93cf21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c93cf213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c93cf21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5c93cf213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c93cf21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5c93cf213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c8cf00d9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5c8cf00d92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c93cf21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5c93cf213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c8e62afc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c8e62afc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c8e62afcc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c8e62afc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a515076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5a515076d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7b2dac4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57b2dac49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c8e62af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5c8e62afc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17084ea5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517084ea5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5a255e0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55a255e03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5a255e0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55a255e03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c8cf00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5c8cf00d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8cf00d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5c8cf00d9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c8cf00d9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5c8cf00d9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c8cf00d9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5c8cf00d92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8cf00d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5c8cf00d92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p:cSld name="Slide de título">
    <p:spTree>
      <p:nvGrpSpPr>
        <p:cNvPr id="6" name="Shape 6"/>
        <p:cNvGrpSpPr/>
        <p:nvPr/>
      </p:nvGrpSpPr>
      <p:grpSpPr>
        <a:xfrm>
          <a:off x="0" y="0"/>
          <a:ext cx="0" cy="0"/>
          <a:chOff x="0" y="0"/>
          <a:chExt cx="0" cy="0"/>
        </a:xfrm>
      </p:grpSpPr>
      <p:sp>
        <p:nvSpPr>
          <p:cNvPr id="7" name="Google Shape;7;p2"/>
          <p:cNvSpPr txBox="1"/>
          <p:nvPr>
            <p:ph type="title"/>
          </p:nvPr>
        </p:nvSpPr>
        <p:spPr>
          <a:xfrm>
            <a:off x="347623" y="1506433"/>
            <a:ext cx="8426083" cy="669990"/>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body"/>
          </p:nvPr>
        </p:nvSpPr>
        <p:spPr>
          <a:xfrm>
            <a:off x="355600" y="2176463"/>
            <a:ext cx="8387878" cy="28712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228600" lvl="1" marL="9144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2pPr>
            <a:lvl3pPr indent="-228600" lvl="2" marL="13716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3pPr>
            <a:lvl4pPr indent="-228600" lvl="3" marL="18288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4pPr>
            <a:lvl5pPr indent="-228600" lvl="4" marL="22860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2" type="body"/>
          </p:nvPr>
        </p:nvSpPr>
        <p:spPr>
          <a:xfrm>
            <a:off x="364417" y="2517789"/>
            <a:ext cx="8379061" cy="28712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228600" lvl="1" marL="9144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2pPr>
            <a:lvl3pPr indent="-228600" lvl="2" marL="13716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3pPr>
            <a:lvl4pPr indent="-228600" lvl="3" marL="18288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4pPr>
            <a:lvl5pPr indent="-228600" lvl="4" marL="22860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uas Partes de Conteúdo" type="twoObj">
  <p:cSld name="TWO_OBJECTS">
    <p:spTree>
      <p:nvGrpSpPr>
        <p:cNvPr id="41" name="Shape 41"/>
        <p:cNvGrpSpPr/>
        <p:nvPr/>
      </p:nvGrpSpPr>
      <p:grpSpPr>
        <a:xfrm>
          <a:off x="0" y="0"/>
          <a:ext cx="0" cy="0"/>
          <a:chOff x="0" y="0"/>
          <a:chExt cx="0" cy="0"/>
        </a:xfrm>
      </p:grpSpPr>
      <p:sp>
        <p:nvSpPr>
          <p:cNvPr id="42" name="Google Shape;42;p13"/>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3" name="Google Shape;43;p13"/>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3"/>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p:cSld name="Layout Personalizado">
    <p:spTree>
      <p:nvGrpSpPr>
        <p:cNvPr id="11" name="Shape 11"/>
        <p:cNvGrpSpPr/>
        <p:nvPr/>
      </p:nvGrpSpPr>
      <p:grpSpPr>
        <a:xfrm>
          <a:off x="0" y="0"/>
          <a:ext cx="0" cy="0"/>
          <a:chOff x="0" y="0"/>
          <a:chExt cx="0" cy="0"/>
        </a:xfrm>
      </p:grpSpPr>
      <p:sp>
        <p:nvSpPr>
          <p:cNvPr id="12" name="Google Shape;12;p4"/>
          <p:cNvSpPr txBox="1"/>
          <p:nvPr>
            <p:ph idx="1" type="body"/>
          </p:nvPr>
        </p:nvSpPr>
        <p:spPr>
          <a:xfrm>
            <a:off x="193637" y="1398588"/>
            <a:ext cx="8756726" cy="355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2" type="body"/>
          </p:nvPr>
        </p:nvSpPr>
        <p:spPr>
          <a:xfrm>
            <a:off x="193637" y="1905992"/>
            <a:ext cx="8756727" cy="355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3" type="body"/>
          </p:nvPr>
        </p:nvSpPr>
        <p:spPr>
          <a:xfrm>
            <a:off x="193636" y="2284300"/>
            <a:ext cx="8756727" cy="36187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4"/>
          <p:cNvSpPr txBox="1"/>
          <p:nvPr>
            <p:ph idx="4" type="body"/>
          </p:nvPr>
        </p:nvSpPr>
        <p:spPr>
          <a:xfrm>
            <a:off x="193636" y="2667694"/>
            <a:ext cx="8756727" cy="2583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p:cSld name="Somente título">
    <p:spTree>
      <p:nvGrpSpPr>
        <p:cNvPr id="17" name="Shape 17"/>
        <p:cNvGrpSpPr/>
        <p:nvPr/>
      </p:nvGrpSpPr>
      <p:grpSpPr>
        <a:xfrm>
          <a:off x="0" y="0"/>
          <a:ext cx="0" cy="0"/>
          <a:chOff x="0" y="0"/>
          <a:chExt cx="0" cy="0"/>
        </a:xfrm>
      </p:grpSpPr>
      <p:sp>
        <p:nvSpPr>
          <p:cNvPr id="18" name="Google Shape;18;p6"/>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p:cSld name="Duas Partes de Conteúdo">
    <p:spTree>
      <p:nvGrpSpPr>
        <p:cNvPr id="19" name="Shape 19"/>
        <p:cNvGrpSpPr/>
        <p:nvPr/>
      </p:nvGrpSpPr>
      <p:grpSpPr>
        <a:xfrm>
          <a:off x="0" y="0"/>
          <a:ext cx="0" cy="0"/>
          <a:chOff x="0" y="0"/>
          <a:chExt cx="0" cy="0"/>
        </a:xfrm>
      </p:grpSpPr>
      <p:sp>
        <p:nvSpPr>
          <p:cNvPr id="20" name="Google Shape;20;p7"/>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7"/>
          <p:cNvSpPr txBox="1"/>
          <p:nvPr>
            <p:ph idx="1" type="body"/>
          </p:nvPr>
        </p:nvSpPr>
        <p:spPr>
          <a:xfrm>
            <a:off x="628650" y="163198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em branco">
  <p:cSld name="Slide em branco">
    <p:spTree>
      <p:nvGrpSpPr>
        <p:cNvPr id="22"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p:cSld name="Conteúdo com Legenda">
    <p:spTree>
      <p:nvGrpSpPr>
        <p:cNvPr id="23" name="Shape 23"/>
        <p:cNvGrpSpPr/>
        <p:nvPr/>
      </p:nvGrpSpPr>
      <p:grpSpPr>
        <a:xfrm>
          <a:off x="0" y="0"/>
          <a:ext cx="0" cy="0"/>
          <a:chOff x="0" y="0"/>
          <a:chExt cx="0" cy="0"/>
        </a:xfrm>
      </p:grpSpPr>
      <p:sp>
        <p:nvSpPr>
          <p:cNvPr id="24" name="Google Shape;24;p9"/>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75818B"/>
              </a:buClr>
              <a:buSzPts val="3200"/>
              <a:buFont typeface="Arial"/>
              <a:buNone/>
              <a:defRPr b="1" i="0" sz="32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 name="Google Shape;25;p9"/>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1400"/>
              <a:buFont typeface="Arial"/>
              <a:buNone/>
              <a:defRPr b="0" i="0" sz="14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200"/>
              <a:buFont typeface="Arial"/>
              <a:buNone/>
              <a:defRPr b="0" i="0" sz="12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6" name="Google Shape;26;p9"/>
          <p:cNvSpPr/>
          <p:nvPr>
            <p:ph idx="2" type="pic"/>
          </p:nvPr>
        </p:nvSpPr>
        <p:spPr>
          <a:xfrm>
            <a:off x="3887391" y="987426"/>
            <a:ext cx="46293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texto">
  <p:cSld name="Imagem com texto">
    <p:spTree>
      <p:nvGrpSpPr>
        <p:cNvPr id="27" name="Shape 27"/>
        <p:cNvGrpSpPr/>
        <p:nvPr/>
      </p:nvGrpSpPr>
      <p:grpSpPr>
        <a:xfrm>
          <a:off x="0" y="0"/>
          <a:ext cx="0" cy="0"/>
          <a:chOff x="0" y="0"/>
          <a:chExt cx="0" cy="0"/>
        </a:xfrm>
      </p:grpSpPr>
      <p:sp>
        <p:nvSpPr>
          <p:cNvPr id="28" name="Google Shape;28;p10"/>
          <p:cNvSpPr/>
          <p:nvPr>
            <p:ph idx="2" type="pic"/>
          </p:nvPr>
        </p:nvSpPr>
        <p:spPr>
          <a:xfrm>
            <a:off x="629841" y="1944895"/>
            <a:ext cx="3740100" cy="3937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9" name="Google Shape;29;p10"/>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0" name="Google Shape;30;p10"/>
          <p:cNvSpPr txBox="1"/>
          <p:nvPr>
            <p:ph idx="1" type="body"/>
          </p:nvPr>
        </p:nvSpPr>
        <p:spPr>
          <a:xfrm>
            <a:off x="4593514" y="1944895"/>
            <a:ext cx="3921900" cy="3937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údo com Legenda">
  <p:cSld name="1_Conteúdo com Legenda">
    <p:spTree>
      <p:nvGrpSpPr>
        <p:cNvPr id="31" name="Shape 31"/>
        <p:cNvGrpSpPr/>
        <p:nvPr/>
      </p:nvGrpSpPr>
      <p:grpSpPr>
        <a:xfrm>
          <a:off x="0" y="0"/>
          <a:ext cx="0" cy="0"/>
          <a:chOff x="0" y="0"/>
          <a:chExt cx="0" cy="0"/>
        </a:xfrm>
      </p:grpSpPr>
      <p:sp>
        <p:nvSpPr>
          <p:cNvPr id="32" name="Google Shape;32;p11"/>
          <p:cNvSpPr txBox="1"/>
          <p:nvPr>
            <p:ph type="title"/>
          </p:nvPr>
        </p:nvSpPr>
        <p:spPr>
          <a:xfrm>
            <a:off x="5567363" y="449263"/>
            <a:ext cx="29493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75818B"/>
              </a:buClr>
              <a:buSzPts val="3200"/>
              <a:buFont typeface="Arial"/>
              <a:buNone/>
              <a:defRPr b="1" i="0" sz="32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3" name="Google Shape;33;p11"/>
          <p:cNvSpPr txBox="1"/>
          <p:nvPr>
            <p:ph idx="1" type="body"/>
          </p:nvPr>
        </p:nvSpPr>
        <p:spPr>
          <a:xfrm>
            <a:off x="5567363" y="2049463"/>
            <a:ext cx="29493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1400"/>
              <a:buFont typeface="Arial"/>
              <a:buNone/>
              <a:defRPr b="0" i="0" sz="14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200"/>
              <a:buFont typeface="Arial"/>
              <a:buNone/>
              <a:defRPr b="0" i="0" sz="12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4" name="Google Shape;34;p11"/>
          <p:cNvSpPr/>
          <p:nvPr>
            <p:ph idx="2" type="pic"/>
          </p:nvPr>
        </p:nvSpPr>
        <p:spPr>
          <a:xfrm>
            <a:off x="563278" y="987426"/>
            <a:ext cx="46293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35" name="Shape 35"/>
        <p:cNvGrpSpPr/>
        <p:nvPr/>
      </p:nvGrpSpPr>
      <p:grpSpPr>
        <a:xfrm>
          <a:off x="0" y="0"/>
          <a:ext cx="0" cy="0"/>
          <a:chOff x="0" y="0"/>
          <a:chExt cx="0" cy="0"/>
        </a:xfrm>
      </p:grpSpPr>
      <p:sp>
        <p:nvSpPr>
          <p:cNvPr id="36" name="Google Shape;36;p12"/>
          <p:cNvSpPr txBox="1"/>
          <p:nvPr>
            <p:ph type="title"/>
          </p:nvPr>
        </p:nvSpPr>
        <p:spPr>
          <a:xfrm>
            <a:off x="629841" y="365126"/>
            <a:ext cx="78867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7" name="Google Shape;37;p12"/>
          <p:cNvSpPr txBox="1"/>
          <p:nvPr>
            <p:ph idx="1" type="body"/>
          </p:nvPr>
        </p:nvSpPr>
        <p:spPr>
          <a:xfrm>
            <a:off x="629842" y="1681163"/>
            <a:ext cx="38682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75818B"/>
              </a:buClr>
              <a:buSzPts val="2400"/>
              <a:buFont typeface="Arial"/>
              <a:buNone/>
              <a:defRPr b="1" sz="2400">
                <a:solidFill>
                  <a:srgbClr val="75818B"/>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800"/>
              <a:buFont typeface="Arial"/>
              <a:buNone/>
              <a:defRPr b="1" i="0" sz="18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12"/>
          <p:cNvSpPr txBox="1"/>
          <p:nvPr>
            <p:ph idx="2" type="body"/>
          </p:nvPr>
        </p:nvSpPr>
        <p:spPr>
          <a:xfrm>
            <a:off x="629842" y="2505075"/>
            <a:ext cx="38682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12"/>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75818B"/>
              </a:buClr>
              <a:buSzPts val="2400"/>
              <a:buFont typeface="Arial"/>
              <a:buNone/>
              <a:defRPr b="1" sz="2400">
                <a:solidFill>
                  <a:srgbClr val="75818B"/>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800"/>
              <a:buFont typeface="Arial"/>
              <a:buNone/>
              <a:defRPr b="1" i="0" sz="18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0" name="Google Shape;40;p12"/>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6" name="Shape 1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ieeexplore.ieee.org/document/1050532/" TargetMode="External"/><Relationship Id="rId4" Type="http://schemas.openxmlformats.org/officeDocument/2006/relationships/hyperlink" Target="https://run.unl.pt/bitstream/10362/11330/1/Silva_2013.pdf" TargetMode="External"/><Relationship Id="rId5" Type="http://schemas.openxmlformats.org/officeDocument/2006/relationships/hyperlink" Target="https://patents.google.com/patent/US7486129B2/en" TargetMode="External"/><Relationship Id="rId6" Type="http://schemas.openxmlformats.org/officeDocument/2006/relationships/hyperlink" Target="https://www.ijert.org/research/design-of-low-power-adc-using-0.18m-cmos-technology-IJERTV3IS11173.pdf" TargetMode="External"/><Relationship Id="rId7" Type="http://schemas.openxmlformats.org/officeDocument/2006/relationships/hyperlink" Target="https://www.statista.com/statistics/675169/worldwide-temperature-sensors-market-size/" TargetMode="External"/><Relationship Id="rId8" Type="http://schemas.openxmlformats.org/officeDocument/2006/relationships/hyperlink" Target="https://www.analog.com/media/en/technical-documentation/data-sheets/1677fa.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mailto:andrempmattos@gmail.com" TargetMode="External"/><Relationship Id="rId4" Type="http://schemas.openxmlformats.org/officeDocument/2006/relationships/hyperlink" Target="mailto:gustavosimassilva@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4"/>
          <p:cNvSpPr txBox="1"/>
          <p:nvPr>
            <p:ph type="title"/>
          </p:nvPr>
        </p:nvSpPr>
        <p:spPr>
          <a:xfrm>
            <a:off x="347662" y="1506537"/>
            <a:ext cx="8426450" cy="66992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4400"/>
              <a:buFont typeface="Arial"/>
              <a:buNone/>
            </a:pPr>
            <a:r>
              <a:rPr lang="en-US" sz="3600"/>
              <a:t>Sensor Integrado de Temperatura</a:t>
            </a:r>
            <a:endParaRPr sz="3600"/>
          </a:p>
        </p:txBody>
      </p:sp>
      <p:sp>
        <p:nvSpPr>
          <p:cNvPr id="50" name="Google Shape;50;p14"/>
          <p:cNvSpPr txBox="1"/>
          <p:nvPr>
            <p:ph idx="1" type="body"/>
          </p:nvPr>
        </p:nvSpPr>
        <p:spPr>
          <a:xfrm>
            <a:off x="355600" y="2232025"/>
            <a:ext cx="8388350" cy="2873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1800"/>
              <a:buNone/>
            </a:pPr>
            <a:r>
              <a:rPr b="1" lang="en-US" sz="1800"/>
              <a:t>André Martins Pio de Mattos e Gustavo Simas da Silva</a:t>
            </a:r>
            <a:endParaRPr/>
          </a:p>
        </p:txBody>
      </p:sp>
      <p:sp>
        <p:nvSpPr>
          <p:cNvPr id="51" name="Google Shape;51;p14"/>
          <p:cNvSpPr txBox="1"/>
          <p:nvPr>
            <p:ph idx="1" type="body"/>
          </p:nvPr>
        </p:nvSpPr>
        <p:spPr>
          <a:xfrm>
            <a:off x="365125" y="2557462"/>
            <a:ext cx="8378825" cy="2873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1600"/>
              <a:buNone/>
            </a:pPr>
            <a:r>
              <a:rPr lang="en-US"/>
              <a:t>Engenharia Eletrônica </a:t>
            </a:r>
            <a:r>
              <a:rPr b="0" i="0" lang="en-US" sz="1600" u="none">
                <a:solidFill>
                  <a:srgbClr val="75818B"/>
                </a:solidFill>
                <a:latin typeface="Arial"/>
                <a:ea typeface="Arial"/>
                <a:cs typeface="Arial"/>
                <a:sym typeface="Arial"/>
              </a:rPr>
              <a:t>| D</a:t>
            </a:r>
            <a:r>
              <a:rPr lang="en-US"/>
              <a:t>EEL</a:t>
            </a:r>
            <a:r>
              <a:rPr b="0" i="0" lang="en-US" sz="1600" u="none">
                <a:solidFill>
                  <a:srgbClr val="75818B"/>
                </a:solidFill>
                <a:latin typeface="Arial"/>
                <a:ea typeface="Arial"/>
                <a:cs typeface="Arial"/>
                <a:sym typeface="Arial"/>
              </a:rPr>
              <a:t> | Centro Tecn</a:t>
            </a:r>
            <a:r>
              <a:rPr lang="en-US"/>
              <a:t>ológico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5818B"/>
              </a:buClr>
              <a:buSzPts val="4400"/>
              <a:buFont typeface="Arial"/>
              <a:buNone/>
            </a:pPr>
            <a:r>
              <a:rPr lang="en-US" sz="4000"/>
              <a:t>Bloco ADC</a:t>
            </a:r>
            <a:endParaRPr sz="4000"/>
          </a:p>
          <a:p>
            <a:pPr indent="0" lvl="0" marL="0" rtl="0" algn="l">
              <a:lnSpc>
                <a:spcPct val="90000"/>
              </a:lnSpc>
              <a:spcBef>
                <a:spcPts val="0"/>
              </a:spcBef>
              <a:spcAft>
                <a:spcPts val="0"/>
              </a:spcAft>
              <a:buClr>
                <a:srgbClr val="75818B"/>
              </a:buClr>
              <a:buSzPts val="4400"/>
              <a:buFont typeface="Arial"/>
              <a:buNone/>
            </a:pPr>
            <a:r>
              <a:t/>
            </a:r>
            <a:endParaRPr sz="4000"/>
          </a:p>
        </p:txBody>
      </p:sp>
      <p:sp>
        <p:nvSpPr>
          <p:cNvPr id="164" name="Google Shape;164;p23"/>
          <p:cNvSpPr txBox="1"/>
          <p:nvPr>
            <p:ph idx="1" type="body"/>
          </p:nvPr>
        </p:nvSpPr>
        <p:spPr>
          <a:xfrm>
            <a:off x="515025" y="998425"/>
            <a:ext cx="3509400" cy="3314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1800">
                <a:solidFill>
                  <a:srgbClr val="292D31"/>
                </a:solidFill>
              </a:rPr>
              <a:t>O Bloco Conversor Analógico-Digital (ADC) é composto por um amplificador integrador inversor de Miller, chaves ideais e um comparador Schmitt-Trigger (histerese). </a:t>
            </a:r>
            <a:endParaRPr sz="1800">
              <a:solidFill>
                <a:srgbClr val="292D31"/>
              </a:solidFill>
            </a:endParaRPr>
          </a:p>
          <a:p>
            <a:pPr indent="0" lvl="0" marL="0" rtl="0" algn="just">
              <a:lnSpc>
                <a:spcPct val="90000"/>
              </a:lnSpc>
              <a:spcBef>
                <a:spcPts val="1000"/>
              </a:spcBef>
              <a:spcAft>
                <a:spcPts val="0"/>
              </a:spcAft>
              <a:buNone/>
            </a:pPr>
            <a:r>
              <a:rPr lang="en-US" sz="1800">
                <a:solidFill>
                  <a:srgbClr val="292D31"/>
                </a:solidFill>
              </a:rPr>
              <a:t>Dispôs-se de diretivas .nodeset do simulador LTSPICE para aplicar um estado inicial a nós relevantes do sistema. Também, há a diretiva para os parâmetros básicos da chave.</a:t>
            </a:r>
            <a:endParaRPr sz="1800">
              <a:solidFill>
                <a:srgbClr val="292D31"/>
              </a:solidFill>
            </a:endParaRPr>
          </a:p>
        </p:txBody>
      </p:sp>
      <p:pic>
        <p:nvPicPr>
          <p:cNvPr id="165" name="Google Shape;165;p23"/>
          <p:cNvPicPr preferRelativeResize="0"/>
          <p:nvPr/>
        </p:nvPicPr>
        <p:blipFill>
          <a:blip r:embed="rId3">
            <a:alphaModFix/>
          </a:blip>
          <a:stretch>
            <a:fillRect/>
          </a:stretch>
        </p:blipFill>
        <p:spPr>
          <a:xfrm>
            <a:off x="4024424" y="951259"/>
            <a:ext cx="4814851" cy="3314300"/>
          </a:xfrm>
          <a:prstGeom prst="rect">
            <a:avLst/>
          </a:prstGeom>
          <a:noFill/>
          <a:ln cap="flat" cmpd="sng" w="9525">
            <a:solidFill>
              <a:schemeClr val="dk2"/>
            </a:solidFill>
            <a:prstDash val="solid"/>
            <a:round/>
            <a:headEnd len="sm" w="sm" type="none"/>
            <a:tailEnd len="sm" w="sm" type="none"/>
          </a:ln>
        </p:spPr>
      </p:pic>
      <p:sp>
        <p:nvSpPr>
          <p:cNvPr id="166" name="Google Shape;166;p23"/>
          <p:cNvSpPr txBox="1"/>
          <p:nvPr>
            <p:ph idx="2" type="body"/>
          </p:nvPr>
        </p:nvSpPr>
        <p:spPr>
          <a:xfrm>
            <a:off x="515025" y="4274992"/>
            <a:ext cx="8324400" cy="1577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1800">
                <a:solidFill>
                  <a:srgbClr val="292D31"/>
                </a:solidFill>
              </a:rPr>
              <a:t>É inserido, da mesma forma, um amplificador LT1677 para atuar como buffer de alimentação entre parte analógica e digital, conforme ilustrado. Para o integrador, é possível mostrar que a função de transferência é:</a:t>
            </a:r>
            <a:endParaRPr sz="1800">
              <a:solidFill>
                <a:srgbClr val="292D31"/>
              </a:solidFill>
            </a:endParaRPr>
          </a:p>
          <a:p>
            <a:pPr indent="0" lvl="0" marL="0" rtl="0" algn="just">
              <a:lnSpc>
                <a:spcPct val="90000"/>
              </a:lnSpc>
              <a:spcBef>
                <a:spcPts val="1000"/>
              </a:spcBef>
              <a:spcAft>
                <a:spcPts val="0"/>
              </a:spcAft>
              <a:buNone/>
            </a:pPr>
            <a:r>
              <a:t/>
            </a:r>
            <a:endParaRPr sz="1800">
              <a:solidFill>
                <a:srgbClr val="292D31"/>
              </a:solidFill>
            </a:endParaRPr>
          </a:p>
          <a:p>
            <a:pPr indent="0" lvl="0" marL="0" rtl="0" algn="ctr">
              <a:lnSpc>
                <a:spcPct val="90000"/>
              </a:lnSpc>
              <a:spcBef>
                <a:spcPts val="0"/>
              </a:spcBef>
              <a:spcAft>
                <a:spcPts val="0"/>
              </a:spcAft>
              <a:buNone/>
            </a:pPr>
            <a:r>
              <a:rPr lang="en-US" sz="1800">
                <a:solidFill>
                  <a:srgbClr val="292D31"/>
                </a:solidFill>
              </a:rPr>
              <a:t>H</a:t>
            </a:r>
            <a:r>
              <a:rPr lang="en-US" sz="1200">
                <a:solidFill>
                  <a:srgbClr val="292D31"/>
                </a:solidFill>
              </a:rPr>
              <a:t>(s) </a:t>
            </a:r>
            <a:r>
              <a:rPr lang="en-US" sz="1800">
                <a:solidFill>
                  <a:srgbClr val="292D31"/>
                </a:solidFill>
              </a:rPr>
              <a:t>= V</a:t>
            </a:r>
            <a:r>
              <a:rPr lang="en-US" sz="1200">
                <a:solidFill>
                  <a:srgbClr val="292D31"/>
                </a:solidFill>
              </a:rPr>
              <a:t>O(s)</a:t>
            </a:r>
            <a:r>
              <a:rPr lang="en-US" sz="1800">
                <a:solidFill>
                  <a:srgbClr val="292D31"/>
                </a:solidFill>
              </a:rPr>
              <a:t>/V</a:t>
            </a:r>
            <a:r>
              <a:rPr lang="en-US" sz="1200">
                <a:solidFill>
                  <a:srgbClr val="292D31"/>
                </a:solidFill>
              </a:rPr>
              <a:t>I(s)</a:t>
            </a:r>
            <a:r>
              <a:rPr lang="en-US" sz="1800">
                <a:solidFill>
                  <a:srgbClr val="292D31"/>
                </a:solidFill>
              </a:rPr>
              <a:t> = -1/sCR</a:t>
            </a:r>
            <a:endParaRPr sz="1800">
              <a:solidFill>
                <a:srgbClr val="292D31"/>
              </a:solidFill>
            </a:endParaRPr>
          </a:p>
          <a:p>
            <a:pPr indent="0" lvl="0" marL="0" marR="0" rtl="0" algn="just">
              <a:lnSpc>
                <a:spcPct val="90000"/>
              </a:lnSpc>
              <a:spcBef>
                <a:spcPts val="1000"/>
              </a:spcBef>
              <a:spcAft>
                <a:spcPts val="0"/>
              </a:spcAft>
              <a:buNone/>
            </a:pPr>
            <a:r>
              <a:t/>
            </a:r>
            <a:endParaRPr sz="1800">
              <a:solidFill>
                <a:srgbClr val="292D3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5818B"/>
              </a:buClr>
              <a:buSzPts val="4400"/>
              <a:buFont typeface="Arial"/>
              <a:buNone/>
            </a:pPr>
            <a:r>
              <a:rPr lang="en-US" sz="4000"/>
              <a:t>Bloco Unidade de Controle</a:t>
            </a:r>
            <a:endParaRPr sz="4000"/>
          </a:p>
          <a:p>
            <a:pPr indent="0" lvl="0" marL="0" rtl="0" algn="l">
              <a:lnSpc>
                <a:spcPct val="90000"/>
              </a:lnSpc>
              <a:spcBef>
                <a:spcPts val="0"/>
              </a:spcBef>
              <a:spcAft>
                <a:spcPts val="0"/>
              </a:spcAft>
              <a:buClr>
                <a:srgbClr val="75818B"/>
              </a:buClr>
              <a:buSzPts val="4400"/>
              <a:buFont typeface="Arial"/>
              <a:buNone/>
            </a:pPr>
            <a:r>
              <a:t/>
            </a:r>
            <a:endParaRPr sz="4000"/>
          </a:p>
        </p:txBody>
      </p:sp>
      <p:sp>
        <p:nvSpPr>
          <p:cNvPr id="172" name="Google Shape;172;p24"/>
          <p:cNvSpPr txBox="1"/>
          <p:nvPr>
            <p:ph idx="1" type="body"/>
          </p:nvPr>
        </p:nvSpPr>
        <p:spPr>
          <a:xfrm>
            <a:off x="547125" y="1003400"/>
            <a:ext cx="8084400" cy="2189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000"/>
              <a:buFont typeface="Arial"/>
              <a:buNone/>
            </a:pPr>
            <a:r>
              <a:rPr lang="en-US" sz="1700">
                <a:solidFill>
                  <a:srgbClr val="292D31"/>
                </a:solidFill>
              </a:rPr>
              <a:t>A Unidade de Controle (UC) é responsável por disponibilizar sinais de comando para os demais blocos do sistema, fechando a malha geral e tornando o sistema realimentado. Utiliza de portas lógicas AND, NAND e Flip-Flops Tipo D. Simplificadamente, os Flip-Flops guardam valores de estado, que determinam a etapa de funcionamento do ADC. Existem três estados possíveis, S_IN(sinal de entrada para o integrador), S_REF(sinal de referência para o integrador) e S_OFF(quando se termina a execução). A lógica combinacional recebe condições de transição do circuito e, por consequência, atualiza o estado vigente.</a:t>
            </a:r>
            <a:endParaRPr sz="1700">
              <a:solidFill>
                <a:srgbClr val="292D31"/>
              </a:solidFill>
            </a:endParaRPr>
          </a:p>
          <a:p>
            <a:pPr indent="0" lvl="0" marL="0" marR="0" rtl="0" algn="just">
              <a:lnSpc>
                <a:spcPct val="90000"/>
              </a:lnSpc>
              <a:spcBef>
                <a:spcPts val="1000"/>
              </a:spcBef>
              <a:spcAft>
                <a:spcPts val="0"/>
              </a:spcAft>
              <a:buNone/>
            </a:pPr>
            <a:r>
              <a:t/>
            </a:r>
            <a:endParaRPr>
              <a:solidFill>
                <a:srgbClr val="292D31"/>
              </a:solidFill>
            </a:endParaRPr>
          </a:p>
        </p:txBody>
      </p:sp>
      <p:pic>
        <p:nvPicPr>
          <p:cNvPr id="173" name="Google Shape;173;p24"/>
          <p:cNvPicPr preferRelativeResize="0"/>
          <p:nvPr/>
        </p:nvPicPr>
        <p:blipFill>
          <a:blip r:embed="rId3">
            <a:alphaModFix/>
          </a:blip>
          <a:stretch>
            <a:fillRect/>
          </a:stretch>
        </p:blipFill>
        <p:spPr>
          <a:xfrm>
            <a:off x="1002150" y="3116900"/>
            <a:ext cx="7139700" cy="29312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5818B"/>
              </a:buClr>
              <a:buSzPts val="4400"/>
              <a:buFont typeface="Arial"/>
              <a:buNone/>
            </a:pPr>
            <a:r>
              <a:rPr lang="en-US" sz="3000"/>
              <a:t>Blocos Contador e Registradores</a:t>
            </a:r>
            <a:endParaRPr sz="3000"/>
          </a:p>
          <a:p>
            <a:pPr indent="0" lvl="0" marL="0" rtl="0" algn="l">
              <a:lnSpc>
                <a:spcPct val="90000"/>
              </a:lnSpc>
              <a:spcBef>
                <a:spcPts val="0"/>
              </a:spcBef>
              <a:spcAft>
                <a:spcPts val="0"/>
              </a:spcAft>
              <a:buClr>
                <a:srgbClr val="75818B"/>
              </a:buClr>
              <a:buSzPts val="4400"/>
              <a:buFont typeface="Arial"/>
              <a:buNone/>
            </a:pPr>
            <a:r>
              <a:t/>
            </a:r>
            <a:endParaRPr sz="3000"/>
          </a:p>
        </p:txBody>
      </p:sp>
      <p:sp>
        <p:nvSpPr>
          <p:cNvPr id="179" name="Google Shape;179;p25"/>
          <p:cNvSpPr txBox="1"/>
          <p:nvPr>
            <p:ph idx="1" type="body"/>
          </p:nvPr>
        </p:nvSpPr>
        <p:spPr>
          <a:xfrm>
            <a:off x="408975" y="1150825"/>
            <a:ext cx="6194400" cy="3546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None/>
            </a:pPr>
            <a:r>
              <a:rPr lang="en-US" sz="1600">
                <a:solidFill>
                  <a:srgbClr val="292D31"/>
                </a:solidFill>
              </a:rPr>
              <a:t>Os Blocos de Contador e Registradores têm como função, respectivamente, utilizar de um sinal de controle proveniente do Bloco Unidade de Controle para, então, efetuar a contagem binária (representação da temperatura) e posteriormente registrar os valores.</a:t>
            </a:r>
            <a:endParaRPr sz="1600">
              <a:solidFill>
                <a:srgbClr val="292D31"/>
              </a:solidFill>
            </a:endParaRPr>
          </a:p>
          <a:p>
            <a:pPr indent="0" lvl="0" marL="0" marR="0" rtl="0" algn="just">
              <a:lnSpc>
                <a:spcPct val="90000"/>
              </a:lnSpc>
              <a:spcBef>
                <a:spcPts val="1000"/>
              </a:spcBef>
              <a:spcAft>
                <a:spcPts val="0"/>
              </a:spcAft>
              <a:buNone/>
            </a:pPr>
            <a:r>
              <a:rPr lang="en-US" sz="1600">
                <a:solidFill>
                  <a:srgbClr val="292D31"/>
                </a:solidFill>
              </a:rPr>
              <a:t>Para tal, são utilizados 10 Flip-Flops Tipo D para a representação em 10 bits. Os Flip-Flops atuam de forma assíncrona no Contador e de maneira síncrona no Bloco Registrador, possuindo tempo de subida (T</a:t>
            </a:r>
            <a:r>
              <a:rPr lang="en-US" sz="1200">
                <a:solidFill>
                  <a:srgbClr val="292D31"/>
                </a:solidFill>
              </a:rPr>
              <a:t>RISE</a:t>
            </a:r>
            <a:r>
              <a:rPr lang="en-US" sz="1600">
                <a:solidFill>
                  <a:srgbClr val="292D31"/>
                </a:solidFill>
              </a:rPr>
              <a:t>) e descida (T</a:t>
            </a:r>
            <a:r>
              <a:rPr lang="en-US" sz="1200">
                <a:solidFill>
                  <a:srgbClr val="292D31"/>
                </a:solidFill>
              </a:rPr>
              <a:t>FALL</a:t>
            </a:r>
            <a:r>
              <a:rPr lang="en-US" sz="1600">
                <a:solidFill>
                  <a:srgbClr val="292D31"/>
                </a:solidFill>
              </a:rPr>
              <a:t>) de 10μs e tempo de atraso (delay - T</a:t>
            </a:r>
            <a:r>
              <a:rPr lang="en-US" sz="1200">
                <a:solidFill>
                  <a:srgbClr val="292D31"/>
                </a:solidFill>
              </a:rPr>
              <a:t>D</a:t>
            </a:r>
            <a:r>
              <a:rPr lang="en-US" sz="1600">
                <a:solidFill>
                  <a:srgbClr val="292D31"/>
                </a:solidFill>
              </a:rPr>
              <a:t>) em 5μs</a:t>
            </a:r>
            <a:endParaRPr sz="1600">
              <a:solidFill>
                <a:srgbClr val="292D31"/>
              </a:solidFill>
            </a:endParaRPr>
          </a:p>
          <a:p>
            <a:pPr indent="0" lvl="0" marL="0" marR="0" rtl="0" algn="just">
              <a:lnSpc>
                <a:spcPct val="90000"/>
              </a:lnSpc>
              <a:spcBef>
                <a:spcPts val="1000"/>
              </a:spcBef>
              <a:spcAft>
                <a:spcPts val="0"/>
              </a:spcAft>
              <a:buNone/>
            </a:pPr>
            <a:r>
              <a:rPr lang="en-US" sz="1600">
                <a:solidFill>
                  <a:srgbClr val="292D31"/>
                </a:solidFill>
              </a:rPr>
              <a:t>Os sinais de bit são enviados também à UC para realimentação e verificação de estado para conseguinte atuação nas chaves presentes no Bloco Conversor A/D.</a:t>
            </a:r>
            <a:endParaRPr b="1" sz="1600">
              <a:solidFill>
                <a:srgbClr val="292D31"/>
              </a:solidFill>
            </a:endParaRPr>
          </a:p>
        </p:txBody>
      </p:sp>
      <p:pic>
        <p:nvPicPr>
          <p:cNvPr id="180" name="Google Shape;180;p25"/>
          <p:cNvPicPr preferRelativeResize="0"/>
          <p:nvPr/>
        </p:nvPicPr>
        <p:blipFill>
          <a:blip r:embed="rId3">
            <a:alphaModFix/>
          </a:blip>
          <a:stretch>
            <a:fillRect/>
          </a:stretch>
        </p:blipFill>
        <p:spPr>
          <a:xfrm>
            <a:off x="6693675" y="1150825"/>
            <a:ext cx="2041375" cy="3546950"/>
          </a:xfrm>
          <a:prstGeom prst="rect">
            <a:avLst/>
          </a:prstGeom>
          <a:noFill/>
          <a:ln cap="flat" cmpd="sng" w="9525">
            <a:solidFill>
              <a:schemeClr val="dk2"/>
            </a:solidFill>
            <a:prstDash val="solid"/>
            <a:round/>
            <a:headEnd len="sm" w="sm" type="none"/>
            <a:tailEnd len="sm" w="sm" type="none"/>
          </a:ln>
        </p:spPr>
      </p:pic>
      <p:pic>
        <p:nvPicPr>
          <p:cNvPr id="181" name="Google Shape;181;p25"/>
          <p:cNvPicPr preferRelativeResize="0"/>
          <p:nvPr/>
        </p:nvPicPr>
        <p:blipFill>
          <a:blip r:embed="rId4">
            <a:alphaModFix/>
          </a:blip>
          <a:stretch>
            <a:fillRect/>
          </a:stretch>
        </p:blipFill>
        <p:spPr>
          <a:xfrm>
            <a:off x="408963" y="4793550"/>
            <a:ext cx="8326076" cy="125374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Ampop LT1677</a:t>
            </a:r>
            <a:endParaRPr sz="3800"/>
          </a:p>
        </p:txBody>
      </p:sp>
      <p:sp>
        <p:nvSpPr>
          <p:cNvPr id="187" name="Google Shape;187;p26"/>
          <p:cNvSpPr txBox="1"/>
          <p:nvPr>
            <p:ph idx="1" type="body"/>
          </p:nvPr>
        </p:nvSpPr>
        <p:spPr>
          <a:xfrm>
            <a:off x="565825" y="744625"/>
            <a:ext cx="7886700" cy="1088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O amplificador operacional utilizado é o LT1677 da fabricante Linear Technology [6]. O componente é de baixo ruído, rail-to-rail, e apresenta as seguintes especificações:</a:t>
            </a:r>
            <a:endParaRPr sz="1600">
              <a:solidFill>
                <a:srgbClr val="292D31"/>
              </a:solidFill>
            </a:endParaRPr>
          </a:p>
          <a:p>
            <a:pPr indent="0" lvl="0" marL="0" rtl="0" algn="just">
              <a:lnSpc>
                <a:spcPct val="115000"/>
              </a:lnSpc>
              <a:spcBef>
                <a:spcPts val="1000"/>
              </a:spcBef>
              <a:spcAft>
                <a:spcPts val="0"/>
              </a:spcAft>
              <a:buNone/>
            </a:pPr>
            <a:r>
              <a:t/>
            </a:r>
            <a:endParaRPr sz="1600">
              <a:solidFill>
                <a:srgbClr val="292D31"/>
              </a:solidFill>
            </a:endParaRPr>
          </a:p>
        </p:txBody>
      </p:sp>
      <p:graphicFrame>
        <p:nvGraphicFramePr>
          <p:cNvPr id="188" name="Google Shape;188;p26"/>
          <p:cNvGraphicFramePr/>
          <p:nvPr/>
        </p:nvGraphicFramePr>
        <p:xfrm>
          <a:off x="675750" y="2059816"/>
          <a:ext cx="3000000" cy="3000000"/>
        </p:xfrm>
        <a:graphic>
          <a:graphicData uri="http://schemas.openxmlformats.org/drawingml/2006/table">
            <a:tbl>
              <a:tblPr>
                <a:noFill/>
                <a:tableStyleId>{93C3CFE4-81D4-4E6A-9D03-EFC0AF027BF4}</a:tableStyleId>
              </a:tblPr>
              <a:tblGrid>
                <a:gridCol w="3896250"/>
                <a:gridCol w="3896250"/>
              </a:tblGrid>
              <a:tr h="381000">
                <a:tc gridSpan="2">
                  <a:txBody>
                    <a:bodyPr/>
                    <a:lstStyle/>
                    <a:p>
                      <a:pPr indent="0" lvl="0" marL="0" rtl="0" algn="ctr">
                        <a:spcBef>
                          <a:spcPts val="0"/>
                        </a:spcBef>
                        <a:spcAft>
                          <a:spcPts val="0"/>
                        </a:spcAft>
                        <a:buNone/>
                      </a:pPr>
                      <a:r>
                        <a:rPr b="1" lang="en-US" sz="1600">
                          <a:solidFill>
                            <a:srgbClr val="292D31"/>
                          </a:solidFill>
                        </a:rPr>
                        <a:t>Ampop LT1677</a:t>
                      </a:r>
                      <a:endParaRPr b="1" sz="1600">
                        <a:solidFill>
                          <a:srgbClr val="292D31"/>
                        </a:solidFill>
                      </a:endParaRPr>
                    </a:p>
                  </a:txBody>
                  <a:tcPr marT="91425" marB="91425" marR="91425" marL="91425">
                    <a:solidFill>
                      <a:srgbClr val="8997A3"/>
                    </a:solidFill>
                  </a:tcPr>
                </a:tc>
                <a:tc hMerge="1"/>
              </a:tr>
              <a:tr h="381000">
                <a:tc>
                  <a:txBody>
                    <a:bodyPr/>
                    <a:lstStyle/>
                    <a:p>
                      <a:pPr indent="0" lvl="0" marL="0" rtl="0" algn="ctr">
                        <a:spcBef>
                          <a:spcPts val="0"/>
                        </a:spcBef>
                        <a:spcAft>
                          <a:spcPts val="0"/>
                        </a:spcAft>
                        <a:buNone/>
                      </a:pPr>
                      <a:r>
                        <a:rPr lang="en-US" sz="1600"/>
                        <a:t>Alimentação </a:t>
                      </a:r>
                      <a:endParaRPr sz="1600"/>
                    </a:p>
                  </a:txBody>
                  <a:tcPr marT="91425" marB="91425" marR="91425" marL="91425"/>
                </a:tc>
                <a:tc>
                  <a:txBody>
                    <a:bodyPr/>
                    <a:lstStyle/>
                    <a:p>
                      <a:pPr indent="0" lvl="0" marL="0" rtl="0" algn="ctr">
                        <a:spcBef>
                          <a:spcPts val="0"/>
                        </a:spcBef>
                        <a:spcAft>
                          <a:spcPts val="0"/>
                        </a:spcAft>
                        <a:buNone/>
                      </a:pPr>
                      <a:r>
                        <a:rPr lang="en-US" sz="1600"/>
                        <a:t>±3V a ±18V</a:t>
                      </a:r>
                      <a:endParaRPr sz="1600"/>
                    </a:p>
                  </a:txBody>
                  <a:tcPr marT="91425" marB="91425" marR="91425" marL="91425"/>
                </a:tc>
              </a:tr>
              <a:tr h="381000">
                <a:tc>
                  <a:txBody>
                    <a:bodyPr/>
                    <a:lstStyle/>
                    <a:p>
                      <a:pPr indent="0" lvl="0" marL="0" rtl="0" algn="ctr">
                        <a:spcBef>
                          <a:spcPts val="0"/>
                        </a:spcBef>
                        <a:spcAft>
                          <a:spcPts val="0"/>
                        </a:spcAft>
                        <a:buNone/>
                      </a:pPr>
                      <a:r>
                        <a:rPr lang="en-US" sz="1600"/>
                        <a:t>Offset máximo</a:t>
                      </a:r>
                      <a:endParaRPr sz="1600"/>
                    </a:p>
                  </a:txBody>
                  <a:tcPr marT="91425" marB="91425" marR="91425" marL="91425"/>
                </a:tc>
                <a:tc>
                  <a:txBody>
                    <a:bodyPr/>
                    <a:lstStyle/>
                    <a:p>
                      <a:pPr indent="0" lvl="0" marL="0" rtl="0" algn="ctr">
                        <a:spcBef>
                          <a:spcPts val="0"/>
                        </a:spcBef>
                        <a:spcAft>
                          <a:spcPts val="0"/>
                        </a:spcAft>
                        <a:buNone/>
                      </a:pPr>
                      <a:r>
                        <a:rPr lang="en-US" sz="1600"/>
                        <a:t>60µV</a:t>
                      </a:r>
                      <a:endParaRPr sz="1600"/>
                    </a:p>
                  </a:txBody>
                  <a:tcPr marT="91425" marB="91425" marR="91425" marL="91425"/>
                </a:tc>
              </a:tr>
              <a:tr h="381000">
                <a:tc>
                  <a:txBody>
                    <a:bodyPr/>
                    <a:lstStyle/>
                    <a:p>
                      <a:pPr indent="0" lvl="0" marL="0" rtl="0" algn="ctr">
                        <a:spcBef>
                          <a:spcPts val="0"/>
                        </a:spcBef>
                        <a:spcAft>
                          <a:spcPts val="0"/>
                        </a:spcAft>
                        <a:buNone/>
                      </a:pPr>
                      <a:r>
                        <a:rPr lang="en-US" sz="1600"/>
                        <a:t>Corrente de Bias máxima</a:t>
                      </a:r>
                      <a:endParaRPr sz="1600"/>
                    </a:p>
                  </a:txBody>
                  <a:tcPr marT="91425" marB="91425" marR="91425" marL="91425"/>
                </a:tc>
                <a:tc>
                  <a:txBody>
                    <a:bodyPr/>
                    <a:lstStyle/>
                    <a:p>
                      <a:pPr indent="0" lvl="0" marL="0" rtl="0" algn="ctr">
                        <a:spcBef>
                          <a:spcPts val="0"/>
                        </a:spcBef>
                        <a:spcAft>
                          <a:spcPts val="0"/>
                        </a:spcAft>
                        <a:buNone/>
                      </a:pPr>
                      <a:r>
                        <a:rPr lang="en-US" sz="1600"/>
                        <a:t>20nA</a:t>
                      </a:r>
                      <a:endParaRPr sz="1600"/>
                    </a:p>
                  </a:txBody>
                  <a:tcPr marT="91425" marB="91425" marR="91425" marL="91425"/>
                </a:tc>
              </a:tr>
              <a:tr h="381000">
                <a:tc>
                  <a:txBody>
                    <a:bodyPr/>
                    <a:lstStyle/>
                    <a:p>
                      <a:pPr indent="0" lvl="0" marL="0" rtl="0" algn="ctr">
                        <a:spcBef>
                          <a:spcPts val="0"/>
                        </a:spcBef>
                        <a:spcAft>
                          <a:spcPts val="0"/>
                        </a:spcAft>
                        <a:buNone/>
                      </a:pPr>
                      <a:r>
                        <a:rPr lang="en-US" sz="1600"/>
                        <a:t>Produto Ganho-Banda (GBW)</a:t>
                      </a:r>
                      <a:endParaRPr sz="1600"/>
                    </a:p>
                  </a:txBody>
                  <a:tcPr marT="91425" marB="91425" marR="91425" marL="91425"/>
                </a:tc>
                <a:tc>
                  <a:txBody>
                    <a:bodyPr/>
                    <a:lstStyle/>
                    <a:p>
                      <a:pPr indent="0" lvl="0" marL="0" rtl="0" algn="ctr">
                        <a:spcBef>
                          <a:spcPts val="0"/>
                        </a:spcBef>
                        <a:spcAft>
                          <a:spcPts val="0"/>
                        </a:spcAft>
                        <a:buNone/>
                      </a:pPr>
                      <a:r>
                        <a:rPr lang="en-US" sz="1600"/>
                        <a:t>7,2MHz</a:t>
                      </a:r>
                      <a:endParaRPr sz="1600"/>
                    </a:p>
                  </a:txBody>
                  <a:tcPr marT="91425" marB="91425" marR="91425" marL="91425"/>
                </a:tc>
              </a:tr>
              <a:tr h="381000">
                <a:tc>
                  <a:txBody>
                    <a:bodyPr/>
                    <a:lstStyle/>
                    <a:p>
                      <a:pPr indent="0" lvl="0" marL="0" rtl="0" algn="ctr">
                        <a:spcBef>
                          <a:spcPts val="0"/>
                        </a:spcBef>
                        <a:spcAft>
                          <a:spcPts val="0"/>
                        </a:spcAft>
                        <a:buNone/>
                      </a:pPr>
                      <a:r>
                        <a:rPr lang="en-US" sz="1600"/>
                        <a:t>Slew Rate típico</a:t>
                      </a:r>
                      <a:endParaRPr sz="1600"/>
                    </a:p>
                  </a:txBody>
                  <a:tcPr marT="91425" marB="91425" marR="91425" marL="91425"/>
                </a:tc>
                <a:tc>
                  <a:txBody>
                    <a:bodyPr/>
                    <a:lstStyle/>
                    <a:p>
                      <a:pPr indent="0" lvl="0" marL="0" rtl="0" algn="ctr">
                        <a:spcBef>
                          <a:spcPts val="0"/>
                        </a:spcBef>
                        <a:spcAft>
                          <a:spcPts val="0"/>
                        </a:spcAft>
                        <a:buNone/>
                      </a:pPr>
                      <a:r>
                        <a:rPr lang="en-US" sz="1600"/>
                        <a:t>2,5V/µs</a:t>
                      </a:r>
                      <a:endParaRPr sz="1600"/>
                    </a:p>
                  </a:txBody>
                  <a:tcPr marT="91425" marB="91425" marR="91425" marL="91425"/>
                </a:tc>
              </a:tr>
              <a:tr h="381000">
                <a:tc>
                  <a:txBody>
                    <a:bodyPr/>
                    <a:lstStyle/>
                    <a:p>
                      <a:pPr indent="0" lvl="0" marL="0" rtl="0" algn="ctr">
                        <a:spcBef>
                          <a:spcPts val="0"/>
                        </a:spcBef>
                        <a:spcAft>
                          <a:spcPts val="0"/>
                        </a:spcAft>
                        <a:buNone/>
                      </a:pPr>
                      <a:r>
                        <a:rPr lang="en-US" sz="1600"/>
                        <a:t>Faixa de Temperatura operacional</a:t>
                      </a:r>
                      <a:endParaRPr sz="1600"/>
                    </a:p>
                  </a:txBody>
                  <a:tcPr marT="91425" marB="91425" marR="91425" marL="91425"/>
                </a:tc>
                <a:tc>
                  <a:txBody>
                    <a:bodyPr/>
                    <a:lstStyle/>
                    <a:p>
                      <a:pPr indent="0" lvl="0" marL="0" rtl="0" algn="ctr">
                        <a:spcBef>
                          <a:spcPts val="0"/>
                        </a:spcBef>
                        <a:spcAft>
                          <a:spcPts val="0"/>
                        </a:spcAft>
                        <a:buNone/>
                      </a:pPr>
                      <a:r>
                        <a:rPr lang="en-US" sz="1600"/>
                        <a:t>-40ºC a +85ºC</a:t>
                      </a:r>
                      <a:endParaRPr sz="1600"/>
                    </a:p>
                  </a:txBody>
                  <a:tcPr marT="91425" marB="91425" marR="91425" marL="91425"/>
                </a:tc>
              </a:tr>
              <a:tr h="381000">
                <a:tc>
                  <a:txBody>
                    <a:bodyPr/>
                    <a:lstStyle/>
                    <a:p>
                      <a:pPr indent="0" lvl="0" marL="0" rtl="0" algn="ctr">
                        <a:spcBef>
                          <a:spcPts val="0"/>
                        </a:spcBef>
                        <a:spcAft>
                          <a:spcPts val="0"/>
                        </a:spcAft>
                        <a:buNone/>
                      </a:pPr>
                      <a:r>
                        <a:rPr lang="en-US" sz="1600"/>
                        <a:t>CMRR</a:t>
                      </a:r>
                      <a:endParaRPr sz="1600"/>
                    </a:p>
                  </a:txBody>
                  <a:tcPr marT="91425" marB="91425" marR="91425" marL="91425"/>
                </a:tc>
                <a:tc>
                  <a:txBody>
                    <a:bodyPr/>
                    <a:lstStyle/>
                    <a:p>
                      <a:pPr indent="0" lvl="0" marL="0" rtl="0" algn="ctr">
                        <a:spcBef>
                          <a:spcPts val="0"/>
                        </a:spcBef>
                        <a:spcAft>
                          <a:spcPts val="0"/>
                        </a:spcAft>
                        <a:buNone/>
                      </a:pPr>
                      <a:r>
                        <a:rPr lang="en-US" sz="1600"/>
                        <a:t>130dB</a:t>
                      </a:r>
                      <a:endParaRPr sz="16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Integrador</a:t>
            </a:r>
            <a:endParaRPr sz="3800"/>
          </a:p>
        </p:txBody>
      </p:sp>
      <p:sp>
        <p:nvSpPr>
          <p:cNvPr id="194" name="Google Shape;194;p27"/>
          <p:cNvSpPr txBox="1"/>
          <p:nvPr>
            <p:ph idx="1" type="body"/>
          </p:nvPr>
        </p:nvSpPr>
        <p:spPr>
          <a:xfrm>
            <a:off x="565825" y="744625"/>
            <a:ext cx="7886700" cy="1360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O gráfico abaixo apresenta os sinais de saída do integrador para as diferentes temperaturas simuladas (de -40ºC a +80ºC). Percebe-se que o tempo de descida para a temperatura máxima operacional é de aproximadamente 761ms, o que representa cerca de 42% do tempo total de medida.</a:t>
            </a:r>
            <a:endParaRPr sz="1600">
              <a:solidFill>
                <a:srgbClr val="292D31"/>
              </a:solidFill>
            </a:endParaRPr>
          </a:p>
          <a:p>
            <a:pPr indent="0" lvl="0" marL="0" rtl="0" algn="just">
              <a:lnSpc>
                <a:spcPct val="115000"/>
              </a:lnSpc>
              <a:spcBef>
                <a:spcPts val="1000"/>
              </a:spcBef>
              <a:spcAft>
                <a:spcPts val="0"/>
              </a:spcAft>
              <a:buNone/>
            </a:pPr>
            <a:r>
              <a:t/>
            </a:r>
            <a:endParaRPr sz="1600">
              <a:solidFill>
                <a:srgbClr val="292D31"/>
              </a:solidFill>
            </a:endParaRPr>
          </a:p>
        </p:txBody>
      </p:sp>
      <p:pic>
        <p:nvPicPr>
          <p:cNvPr id="195" name="Google Shape;195;p27"/>
          <p:cNvPicPr preferRelativeResize="0"/>
          <p:nvPr/>
        </p:nvPicPr>
        <p:blipFill>
          <a:blip r:embed="rId3">
            <a:alphaModFix/>
          </a:blip>
          <a:stretch>
            <a:fillRect/>
          </a:stretch>
        </p:blipFill>
        <p:spPr>
          <a:xfrm>
            <a:off x="565835" y="2105425"/>
            <a:ext cx="8012328" cy="40217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Linearidade</a:t>
            </a:r>
            <a:endParaRPr sz="3800"/>
          </a:p>
        </p:txBody>
      </p:sp>
      <p:sp>
        <p:nvSpPr>
          <p:cNvPr id="201" name="Google Shape;201;p28"/>
          <p:cNvSpPr txBox="1"/>
          <p:nvPr>
            <p:ph idx="1" type="body"/>
          </p:nvPr>
        </p:nvSpPr>
        <p:spPr>
          <a:xfrm>
            <a:off x="565825" y="744625"/>
            <a:ext cx="8132400" cy="1360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A linearidade foi verificada ao se operar com a derivada primeira do sinal. Como se observa pelo gráfico a seguir, o sinal apresenta boa linearidade. Os picos de alta amplitude são, em parte, devido ao </a:t>
            </a:r>
            <a:r>
              <a:rPr lang="en-US" sz="1600">
                <a:solidFill>
                  <a:srgbClr val="292D31"/>
                </a:solidFill>
              </a:rPr>
              <a:t>tempo de captura (timestep) do simulador</a:t>
            </a:r>
            <a:r>
              <a:rPr lang="en-US" sz="1600">
                <a:solidFill>
                  <a:srgbClr val="292D31"/>
                </a:solidFill>
              </a:rPr>
              <a:t>. </a:t>
            </a:r>
            <a:endParaRPr sz="1600">
              <a:solidFill>
                <a:srgbClr val="292D31"/>
              </a:solidFill>
            </a:endParaRPr>
          </a:p>
          <a:p>
            <a:pPr indent="0" lvl="0" marL="0" rtl="0" algn="just">
              <a:lnSpc>
                <a:spcPct val="115000"/>
              </a:lnSpc>
              <a:spcBef>
                <a:spcPts val="1000"/>
              </a:spcBef>
              <a:spcAft>
                <a:spcPts val="0"/>
              </a:spcAft>
              <a:buNone/>
            </a:pPr>
            <a:r>
              <a:t/>
            </a:r>
            <a:endParaRPr sz="1600">
              <a:solidFill>
                <a:srgbClr val="292D31"/>
              </a:solidFill>
            </a:endParaRPr>
          </a:p>
        </p:txBody>
      </p:sp>
      <p:pic>
        <p:nvPicPr>
          <p:cNvPr id="202" name="Google Shape;202;p28"/>
          <p:cNvPicPr preferRelativeResize="0"/>
          <p:nvPr/>
        </p:nvPicPr>
        <p:blipFill>
          <a:blip r:embed="rId4">
            <a:alphaModFix/>
          </a:blip>
          <a:stretch>
            <a:fillRect/>
          </a:stretch>
        </p:blipFill>
        <p:spPr>
          <a:xfrm>
            <a:off x="598288" y="1868700"/>
            <a:ext cx="8067475" cy="406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Integrador/Controle</a:t>
            </a:r>
            <a:endParaRPr sz="3800"/>
          </a:p>
        </p:txBody>
      </p:sp>
      <p:sp>
        <p:nvSpPr>
          <p:cNvPr id="208" name="Google Shape;208;p29"/>
          <p:cNvSpPr txBox="1"/>
          <p:nvPr>
            <p:ph idx="1" type="body"/>
          </p:nvPr>
        </p:nvSpPr>
        <p:spPr>
          <a:xfrm>
            <a:off x="565825" y="744625"/>
            <a:ext cx="8128200" cy="1360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O gráfico abaixo apresenta os sinais de controle das chaves ideais do bloco ADC em comparação com a saída do integrador. Observa-se que, em princípio o sinal de controle para a chave da tensão ptat está acionando (com a sua respectiva integração), sendo desligada no mesmo instante em que o sinal de controle de vref é acionado.</a:t>
            </a:r>
            <a:endParaRPr sz="1600">
              <a:solidFill>
                <a:srgbClr val="292D31"/>
              </a:solidFill>
            </a:endParaRPr>
          </a:p>
        </p:txBody>
      </p:sp>
      <p:pic>
        <p:nvPicPr>
          <p:cNvPr id="209" name="Google Shape;209;p29"/>
          <p:cNvPicPr preferRelativeResize="0"/>
          <p:nvPr/>
        </p:nvPicPr>
        <p:blipFill>
          <a:blip r:embed="rId3">
            <a:alphaModFix/>
          </a:blip>
          <a:stretch>
            <a:fillRect/>
          </a:stretch>
        </p:blipFill>
        <p:spPr>
          <a:xfrm>
            <a:off x="565825" y="2019300"/>
            <a:ext cx="8128202" cy="40957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Sinais de Controle</a:t>
            </a:r>
            <a:endParaRPr sz="3800"/>
          </a:p>
        </p:txBody>
      </p:sp>
      <p:sp>
        <p:nvSpPr>
          <p:cNvPr id="215" name="Google Shape;215;p30"/>
          <p:cNvSpPr txBox="1"/>
          <p:nvPr>
            <p:ph idx="1" type="body"/>
          </p:nvPr>
        </p:nvSpPr>
        <p:spPr>
          <a:xfrm>
            <a:off x="565825" y="744625"/>
            <a:ext cx="8128200" cy="1636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O gráfico abaixo apresenta os sinais de controle para VPTAT, VREF e Registradores, respectivamente. Tais sinais são responsáveis por realizar troca dos estados no sistema, sendo o primeiro voltado à integração de PTAT, o segundo à integração da tensão de referência e o último dedicado a acionar o “enable” para gravação dos bits resultantes nos registradores.</a:t>
            </a:r>
            <a:endParaRPr sz="1600">
              <a:solidFill>
                <a:srgbClr val="292D31"/>
              </a:solidFill>
            </a:endParaRPr>
          </a:p>
        </p:txBody>
      </p:sp>
      <p:pic>
        <p:nvPicPr>
          <p:cNvPr id="216" name="Google Shape;216;p30"/>
          <p:cNvPicPr preferRelativeResize="0"/>
          <p:nvPr/>
        </p:nvPicPr>
        <p:blipFill>
          <a:blip r:embed="rId3">
            <a:alphaModFix/>
          </a:blip>
          <a:stretch>
            <a:fillRect/>
          </a:stretch>
        </p:blipFill>
        <p:spPr>
          <a:xfrm>
            <a:off x="642025" y="2335625"/>
            <a:ext cx="7886700" cy="39065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600"/>
              <a:t>Análise - Oscilação da Alimentação</a:t>
            </a:r>
            <a:endParaRPr sz="3600"/>
          </a:p>
        </p:txBody>
      </p:sp>
      <p:sp>
        <p:nvSpPr>
          <p:cNvPr id="222" name="Google Shape;222;p31"/>
          <p:cNvSpPr txBox="1"/>
          <p:nvPr>
            <p:ph idx="1" type="body"/>
          </p:nvPr>
        </p:nvSpPr>
        <p:spPr>
          <a:xfrm>
            <a:off x="565825" y="668425"/>
            <a:ext cx="8128200" cy="1636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A tensão virtual VCC/2 desenvolvida, em conjunto com uma configuração buffer, se mantém estável ao longo de todo o processo, havendo uma pequena excursão na transição de estados, como se verifica pelo gráfico apresentado. Tal excursão é de aproximadamente 0,8mV, não sendo significativa para alterar o comportamento geral do sistema.</a:t>
            </a:r>
            <a:endParaRPr sz="1600">
              <a:solidFill>
                <a:srgbClr val="292D31"/>
              </a:solidFill>
            </a:endParaRPr>
          </a:p>
        </p:txBody>
      </p:sp>
      <p:pic>
        <p:nvPicPr>
          <p:cNvPr id="223" name="Google Shape;223;p31"/>
          <p:cNvPicPr preferRelativeResize="0"/>
          <p:nvPr/>
        </p:nvPicPr>
        <p:blipFill>
          <a:blip r:embed="rId3">
            <a:alphaModFix/>
          </a:blip>
          <a:stretch>
            <a:fillRect/>
          </a:stretch>
        </p:blipFill>
        <p:spPr>
          <a:xfrm>
            <a:off x="628650" y="2178464"/>
            <a:ext cx="7886701" cy="398956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513125" y="2586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600"/>
              <a:t>Análise - Potência</a:t>
            </a:r>
            <a:endParaRPr sz="3600"/>
          </a:p>
        </p:txBody>
      </p:sp>
      <p:sp>
        <p:nvSpPr>
          <p:cNvPr id="229" name="Google Shape;229;p32"/>
          <p:cNvSpPr txBox="1"/>
          <p:nvPr>
            <p:ph idx="1" type="body"/>
          </p:nvPr>
        </p:nvSpPr>
        <p:spPr>
          <a:xfrm>
            <a:off x="460425" y="762000"/>
            <a:ext cx="8233500" cy="1220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A potência média provida pela fonte de alimentação (bateria de Lítio-Íon) é proporcional à temperatura. Há um consumo médio de 80mW (para -40ºC) e 84mW (para 80ºC). Picos de potência são observados na transição para o estado de gravação do valor final de temperatura nos flip-flops registradores.</a:t>
            </a:r>
            <a:endParaRPr sz="1600">
              <a:solidFill>
                <a:srgbClr val="292D31"/>
              </a:solidFill>
            </a:endParaRPr>
          </a:p>
        </p:txBody>
      </p:sp>
      <p:pic>
        <p:nvPicPr>
          <p:cNvPr id="230" name="Google Shape;230;p32"/>
          <p:cNvPicPr preferRelativeResize="0"/>
          <p:nvPr/>
        </p:nvPicPr>
        <p:blipFill>
          <a:blip r:embed="rId3">
            <a:alphaModFix/>
          </a:blip>
          <a:stretch>
            <a:fillRect/>
          </a:stretch>
        </p:blipFill>
        <p:spPr>
          <a:xfrm>
            <a:off x="513125" y="2058310"/>
            <a:ext cx="8233599" cy="409119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grpSp>
        <p:nvGrpSpPr>
          <p:cNvPr id="56" name="Google Shape;56;p15"/>
          <p:cNvGrpSpPr/>
          <p:nvPr/>
        </p:nvGrpSpPr>
        <p:grpSpPr>
          <a:xfrm>
            <a:off x="623258" y="1175686"/>
            <a:ext cx="5470500" cy="3418292"/>
            <a:chOff x="642125" y="1194600"/>
            <a:chExt cx="5470500" cy="3210267"/>
          </a:xfrm>
        </p:grpSpPr>
        <p:sp>
          <p:nvSpPr>
            <p:cNvPr id="57" name="Google Shape;57;p15"/>
            <p:cNvSpPr/>
            <p:nvPr/>
          </p:nvSpPr>
          <p:spPr>
            <a:xfrm>
              <a:off x="642125" y="119460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642125" y="1610952"/>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642125" y="2027305"/>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642125" y="2443657"/>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642125" y="2860009"/>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642125" y="3276362"/>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642125" y="3692714"/>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642125" y="4109066"/>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5"/>
          <p:cNvSpPr txBox="1"/>
          <p:nvPr>
            <p:ph idx="1" type="body"/>
          </p:nvPr>
        </p:nvSpPr>
        <p:spPr>
          <a:xfrm>
            <a:off x="714749" y="1028225"/>
            <a:ext cx="7501800" cy="47733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None/>
            </a:pPr>
            <a:r>
              <a:rPr lang="en-US" sz="1800">
                <a:solidFill>
                  <a:srgbClr val="59626A"/>
                </a:solidFill>
              </a:rPr>
              <a:t>Contexto</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Requisitos Gerais e Desafios</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Diagrama Funcional</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Circuito Desenvolvido</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Análise</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Revisão de Requisitos Propostos</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Considerações</a:t>
            </a:r>
            <a:endParaRPr sz="1800">
              <a:solidFill>
                <a:srgbClr val="59626A"/>
              </a:solidFill>
            </a:endParaRPr>
          </a:p>
          <a:p>
            <a:pPr indent="0" lvl="0" marL="0" marR="0" rtl="0" algn="just">
              <a:lnSpc>
                <a:spcPct val="115000"/>
              </a:lnSpc>
              <a:spcBef>
                <a:spcPts val="1000"/>
              </a:spcBef>
              <a:spcAft>
                <a:spcPts val="0"/>
              </a:spcAft>
              <a:buNone/>
            </a:pPr>
            <a:r>
              <a:rPr lang="en-US" sz="1800">
                <a:solidFill>
                  <a:srgbClr val="59626A"/>
                </a:solidFill>
              </a:rPr>
              <a:t>Referências</a:t>
            </a:r>
            <a:endParaRPr sz="1800">
              <a:solidFill>
                <a:srgbClr val="59626A"/>
              </a:solidFill>
            </a:endParaRPr>
          </a:p>
        </p:txBody>
      </p:sp>
      <p:sp>
        <p:nvSpPr>
          <p:cNvPr id="66" name="Google Shape;66;p15"/>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Sumário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513125" y="2586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600"/>
              <a:t>Análise - Potência</a:t>
            </a:r>
            <a:endParaRPr sz="3600"/>
          </a:p>
        </p:txBody>
      </p:sp>
      <p:sp>
        <p:nvSpPr>
          <p:cNvPr id="236" name="Google Shape;236;p33"/>
          <p:cNvSpPr txBox="1"/>
          <p:nvPr>
            <p:ph idx="1" type="body"/>
          </p:nvPr>
        </p:nvSpPr>
        <p:spPr>
          <a:xfrm>
            <a:off x="460425" y="921600"/>
            <a:ext cx="4509900" cy="4571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Para cálculo da potência consumida pelo circuito referência de tensão Bandgap foi desconsiderada a corrente do circuito startup (fonte START_SOURCE ilustrada na figura ao lado), a qual tem valor nominal de 1,34nA, sendo desprezível. Também foi desprezada a corrente de bias em ambos os terminais de entrada do opamp, se situando na ordem de 2nA, cada.</a:t>
            </a:r>
            <a:endParaRPr sz="1600">
              <a:solidFill>
                <a:srgbClr val="292D31"/>
              </a:solidFill>
            </a:endParaRPr>
          </a:p>
          <a:p>
            <a:pPr indent="0" lvl="0" marL="0" rtl="0" algn="just">
              <a:lnSpc>
                <a:spcPct val="115000"/>
              </a:lnSpc>
              <a:spcBef>
                <a:spcPts val="1000"/>
              </a:spcBef>
              <a:spcAft>
                <a:spcPts val="0"/>
              </a:spcAft>
              <a:buNone/>
            </a:pPr>
            <a:r>
              <a:rPr lang="en-US" sz="1600">
                <a:solidFill>
                  <a:srgbClr val="292D31"/>
                </a:solidFill>
              </a:rPr>
              <a:t>Sendo assim, a potência máxima consumida pelo bandgap (no caso de alimentação nominal 3,7Vdc e temperatura máxima de 80ºC) é de </a:t>
            </a:r>
            <a:r>
              <a:rPr lang="en-US" sz="1600">
                <a:solidFill>
                  <a:srgbClr val="292D31"/>
                </a:solidFill>
              </a:rPr>
              <a:t>829uW</a:t>
            </a:r>
            <a:r>
              <a:rPr lang="en-US" sz="1600">
                <a:solidFill>
                  <a:srgbClr val="292D31"/>
                </a:solidFill>
              </a:rPr>
              <a:t>.</a:t>
            </a:r>
            <a:endParaRPr sz="1600">
              <a:solidFill>
                <a:srgbClr val="292D31"/>
              </a:solidFill>
            </a:endParaRPr>
          </a:p>
        </p:txBody>
      </p:sp>
      <p:pic>
        <p:nvPicPr>
          <p:cNvPr id="237" name="Google Shape;237;p33"/>
          <p:cNvPicPr preferRelativeResize="0"/>
          <p:nvPr/>
        </p:nvPicPr>
        <p:blipFill>
          <a:blip r:embed="rId4">
            <a:alphaModFix/>
          </a:blip>
          <a:stretch>
            <a:fillRect/>
          </a:stretch>
        </p:blipFill>
        <p:spPr>
          <a:xfrm>
            <a:off x="4970325" y="921675"/>
            <a:ext cx="3723599" cy="45711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628650" y="365126"/>
            <a:ext cx="7886700" cy="132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800"/>
              <a:t>Análise - Bandgap/Interface</a:t>
            </a:r>
            <a:endParaRPr sz="3800"/>
          </a:p>
        </p:txBody>
      </p:sp>
      <p:graphicFrame>
        <p:nvGraphicFramePr>
          <p:cNvPr id="243" name="Google Shape;243;p34"/>
          <p:cNvGraphicFramePr/>
          <p:nvPr/>
        </p:nvGraphicFramePr>
        <p:xfrm>
          <a:off x="921559" y="2888229"/>
          <a:ext cx="3000000" cy="3000000"/>
        </p:xfrm>
        <a:graphic>
          <a:graphicData uri="http://schemas.openxmlformats.org/drawingml/2006/table">
            <a:tbl>
              <a:tblPr>
                <a:noFill/>
                <a:tableStyleId>{93C3CFE4-81D4-4E6A-9D03-EFC0AF027BF4}</a:tableStyleId>
              </a:tblPr>
              <a:tblGrid>
                <a:gridCol w="1281000"/>
                <a:gridCol w="931975"/>
                <a:gridCol w="1082925"/>
              </a:tblGrid>
              <a:tr h="381000">
                <a:tc>
                  <a:txBody>
                    <a:bodyPr/>
                    <a:lstStyle/>
                    <a:p>
                      <a:pPr indent="0" lvl="0" marL="0" rtl="0" algn="l">
                        <a:spcBef>
                          <a:spcPts val="0"/>
                        </a:spcBef>
                        <a:spcAft>
                          <a:spcPts val="0"/>
                        </a:spcAft>
                        <a:buNone/>
                      </a:pPr>
                      <a:r>
                        <a:rPr b="1" lang="en-US">
                          <a:solidFill>
                            <a:srgbClr val="292D31"/>
                          </a:solidFill>
                        </a:rPr>
                        <a:t>Temp</a:t>
                      </a:r>
                      <a:r>
                        <a:rPr b="1" lang="en-US">
                          <a:solidFill>
                            <a:srgbClr val="292D31"/>
                          </a:solidFill>
                        </a:rPr>
                        <a:t>eratura</a:t>
                      </a:r>
                      <a:endParaRPr b="1">
                        <a:solidFill>
                          <a:srgbClr val="292D3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292D31"/>
                          </a:solidFill>
                        </a:rPr>
                        <a:t>V</a:t>
                      </a:r>
                      <a:r>
                        <a:rPr b="1" lang="en-US" sz="1100">
                          <a:solidFill>
                            <a:srgbClr val="292D31"/>
                          </a:solidFill>
                        </a:rPr>
                        <a:t>REF</a:t>
                      </a:r>
                      <a:endParaRPr b="1" sz="1100">
                        <a:solidFill>
                          <a:srgbClr val="292D3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292D31"/>
                          </a:solidFill>
                        </a:rPr>
                        <a:t>V</a:t>
                      </a:r>
                      <a:r>
                        <a:rPr b="1" lang="en-US" sz="1100">
                          <a:solidFill>
                            <a:srgbClr val="292D31"/>
                          </a:solidFill>
                        </a:rPr>
                        <a:t>PTAT</a:t>
                      </a:r>
                      <a:endParaRPr b="1" sz="1100">
                        <a:solidFill>
                          <a:srgbClr val="292D3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-40ºC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1,095V</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44,58mV</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t>-20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1,093V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t>48,60mV</a:t>
                      </a:r>
                      <a:endParaRPr/>
                    </a:p>
                  </a:txBody>
                  <a:tcPr marT="91425" marB="91425" marR="91425" marL="91425"/>
                </a:tc>
              </a:tr>
              <a:tr h="381000">
                <a:tc>
                  <a:txBody>
                    <a:bodyPr/>
                    <a:lstStyle/>
                    <a:p>
                      <a:pPr indent="0" lvl="0" marL="0" rtl="0" algn="l">
                        <a:spcBef>
                          <a:spcPts val="0"/>
                        </a:spcBef>
                        <a:spcAft>
                          <a:spcPts val="0"/>
                        </a:spcAft>
                        <a:buNone/>
                      </a:pPr>
                      <a:r>
                        <a:rPr lang="en-US"/>
                        <a:t>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1,091V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t>52,62mV</a:t>
                      </a:r>
                      <a:endParaRPr/>
                    </a:p>
                  </a:txBody>
                  <a:tcPr marT="91425" marB="91425" marR="91425" marL="91425"/>
                </a:tc>
              </a:tr>
              <a:tr h="381000">
                <a:tc>
                  <a:txBody>
                    <a:bodyPr/>
                    <a:lstStyle/>
                    <a:p>
                      <a:pPr indent="0" lvl="0" marL="0" rtl="0" algn="l">
                        <a:spcBef>
                          <a:spcPts val="0"/>
                        </a:spcBef>
                        <a:spcAft>
                          <a:spcPts val="0"/>
                        </a:spcAft>
                        <a:buNone/>
                      </a:pPr>
                      <a:r>
                        <a:rPr lang="en-US"/>
                        <a:t>20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1,089V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t>56,62mV</a:t>
                      </a:r>
                      <a:endParaRPr/>
                    </a:p>
                  </a:txBody>
                  <a:tcPr marT="91425" marB="91425" marR="91425" marL="91425"/>
                </a:tc>
              </a:tr>
              <a:tr h="381000">
                <a:tc>
                  <a:txBody>
                    <a:bodyPr/>
                    <a:lstStyle/>
                    <a:p>
                      <a:pPr indent="0" lvl="0" marL="0" rtl="0" algn="l">
                        <a:spcBef>
                          <a:spcPts val="0"/>
                        </a:spcBef>
                        <a:spcAft>
                          <a:spcPts val="0"/>
                        </a:spcAft>
                        <a:buNone/>
                      </a:pPr>
                      <a:r>
                        <a:rPr lang="en-US"/>
                        <a:t>40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1,086V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t>60,65mV</a:t>
                      </a:r>
                      <a:endParaRPr/>
                    </a:p>
                  </a:txBody>
                  <a:tcPr marT="91425" marB="91425" marR="91425" marL="91425"/>
                </a:tc>
              </a:tr>
              <a:tr h="381000">
                <a:tc>
                  <a:txBody>
                    <a:bodyPr/>
                    <a:lstStyle/>
                    <a:p>
                      <a:pPr indent="0" lvl="0" marL="0" rtl="0" algn="l">
                        <a:spcBef>
                          <a:spcPts val="0"/>
                        </a:spcBef>
                        <a:spcAft>
                          <a:spcPts val="0"/>
                        </a:spcAft>
                        <a:buNone/>
                      </a:pPr>
                      <a:r>
                        <a:rPr lang="en-US"/>
                        <a:t>60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1,083V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t>64,66mV</a:t>
                      </a:r>
                      <a:endParaRPr/>
                    </a:p>
                  </a:txBody>
                  <a:tcPr marT="91425" marB="91425" marR="91425" marL="91425"/>
                </a:tc>
              </a:tr>
              <a:tr h="381000">
                <a:tc>
                  <a:txBody>
                    <a:bodyPr/>
                    <a:lstStyle/>
                    <a:p>
                      <a:pPr indent="0" lvl="0" marL="0" rtl="0" algn="l">
                        <a:spcBef>
                          <a:spcPts val="0"/>
                        </a:spcBef>
                        <a:spcAft>
                          <a:spcPts val="0"/>
                        </a:spcAft>
                        <a:buNone/>
                      </a:pPr>
                      <a:r>
                        <a:rPr lang="en-US"/>
                        <a:t>80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1,080V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t>68,65mV</a:t>
                      </a:r>
                      <a:endParaRPr/>
                    </a:p>
                  </a:txBody>
                  <a:tcPr marT="91425" marB="91425" marR="91425" marL="91425"/>
                </a:tc>
              </a:tr>
            </a:tbl>
          </a:graphicData>
        </a:graphic>
      </p:graphicFrame>
      <p:graphicFrame>
        <p:nvGraphicFramePr>
          <p:cNvPr id="244" name="Google Shape;244;p34"/>
          <p:cNvGraphicFramePr/>
          <p:nvPr/>
        </p:nvGraphicFramePr>
        <p:xfrm>
          <a:off x="4724659" y="2888229"/>
          <a:ext cx="3000000" cy="3000000"/>
        </p:xfrm>
        <a:graphic>
          <a:graphicData uri="http://schemas.openxmlformats.org/drawingml/2006/table">
            <a:tbl>
              <a:tblPr>
                <a:noFill/>
                <a:tableStyleId>{93C3CFE4-81D4-4E6A-9D03-EFC0AF027BF4}</a:tableStyleId>
              </a:tblPr>
              <a:tblGrid>
                <a:gridCol w="1281000"/>
                <a:gridCol w="931975"/>
                <a:gridCol w="1082925"/>
              </a:tblGrid>
              <a:tr h="381000">
                <a:tc>
                  <a:txBody>
                    <a:bodyPr/>
                    <a:lstStyle/>
                    <a:p>
                      <a:pPr indent="0" lvl="0" marL="0" rtl="0" algn="l">
                        <a:spcBef>
                          <a:spcPts val="0"/>
                        </a:spcBef>
                        <a:spcAft>
                          <a:spcPts val="0"/>
                        </a:spcAft>
                        <a:buNone/>
                      </a:pPr>
                      <a:r>
                        <a:rPr b="1" lang="en-US">
                          <a:solidFill>
                            <a:srgbClr val="292D31"/>
                          </a:solidFill>
                        </a:rPr>
                        <a:t>Temp</a:t>
                      </a:r>
                      <a:r>
                        <a:rPr b="1" lang="en-US">
                          <a:solidFill>
                            <a:srgbClr val="292D31"/>
                          </a:solidFill>
                        </a:rPr>
                        <a:t>eratura</a:t>
                      </a:r>
                      <a:endParaRPr b="1">
                        <a:solidFill>
                          <a:srgbClr val="292D3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292D31"/>
                          </a:solidFill>
                        </a:rPr>
                        <a:t>BG</a:t>
                      </a:r>
                      <a:r>
                        <a:rPr b="1" lang="en-US" sz="1100">
                          <a:solidFill>
                            <a:srgbClr val="292D31"/>
                          </a:solidFill>
                        </a:rPr>
                        <a:t>REF</a:t>
                      </a:r>
                      <a:endParaRPr b="1" sz="1100">
                        <a:solidFill>
                          <a:srgbClr val="292D3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b="1" lang="en-US">
                          <a:solidFill>
                            <a:srgbClr val="292D31"/>
                          </a:solidFill>
                        </a:rPr>
                        <a:t>BG</a:t>
                      </a:r>
                      <a:r>
                        <a:rPr b="1" lang="en-US" sz="1100">
                          <a:solidFill>
                            <a:srgbClr val="292D31"/>
                          </a:solidFill>
                        </a:rPr>
                        <a:t>PTAT</a:t>
                      </a:r>
                      <a:endParaRPr b="1" sz="1100">
                        <a:solidFill>
                          <a:srgbClr val="292D3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-40ºC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,059V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1,156V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,055V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1,128V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,050V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1,100V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,045V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1,072V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40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,040V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1,043V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60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,034V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1,015V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80</a:t>
                      </a:r>
                      <a:r>
                        <a:rPr lang="en-US">
                          <a:solidFill>
                            <a:schemeClr val="dk1"/>
                          </a:solidFill>
                        </a:rPr>
                        <a:t>ºC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r>
                        <a:rPr lang="en-US"/>
                        <a:t>,027V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0,986</a:t>
                      </a:r>
                      <a:r>
                        <a:rPr lang="en-US"/>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5" name="Google Shape;245;p34"/>
          <p:cNvSpPr txBox="1"/>
          <p:nvPr>
            <p:ph idx="1" type="body"/>
          </p:nvPr>
        </p:nvSpPr>
        <p:spPr>
          <a:xfrm>
            <a:off x="565825" y="897025"/>
            <a:ext cx="8128200" cy="1991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O valor de referência (V</a:t>
            </a:r>
            <a:r>
              <a:rPr lang="en-US" sz="1100">
                <a:solidFill>
                  <a:srgbClr val="292D31"/>
                </a:solidFill>
              </a:rPr>
              <a:t>REF</a:t>
            </a:r>
            <a:r>
              <a:rPr lang="en-US" sz="1600">
                <a:solidFill>
                  <a:srgbClr val="292D31"/>
                </a:solidFill>
              </a:rPr>
              <a:t>) e a tensão linearmente dependente da temperatura </a:t>
            </a:r>
            <a:r>
              <a:rPr lang="en-US" sz="1600">
                <a:solidFill>
                  <a:srgbClr val="292D31"/>
                </a:solidFill>
              </a:rPr>
              <a:t>(V</a:t>
            </a:r>
            <a:r>
              <a:rPr lang="en-US" sz="1100">
                <a:solidFill>
                  <a:srgbClr val="292D31"/>
                </a:solidFill>
              </a:rPr>
              <a:t>PTAT</a:t>
            </a:r>
            <a:r>
              <a:rPr lang="en-US" sz="1600">
                <a:solidFill>
                  <a:srgbClr val="292D31"/>
                </a:solidFill>
              </a:rPr>
              <a:t>)</a:t>
            </a:r>
            <a:r>
              <a:rPr lang="en-US" sz="1600">
                <a:solidFill>
                  <a:srgbClr val="292D31"/>
                </a:solidFill>
              </a:rPr>
              <a:t> produzida pelo bandgap têm duas ordens de grandeza de diferença, então com um tratamento simétrico pelos amplificadores de instrumentação há um adequamento da amplitude de ambos os sinais. As tabelas abaixo mostram os valores em diferentes cenários de temperatura, os sinais BG</a:t>
            </a:r>
            <a:r>
              <a:rPr lang="en-US" sz="1100">
                <a:solidFill>
                  <a:srgbClr val="292D31"/>
                </a:solidFill>
              </a:rPr>
              <a:t>REF</a:t>
            </a:r>
            <a:r>
              <a:rPr lang="en-US" sz="1600">
                <a:solidFill>
                  <a:srgbClr val="292D31"/>
                </a:solidFill>
              </a:rPr>
              <a:t> e BG</a:t>
            </a:r>
            <a:r>
              <a:rPr lang="en-US" sz="1100">
                <a:solidFill>
                  <a:srgbClr val="292D31"/>
                </a:solidFill>
              </a:rPr>
              <a:t>PTAT</a:t>
            </a:r>
            <a:r>
              <a:rPr lang="en-US" sz="1600">
                <a:solidFill>
                  <a:srgbClr val="292D31"/>
                </a:solidFill>
              </a:rPr>
              <a:t> representam as saídas dos amplificadores de instrumentação com relação às entradas V</a:t>
            </a:r>
            <a:r>
              <a:rPr lang="en-US" sz="1100">
                <a:solidFill>
                  <a:srgbClr val="292D31"/>
                </a:solidFill>
              </a:rPr>
              <a:t>REF</a:t>
            </a:r>
            <a:r>
              <a:rPr lang="en-US" sz="1600">
                <a:solidFill>
                  <a:srgbClr val="292D31"/>
                </a:solidFill>
              </a:rPr>
              <a:t> e V</a:t>
            </a:r>
            <a:r>
              <a:rPr lang="en-US" sz="1100">
                <a:solidFill>
                  <a:srgbClr val="292D31"/>
                </a:solidFill>
              </a:rPr>
              <a:t>PTAT</a:t>
            </a:r>
            <a:r>
              <a:rPr lang="en-US" sz="1600">
                <a:solidFill>
                  <a:srgbClr val="292D31"/>
                </a:solidFill>
              </a:rPr>
              <a:t>.</a:t>
            </a:r>
            <a:endParaRPr sz="1600">
              <a:solidFill>
                <a:srgbClr val="292D3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628650" y="365126"/>
            <a:ext cx="7886700" cy="132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800"/>
              <a:t>Análise - Precisão</a:t>
            </a:r>
            <a:endParaRPr sz="3800"/>
          </a:p>
        </p:txBody>
      </p:sp>
      <p:graphicFrame>
        <p:nvGraphicFramePr>
          <p:cNvPr id="251" name="Google Shape;251;p35"/>
          <p:cNvGraphicFramePr/>
          <p:nvPr/>
        </p:nvGraphicFramePr>
        <p:xfrm>
          <a:off x="628725" y="2294000"/>
          <a:ext cx="3000000" cy="3000000"/>
        </p:xfrm>
        <a:graphic>
          <a:graphicData uri="http://schemas.openxmlformats.org/drawingml/2006/table">
            <a:tbl>
              <a:tblPr>
                <a:noFill/>
                <a:tableStyleId>{93C3CFE4-81D4-4E6A-9D03-EFC0AF027BF4}</a:tableStyleId>
              </a:tblPr>
              <a:tblGrid>
                <a:gridCol w="1310150"/>
                <a:gridCol w="989450"/>
                <a:gridCol w="1149800"/>
                <a:gridCol w="1423350"/>
                <a:gridCol w="885675"/>
                <a:gridCol w="1121475"/>
                <a:gridCol w="1168700"/>
              </a:tblGrid>
              <a:tr h="381000">
                <a:tc>
                  <a:txBody>
                    <a:bodyPr/>
                    <a:lstStyle/>
                    <a:p>
                      <a:pPr indent="0" lvl="0" marL="0" rtl="0" algn="l">
                        <a:spcBef>
                          <a:spcPts val="0"/>
                        </a:spcBef>
                        <a:spcAft>
                          <a:spcPts val="0"/>
                        </a:spcAft>
                        <a:buNone/>
                      </a:pPr>
                      <a:r>
                        <a:rPr b="1" lang="en-US">
                          <a:solidFill>
                            <a:srgbClr val="292D31"/>
                          </a:solidFill>
                        </a:rPr>
                        <a:t>Temperatura</a:t>
                      </a:r>
                      <a:endParaRPr b="1">
                        <a:solidFill>
                          <a:srgbClr val="292D31"/>
                        </a:solidFill>
                      </a:endParaRPr>
                    </a:p>
                  </a:txBody>
                  <a:tcPr marT="91425" marB="91425" marR="91425" marL="91425"/>
                </a:tc>
                <a:tc>
                  <a:txBody>
                    <a:bodyPr/>
                    <a:lstStyle/>
                    <a:p>
                      <a:pPr indent="0" lvl="0" marL="0" rtl="0" algn="l">
                        <a:spcBef>
                          <a:spcPts val="0"/>
                        </a:spcBef>
                        <a:spcAft>
                          <a:spcPts val="0"/>
                        </a:spcAft>
                        <a:buNone/>
                      </a:pPr>
                      <a:r>
                        <a:rPr b="1" lang="en-US">
                          <a:solidFill>
                            <a:srgbClr val="292D31"/>
                          </a:solidFill>
                        </a:rPr>
                        <a:t>V</a:t>
                      </a:r>
                      <a:r>
                        <a:rPr b="1" lang="en-US" sz="1100">
                          <a:solidFill>
                            <a:srgbClr val="292D31"/>
                          </a:solidFill>
                        </a:rPr>
                        <a:t>REF</a:t>
                      </a:r>
                      <a:endParaRPr b="1" sz="1100">
                        <a:solidFill>
                          <a:srgbClr val="292D31"/>
                        </a:solidFill>
                      </a:endParaRPr>
                    </a:p>
                  </a:txBody>
                  <a:tcPr marT="91425" marB="91425" marR="91425" marL="91425"/>
                </a:tc>
                <a:tc>
                  <a:txBody>
                    <a:bodyPr/>
                    <a:lstStyle/>
                    <a:p>
                      <a:pPr indent="0" lvl="0" marL="0" rtl="0" algn="l">
                        <a:spcBef>
                          <a:spcPts val="0"/>
                        </a:spcBef>
                        <a:spcAft>
                          <a:spcPts val="0"/>
                        </a:spcAft>
                        <a:buNone/>
                      </a:pPr>
                      <a:r>
                        <a:rPr b="1" lang="en-US">
                          <a:solidFill>
                            <a:srgbClr val="292D31"/>
                          </a:solidFill>
                        </a:rPr>
                        <a:t>V</a:t>
                      </a:r>
                      <a:r>
                        <a:rPr b="1" lang="en-US" sz="1100">
                          <a:solidFill>
                            <a:srgbClr val="292D31"/>
                          </a:solidFill>
                        </a:rPr>
                        <a:t>PTAT_REAL</a:t>
                      </a:r>
                      <a:endParaRPr b="1" sz="1100">
                        <a:solidFill>
                          <a:srgbClr val="292D31"/>
                        </a:solidFill>
                      </a:endParaRPr>
                    </a:p>
                  </a:txBody>
                  <a:tcPr marT="91425" marB="91425" marR="91425" marL="91425"/>
                </a:tc>
                <a:tc>
                  <a:txBody>
                    <a:bodyPr/>
                    <a:lstStyle/>
                    <a:p>
                      <a:pPr indent="0" lvl="0" marL="0" rtl="0" algn="l">
                        <a:spcBef>
                          <a:spcPts val="0"/>
                        </a:spcBef>
                        <a:spcAft>
                          <a:spcPts val="0"/>
                        </a:spcAft>
                        <a:buNone/>
                      </a:pPr>
                      <a:r>
                        <a:rPr b="1" lang="en-US">
                          <a:solidFill>
                            <a:srgbClr val="292D31"/>
                          </a:solidFill>
                        </a:rPr>
                        <a:t>V</a:t>
                      </a:r>
                      <a:r>
                        <a:rPr b="1" lang="en-US" sz="1100">
                          <a:solidFill>
                            <a:srgbClr val="292D31"/>
                          </a:solidFill>
                        </a:rPr>
                        <a:t>PTAT_ADC</a:t>
                      </a:r>
                      <a:endParaRPr b="1" sz="1100">
                        <a:solidFill>
                          <a:srgbClr val="292D31"/>
                        </a:solidFill>
                      </a:endParaRPr>
                    </a:p>
                  </a:txBody>
                  <a:tcPr marT="91425" marB="91425" marR="91425" marL="91425"/>
                </a:tc>
                <a:tc>
                  <a:txBody>
                    <a:bodyPr/>
                    <a:lstStyle/>
                    <a:p>
                      <a:pPr indent="0" lvl="0" marL="0" rtl="0" algn="l">
                        <a:spcBef>
                          <a:spcPts val="0"/>
                        </a:spcBef>
                        <a:spcAft>
                          <a:spcPts val="0"/>
                        </a:spcAft>
                        <a:buNone/>
                      </a:pPr>
                      <a:r>
                        <a:rPr b="1" lang="en-US">
                          <a:solidFill>
                            <a:srgbClr val="292D31"/>
                          </a:solidFill>
                        </a:rPr>
                        <a:t>T2</a:t>
                      </a:r>
                      <a:r>
                        <a:rPr b="1" lang="en-US" sz="1100">
                          <a:solidFill>
                            <a:srgbClr val="292D31"/>
                          </a:solidFill>
                        </a:rPr>
                        <a:t>ADC</a:t>
                      </a:r>
                      <a:endParaRPr b="1" sz="1100">
                        <a:solidFill>
                          <a:srgbClr val="292D31"/>
                        </a:solidFill>
                      </a:endParaRPr>
                    </a:p>
                  </a:txBody>
                  <a:tcPr marT="91425" marB="91425" marR="91425" marL="91425"/>
                </a:tc>
                <a:tc>
                  <a:txBody>
                    <a:bodyPr/>
                    <a:lstStyle/>
                    <a:p>
                      <a:pPr indent="0" lvl="0" marL="0" rtl="0" algn="l">
                        <a:spcBef>
                          <a:spcPts val="0"/>
                        </a:spcBef>
                        <a:spcAft>
                          <a:spcPts val="0"/>
                        </a:spcAft>
                        <a:buNone/>
                      </a:pPr>
                      <a:r>
                        <a:rPr b="1" lang="en-US">
                          <a:solidFill>
                            <a:srgbClr val="292D31"/>
                          </a:solidFill>
                        </a:rPr>
                        <a:t>E</a:t>
                      </a:r>
                      <a:r>
                        <a:rPr b="1" lang="en-US" sz="1100">
                          <a:solidFill>
                            <a:srgbClr val="292D31"/>
                          </a:solidFill>
                        </a:rPr>
                        <a:t>R</a:t>
                      </a:r>
                      <a:endParaRPr b="1" sz="1100">
                        <a:solidFill>
                          <a:srgbClr val="292D31"/>
                        </a:solidFill>
                      </a:endParaRPr>
                    </a:p>
                  </a:txBody>
                  <a:tcPr marT="91425" marB="91425" marR="91425" marL="91425"/>
                </a:tc>
                <a:tc>
                  <a:txBody>
                    <a:bodyPr/>
                    <a:lstStyle/>
                    <a:p>
                      <a:pPr indent="0" lvl="0" marL="0" rtl="0" algn="l">
                        <a:spcBef>
                          <a:spcPts val="0"/>
                        </a:spcBef>
                        <a:spcAft>
                          <a:spcPts val="0"/>
                        </a:spcAft>
                        <a:buNone/>
                      </a:pPr>
                      <a:r>
                        <a:rPr b="1" lang="en-US">
                          <a:solidFill>
                            <a:srgbClr val="292D31"/>
                          </a:solidFill>
                        </a:rPr>
                        <a:t>ΔºC</a:t>
                      </a:r>
                      <a:endParaRPr b="1">
                        <a:solidFill>
                          <a:srgbClr val="292D31"/>
                        </a:solidFill>
                      </a:endParaRPr>
                    </a:p>
                  </a:txBody>
                  <a:tcPr marT="91425" marB="91425" marR="91425" marL="91425"/>
                </a:tc>
              </a:tr>
              <a:tr h="381000">
                <a:tc>
                  <a:txBody>
                    <a:bodyPr/>
                    <a:lstStyle/>
                    <a:p>
                      <a:pPr indent="0" lvl="0" marL="0" rtl="0" algn="l">
                        <a:spcBef>
                          <a:spcPts val="0"/>
                        </a:spcBef>
                        <a:spcAft>
                          <a:spcPts val="0"/>
                        </a:spcAft>
                        <a:buNone/>
                      </a:pPr>
                      <a:r>
                        <a:rPr lang="en-US"/>
                        <a:t>-40ºC</a:t>
                      </a:r>
                      <a:endParaRPr/>
                    </a:p>
                  </a:txBody>
                  <a:tcPr marT="91425" marB="91425" marR="91425" marL="91425"/>
                </a:tc>
                <a:tc>
                  <a:txBody>
                    <a:bodyPr/>
                    <a:lstStyle/>
                    <a:p>
                      <a:pPr indent="0" lvl="0" marL="0" rtl="0" algn="l">
                        <a:spcBef>
                          <a:spcPts val="0"/>
                        </a:spcBef>
                        <a:spcAft>
                          <a:spcPts val="0"/>
                        </a:spcAft>
                        <a:buNone/>
                      </a:pPr>
                      <a:r>
                        <a:rPr lang="en-US"/>
                        <a:t>1,209V</a:t>
                      </a:r>
                      <a:endParaRPr/>
                    </a:p>
                  </a:txBody>
                  <a:tcPr marT="91425" marB="91425" marR="91425" marL="91425"/>
                </a:tc>
                <a:tc>
                  <a:txBody>
                    <a:bodyPr/>
                    <a:lstStyle/>
                    <a:p>
                      <a:pPr indent="0" lvl="0" marL="0" rtl="0" algn="l">
                        <a:spcBef>
                          <a:spcPts val="0"/>
                        </a:spcBef>
                        <a:spcAft>
                          <a:spcPts val="0"/>
                        </a:spcAft>
                        <a:buNone/>
                      </a:pPr>
                      <a:r>
                        <a:rPr lang="en-US"/>
                        <a:t>693,669mV</a:t>
                      </a:r>
                      <a:endParaRPr/>
                    </a:p>
                  </a:txBody>
                  <a:tcPr marT="91425" marB="91425" marR="91425" marL="91425"/>
                </a:tc>
                <a:tc>
                  <a:txBody>
                    <a:bodyPr/>
                    <a:lstStyle/>
                    <a:p>
                      <a:pPr indent="0" lvl="0" marL="0" rtl="0" algn="l">
                        <a:spcBef>
                          <a:spcPts val="0"/>
                        </a:spcBef>
                        <a:spcAft>
                          <a:spcPts val="0"/>
                        </a:spcAft>
                        <a:buNone/>
                      </a:pPr>
                      <a:r>
                        <a:rPr lang="en-US"/>
                        <a:t>694,024mV</a:t>
                      </a:r>
                      <a:endParaRPr/>
                    </a:p>
                  </a:txBody>
                  <a:tcPr marT="91425" marB="91425" marR="91425" marL="91425"/>
                </a:tc>
                <a:tc>
                  <a:txBody>
                    <a:bodyPr/>
                    <a:lstStyle/>
                    <a:p>
                      <a:pPr indent="0" lvl="0" marL="0" rtl="0" algn="l">
                        <a:spcBef>
                          <a:spcPts val="0"/>
                        </a:spcBef>
                        <a:spcAft>
                          <a:spcPts val="0"/>
                        </a:spcAft>
                        <a:buNone/>
                      </a:pPr>
                      <a:r>
                        <a:rPr lang="en-US"/>
                        <a:t>588ms</a:t>
                      </a:r>
                      <a:endParaRPr/>
                    </a:p>
                  </a:txBody>
                  <a:tcPr marT="91425" marB="91425" marR="91425" marL="91425"/>
                </a:tc>
                <a:tc>
                  <a:txBody>
                    <a:bodyPr/>
                    <a:lstStyle/>
                    <a:p>
                      <a:pPr indent="0" lvl="0" marL="0" rtl="0" algn="l">
                        <a:spcBef>
                          <a:spcPts val="0"/>
                        </a:spcBef>
                        <a:spcAft>
                          <a:spcPts val="0"/>
                        </a:spcAft>
                        <a:buNone/>
                      </a:pPr>
                      <a:r>
                        <a:rPr lang="en-US"/>
                        <a:t>0,0483%</a:t>
                      </a:r>
                      <a:endParaRPr/>
                    </a:p>
                  </a:txBody>
                  <a:tcPr marT="91425" marB="91425" marR="91425" marL="91425"/>
                </a:tc>
                <a:tc>
                  <a:txBody>
                    <a:bodyPr/>
                    <a:lstStyle/>
                    <a:p>
                      <a:pPr indent="0" lvl="0" marL="0" rtl="0" algn="l">
                        <a:spcBef>
                          <a:spcPts val="0"/>
                        </a:spcBef>
                        <a:spcAft>
                          <a:spcPts val="0"/>
                        </a:spcAft>
                        <a:buNone/>
                      </a:pPr>
                      <a:r>
                        <a:rPr lang="en-US"/>
                        <a:t>0,019</a:t>
                      </a:r>
                      <a:r>
                        <a:rPr lang="en-US"/>
                        <a:t>32</a:t>
                      </a:r>
                      <a:r>
                        <a:rPr lang="en-US"/>
                        <a:t>°C</a:t>
                      </a:r>
                      <a:endParaRPr/>
                    </a:p>
                  </a:txBody>
                  <a:tcPr marT="91425" marB="91425" marR="91425" marL="91425"/>
                </a:tc>
              </a:tr>
              <a:tr h="381000">
                <a:tc>
                  <a:txBody>
                    <a:bodyPr/>
                    <a:lstStyle/>
                    <a:p>
                      <a:pPr indent="0" lvl="0" marL="0" rtl="0" algn="l">
                        <a:spcBef>
                          <a:spcPts val="0"/>
                        </a:spcBef>
                        <a:spcAft>
                          <a:spcPts val="0"/>
                        </a:spcAft>
                        <a:buNone/>
                      </a:pPr>
                      <a:r>
                        <a:rPr lang="en-US">
                          <a:solidFill>
                            <a:schemeClr val="dk1"/>
                          </a:solidFill>
                        </a:rPr>
                        <a:t>0ºC</a:t>
                      </a:r>
                      <a:endParaRPr/>
                    </a:p>
                  </a:txBody>
                  <a:tcPr marT="91425" marB="91425" marR="91425" marL="91425"/>
                </a:tc>
                <a:tc>
                  <a:txBody>
                    <a:bodyPr/>
                    <a:lstStyle/>
                    <a:p>
                      <a:pPr indent="0" lvl="0" marL="0" rtl="0" algn="l">
                        <a:spcBef>
                          <a:spcPts val="0"/>
                        </a:spcBef>
                        <a:spcAft>
                          <a:spcPts val="0"/>
                        </a:spcAft>
                        <a:buNone/>
                      </a:pPr>
                      <a:r>
                        <a:rPr lang="en-US"/>
                        <a:t>1,201V</a:t>
                      </a:r>
                      <a:endParaRPr/>
                    </a:p>
                  </a:txBody>
                  <a:tcPr marT="91425" marB="91425" marR="91425" marL="91425"/>
                </a:tc>
                <a:tc>
                  <a:txBody>
                    <a:bodyPr/>
                    <a:lstStyle/>
                    <a:p>
                      <a:pPr indent="0" lvl="0" marL="0" rtl="0" algn="l">
                        <a:spcBef>
                          <a:spcPts val="0"/>
                        </a:spcBef>
                        <a:spcAft>
                          <a:spcPts val="0"/>
                        </a:spcAft>
                        <a:buNone/>
                      </a:pPr>
                      <a:r>
                        <a:rPr lang="en-US"/>
                        <a:t>749,916mV</a:t>
                      </a:r>
                      <a:endParaRPr/>
                    </a:p>
                  </a:txBody>
                  <a:tcPr marT="91425" marB="91425" marR="91425" marL="91425"/>
                </a:tc>
                <a:tc>
                  <a:txBody>
                    <a:bodyPr/>
                    <a:lstStyle/>
                    <a:p>
                      <a:pPr indent="0" lvl="0" marL="0" rtl="0" algn="l">
                        <a:spcBef>
                          <a:spcPts val="0"/>
                        </a:spcBef>
                        <a:spcAft>
                          <a:spcPts val="0"/>
                        </a:spcAft>
                        <a:buNone/>
                      </a:pPr>
                      <a:r>
                        <a:rPr lang="en-US"/>
                        <a:t>750,036mV</a:t>
                      </a:r>
                      <a:endParaRPr/>
                    </a:p>
                  </a:txBody>
                  <a:tcPr marT="91425" marB="91425" marR="91425" marL="91425"/>
                </a:tc>
                <a:tc>
                  <a:txBody>
                    <a:bodyPr/>
                    <a:lstStyle/>
                    <a:p>
                      <a:pPr indent="0" lvl="0" marL="0" rtl="0" algn="l">
                        <a:spcBef>
                          <a:spcPts val="0"/>
                        </a:spcBef>
                        <a:spcAft>
                          <a:spcPts val="0"/>
                        </a:spcAft>
                        <a:buNone/>
                      </a:pPr>
                      <a:r>
                        <a:rPr lang="en-US"/>
                        <a:t>640ms</a:t>
                      </a:r>
                      <a:endParaRPr/>
                    </a:p>
                  </a:txBody>
                  <a:tcPr marT="91425" marB="91425" marR="91425" marL="91425"/>
                </a:tc>
                <a:tc>
                  <a:txBody>
                    <a:bodyPr/>
                    <a:lstStyle/>
                    <a:p>
                      <a:pPr indent="0" lvl="0" marL="0" rtl="0" algn="l">
                        <a:spcBef>
                          <a:spcPts val="0"/>
                        </a:spcBef>
                        <a:spcAft>
                          <a:spcPts val="0"/>
                        </a:spcAft>
                        <a:buNone/>
                      </a:pPr>
                      <a:r>
                        <a:rPr lang="en-US"/>
                        <a:t>0,0159%</a:t>
                      </a:r>
                      <a:endParaRPr/>
                    </a:p>
                  </a:txBody>
                  <a:tcPr marT="91425" marB="91425" marR="91425" marL="91425"/>
                </a:tc>
                <a:tc>
                  <a:txBody>
                    <a:bodyPr/>
                    <a:lstStyle/>
                    <a:p>
                      <a:pPr indent="0" lvl="0" marL="0" rtl="0" algn="l">
                        <a:spcBef>
                          <a:spcPts val="0"/>
                        </a:spcBef>
                        <a:spcAft>
                          <a:spcPts val="0"/>
                        </a:spcAft>
                        <a:buNone/>
                      </a:pPr>
                      <a:r>
                        <a:rPr lang="en-US"/>
                        <a:t>0.01</a:t>
                      </a:r>
                      <a:r>
                        <a:rPr lang="en-US"/>
                        <a:t>597</a:t>
                      </a:r>
                      <a:r>
                        <a:rPr lang="en-US"/>
                        <a:t>°C</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4</a:t>
                      </a:r>
                      <a:r>
                        <a:rPr lang="en-US">
                          <a:solidFill>
                            <a:schemeClr val="dk1"/>
                          </a:solidFill>
                        </a:rPr>
                        <a:t>0ºC</a:t>
                      </a:r>
                      <a:endParaRPr/>
                    </a:p>
                  </a:txBody>
                  <a:tcPr marT="91425" marB="91425" marR="91425" marL="91425"/>
                </a:tc>
                <a:tc>
                  <a:txBody>
                    <a:bodyPr/>
                    <a:lstStyle/>
                    <a:p>
                      <a:pPr indent="0" lvl="0" marL="0" rtl="0" algn="l">
                        <a:spcBef>
                          <a:spcPts val="0"/>
                        </a:spcBef>
                        <a:spcAft>
                          <a:spcPts val="0"/>
                        </a:spcAft>
                        <a:buNone/>
                      </a:pPr>
                      <a:r>
                        <a:rPr lang="en-US"/>
                        <a:t>1,190V</a:t>
                      </a:r>
                      <a:endParaRPr/>
                    </a:p>
                  </a:txBody>
                  <a:tcPr marT="91425" marB="91425" marR="91425" marL="91425"/>
                </a:tc>
                <a:tc>
                  <a:txBody>
                    <a:bodyPr/>
                    <a:lstStyle/>
                    <a:p>
                      <a:pPr indent="0" lvl="0" marL="0" rtl="0" algn="l">
                        <a:spcBef>
                          <a:spcPts val="0"/>
                        </a:spcBef>
                        <a:spcAft>
                          <a:spcPts val="0"/>
                        </a:spcAft>
                        <a:buNone/>
                      </a:pPr>
                      <a:r>
                        <a:rPr lang="en-US"/>
                        <a:t>806,694mV</a:t>
                      </a:r>
                      <a:endParaRPr/>
                    </a:p>
                  </a:txBody>
                  <a:tcPr marT="91425" marB="91425" marR="91425" marL="91425"/>
                </a:tc>
                <a:tc>
                  <a:txBody>
                    <a:bodyPr/>
                    <a:lstStyle/>
                    <a:p>
                      <a:pPr indent="0" lvl="0" marL="0" rtl="0" algn="l">
                        <a:spcBef>
                          <a:spcPts val="0"/>
                        </a:spcBef>
                        <a:spcAft>
                          <a:spcPts val="0"/>
                        </a:spcAft>
                        <a:buNone/>
                      </a:pPr>
                      <a:r>
                        <a:rPr lang="en-US"/>
                        <a:t>806,695mV</a:t>
                      </a:r>
                      <a:endParaRPr/>
                    </a:p>
                  </a:txBody>
                  <a:tcPr marT="91425" marB="91425" marR="91425" marL="91425"/>
                </a:tc>
                <a:tc>
                  <a:txBody>
                    <a:bodyPr/>
                    <a:lstStyle/>
                    <a:p>
                      <a:pPr indent="0" lvl="0" marL="0" rtl="0" algn="l">
                        <a:spcBef>
                          <a:spcPts val="0"/>
                        </a:spcBef>
                        <a:spcAft>
                          <a:spcPts val="0"/>
                        </a:spcAft>
                        <a:buNone/>
                      </a:pPr>
                      <a:r>
                        <a:rPr lang="en-US"/>
                        <a:t>694ms</a:t>
                      </a:r>
                      <a:endParaRPr/>
                    </a:p>
                  </a:txBody>
                  <a:tcPr marT="91425" marB="91425" marR="91425" marL="91425"/>
                </a:tc>
                <a:tc>
                  <a:txBody>
                    <a:bodyPr/>
                    <a:lstStyle/>
                    <a:p>
                      <a:pPr indent="0" lvl="0" marL="0" rtl="0" algn="l">
                        <a:spcBef>
                          <a:spcPts val="0"/>
                        </a:spcBef>
                        <a:spcAft>
                          <a:spcPts val="0"/>
                        </a:spcAft>
                        <a:buNone/>
                      </a:pPr>
                      <a:r>
                        <a:rPr lang="en-US"/>
                        <a:t>0,000098%</a:t>
                      </a:r>
                      <a:endParaRPr/>
                    </a:p>
                  </a:txBody>
                  <a:tcPr marT="91425" marB="91425" marR="91425" marL="91425"/>
                </a:tc>
                <a:tc>
                  <a:txBody>
                    <a:bodyPr/>
                    <a:lstStyle/>
                    <a:p>
                      <a:pPr indent="0" lvl="0" marL="0" rtl="0" algn="l">
                        <a:spcBef>
                          <a:spcPts val="0"/>
                        </a:spcBef>
                        <a:spcAft>
                          <a:spcPts val="0"/>
                        </a:spcAft>
                        <a:buNone/>
                      </a:pPr>
                      <a:r>
                        <a:rPr lang="en-US"/>
                        <a:t>3.922e-5°C</a:t>
                      </a:r>
                      <a:endParaRPr/>
                    </a:p>
                  </a:txBody>
                  <a:tcPr marT="91425" marB="91425" marR="91425" marL="91425"/>
                </a:tc>
              </a:tr>
              <a:tr h="381000">
                <a:tc>
                  <a:txBody>
                    <a:bodyPr/>
                    <a:lstStyle/>
                    <a:p>
                      <a:pPr indent="0" lvl="0" marL="0" rtl="0" algn="l">
                        <a:spcBef>
                          <a:spcPts val="0"/>
                        </a:spcBef>
                        <a:spcAft>
                          <a:spcPts val="0"/>
                        </a:spcAft>
                        <a:buNone/>
                      </a:pPr>
                      <a:r>
                        <a:rPr lang="en-US"/>
                        <a:t>80ºC</a:t>
                      </a:r>
                      <a:endParaRPr/>
                    </a:p>
                  </a:txBody>
                  <a:tcPr marT="91425" marB="91425" marR="91425" marL="91425"/>
                </a:tc>
                <a:tc>
                  <a:txBody>
                    <a:bodyPr/>
                    <a:lstStyle/>
                    <a:p>
                      <a:pPr indent="0" lvl="0" marL="0" rtl="0" algn="l">
                        <a:spcBef>
                          <a:spcPts val="0"/>
                        </a:spcBef>
                        <a:spcAft>
                          <a:spcPts val="0"/>
                        </a:spcAft>
                        <a:buNone/>
                      </a:pPr>
                      <a:r>
                        <a:rPr lang="en-US"/>
                        <a:t>1,177V</a:t>
                      </a:r>
                      <a:endParaRPr/>
                    </a:p>
                  </a:txBody>
                  <a:tcPr marT="91425" marB="91425" marR="91425" marL="91425"/>
                </a:tc>
                <a:tc>
                  <a:txBody>
                    <a:bodyPr/>
                    <a:lstStyle/>
                    <a:p>
                      <a:pPr indent="0" lvl="0" marL="0" rtl="0" algn="l">
                        <a:spcBef>
                          <a:spcPts val="0"/>
                        </a:spcBef>
                        <a:spcAft>
                          <a:spcPts val="0"/>
                        </a:spcAft>
                        <a:buNone/>
                      </a:pPr>
                      <a:r>
                        <a:rPr lang="en-US"/>
                        <a:t>863,925mV</a:t>
                      </a:r>
                      <a:endParaRPr/>
                    </a:p>
                  </a:txBody>
                  <a:tcPr marT="91425" marB="91425" marR="91425" marL="91425"/>
                </a:tc>
                <a:tc>
                  <a:txBody>
                    <a:bodyPr/>
                    <a:lstStyle/>
                    <a:p>
                      <a:pPr indent="0" lvl="0" marL="0" rtl="0" algn="l">
                        <a:spcBef>
                          <a:spcPts val="0"/>
                        </a:spcBef>
                        <a:spcAft>
                          <a:spcPts val="0"/>
                        </a:spcAft>
                        <a:buNone/>
                      </a:pPr>
                      <a:r>
                        <a:rPr lang="en-US"/>
                        <a:t>863,479mV</a:t>
                      </a:r>
                      <a:endParaRPr/>
                    </a:p>
                  </a:txBody>
                  <a:tcPr marT="91425" marB="91425" marR="91425" marL="91425"/>
                </a:tc>
                <a:tc>
                  <a:txBody>
                    <a:bodyPr/>
                    <a:lstStyle/>
                    <a:p>
                      <a:pPr indent="0" lvl="0" marL="0" rtl="0" algn="l">
                        <a:spcBef>
                          <a:spcPts val="0"/>
                        </a:spcBef>
                        <a:spcAft>
                          <a:spcPts val="0"/>
                        </a:spcAft>
                        <a:buNone/>
                      </a:pPr>
                      <a:r>
                        <a:rPr lang="en-US"/>
                        <a:t>751ms</a:t>
                      </a:r>
                      <a:endParaRPr/>
                    </a:p>
                  </a:txBody>
                  <a:tcPr marT="91425" marB="91425" marR="91425" marL="91425"/>
                </a:tc>
                <a:tc>
                  <a:txBody>
                    <a:bodyPr/>
                    <a:lstStyle/>
                    <a:p>
                      <a:pPr indent="0" lvl="0" marL="0" rtl="0" algn="l">
                        <a:spcBef>
                          <a:spcPts val="0"/>
                        </a:spcBef>
                        <a:spcAft>
                          <a:spcPts val="0"/>
                        </a:spcAft>
                        <a:buNone/>
                      </a:pPr>
                      <a:r>
                        <a:rPr lang="en-US"/>
                        <a:t>0,5168%</a:t>
                      </a:r>
                      <a:endParaRPr/>
                    </a:p>
                  </a:txBody>
                  <a:tcPr marT="91425" marB="91425" marR="91425" marL="91425"/>
                </a:tc>
                <a:tc>
                  <a:txBody>
                    <a:bodyPr/>
                    <a:lstStyle/>
                    <a:p>
                      <a:pPr indent="0" lvl="0" marL="0" rtl="0" algn="l">
                        <a:spcBef>
                          <a:spcPts val="0"/>
                        </a:spcBef>
                        <a:spcAft>
                          <a:spcPts val="0"/>
                        </a:spcAft>
                        <a:buNone/>
                      </a:pPr>
                      <a:r>
                        <a:rPr lang="en-US"/>
                        <a:t>0,0414°C</a:t>
                      </a:r>
                      <a:endParaRPr/>
                    </a:p>
                  </a:txBody>
                  <a:tcPr marT="91425" marB="91425" marR="91425" marL="91425"/>
                </a:tc>
              </a:tr>
            </a:tbl>
          </a:graphicData>
        </a:graphic>
      </p:graphicFrame>
      <p:sp>
        <p:nvSpPr>
          <p:cNvPr id="252" name="Google Shape;252;p35"/>
          <p:cNvSpPr txBox="1"/>
          <p:nvPr>
            <p:ph idx="1" type="body"/>
          </p:nvPr>
        </p:nvSpPr>
        <p:spPr>
          <a:xfrm>
            <a:off x="3754450" y="4457667"/>
            <a:ext cx="4972200" cy="1569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b="1" lang="en-US" sz="1600">
                <a:solidFill>
                  <a:srgbClr val="292D31"/>
                </a:solidFill>
              </a:rPr>
              <a:t>Observação:</a:t>
            </a:r>
            <a:r>
              <a:rPr lang="en-US" sz="1600">
                <a:solidFill>
                  <a:srgbClr val="292D31"/>
                </a:solidFill>
              </a:rPr>
              <a:t> Como os amplificadores operacionais tem a referência virtual em ~1,85V, para os valores de V</a:t>
            </a:r>
            <a:r>
              <a:rPr lang="en-US" sz="1100">
                <a:solidFill>
                  <a:srgbClr val="292D31"/>
                </a:solidFill>
              </a:rPr>
              <a:t>REF </a:t>
            </a:r>
            <a:r>
              <a:rPr lang="en-US" sz="1600">
                <a:solidFill>
                  <a:srgbClr val="292D31"/>
                </a:solidFill>
              </a:rPr>
              <a:t>e</a:t>
            </a:r>
            <a:r>
              <a:rPr lang="en-US" sz="1100">
                <a:solidFill>
                  <a:srgbClr val="292D31"/>
                </a:solidFill>
              </a:rPr>
              <a:t> </a:t>
            </a:r>
            <a:r>
              <a:rPr lang="en-US" sz="1600">
                <a:solidFill>
                  <a:srgbClr val="292D31"/>
                </a:solidFill>
              </a:rPr>
              <a:t>V</a:t>
            </a:r>
            <a:r>
              <a:rPr lang="en-US" sz="1100">
                <a:solidFill>
                  <a:srgbClr val="292D31"/>
                </a:solidFill>
              </a:rPr>
              <a:t>PTAT</a:t>
            </a:r>
            <a:r>
              <a:rPr lang="en-US" sz="1600">
                <a:solidFill>
                  <a:srgbClr val="292D31"/>
                </a:solidFill>
              </a:rPr>
              <a:t> deve ser considerado esse “offset” do valor do sinal, ou seja, com a referência virtual diferente de 0V, há um deslocamento de 1,85V.</a:t>
            </a:r>
            <a:endParaRPr sz="1600">
              <a:solidFill>
                <a:srgbClr val="292D31"/>
              </a:solidFill>
            </a:endParaRPr>
          </a:p>
        </p:txBody>
      </p:sp>
      <p:graphicFrame>
        <p:nvGraphicFramePr>
          <p:cNvPr id="253" name="Google Shape;253;p35"/>
          <p:cNvGraphicFramePr/>
          <p:nvPr/>
        </p:nvGraphicFramePr>
        <p:xfrm>
          <a:off x="628650" y="4496425"/>
          <a:ext cx="3000000" cy="3000000"/>
        </p:xfrm>
        <a:graphic>
          <a:graphicData uri="http://schemas.openxmlformats.org/drawingml/2006/table">
            <a:tbl>
              <a:tblPr>
                <a:noFill/>
                <a:tableStyleId>{93C3CFE4-81D4-4E6A-9D03-EFC0AF027BF4}</a:tableStyleId>
              </a:tblPr>
              <a:tblGrid>
                <a:gridCol w="1187175"/>
                <a:gridCol w="883000"/>
                <a:gridCol w="859250"/>
              </a:tblGrid>
              <a:tr h="381000">
                <a:tc>
                  <a:txBody>
                    <a:bodyPr/>
                    <a:lstStyle/>
                    <a:p>
                      <a:pPr indent="0" lvl="0" marL="0" rtl="0" algn="l">
                        <a:spcBef>
                          <a:spcPts val="0"/>
                        </a:spcBef>
                        <a:spcAft>
                          <a:spcPts val="0"/>
                        </a:spcAft>
                        <a:buNone/>
                      </a:pPr>
                      <a:r>
                        <a:rPr b="1" lang="en-US">
                          <a:solidFill>
                            <a:srgbClr val="292D31"/>
                          </a:solidFill>
                        </a:rPr>
                        <a:t>Intervalo</a:t>
                      </a:r>
                      <a:endParaRPr b="1">
                        <a:solidFill>
                          <a:srgbClr val="292D3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solidFill>
                            <a:srgbClr val="292D31"/>
                          </a:solidFill>
                        </a:rPr>
                        <a:t>E</a:t>
                      </a:r>
                      <a:r>
                        <a:rPr b="1" lang="en-US" sz="1100">
                          <a:solidFill>
                            <a:srgbClr val="292D31"/>
                          </a:solidFill>
                        </a:rPr>
                        <a:t>R</a:t>
                      </a:r>
                      <a:endParaRPr b="1" sz="1100">
                        <a:solidFill>
                          <a:srgbClr val="292D3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292D31"/>
                          </a:solidFill>
                        </a:rPr>
                        <a:t>ΔºC</a:t>
                      </a:r>
                      <a:endParaRPr b="1">
                        <a:solidFill>
                          <a:srgbClr val="292D3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(0_40)ºC</a:t>
                      </a:r>
                      <a:endParaRPr/>
                    </a:p>
                  </a:txBody>
                  <a:tcPr marT="91425" marB="91425" marR="91425" marL="91425"/>
                </a:tc>
                <a:tc>
                  <a:txBody>
                    <a:bodyPr/>
                    <a:lstStyle/>
                    <a:p>
                      <a:pPr indent="0" lvl="0" marL="0" rtl="0" algn="l">
                        <a:spcBef>
                          <a:spcPts val="0"/>
                        </a:spcBef>
                        <a:spcAft>
                          <a:spcPts val="0"/>
                        </a:spcAft>
                        <a:buNone/>
                      </a:pPr>
                      <a:r>
                        <a:rPr lang="en-US"/>
                        <a:t>0,43%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0,2ºC</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t>(-40_+40)ºC</a:t>
                      </a:r>
                      <a:endParaRPr/>
                    </a:p>
                  </a:txBody>
                  <a:tcPr marT="91425" marB="91425" marR="91425" marL="91425"/>
                </a:tc>
                <a:tc>
                  <a:txBody>
                    <a:bodyPr/>
                    <a:lstStyle/>
                    <a:p>
                      <a:pPr indent="0" lvl="0" marL="0" rtl="0" algn="l">
                        <a:spcBef>
                          <a:spcPts val="0"/>
                        </a:spcBef>
                        <a:spcAft>
                          <a:spcPts val="0"/>
                        </a:spcAft>
                        <a:buNone/>
                      </a:pPr>
                      <a:r>
                        <a:rPr lang="en-US"/>
                        <a:t>0,76%</a:t>
                      </a:r>
                      <a:endParaRPr/>
                    </a:p>
                  </a:txBody>
                  <a:tcPr marT="91425" marB="91425" marR="91425" marL="91425"/>
                </a:tc>
                <a:tc>
                  <a:txBody>
                    <a:bodyPr/>
                    <a:lstStyle/>
                    <a:p>
                      <a:pPr indent="0" lvl="0" marL="0" rtl="0" algn="l">
                        <a:spcBef>
                          <a:spcPts val="0"/>
                        </a:spcBef>
                        <a:spcAft>
                          <a:spcPts val="0"/>
                        </a:spcAft>
                        <a:buNone/>
                      </a:pPr>
                      <a:r>
                        <a:rPr lang="en-US"/>
                        <a:t>0,3ºC</a:t>
                      </a:r>
                      <a:endParaRPr/>
                    </a:p>
                  </a:txBody>
                  <a:tcPr marT="91425" marB="91425" marR="91425" marL="91425"/>
                </a:tc>
              </a:tr>
              <a:tr h="381000">
                <a:tc>
                  <a:txBody>
                    <a:bodyPr/>
                    <a:lstStyle/>
                    <a:p>
                      <a:pPr indent="0" lvl="0" marL="0" rtl="0" algn="l">
                        <a:spcBef>
                          <a:spcPts val="0"/>
                        </a:spcBef>
                        <a:spcAft>
                          <a:spcPts val="0"/>
                        </a:spcAft>
                        <a:buNone/>
                      </a:pPr>
                      <a:r>
                        <a:rPr lang="en-US"/>
                        <a:t>(-40_+80)ºC</a:t>
                      </a:r>
                      <a:endParaRPr/>
                    </a:p>
                  </a:txBody>
                  <a:tcPr marT="91425" marB="91425" marR="91425" marL="91425"/>
                </a:tc>
                <a:tc>
                  <a:txBody>
                    <a:bodyPr/>
                    <a:lstStyle/>
                    <a:p>
                      <a:pPr indent="0" lvl="0" marL="0" rtl="0" algn="l">
                        <a:spcBef>
                          <a:spcPts val="0"/>
                        </a:spcBef>
                        <a:spcAft>
                          <a:spcPts val="0"/>
                        </a:spcAft>
                        <a:buNone/>
                      </a:pPr>
                      <a:r>
                        <a:rPr lang="en-US"/>
                        <a:t>1,245%</a:t>
                      </a:r>
                      <a:endParaRPr/>
                    </a:p>
                  </a:txBody>
                  <a:tcPr marT="91425" marB="91425" marR="91425" marL="91425"/>
                </a:tc>
                <a:tc>
                  <a:txBody>
                    <a:bodyPr/>
                    <a:lstStyle/>
                    <a:p>
                      <a:pPr indent="0" lvl="0" marL="0" rtl="0" algn="l">
                        <a:spcBef>
                          <a:spcPts val="0"/>
                        </a:spcBef>
                        <a:spcAft>
                          <a:spcPts val="0"/>
                        </a:spcAft>
                        <a:buNone/>
                      </a:pPr>
                      <a:r>
                        <a:rPr lang="en-US"/>
                        <a:t>0,5ºC</a:t>
                      </a:r>
                      <a:endParaRPr/>
                    </a:p>
                  </a:txBody>
                  <a:tcPr marT="91425" marB="91425" marR="91425" marL="91425"/>
                </a:tc>
              </a:tr>
            </a:tbl>
          </a:graphicData>
        </a:graphic>
      </p:graphicFrame>
      <p:sp>
        <p:nvSpPr>
          <p:cNvPr id="254" name="Google Shape;254;p35"/>
          <p:cNvSpPr txBox="1"/>
          <p:nvPr>
            <p:ph idx="2" type="body"/>
          </p:nvPr>
        </p:nvSpPr>
        <p:spPr>
          <a:xfrm>
            <a:off x="565825" y="897025"/>
            <a:ext cx="8128200" cy="1636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600">
                <a:solidFill>
                  <a:srgbClr val="292D31"/>
                </a:solidFill>
              </a:rPr>
              <a:t>O sensor apresenta uma precisão diferente para cada intervalo, sendo o mais conservador ±0,5ºC. </a:t>
            </a:r>
            <a:r>
              <a:rPr lang="en-US" sz="1600">
                <a:solidFill>
                  <a:srgbClr val="292D31"/>
                </a:solidFill>
              </a:rPr>
              <a:t>Contudo, c</a:t>
            </a:r>
            <a:r>
              <a:rPr lang="en-US" sz="1600">
                <a:solidFill>
                  <a:srgbClr val="292D31"/>
                </a:solidFill>
              </a:rPr>
              <a:t>omo é exibido nas tabelas abaixo o sensor teria uma precisão muito maior se o valor de referência (V</a:t>
            </a:r>
            <a:r>
              <a:rPr lang="en-US" sz="1100">
                <a:solidFill>
                  <a:srgbClr val="292D31"/>
                </a:solidFill>
              </a:rPr>
              <a:t>REF</a:t>
            </a:r>
            <a:r>
              <a:rPr lang="en-US" sz="1600">
                <a:solidFill>
                  <a:srgbClr val="292D31"/>
                </a:solidFill>
              </a:rPr>
              <a:t>) fosse conhecido com exatidão ao invés de um valor médio disponibilizado para a conversão do ADC. </a:t>
            </a:r>
            <a:endParaRPr sz="1600">
              <a:solidFill>
                <a:srgbClr val="292D3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grpSp>
        <p:nvGrpSpPr>
          <p:cNvPr id="259" name="Google Shape;259;p36"/>
          <p:cNvGrpSpPr/>
          <p:nvPr/>
        </p:nvGrpSpPr>
        <p:grpSpPr>
          <a:xfrm>
            <a:off x="879415" y="2119078"/>
            <a:ext cx="7101256" cy="2356129"/>
            <a:chOff x="705233" y="1986244"/>
            <a:chExt cx="5470500" cy="2356129"/>
          </a:xfrm>
        </p:grpSpPr>
        <p:sp>
          <p:nvSpPr>
            <p:cNvPr id="260" name="Google Shape;260;p36"/>
            <p:cNvSpPr/>
            <p:nvPr/>
          </p:nvSpPr>
          <p:spPr>
            <a:xfrm>
              <a:off x="705233" y="1986244"/>
              <a:ext cx="5470500" cy="31496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261" name="Google Shape;261;p36"/>
            <p:cNvSpPr/>
            <p:nvPr/>
          </p:nvSpPr>
          <p:spPr>
            <a:xfrm>
              <a:off x="705233" y="2391843"/>
              <a:ext cx="5470500" cy="31496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262" name="Google Shape;262;p36"/>
            <p:cNvSpPr/>
            <p:nvPr/>
          </p:nvSpPr>
          <p:spPr>
            <a:xfrm>
              <a:off x="705233" y="2797442"/>
              <a:ext cx="5470500" cy="31496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263" name="Google Shape;263;p36"/>
            <p:cNvSpPr/>
            <p:nvPr/>
          </p:nvSpPr>
          <p:spPr>
            <a:xfrm>
              <a:off x="705233" y="3203041"/>
              <a:ext cx="5470500" cy="31496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264" name="Google Shape;264;p36"/>
            <p:cNvSpPr/>
            <p:nvPr/>
          </p:nvSpPr>
          <p:spPr>
            <a:xfrm>
              <a:off x="705233" y="3608640"/>
              <a:ext cx="5470500" cy="314968"/>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265" name="Google Shape;265;p36"/>
            <p:cNvSpPr/>
            <p:nvPr/>
          </p:nvSpPr>
          <p:spPr>
            <a:xfrm>
              <a:off x="705233" y="4027373"/>
              <a:ext cx="5470500" cy="3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grpSp>
      <p:sp>
        <p:nvSpPr>
          <p:cNvPr id="266" name="Google Shape;266;p36"/>
          <p:cNvSpPr txBox="1"/>
          <p:nvPr>
            <p:ph type="title"/>
          </p:nvPr>
        </p:nvSpPr>
        <p:spPr>
          <a:xfrm>
            <a:off x="476250" y="365125"/>
            <a:ext cx="7886700" cy="83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Áreas de aplicação</a:t>
            </a:r>
            <a:endParaRPr sz="3800"/>
          </a:p>
        </p:txBody>
      </p:sp>
      <p:sp>
        <p:nvSpPr>
          <p:cNvPr id="267" name="Google Shape;267;p36"/>
          <p:cNvSpPr txBox="1"/>
          <p:nvPr>
            <p:ph idx="1" type="body"/>
          </p:nvPr>
        </p:nvSpPr>
        <p:spPr>
          <a:xfrm>
            <a:off x="476250" y="1199725"/>
            <a:ext cx="8117400" cy="4458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000"/>
              </a:spcBef>
              <a:spcAft>
                <a:spcPts val="0"/>
              </a:spcAft>
              <a:buClr>
                <a:schemeClr val="dk1"/>
              </a:buClr>
              <a:buSzPts val="2000"/>
              <a:buFont typeface="Arial"/>
              <a:buNone/>
            </a:pPr>
            <a:r>
              <a:rPr lang="en-US" sz="1800">
                <a:solidFill>
                  <a:srgbClr val="292D31"/>
                </a:solidFill>
              </a:rPr>
              <a:t>Sensores de Temperatura Integrados de alta precisão podem ser utilizados nas seguintes aplicações:</a:t>
            </a:r>
            <a:endParaRPr sz="1800">
              <a:solidFill>
                <a:srgbClr val="292D31"/>
              </a:solidFill>
            </a:endParaRPr>
          </a:p>
          <a:p>
            <a:pPr indent="0" lvl="0" marL="457200" marR="0" rtl="0" algn="just">
              <a:lnSpc>
                <a:spcPct val="150000"/>
              </a:lnSpc>
              <a:spcBef>
                <a:spcPts val="1000"/>
              </a:spcBef>
              <a:spcAft>
                <a:spcPts val="0"/>
              </a:spcAft>
              <a:buNone/>
            </a:pPr>
            <a:r>
              <a:rPr lang="en-US" sz="1800">
                <a:solidFill>
                  <a:srgbClr val="59626A"/>
                </a:solidFill>
              </a:rPr>
              <a:t>Pesquisas em Termomecânica;</a:t>
            </a:r>
            <a:endParaRPr sz="1800">
              <a:solidFill>
                <a:srgbClr val="59626A"/>
              </a:solidFill>
            </a:endParaRPr>
          </a:p>
          <a:p>
            <a:pPr indent="0" lvl="0" marL="457200" marR="0" rtl="0" algn="just">
              <a:lnSpc>
                <a:spcPct val="150000"/>
              </a:lnSpc>
              <a:spcBef>
                <a:spcPts val="0"/>
              </a:spcBef>
              <a:spcAft>
                <a:spcPts val="0"/>
              </a:spcAft>
              <a:buNone/>
            </a:pPr>
            <a:r>
              <a:rPr lang="en-US" sz="1800">
                <a:solidFill>
                  <a:srgbClr val="59626A"/>
                </a:solidFill>
              </a:rPr>
              <a:t>Pesquisas em Termofísica;</a:t>
            </a:r>
            <a:endParaRPr sz="1800">
              <a:solidFill>
                <a:srgbClr val="59626A"/>
              </a:solidFill>
            </a:endParaRPr>
          </a:p>
          <a:p>
            <a:pPr indent="0" lvl="0" marL="457200" marR="0" rtl="0" algn="just">
              <a:lnSpc>
                <a:spcPct val="150000"/>
              </a:lnSpc>
              <a:spcBef>
                <a:spcPts val="0"/>
              </a:spcBef>
              <a:spcAft>
                <a:spcPts val="0"/>
              </a:spcAft>
              <a:buNone/>
            </a:pPr>
            <a:r>
              <a:rPr lang="en-US" sz="1800">
                <a:solidFill>
                  <a:srgbClr val="59626A"/>
                </a:solidFill>
              </a:rPr>
              <a:t>Sistemas de Pasteurização;</a:t>
            </a:r>
            <a:endParaRPr sz="1800">
              <a:solidFill>
                <a:srgbClr val="59626A"/>
              </a:solidFill>
            </a:endParaRPr>
          </a:p>
          <a:p>
            <a:pPr indent="0" lvl="0" marL="457200" marR="0" rtl="0" algn="just">
              <a:lnSpc>
                <a:spcPct val="150000"/>
              </a:lnSpc>
              <a:spcBef>
                <a:spcPts val="0"/>
              </a:spcBef>
              <a:spcAft>
                <a:spcPts val="0"/>
              </a:spcAft>
              <a:buNone/>
            </a:pPr>
            <a:r>
              <a:rPr lang="en-US" sz="1800">
                <a:solidFill>
                  <a:srgbClr val="59626A"/>
                </a:solidFill>
              </a:rPr>
              <a:t>Processos de Produção Alimentícia;</a:t>
            </a:r>
            <a:endParaRPr sz="1800">
              <a:solidFill>
                <a:srgbClr val="59626A"/>
              </a:solidFill>
            </a:endParaRPr>
          </a:p>
          <a:p>
            <a:pPr indent="0" lvl="0" marL="457200" marR="0" rtl="0" algn="just">
              <a:lnSpc>
                <a:spcPct val="150000"/>
              </a:lnSpc>
              <a:spcBef>
                <a:spcPts val="0"/>
              </a:spcBef>
              <a:spcAft>
                <a:spcPts val="0"/>
              </a:spcAft>
              <a:buNone/>
            </a:pPr>
            <a:r>
              <a:rPr lang="en-US" sz="1800">
                <a:solidFill>
                  <a:srgbClr val="59626A"/>
                </a:solidFill>
              </a:rPr>
              <a:t>Equipamentos Médico-Hospitalares (EMH);</a:t>
            </a:r>
            <a:endParaRPr sz="1800">
              <a:solidFill>
                <a:srgbClr val="59626A"/>
              </a:solidFill>
            </a:endParaRPr>
          </a:p>
          <a:p>
            <a:pPr indent="0" lvl="0" marL="457200" rtl="0" algn="just">
              <a:lnSpc>
                <a:spcPct val="150000"/>
              </a:lnSpc>
              <a:spcBef>
                <a:spcPts val="0"/>
              </a:spcBef>
              <a:spcAft>
                <a:spcPts val="0"/>
              </a:spcAft>
              <a:buNone/>
            </a:pPr>
            <a:r>
              <a:rPr lang="en-US" sz="1800">
                <a:solidFill>
                  <a:srgbClr val="59626A"/>
                </a:solidFill>
              </a:rPr>
              <a:t>Qualificação e c</a:t>
            </a:r>
            <a:r>
              <a:rPr lang="en-US" sz="1800">
                <a:solidFill>
                  <a:srgbClr val="59626A"/>
                </a:solidFill>
              </a:rPr>
              <a:t>alibração de outros sensores de temperatura.</a:t>
            </a:r>
            <a:endParaRPr sz="1800">
              <a:solidFill>
                <a:srgbClr val="59626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628650" y="242475"/>
            <a:ext cx="7886700" cy="66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Análise - Comparação</a:t>
            </a:r>
            <a:endParaRPr sz="3800"/>
          </a:p>
        </p:txBody>
      </p:sp>
      <p:graphicFrame>
        <p:nvGraphicFramePr>
          <p:cNvPr id="273" name="Google Shape;273;p37"/>
          <p:cNvGraphicFramePr/>
          <p:nvPr/>
        </p:nvGraphicFramePr>
        <p:xfrm>
          <a:off x="628650" y="1685438"/>
          <a:ext cx="3000000" cy="3000000"/>
        </p:xfrm>
        <a:graphic>
          <a:graphicData uri="http://schemas.openxmlformats.org/drawingml/2006/table">
            <a:tbl>
              <a:tblPr>
                <a:noFill/>
                <a:tableStyleId>{93C3CFE4-81D4-4E6A-9D03-EFC0AF027BF4}</a:tableStyleId>
              </a:tblPr>
              <a:tblGrid>
                <a:gridCol w="1157025"/>
                <a:gridCol w="1704150"/>
                <a:gridCol w="1261450"/>
                <a:gridCol w="1135175"/>
                <a:gridCol w="1210700"/>
                <a:gridCol w="1418200"/>
              </a:tblGrid>
              <a:tr h="862475">
                <a:tc>
                  <a:txBody>
                    <a:bodyPr/>
                    <a:lstStyle/>
                    <a:p>
                      <a:pPr indent="0" lvl="0" marL="0" rtl="0" algn="ctr">
                        <a:spcBef>
                          <a:spcPts val="0"/>
                        </a:spcBef>
                        <a:spcAft>
                          <a:spcPts val="0"/>
                        </a:spcAft>
                        <a:buNone/>
                      </a:pPr>
                      <a:r>
                        <a:rPr b="1" lang="en-US" sz="1600">
                          <a:solidFill>
                            <a:srgbClr val="292D31"/>
                          </a:solidFill>
                        </a:rPr>
                        <a:t>Modelo</a:t>
                      </a:r>
                      <a:endParaRPr b="1" sz="1600">
                        <a:solidFill>
                          <a:srgbClr val="292D3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rgbClr val="292D31"/>
                          </a:solidFill>
                        </a:rPr>
                        <a:t>Fabricante</a:t>
                      </a:r>
                      <a:endParaRPr b="1" sz="1600">
                        <a:solidFill>
                          <a:srgbClr val="292D3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rgbClr val="292D31"/>
                          </a:solidFill>
                        </a:rPr>
                        <a:t>Resolução bit</a:t>
                      </a:r>
                      <a:endParaRPr b="1" sz="1600">
                        <a:solidFill>
                          <a:srgbClr val="292D3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rgbClr val="292D31"/>
                          </a:solidFill>
                        </a:rPr>
                        <a:t>Precisão</a:t>
                      </a:r>
                      <a:endParaRPr b="1" sz="1600">
                        <a:solidFill>
                          <a:srgbClr val="292D3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rgbClr val="292D31"/>
                          </a:solidFill>
                        </a:rPr>
                        <a:t>Faixa de Operação</a:t>
                      </a:r>
                      <a:endParaRPr b="1" sz="1600">
                        <a:solidFill>
                          <a:srgbClr val="292D3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rgbClr val="292D31"/>
                          </a:solidFill>
                        </a:rPr>
                        <a:t>Alimentação</a:t>
                      </a:r>
                      <a:endParaRPr b="1" sz="1600">
                        <a:solidFill>
                          <a:srgbClr val="292D31"/>
                        </a:solidFill>
                      </a:endParaRPr>
                    </a:p>
                  </a:txBody>
                  <a:tcPr marT="91425" marB="91425" marR="91425" marL="91425" anchor="ctr">
                    <a:lnB cap="flat" cmpd="sng" w="9525">
                      <a:solidFill>
                        <a:srgbClr val="9E9E9E"/>
                      </a:solidFill>
                      <a:prstDash val="solid"/>
                      <a:round/>
                      <a:headEnd len="sm" w="sm" type="none"/>
                      <a:tailEnd len="sm" w="sm" type="none"/>
                    </a:lnB>
                  </a:tcPr>
                </a:tc>
              </a:tr>
              <a:tr h="862475">
                <a:tc>
                  <a:txBody>
                    <a:bodyPr/>
                    <a:lstStyle/>
                    <a:p>
                      <a:pPr indent="0" lvl="0" marL="0" rtl="0" algn="ctr">
                        <a:spcBef>
                          <a:spcPts val="0"/>
                        </a:spcBef>
                        <a:spcAft>
                          <a:spcPts val="0"/>
                        </a:spcAft>
                        <a:buNone/>
                      </a:pPr>
                      <a:r>
                        <a:rPr lang="en-US" sz="1600">
                          <a:solidFill>
                            <a:srgbClr val="292D31"/>
                          </a:solidFill>
                        </a:rPr>
                        <a:t>RS7303</a:t>
                      </a:r>
                      <a:endParaRPr b="1" sz="1600">
                        <a:solidFill>
                          <a:srgbClr val="292D3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292D31"/>
                          </a:solidFill>
                        </a:rPr>
                        <a:t>André Mattos e Gustavo Simas (Regular Systems)</a:t>
                      </a:r>
                      <a:endParaRPr b="1">
                        <a:solidFill>
                          <a:srgbClr val="292D3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292D31"/>
                          </a:solidFill>
                        </a:rPr>
                        <a:t>10 bits</a:t>
                      </a:r>
                      <a:endParaRPr b="1" sz="1600">
                        <a:solidFill>
                          <a:srgbClr val="292D3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±0,5ºC</a:t>
                      </a:r>
                      <a:endParaRPr b="1" sz="1600">
                        <a:solidFill>
                          <a:srgbClr val="292D3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292D31"/>
                          </a:solidFill>
                        </a:rPr>
                        <a:t>-40ºC a +80ºC</a:t>
                      </a:r>
                      <a:endParaRPr b="1" sz="1600">
                        <a:solidFill>
                          <a:srgbClr val="292D3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292D31"/>
                          </a:solidFill>
                        </a:rPr>
                        <a:t>3,3 a 4,2V</a:t>
                      </a:r>
                      <a:endParaRPr b="1" sz="1600">
                        <a:solidFill>
                          <a:srgbClr val="292D3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7500">
                <a:tc>
                  <a:txBody>
                    <a:bodyPr/>
                    <a:lstStyle/>
                    <a:p>
                      <a:pPr indent="0" lvl="0" marL="0" rtl="0" algn="ctr">
                        <a:spcBef>
                          <a:spcPts val="0"/>
                        </a:spcBef>
                        <a:spcAft>
                          <a:spcPts val="0"/>
                        </a:spcAft>
                        <a:buNone/>
                      </a:pPr>
                      <a:r>
                        <a:rPr lang="en-US" sz="1600">
                          <a:solidFill>
                            <a:srgbClr val="292D31"/>
                          </a:solidFill>
                        </a:rPr>
                        <a:t>ADT7310</a:t>
                      </a:r>
                      <a:endParaRPr sz="1600">
                        <a:solidFill>
                          <a:srgbClr val="292D3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rgbClr val="292D31"/>
                          </a:solidFill>
                        </a:rPr>
                        <a:t>Analog Devices</a:t>
                      </a:r>
                      <a:endParaRPr sz="1600">
                        <a:solidFill>
                          <a:srgbClr val="292D3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rgbClr val="292D31"/>
                          </a:solidFill>
                        </a:rPr>
                        <a:t>16 bits</a:t>
                      </a:r>
                      <a:endParaRPr sz="1600">
                        <a:solidFill>
                          <a:srgbClr val="292D3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rgbClr val="292D31"/>
                          </a:solidFill>
                        </a:rPr>
                        <a:t>±0,5ºC</a:t>
                      </a:r>
                      <a:endParaRPr sz="1600">
                        <a:solidFill>
                          <a:srgbClr val="292D3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rgbClr val="292D31"/>
                          </a:solidFill>
                        </a:rPr>
                        <a:t>-40ºC a +105ºC</a:t>
                      </a:r>
                      <a:endParaRPr sz="1600">
                        <a:solidFill>
                          <a:srgbClr val="292D3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rgbClr val="292D31"/>
                          </a:solidFill>
                        </a:rPr>
                        <a:t>2,7 a 5,5V (270µA)</a:t>
                      </a:r>
                      <a:endParaRPr sz="1600">
                        <a:solidFill>
                          <a:srgbClr val="292D31"/>
                        </a:solidFill>
                      </a:endParaRPr>
                    </a:p>
                  </a:txBody>
                  <a:tcPr marT="91425" marB="91425" marR="91425" marL="91425" anchor="ctr">
                    <a:lnT cap="flat" cmpd="sng" w="9525">
                      <a:solidFill>
                        <a:srgbClr val="9E9E9E"/>
                      </a:solidFill>
                      <a:prstDash val="solid"/>
                      <a:round/>
                      <a:headEnd len="sm" w="sm" type="none"/>
                      <a:tailEnd len="sm" w="sm" type="none"/>
                    </a:lnT>
                  </a:tcPr>
                </a:tc>
              </a:tr>
              <a:tr h="657500">
                <a:tc>
                  <a:txBody>
                    <a:bodyPr/>
                    <a:lstStyle/>
                    <a:p>
                      <a:pPr indent="0" lvl="0" marL="0" rtl="0" algn="ctr">
                        <a:spcBef>
                          <a:spcPts val="0"/>
                        </a:spcBef>
                        <a:spcAft>
                          <a:spcPts val="0"/>
                        </a:spcAft>
                        <a:buNone/>
                      </a:pPr>
                      <a:r>
                        <a:rPr lang="en-US" sz="1600">
                          <a:solidFill>
                            <a:srgbClr val="292D31"/>
                          </a:solidFill>
                        </a:rPr>
                        <a:t>ADT7420</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Analog Devices</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16 bits</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±0,25ºC</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-20ºC a +105ºC</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2,7 a 5,5V (270µA)</a:t>
                      </a:r>
                      <a:endParaRPr sz="1600">
                        <a:solidFill>
                          <a:srgbClr val="292D31"/>
                        </a:solidFill>
                      </a:endParaRPr>
                    </a:p>
                  </a:txBody>
                  <a:tcPr marT="91425" marB="91425" marR="91425" marL="91425" anchor="ctr"/>
                </a:tc>
              </a:tr>
              <a:tr h="657500">
                <a:tc>
                  <a:txBody>
                    <a:bodyPr/>
                    <a:lstStyle/>
                    <a:p>
                      <a:pPr indent="0" lvl="0" marL="0" rtl="0" algn="ctr">
                        <a:spcBef>
                          <a:spcPts val="0"/>
                        </a:spcBef>
                        <a:spcAft>
                          <a:spcPts val="0"/>
                        </a:spcAft>
                        <a:buNone/>
                      </a:pPr>
                      <a:r>
                        <a:rPr lang="en-US" sz="1600">
                          <a:solidFill>
                            <a:srgbClr val="292D31"/>
                          </a:solidFill>
                        </a:rPr>
                        <a:t>Si7051</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Silicon Labs</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14 bits</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±0,1ºC</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-40ºC a +125ºC</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1,9 a 3,6V (90µA)</a:t>
                      </a:r>
                      <a:endParaRPr sz="1600">
                        <a:solidFill>
                          <a:srgbClr val="292D31"/>
                        </a:solidFill>
                      </a:endParaRPr>
                    </a:p>
                  </a:txBody>
                  <a:tcPr marT="91425" marB="91425" marR="91425" marL="91425" anchor="ctr"/>
                </a:tc>
              </a:tr>
              <a:tr h="657500">
                <a:tc>
                  <a:txBody>
                    <a:bodyPr/>
                    <a:lstStyle/>
                    <a:p>
                      <a:pPr indent="0" lvl="0" marL="0" rtl="0" algn="ctr">
                        <a:spcBef>
                          <a:spcPts val="0"/>
                        </a:spcBef>
                        <a:spcAft>
                          <a:spcPts val="0"/>
                        </a:spcAft>
                        <a:buNone/>
                      </a:pPr>
                      <a:r>
                        <a:rPr lang="en-US" sz="1600">
                          <a:solidFill>
                            <a:srgbClr val="292D31"/>
                          </a:solidFill>
                        </a:rPr>
                        <a:t>TMP117</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Texas Instruments</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16 bits</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None/>
                      </a:pPr>
                      <a:r>
                        <a:rPr lang="en-US" sz="1600">
                          <a:solidFill>
                            <a:srgbClr val="292D31"/>
                          </a:solidFill>
                        </a:rPr>
                        <a:t>±0,1ºC</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-20ºC a +50ºC</a:t>
                      </a:r>
                      <a:endParaRPr sz="1600">
                        <a:solidFill>
                          <a:srgbClr val="292D3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sz="1600">
                          <a:solidFill>
                            <a:srgbClr val="292D31"/>
                          </a:solidFill>
                        </a:rPr>
                        <a:t>1,8 a 5,5V (135µA)</a:t>
                      </a:r>
                      <a:endParaRPr sz="1600">
                        <a:solidFill>
                          <a:srgbClr val="292D31"/>
                        </a:solidFill>
                      </a:endParaRPr>
                    </a:p>
                  </a:txBody>
                  <a:tcPr marT="91425" marB="91425" marR="91425" marL="91425" anchor="ctr"/>
                </a:tc>
              </a:tr>
            </a:tbl>
          </a:graphicData>
        </a:graphic>
      </p:graphicFrame>
      <p:sp>
        <p:nvSpPr>
          <p:cNvPr id="274" name="Google Shape;274;p37"/>
          <p:cNvSpPr txBox="1"/>
          <p:nvPr>
            <p:ph idx="1" type="body"/>
          </p:nvPr>
        </p:nvSpPr>
        <p:spPr>
          <a:xfrm>
            <a:off x="628650" y="820825"/>
            <a:ext cx="7886700" cy="715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800">
                <a:solidFill>
                  <a:srgbClr val="292D31"/>
                </a:solidFill>
              </a:rPr>
              <a:t>A tabela a seguir apresenta sensores de temperatura integrados comerciais e suas respectivas especificações.</a:t>
            </a:r>
            <a:endParaRPr sz="1800">
              <a:solidFill>
                <a:srgbClr val="292D3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grpSp>
        <p:nvGrpSpPr>
          <p:cNvPr id="279" name="Google Shape;279;p38"/>
          <p:cNvGrpSpPr/>
          <p:nvPr/>
        </p:nvGrpSpPr>
        <p:grpSpPr>
          <a:xfrm>
            <a:off x="972759" y="4835252"/>
            <a:ext cx="7818986" cy="1199236"/>
            <a:chOff x="642125" y="1194600"/>
            <a:chExt cx="5470500" cy="1408050"/>
          </a:xfrm>
        </p:grpSpPr>
        <p:sp>
          <p:nvSpPr>
            <p:cNvPr id="280" name="Google Shape;280;p38"/>
            <p:cNvSpPr/>
            <p:nvPr/>
          </p:nvSpPr>
          <p:spPr>
            <a:xfrm>
              <a:off x="642125" y="119460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642125" y="1566791"/>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642125" y="193558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642125" y="2306849"/>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8"/>
          <p:cNvGrpSpPr/>
          <p:nvPr/>
        </p:nvGrpSpPr>
        <p:grpSpPr>
          <a:xfrm>
            <a:off x="972759" y="1488627"/>
            <a:ext cx="7818999" cy="2770482"/>
            <a:chOff x="642125" y="1194600"/>
            <a:chExt cx="5470509" cy="3252885"/>
          </a:xfrm>
        </p:grpSpPr>
        <p:sp>
          <p:nvSpPr>
            <p:cNvPr id="285" name="Google Shape;285;p38"/>
            <p:cNvSpPr/>
            <p:nvPr/>
          </p:nvSpPr>
          <p:spPr>
            <a:xfrm>
              <a:off x="642125" y="119460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642125" y="1566791"/>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642125" y="193558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642125" y="2306849"/>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642125" y="2681237"/>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642125" y="3053286"/>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642125" y="3425335"/>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642134" y="3797385"/>
              <a:ext cx="5470500" cy="65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8"/>
          <p:cNvSpPr txBox="1"/>
          <p:nvPr>
            <p:ph idx="1" type="body"/>
          </p:nvPr>
        </p:nvSpPr>
        <p:spPr>
          <a:xfrm>
            <a:off x="515175" y="927200"/>
            <a:ext cx="8324100" cy="5275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Algumas características propostas no projeto:</a:t>
            </a:r>
            <a:endParaRPr sz="1800">
              <a:solidFill>
                <a:srgbClr val="292D31"/>
              </a:solidFill>
            </a:endParaRPr>
          </a:p>
          <a:p>
            <a:pPr indent="457200" lvl="0" marL="0" marR="0" rtl="0" algn="l">
              <a:lnSpc>
                <a:spcPct val="115000"/>
              </a:lnSpc>
              <a:spcBef>
                <a:spcPts val="1000"/>
              </a:spcBef>
              <a:spcAft>
                <a:spcPts val="0"/>
              </a:spcAft>
              <a:buNone/>
            </a:pPr>
            <a:r>
              <a:rPr b="1" lang="en-US" sz="1800">
                <a:solidFill>
                  <a:srgbClr val="59626A"/>
                </a:solidFill>
              </a:rPr>
              <a:t>X</a:t>
            </a:r>
            <a:r>
              <a:rPr lang="en-US" sz="1800">
                <a:solidFill>
                  <a:srgbClr val="59626A"/>
                </a:solidFill>
              </a:rPr>
              <a:t>  </a:t>
            </a:r>
            <a:r>
              <a:rPr lang="en-US" sz="1800">
                <a:solidFill>
                  <a:srgbClr val="9E9E9E"/>
                </a:solidFill>
              </a:rPr>
              <a:t>Utilização de transistores MOS para o Bandgap proposto; </a:t>
            </a:r>
            <a:endParaRPr sz="1800">
              <a:solidFill>
                <a:srgbClr val="9E9E9E"/>
              </a:solidFill>
            </a:endParaRPr>
          </a:p>
          <a:p>
            <a:pPr indent="0" lvl="0" marL="457200" marR="0" rtl="0" algn="l">
              <a:lnSpc>
                <a:spcPct val="115000"/>
              </a:lnSpc>
              <a:spcBef>
                <a:spcPts val="0"/>
              </a:spcBef>
              <a:spcAft>
                <a:spcPts val="0"/>
              </a:spcAft>
              <a:buNone/>
            </a:pPr>
            <a:r>
              <a:rPr lang="en-US" sz="1800">
                <a:solidFill>
                  <a:srgbClr val="59626A"/>
                </a:solidFill>
              </a:rPr>
              <a:t>✓  Geração de própria tensão de referência (Vref);  </a:t>
            </a:r>
            <a:endParaRPr sz="1800">
              <a:solidFill>
                <a:srgbClr val="59626A"/>
              </a:solidFill>
            </a:endParaRPr>
          </a:p>
          <a:p>
            <a:pPr indent="0" lvl="0" marL="457200" marR="0" rtl="0" algn="l">
              <a:lnSpc>
                <a:spcPct val="115000"/>
              </a:lnSpc>
              <a:spcBef>
                <a:spcPts val="0"/>
              </a:spcBef>
              <a:spcAft>
                <a:spcPts val="0"/>
              </a:spcAft>
              <a:buNone/>
            </a:pPr>
            <a:r>
              <a:rPr lang="en-US" sz="1800">
                <a:solidFill>
                  <a:srgbClr val="59626A"/>
                </a:solidFill>
              </a:rPr>
              <a:t>✓  Precisão de valor medido de temperatura em </a:t>
            </a:r>
            <a:r>
              <a:rPr lang="en-US" sz="1800">
                <a:solidFill>
                  <a:srgbClr val="59626A"/>
                </a:solidFill>
              </a:rPr>
              <a:t>0,5ºC</a:t>
            </a:r>
            <a:r>
              <a:rPr lang="en-US" sz="1800">
                <a:solidFill>
                  <a:srgbClr val="59626A"/>
                </a:solidFill>
              </a:rPr>
              <a:t>; </a:t>
            </a:r>
            <a:endParaRPr sz="1800">
              <a:solidFill>
                <a:srgbClr val="59626A"/>
              </a:solidFill>
            </a:endParaRPr>
          </a:p>
          <a:p>
            <a:pPr indent="0" lvl="0" marL="457200" rtl="0" algn="l">
              <a:lnSpc>
                <a:spcPct val="115000"/>
              </a:lnSpc>
              <a:spcBef>
                <a:spcPts val="0"/>
              </a:spcBef>
              <a:spcAft>
                <a:spcPts val="0"/>
              </a:spcAft>
              <a:buNone/>
            </a:pPr>
            <a:r>
              <a:rPr lang="en-US" sz="1800">
                <a:solidFill>
                  <a:srgbClr val="59626A"/>
                </a:solidFill>
              </a:rPr>
              <a:t>✓</a:t>
            </a:r>
            <a:r>
              <a:rPr lang="en-US" sz="1800">
                <a:solidFill>
                  <a:srgbClr val="59626A"/>
                </a:solidFill>
              </a:rPr>
              <a:t>*</a:t>
            </a:r>
            <a:r>
              <a:rPr lang="en-US" sz="1800">
                <a:solidFill>
                  <a:srgbClr val="59626A"/>
                </a:solidFill>
              </a:rPr>
              <a:t> Intervalo de medição de temperatura de -25 a 100ºC  </a:t>
            </a:r>
            <a:endParaRPr sz="1800">
              <a:solidFill>
                <a:srgbClr val="59626A"/>
              </a:solidFill>
            </a:endParaRPr>
          </a:p>
          <a:p>
            <a:pPr indent="0" lvl="0" marL="457200" rtl="0" algn="l">
              <a:lnSpc>
                <a:spcPct val="115000"/>
              </a:lnSpc>
              <a:spcBef>
                <a:spcPts val="0"/>
              </a:spcBef>
              <a:spcAft>
                <a:spcPts val="0"/>
              </a:spcAft>
              <a:buNone/>
            </a:pPr>
            <a:r>
              <a:rPr b="1" lang="en-US" sz="1800">
                <a:solidFill>
                  <a:srgbClr val="59626A"/>
                </a:solidFill>
              </a:rPr>
              <a:t>X</a:t>
            </a:r>
            <a:r>
              <a:rPr lang="en-US" sz="1800">
                <a:solidFill>
                  <a:srgbClr val="59626A"/>
                </a:solidFill>
              </a:rPr>
              <a:t>  </a:t>
            </a:r>
            <a:r>
              <a:rPr lang="en-US" sz="1800">
                <a:solidFill>
                  <a:srgbClr val="9E9E9E"/>
                </a:solidFill>
              </a:rPr>
              <a:t>Consumo médio do circuito de Bandgap em torno de </a:t>
            </a:r>
            <a:r>
              <a:rPr lang="en-US" sz="1800">
                <a:solidFill>
                  <a:srgbClr val="9E9E9E"/>
                </a:solidFill>
              </a:rPr>
              <a:t>10μW</a:t>
            </a:r>
            <a:r>
              <a:rPr lang="en-US" sz="1800">
                <a:solidFill>
                  <a:srgbClr val="9E9E9E"/>
                </a:solidFill>
              </a:rPr>
              <a:t>;</a:t>
            </a:r>
            <a:r>
              <a:rPr lang="en-US" sz="1800">
                <a:solidFill>
                  <a:srgbClr val="9E9E9E"/>
                </a:solidFill>
              </a:rPr>
              <a:t> </a:t>
            </a:r>
            <a:endParaRPr sz="1800">
              <a:solidFill>
                <a:srgbClr val="9E9E9E"/>
              </a:solidFill>
            </a:endParaRPr>
          </a:p>
          <a:p>
            <a:pPr indent="0" lvl="0" marL="457200" rtl="0" algn="l">
              <a:lnSpc>
                <a:spcPct val="115000"/>
              </a:lnSpc>
              <a:spcBef>
                <a:spcPts val="0"/>
              </a:spcBef>
              <a:spcAft>
                <a:spcPts val="0"/>
              </a:spcAft>
              <a:buNone/>
            </a:pPr>
            <a:r>
              <a:rPr lang="en-US" sz="1800">
                <a:solidFill>
                  <a:srgbClr val="59626A"/>
                </a:solidFill>
              </a:rPr>
              <a:t>✓  Conversão A/D com amplificadores operacionais reais; </a:t>
            </a:r>
            <a:endParaRPr sz="1800">
              <a:solidFill>
                <a:srgbClr val="59626A"/>
              </a:solidFill>
            </a:endParaRPr>
          </a:p>
          <a:p>
            <a:pPr indent="0" lvl="0" marL="457200" rtl="0" algn="l">
              <a:lnSpc>
                <a:spcPct val="115000"/>
              </a:lnSpc>
              <a:spcBef>
                <a:spcPts val="0"/>
              </a:spcBef>
              <a:spcAft>
                <a:spcPts val="0"/>
              </a:spcAft>
              <a:buNone/>
            </a:pPr>
            <a:r>
              <a:rPr lang="en-US" sz="1800">
                <a:solidFill>
                  <a:srgbClr val="59626A"/>
                </a:solidFill>
              </a:rPr>
              <a:t>✓  Sistema em malha fechada com circuito realimentado; </a:t>
            </a:r>
            <a:endParaRPr sz="1800">
              <a:solidFill>
                <a:srgbClr val="59626A"/>
              </a:solidFill>
            </a:endParaRPr>
          </a:p>
          <a:p>
            <a:pPr indent="0" lvl="0" marL="457200" rtl="0" algn="l">
              <a:lnSpc>
                <a:spcPct val="115000"/>
              </a:lnSpc>
              <a:spcBef>
                <a:spcPts val="0"/>
              </a:spcBef>
              <a:spcAft>
                <a:spcPts val="0"/>
              </a:spcAft>
              <a:buNone/>
            </a:pPr>
            <a:r>
              <a:rPr lang="en-US" sz="1800">
                <a:solidFill>
                  <a:srgbClr val="59626A"/>
                </a:solidFill>
              </a:rPr>
              <a:t>✓  Simulação de características e resultados do circuito em software especializado (LTSPICE). </a:t>
            </a:r>
            <a:endParaRPr sz="1800">
              <a:solidFill>
                <a:srgbClr val="59626A"/>
              </a:solidFill>
            </a:endParaRPr>
          </a:p>
          <a:p>
            <a:pPr indent="0" lvl="0" marL="0" rtl="0" algn="just">
              <a:lnSpc>
                <a:spcPct val="90000"/>
              </a:lnSpc>
              <a:spcBef>
                <a:spcPts val="1000"/>
              </a:spcBef>
              <a:spcAft>
                <a:spcPts val="0"/>
              </a:spcAft>
              <a:buNone/>
            </a:pPr>
            <a:r>
              <a:rPr lang="en-US" sz="1800">
                <a:solidFill>
                  <a:srgbClr val="292D31"/>
                </a:solidFill>
              </a:rPr>
              <a:t>Alguns possíveis desafios do projeto:</a:t>
            </a:r>
            <a:endParaRPr sz="1800">
              <a:solidFill>
                <a:srgbClr val="292D31"/>
              </a:solidFill>
            </a:endParaRPr>
          </a:p>
          <a:p>
            <a:pPr indent="0" lvl="0" marL="457200" rtl="0" algn="just">
              <a:lnSpc>
                <a:spcPct val="115000"/>
              </a:lnSpc>
              <a:spcBef>
                <a:spcPts val="1000"/>
              </a:spcBef>
              <a:spcAft>
                <a:spcPts val="0"/>
              </a:spcAft>
              <a:buNone/>
            </a:pPr>
            <a:r>
              <a:rPr lang="en-US" sz="1800">
                <a:solidFill>
                  <a:srgbClr val="59626A"/>
                </a:solidFill>
              </a:rPr>
              <a:t>✓ </a:t>
            </a:r>
            <a:r>
              <a:rPr lang="en-US" sz="1800">
                <a:solidFill>
                  <a:srgbClr val="59626A"/>
                </a:solidFill>
              </a:rPr>
              <a:t>Projetar controlador para realimentação do sistema;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 Dimensionar o parâmetros do conversor A/D;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 Utilizar tensões e variações pequenas (V</a:t>
            </a:r>
            <a:r>
              <a:rPr lang="en-US">
                <a:solidFill>
                  <a:srgbClr val="59626A"/>
                </a:solidFill>
              </a:rPr>
              <a:t>PTAT, </a:t>
            </a:r>
            <a:r>
              <a:rPr lang="en-US" sz="1800">
                <a:solidFill>
                  <a:srgbClr val="59626A"/>
                </a:solidFill>
              </a:rPr>
              <a:t>ΔV</a:t>
            </a:r>
            <a:r>
              <a:rPr lang="en-US">
                <a:solidFill>
                  <a:srgbClr val="59626A"/>
                </a:solidFill>
              </a:rPr>
              <a:t>PTAT </a:t>
            </a:r>
            <a:r>
              <a:rPr lang="en-US" sz="1800">
                <a:solidFill>
                  <a:srgbClr val="59626A"/>
                </a:solidFill>
              </a:rPr>
              <a:t>e</a:t>
            </a:r>
            <a:r>
              <a:rPr lang="en-US">
                <a:solidFill>
                  <a:srgbClr val="59626A"/>
                </a:solidFill>
              </a:rPr>
              <a:t> </a:t>
            </a:r>
            <a:r>
              <a:rPr lang="en-US" sz="1800">
                <a:solidFill>
                  <a:srgbClr val="59626A"/>
                </a:solidFill>
              </a:rPr>
              <a:t>V</a:t>
            </a:r>
            <a:r>
              <a:rPr lang="en-US">
                <a:solidFill>
                  <a:srgbClr val="59626A"/>
                </a:solidFill>
              </a:rPr>
              <a:t>SUPPLY</a:t>
            </a:r>
            <a:r>
              <a:rPr lang="en-US" sz="1800">
                <a:solidFill>
                  <a:srgbClr val="59626A"/>
                </a:solidFill>
              </a:rPr>
              <a:t>);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 Propiciar robustez e garantia de precisão. </a:t>
            </a:r>
            <a:endParaRPr sz="1800">
              <a:solidFill>
                <a:srgbClr val="59626A"/>
              </a:solidFill>
            </a:endParaRPr>
          </a:p>
        </p:txBody>
      </p:sp>
      <p:sp>
        <p:nvSpPr>
          <p:cNvPr id="294" name="Google Shape;294;p38"/>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000"/>
              <a:t>Revisão de Requisitos Gerais</a:t>
            </a:r>
            <a:r>
              <a:rPr lang="en-US" sz="3000"/>
              <a:t> de Projeto</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grpSp>
        <p:nvGrpSpPr>
          <p:cNvPr id="299" name="Google Shape;299;p39"/>
          <p:cNvGrpSpPr/>
          <p:nvPr/>
        </p:nvGrpSpPr>
        <p:grpSpPr>
          <a:xfrm>
            <a:off x="764125" y="3065821"/>
            <a:ext cx="7999514" cy="2101128"/>
            <a:chOff x="705233" y="2005611"/>
            <a:chExt cx="5470501" cy="2212412"/>
          </a:xfrm>
        </p:grpSpPr>
        <p:sp>
          <p:nvSpPr>
            <p:cNvPr id="300" name="Google Shape;300;p39"/>
            <p:cNvSpPr/>
            <p:nvPr/>
          </p:nvSpPr>
          <p:spPr>
            <a:xfrm>
              <a:off x="705233" y="2005611"/>
              <a:ext cx="5470500" cy="3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301" name="Google Shape;301;p39"/>
            <p:cNvSpPr/>
            <p:nvPr/>
          </p:nvSpPr>
          <p:spPr>
            <a:xfrm>
              <a:off x="705235" y="2401758"/>
              <a:ext cx="5470500" cy="6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302" name="Google Shape;302;p39"/>
            <p:cNvSpPr/>
            <p:nvPr/>
          </p:nvSpPr>
          <p:spPr>
            <a:xfrm>
              <a:off x="705233" y="3128681"/>
              <a:ext cx="5470500" cy="3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303" name="Google Shape;303;p39"/>
            <p:cNvSpPr/>
            <p:nvPr/>
          </p:nvSpPr>
          <p:spPr>
            <a:xfrm>
              <a:off x="705233" y="3515502"/>
              <a:ext cx="5470500" cy="3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304" name="Google Shape;304;p39"/>
            <p:cNvSpPr/>
            <p:nvPr/>
          </p:nvSpPr>
          <p:spPr>
            <a:xfrm>
              <a:off x="705233" y="3903023"/>
              <a:ext cx="5470500" cy="3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grpSp>
      <p:sp>
        <p:nvSpPr>
          <p:cNvPr id="305" name="Google Shape;305;p39"/>
          <p:cNvSpPr txBox="1"/>
          <p:nvPr>
            <p:ph type="title"/>
          </p:nvPr>
        </p:nvSpPr>
        <p:spPr>
          <a:xfrm>
            <a:off x="259400" y="365125"/>
            <a:ext cx="8544000" cy="73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Considerações</a:t>
            </a:r>
            <a:endParaRPr sz="3800"/>
          </a:p>
        </p:txBody>
      </p:sp>
      <p:sp>
        <p:nvSpPr>
          <p:cNvPr id="306" name="Google Shape;306;p39"/>
          <p:cNvSpPr txBox="1"/>
          <p:nvPr>
            <p:ph idx="1" type="body"/>
          </p:nvPr>
        </p:nvSpPr>
        <p:spPr>
          <a:xfrm>
            <a:off x="445850" y="1102525"/>
            <a:ext cx="8317800" cy="4328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1800">
                <a:solidFill>
                  <a:srgbClr val="292D31"/>
                </a:solidFill>
              </a:rPr>
              <a:t>Os resultados obtidos são satisfatórios e de acordo com os requisitos de projeto propostos na etapa inicial. Considera-se que para o desenvolvimento do sistema atual foi realizada uma análise de estado da arte de circuitos sensores de temperatura para então ser esboçada uma concepção de projeto.</a:t>
            </a:r>
            <a:endParaRPr sz="1800">
              <a:solidFill>
                <a:srgbClr val="292D31"/>
              </a:solidFill>
            </a:endParaRPr>
          </a:p>
          <a:p>
            <a:pPr indent="0" lvl="0" marL="0" rtl="0" algn="just">
              <a:lnSpc>
                <a:spcPct val="115000"/>
              </a:lnSpc>
              <a:spcBef>
                <a:spcPts val="1000"/>
              </a:spcBef>
              <a:spcAft>
                <a:spcPts val="0"/>
              </a:spcAft>
              <a:buNone/>
            </a:pPr>
            <a:r>
              <a:rPr lang="en-US" sz="1800">
                <a:solidFill>
                  <a:srgbClr val="292D31"/>
                </a:solidFill>
              </a:rPr>
              <a:t>São sugeridas ações para aperfeiçoamento do sistema:</a:t>
            </a:r>
            <a:endParaRPr sz="1800">
              <a:solidFill>
                <a:srgbClr val="292D31"/>
              </a:solidFill>
            </a:endParaRPr>
          </a:p>
          <a:p>
            <a:pPr indent="0" lvl="0" marL="457200" rtl="0" algn="just">
              <a:lnSpc>
                <a:spcPct val="125000"/>
              </a:lnSpc>
              <a:spcBef>
                <a:spcPts val="1000"/>
              </a:spcBef>
              <a:spcAft>
                <a:spcPts val="0"/>
              </a:spcAft>
              <a:buNone/>
            </a:pPr>
            <a:r>
              <a:rPr lang="en-US" sz="1800">
                <a:solidFill>
                  <a:srgbClr val="59626A"/>
                </a:solidFill>
              </a:rPr>
              <a:t>Aperfeiçoamento de topologia do Bandgap proposto;</a:t>
            </a:r>
            <a:endParaRPr sz="1800">
              <a:solidFill>
                <a:srgbClr val="59626A"/>
              </a:solidFill>
            </a:endParaRPr>
          </a:p>
          <a:p>
            <a:pPr indent="0" lvl="0" marL="457200" rtl="0" algn="just">
              <a:lnSpc>
                <a:spcPct val="125000"/>
              </a:lnSpc>
              <a:spcBef>
                <a:spcPts val="0"/>
              </a:spcBef>
              <a:spcAft>
                <a:spcPts val="0"/>
              </a:spcAft>
              <a:buNone/>
            </a:pPr>
            <a:r>
              <a:rPr lang="en-US" sz="1800">
                <a:solidFill>
                  <a:srgbClr val="59626A"/>
                </a:solidFill>
              </a:rPr>
              <a:t>Ajustar parâmetros do circuito para possibilitar uso de capacitores integrados (40 - 50 pF);</a:t>
            </a:r>
            <a:endParaRPr sz="1800">
              <a:solidFill>
                <a:srgbClr val="59626A"/>
              </a:solidFill>
            </a:endParaRPr>
          </a:p>
          <a:p>
            <a:pPr indent="0" lvl="0" marL="457200" rtl="0" algn="just">
              <a:lnSpc>
                <a:spcPct val="125000"/>
              </a:lnSpc>
              <a:spcBef>
                <a:spcPts val="0"/>
              </a:spcBef>
              <a:spcAft>
                <a:spcPts val="0"/>
              </a:spcAft>
              <a:buNone/>
            </a:pPr>
            <a:r>
              <a:rPr lang="en-US" sz="1800">
                <a:solidFill>
                  <a:srgbClr val="59626A"/>
                </a:solidFill>
              </a:rPr>
              <a:t>Ajustar componentes utilizados para ampliar faixa de operação;</a:t>
            </a:r>
            <a:endParaRPr sz="1800">
              <a:solidFill>
                <a:srgbClr val="59626A"/>
              </a:solidFill>
            </a:endParaRPr>
          </a:p>
          <a:p>
            <a:pPr indent="0" lvl="0" marL="457200" rtl="0" algn="just">
              <a:lnSpc>
                <a:spcPct val="125000"/>
              </a:lnSpc>
              <a:spcBef>
                <a:spcPts val="0"/>
              </a:spcBef>
              <a:spcAft>
                <a:spcPts val="0"/>
              </a:spcAft>
              <a:buNone/>
            </a:pPr>
            <a:r>
              <a:rPr lang="en-US" sz="1800">
                <a:solidFill>
                  <a:srgbClr val="59626A"/>
                </a:solidFill>
              </a:rPr>
              <a:t>Redução de consumo médio do sistema;</a:t>
            </a:r>
            <a:endParaRPr sz="1800">
              <a:solidFill>
                <a:srgbClr val="59626A"/>
              </a:solidFill>
            </a:endParaRPr>
          </a:p>
          <a:p>
            <a:pPr indent="0" lvl="0" marL="457200" rtl="0" algn="just">
              <a:lnSpc>
                <a:spcPct val="125000"/>
              </a:lnSpc>
              <a:spcBef>
                <a:spcPts val="0"/>
              </a:spcBef>
              <a:spcAft>
                <a:spcPts val="0"/>
              </a:spcAft>
              <a:buNone/>
            </a:pPr>
            <a:r>
              <a:rPr lang="en-US" sz="1800">
                <a:solidFill>
                  <a:srgbClr val="59626A"/>
                </a:solidFill>
              </a:rPr>
              <a:t>Inserção de não-idealidades para os blocos desenvolvidos</a:t>
            </a:r>
            <a:endParaRPr sz="1800">
              <a:solidFill>
                <a:srgbClr val="59626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72900" y="210770"/>
            <a:ext cx="7877100" cy="72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3200"/>
              <a:buFont typeface="Arial"/>
              <a:buNone/>
            </a:pPr>
            <a:r>
              <a:rPr lang="en-US"/>
              <a:t>Referências</a:t>
            </a:r>
            <a:endParaRPr/>
          </a:p>
        </p:txBody>
      </p:sp>
      <p:sp>
        <p:nvSpPr>
          <p:cNvPr id="312" name="Google Shape;312;p40"/>
          <p:cNvSpPr txBox="1"/>
          <p:nvPr>
            <p:ph idx="1" type="body"/>
          </p:nvPr>
        </p:nvSpPr>
        <p:spPr>
          <a:xfrm>
            <a:off x="340350" y="680895"/>
            <a:ext cx="8463300" cy="518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000"/>
              <a:buNone/>
            </a:pPr>
            <a:r>
              <a:rPr lang="en-US" sz="1400"/>
              <a:t>[1] BROKAW, A.P.; </a:t>
            </a:r>
            <a:r>
              <a:rPr b="1" lang="en-US" sz="1400"/>
              <a:t>A simple three-terminal IC bandgap reference</a:t>
            </a:r>
            <a:r>
              <a:rPr lang="en-US" sz="1400"/>
              <a:t>. Disponível em: </a:t>
            </a:r>
            <a:r>
              <a:rPr lang="en-US" sz="1400" u="sng">
                <a:solidFill>
                  <a:schemeClr val="hlink"/>
                </a:solidFill>
                <a:hlinkClick r:id="rId3"/>
              </a:rPr>
              <a:t>https://ieeexplore.ieee.org/document/1050532/</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rPr lang="en-US" sz="1400"/>
              <a:t>[2] SILVA, João Gonçalo Clemente da; </a:t>
            </a:r>
            <a:r>
              <a:rPr b="1" lang="en-US" sz="1400"/>
              <a:t>Project of a bandgap voltage reference and a temperature sensor for "energy harvest" systems.</a:t>
            </a:r>
            <a:r>
              <a:rPr lang="en-US" sz="1400"/>
              <a:t> Disponível em: </a:t>
            </a:r>
            <a:r>
              <a:rPr lang="en-US" sz="1400" u="sng">
                <a:solidFill>
                  <a:schemeClr val="hlink"/>
                </a:solidFill>
                <a:hlinkClick r:id="rId4"/>
              </a:rPr>
              <a:t>https://run.unl.pt/bitstream/10362/11330/1/Silva_2013.pdf</a:t>
            </a:r>
            <a:endParaRPr b="1" sz="1400"/>
          </a:p>
          <a:p>
            <a:pPr indent="0" lvl="0" marL="0" rtl="0" algn="l">
              <a:lnSpc>
                <a:spcPct val="90000"/>
              </a:lnSpc>
              <a:spcBef>
                <a:spcPts val="1000"/>
              </a:spcBef>
              <a:spcAft>
                <a:spcPts val="0"/>
              </a:spcAft>
              <a:buClr>
                <a:schemeClr val="dk1"/>
              </a:buClr>
              <a:buSzPts val="2000"/>
              <a:buNone/>
            </a:pPr>
            <a:r>
              <a:t/>
            </a:r>
            <a:endParaRPr b="1" sz="1400"/>
          </a:p>
          <a:p>
            <a:pPr indent="0" lvl="0" marL="0" rtl="0" algn="l">
              <a:lnSpc>
                <a:spcPct val="90000"/>
              </a:lnSpc>
              <a:spcBef>
                <a:spcPts val="1000"/>
              </a:spcBef>
              <a:spcAft>
                <a:spcPts val="0"/>
              </a:spcAft>
              <a:buClr>
                <a:schemeClr val="dk1"/>
              </a:buClr>
              <a:buSzPts val="2000"/>
              <a:buNone/>
            </a:pPr>
            <a:r>
              <a:rPr lang="en-US" sz="1400"/>
              <a:t>[3] FILHO, Jader Alves de Lima, et al.; </a:t>
            </a:r>
            <a:r>
              <a:rPr b="1" lang="en-US" sz="1400"/>
              <a:t>LOW POWER VOLTAGE REFERENCE</a:t>
            </a:r>
            <a:r>
              <a:rPr lang="en-US" sz="1400"/>
              <a:t>. Disponível em: </a:t>
            </a:r>
            <a:r>
              <a:rPr lang="en-US" sz="1400" u="sng">
                <a:solidFill>
                  <a:schemeClr val="hlink"/>
                </a:solidFill>
                <a:hlinkClick r:id="rId5"/>
              </a:rPr>
              <a:t>https://patents.google.com/patent/US7486129B2/en</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rPr lang="en-US" sz="1400"/>
              <a:t>[4] JOHN, Victor Du. </a:t>
            </a:r>
            <a:r>
              <a:rPr b="1" lang="en-US" sz="1400"/>
              <a:t>Design of Low Power ADC Using 0.18μm CMOS Technology</a:t>
            </a:r>
            <a:r>
              <a:rPr lang="en-US" sz="1400"/>
              <a:t>. Disponível em: </a:t>
            </a:r>
            <a:r>
              <a:rPr lang="en-US" sz="1400" u="sng">
                <a:solidFill>
                  <a:schemeClr val="hlink"/>
                </a:solidFill>
                <a:hlinkClick r:id="rId6"/>
              </a:rPr>
              <a:t>https://www.ijert.org/research/design-of-low-power-adc-using-0.18m-cmos-technology-IJERTV3IS11173.pdf</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spcBef>
                <a:spcPts val="1000"/>
              </a:spcBef>
              <a:spcAft>
                <a:spcPts val="0"/>
              </a:spcAft>
              <a:buClr>
                <a:schemeClr val="dk1"/>
              </a:buClr>
              <a:buSzPts val="2000"/>
              <a:buNone/>
            </a:pPr>
            <a:r>
              <a:rPr lang="en-US" sz="1400"/>
              <a:t>[5] STATISTA. </a:t>
            </a:r>
            <a:r>
              <a:rPr b="1" lang="en-US" sz="1400"/>
              <a:t>Projected temperature sensors market size worldwide, from 2016 to 2022 (in billion U.S. dollars)</a:t>
            </a:r>
            <a:r>
              <a:rPr lang="en-US" sz="1400"/>
              <a:t>. Disponível em: </a:t>
            </a:r>
            <a:r>
              <a:rPr lang="en-US" sz="1400" u="sng">
                <a:solidFill>
                  <a:schemeClr val="hlink"/>
                </a:solidFill>
                <a:hlinkClick r:id="rId7"/>
              </a:rPr>
              <a:t>https://www.statista.com/statistics/675169/worldwide-temperature-sensors-market-size/</a:t>
            </a:r>
            <a:endParaRPr sz="1400"/>
          </a:p>
          <a:p>
            <a:pPr indent="0" lvl="0" marL="0" rtl="0" algn="l">
              <a:spcBef>
                <a:spcPts val="1000"/>
              </a:spcBef>
              <a:spcAft>
                <a:spcPts val="0"/>
              </a:spcAft>
              <a:buClr>
                <a:schemeClr val="dk1"/>
              </a:buClr>
              <a:buSzPts val="2000"/>
              <a:buNone/>
            </a:pPr>
            <a:r>
              <a:t/>
            </a:r>
            <a:endParaRPr sz="1400"/>
          </a:p>
          <a:p>
            <a:pPr indent="0" lvl="0" marL="0" rtl="0" algn="l">
              <a:spcBef>
                <a:spcPts val="1000"/>
              </a:spcBef>
              <a:spcAft>
                <a:spcPts val="0"/>
              </a:spcAft>
              <a:buClr>
                <a:schemeClr val="dk1"/>
              </a:buClr>
              <a:buSzPts val="2000"/>
              <a:buNone/>
            </a:pPr>
            <a:r>
              <a:rPr lang="en-US" sz="1400"/>
              <a:t>[6] LINEAR TECHNOLOGY. </a:t>
            </a:r>
            <a:r>
              <a:rPr b="1" lang="en-US" sz="1400"/>
              <a:t>LT1677</a:t>
            </a:r>
            <a:r>
              <a:rPr lang="en-US" sz="1400"/>
              <a:t>. Disponível em: </a:t>
            </a:r>
            <a:r>
              <a:rPr lang="en-US" sz="1400" u="sng">
                <a:solidFill>
                  <a:schemeClr val="hlink"/>
                </a:solidFill>
                <a:hlinkClick r:id="rId8"/>
              </a:rPr>
              <a:t>https://www.analog.com/media/en/technical-documentation/data-sheets/1677fa.pdf</a:t>
            </a:r>
            <a:endParaRPr sz="1400"/>
          </a:p>
          <a:p>
            <a:pPr indent="0" lvl="0" marL="0" rtl="0" algn="l">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1"/>
          <p:cNvSpPr txBox="1"/>
          <p:nvPr>
            <p:ph idx="1" type="body"/>
          </p:nvPr>
        </p:nvSpPr>
        <p:spPr>
          <a:xfrm>
            <a:off x="193675" y="1398587"/>
            <a:ext cx="8756650" cy="355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5818B"/>
              </a:buClr>
              <a:buSzPts val="2000"/>
              <a:buNone/>
            </a:pPr>
            <a:r>
              <a:rPr b="1" i="0" lang="en-US" sz="2000" u="none">
                <a:solidFill>
                  <a:srgbClr val="75818B"/>
                </a:solidFill>
                <a:latin typeface="Arial"/>
                <a:ea typeface="Arial"/>
                <a:cs typeface="Arial"/>
                <a:sym typeface="Arial"/>
              </a:rPr>
              <a:t>Contatos</a:t>
            </a:r>
            <a:endParaRPr/>
          </a:p>
        </p:txBody>
      </p:sp>
      <p:sp>
        <p:nvSpPr>
          <p:cNvPr id="318" name="Google Shape;318;p41"/>
          <p:cNvSpPr txBox="1"/>
          <p:nvPr>
            <p:ph idx="1" type="body"/>
          </p:nvPr>
        </p:nvSpPr>
        <p:spPr>
          <a:xfrm>
            <a:off x="193650" y="1825625"/>
            <a:ext cx="8756700" cy="762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5818B"/>
              </a:buClr>
              <a:buSzPts val="1600"/>
              <a:buNone/>
            </a:pPr>
            <a:r>
              <a:rPr b="0" i="0" lang="en-US" sz="1800" u="none">
                <a:solidFill>
                  <a:srgbClr val="75818B"/>
                </a:solidFill>
                <a:latin typeface="Arial"/>
                <a:ea typeface="Arial"/>
                <a:cs typeface="Arial"/>
                <a:sym typeface="Arial"/>
              </a:rPr>
              <a:t>E-mail: </a:t>
            </a:r>
            <a:r>
              <a:rPr b="0" lang="en-US" sz="1800" u="sng">
                <a:solidFill>
                  <a:schemeClr val="hlink"/>
                </a:solidFill>
                <a:hlinkClick r:id="rId3"/>
              </a:rPr>
              <a:t>andrempmattos@gmail.com</a:t>
            </a:r>
            <a:endParaRPr b="0" sz="1800"/>
          </a:p>
          <a:p>
            <a:pPr indent="457200" lvl="0" marL="457200" rtl="0" algn="ctr">
              <a:lnSpc>
                <a:spcPct val="90000"/>
              </a:lnSpc>
              <a:spcBef>
                <a:spcPts val="0"/>
              </a:spcBef>
              <a:spcAft>
                <a:spcPts val="0"/>
              </a:spcAft>
              <a:buClr>
                <a:srgbClr val="75818B"/>
              </a:buClr>
              <a:buSzPts val="1600"/>
              <a:buNone/>
            </a:pPr>
            <a:r>
              <a:rPr b="0" lang="en-US" sz="1800" u="sng">
                <a:solidFill>
                  <a:schemeClr val="hlink"/>
                </a:solidFill>
                <a:hlinkClick r:id="rId4"/>
              </a:rPr>
              <a:t>gustavosimassilva@gmail.com</a:t>
            </a:r>
            <a:endParaRPr b="0" sz="1800"/>
          </a:p>
          <a:p>
            <a:pPr indent="0" lvl="0" marL="0" rtl="0" algn="ctr">
              <a:lnSpc>
                <a:spcPct val="90000"/>
              </a:lnSpc>
              <a:spcBef>
                <a:spcPts val="0"/>
              </a:spcBef>
              <a:spcAft>
                <a:spcPts val="0"/>
              </a:spcAft>
              <a:buClr>
                <a:srgbClr val="75818B"/>
              </a:buClr>
              <a:buSzPts val="1600"/>
              <a:buNone/>
            </a:pPr>
            <a:r>
              <a:t/>
            </a:r>
            <a:endParaRPr b="0"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Contexto</a:t>
            </a:r>
            <a:endParaRPr/>
          </a:p>
        </p:txBody>
      </p:sp>
      <p:sp>
        <p:nvSpPr>
          <p:cNvPr id="72" name="Google Shape;72;p16"/>
          <p:cNvSpPr txBox="1"/>
          <p:nvPr>
            <p:ph idx="1" type="body"/>
          </p:nvPr>
        </p:nvSpPr>
        <p:spPr>
          <a:xfrm>
            <a:off x="515175" y="851000"/>
            <a:ext cx="8324100" cy="2577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b="1" lang="en-US" sz="1800">
                <a:solidFill>
                  <a:srgbClr val="292D31"/>
                </a:solidFill>
              </a:rPr>
              <a:t>Sensores de temperatura integrados</a:t>
            </a:r>
            <a:r>
              <a:rPr lang="en-US" sz="1800">
                <a:solidFill>
                  <a:srgbClr val="292D31"/>
                </a:solidFill>
              </a:rPr>
              <a:t> são transdutores lineares que transformam um valor de temperatura em respectivo sinal elétrico, o qual é interpretado pelo sistema e, por ventura, exibido para o usuário.</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São utilizados em todo tipo de sistema que necessite efetuar o controle de variáveis, tendo a temperatura como parâmetro moderador. Estima-se que o mercado atual [5], com fabricantes como Analog Devices, Texas Instruments e Microchip, tenha receita de US$5,62bi em vendas de sensores integrados (dados de 2018).</a:t>
            </a:r>
            <a:endParaRPr sz="1800">
              <a:solidFill>
                <a:srgbClr val="292D31"/>
              </a:solidFill>
            </a:endParaRPr>
          </a:p>
        </p:txBody>
      </p:sp>
      <p:sp>
        <p:nvSpPr>
          <p:cNvPr id="73" name="Google Shape;73;p16"/>
          <p:cNvSpPr txBox="1"/>
          <p:nvPr/>
        </p:nvSpPr>
        <p:spPr>
          <a:xfrm>
            <a:off x="515175" y="5606525"/>
            <a:ext cx="45270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Diagrama de sensor integrado LM35</a:t>
            </a:r>
            <a:endParaRPr sz="1800">
              <a:solidFill>
                <a:srgbClr val="292D31"/>
              </a:solidFill>
              <a:latin typeface="Calibri"/>
              <a:ea typeface="Calibri"/>
              <a:cs typeface="Calibri"/>
              <a:sym typeface="Calibri"/>
            </a:endParaRPr>
          </a:p>
        </p:txBody>
      </p:sp>
      <p:pic>
        <p:nvPicPr>
          <p:cNvPr id="74" name="Google Shape;74;p16"/>
          <p:cNvPicPr preferRelativeResize="0"/>
          <p:nvPr/>
        </p:nvPicPr>
        <p:blipFill>
          <a:blip r:embed="rId3">
            <a:alphaModFix/>
          </a:blip>
          <a:stretch>
            <a:fillRect/>
          </a:stretch>
        </p:blipFill>
        <p:spPr>
          <a:xfrm>
            <a:off x="616500" y="3471818"/>
            <a:ext cx="4324350" cy="1850822"/>
          </a:xfrm>
          <a:prstGeom prst="rect">
            <a:avLst/>
          </a:prstGeom>
          <a:noFill/>
          <a:ln cap="flat" cmpd="sng" w="9525">
            <a:solidFill>
              <a:schemeClr val="dk2"/>
            </a:solidFill>
            <a:prstDash val="solid"/>
            <a:round/>
            <a:headEnd len="sm" w="sm" type="none"/>
            <a:tailEnd len="sm" w="sm" type="none"/>
          </a:ln>
        </p:spPr>
      </p:pic>
      <p:pic>
        <p:nvPicPr>
          <p:cNvPr id="75" name="Google Shape;75;p16"/>
          <p:cNvPicPr preferRelativeResize="0"/>
          <p:nvPr/>
        </p:nvPicPr>
        <p:blipFill>
          <a:blip r:embed="rId4">
            <a:alphaModFix/>
          </a:blip>
          <a:stretch>
            <a:fillRect/>
          </a:stretch>
        </p:blipFill>
        <p:spPr>
          <a:xfrm>
            <a:off x="5702012" y="3319414"/>
            <a:ext cx="2243138" cy="2250649"/>
          </a:xfrm>
          <a:prstGeom prst="rect">
            <a:avLst/>
          </a:prstGeom>
          <a:noFill/>
          <a:ln>
            <a:noFill/>
          </a:ln>
        </p:spPr>
      </p:pic>
      <p:sp>
        <p:nvSpPr>
          <p:cNvPr id="76" name="Google Shape;76;p16"/>
          <p:cNvSpPr txBox="1"/>
          <p:nvPr/>
        </p:nvSpPr>
        <p:spPr>
          <a:xfrm>
            <a:off x="2157000" y="5322643"/>
            <a:ext cx="10407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292D31"/>
                </a:solidFill>
                <a:latin typeface="Calibri"/>
                <a:ea typeface="Calibri"/>
                <a:cs typeface="Calibri"/>
                <a:sym typeface="Calibri"/>
              </a:rPr>
              <a:t>(a)</a:t>
            </a:r>
            <a:endParaRPr sz="1800">
              <a:solidFill>
                <a:srgbClr val="292D31"/>
              </a:solidFill>
            </a:endParaRPr>
          </a:p>
        </p:txBody>
      </p:sp>
      <p:sp>
        <p:nvSpPr>
          <p:cNvPr id="77" name="Google Shape;77;p16"/>
          <p:cNvSpPr txBox="1"/>
          <p:nvPr/>
        </p:nvSpPr>
        <p:spPr>
          <a:xfrm>
            <a:off x="6201912" y="5246925"/>
            <a:ext cx="10407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292D31"/>
                </a:solidFill>
                <a:latin typeface="Calibri"/>
                <a:ea typeface="Calibri"/>
                <a:cs typeface="Calibri"/>
                <a:sym typeface="Calibri"/>
              </a:rPr>
              <a:t>(b)</a:t>
            </a:r>
            <a:endParaRPr sz="1800">
              <a:solidFill>
                <a:srgbClr val="292D31"/>
              </a:solidFill>
            </a:endParaRPr>
          </a:p>
        </p:txBody>
      </p:sp>
      <p:sp>
        <p:nvSpPr>
          <p:cNvPr id="78" name="Google Shape;78;p16"/>
          <p:cNvSpPr txBox="1"/>
          <p:nvPr/>
        </p:nvSpPr>
        <p:spPr>
          <a:xfrm>
            <a:off x="4807875" y="5630700"/>
            <a:ext cx="40314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LM35 em seu encapsulamento comercial</a:t>
            </a:r>
            <a:endParaRPr sz="1800">
              <a:solidFill>
                <a:srgbClr val="292D3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Google Shape;83;p17"/>
          <p:cNvGrpSpPr/>
          <p:nvPr/>
        </p:nvGrpSpPr>
        <p:grpSpPr>
          <a:xfrm>
            <a:off x="972759" y="4835252"/>
            <a:ext cx="7818986" cy="1199236"/>
            <a:chOff x="642125" y="1194600"/>
            <a:chExt cx="5470500" cy="1408050"/>
          </a:xfrm>
        </p:grpSpPr>
        <p:sp>
          <p:nvSpPr>
            <p:cNvPr id="84" name="Google Shape;84;p17"/>
            <p:cNvSpPr/>
            <p:nvPr/>
          </p:nvSpPr>
          <p:spPr>
            <a:xfrm>
              <a:off x="642125" y="119460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642125" y="1566791"/>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642125" y="193558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642125" y="2306849"/>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7"/>
          <p:cNvGrpSpPr/>
          <p:nvPr/>
        </p:nvGrpSpPr>
        <p:grpSpPr>
          <a:xfrm>
            <a:off x="972759" y="1488627"/>
            <a:ext cx="7818999" cy="2770482"/>
            <a:chOff x="642125" y="1194600"/>
            <a:chExt cx="5470509" cy="3252885"/>
          </a:xfrm>
        </p:grpSpPr>
        <p:sp>
          <p:nvSpPr>
            <p:cNvPr id="89" name="Google Shape;89;p17"/>
            <p:cNvSpPr/>
            <p:nvPr/>
          </p:nvSpPr>
          <p:spPr>
            <a:xfrm>
              <a:off x="642125" y="119460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42125" y="1566791"/>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642125" y="1935580"/>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642125" y="2306849"/>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642125" y="2681237"/>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42125" y="3053286"/>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42125" y="3425335"/>
              <a:ext cx="5470500" cy="29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42134" y="3797385"/>
              <a:ext cx="5470500" cy="65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idx="1" type="body"/>
          </p:nvPr>
        </p:nvSpPr>
        <p:spPr>
          <a:xfrm>
            <a:off x="515175" y="927200"/>
            <a:ext cx="8324100" cy="5275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Algumas características propostas no projeto:</a:t>
            </a:r>
            <a:endParaRPr sz="1800">
              <a:solidFill>
                <a:srgbClr val="292D31"/>
              </a:solidFill>
            </a:endParaRPr>
          </a:p>
          <a:p>
            <a:pPr indent="457200" lvl="0" marL="0" marR="0" rtl="0" algn="just">
              <a:lnSpc>
                <a:spcPct val="115000"/>
              </a:lnSpc>
              <a:spcBef>
                <a:spcPts val="1000"/>
              </a:spcBef>
              <a:spcAft>
                <a:spcPts val="0"/>
              </a:spcAft>
              <a:buNone/>
            </a:pPr>
            <a:r>
              <a:rPr lang="en-US" sz="1800">
                <a:solidFill>
                  <a:srgbClr val="59626A"/>
                </a:solidFill>
              </a:rPr>
              <a:t>Utilização de transistores MOS para o Bandgap proposto; </a:t>
            </a:r>
            <a:endParaRPr sz="1800">
              <a:solidFill>
                <a:srgbClr val="59626A"/>
              </a:solidFill>
            </a:endParaRPr>
          </a:p>
          <a:p>
            <a:pPr indent="0" lvl="0" marL="457200" marR="0" rtl="0" algn="just">
              <a:lnSpc>
                <a:spcPct val="115000"/>
              </a:lnSpc>
              <a:spcBef>
                <a:spcPts val="0"/>
              </a:spcBef>
              <a:spcAft>
                <a:spcPts val="0"/>
              </a:spcAft>
              <a:buNone/>
            </a:pPr>
            <a:r>
              <a:rPr lang="en-US" sz="1800">
                <a:solidFill>
                  <a:srgbClr val="59626A"/>
                </a:solidFill>
              </a:rPr>
              <a:t>Geração de própria tensão de referência (Vref);  </a:t>
            </a:r>
            <a:endParaRPr sz="1800">
              <a:solidFill>
                <a:srgbClr val="59626A"/>
              </a:solidFill>
            </a:endParaRPr>
          </a:p>
          <a:p>
            <a:pPr indent="0" lvl="0" marL="457200" marR="0" rtl="0" algn="just">
              <a:lnSpc>
                <a:spcPct val="115000"/>
              </a:lnSpc>
              <a:spcBef>
                <a:spcPts val="0"/>
              </a:spcBef>
              <a:spcAft>
                <a:spcPts val="0"/>
              </a:spcAft>
              <a:buNone/>
            </a:pPr>
            <a:r>
              <a:rPr lang="en-US" sz="1800">
                <a:solidFill>
                  <a:srgbClr val="59626A"/>
                </a:solidFill>
              </a:rPr>
              <a:t>Precisão de valor medido de temperatura em </a:t>
            </a:r>
            <a:r>
              <a:rPr lang="en-US" sz="1800">
                <a:solidFill>
                  <a:srgbClr val="59626A"/>
                </a:solidFill>
              </a:rPr>
              <a:t>0,5ºC</a:t>
            </a:r>
            <a:r>
              <a:rPr lang="en-US" sz="1800">
                <a:solidFill>
                  <a:srgbClr val="59626A"/>
                </a:solidFill>
              </a:rPr>
              <a:t>;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Intervalo de medição de temperatura de -25 a 100ºC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Consumo médio do circuito de Bandgap em torno de </a:t>
            </a:r>
            <a:r>
              <a:rPr lang="en-US" sz="1800">
                <a:solidFill>
                  <a:srgbClr val="59626A"/>
                </a:solidFill>
              </a:rPr>
              <a:t>10μW</a:t>
            </a:r>
            <a:r>
              <a:rPr lang="en-US" sz="1800">
                <a:solidFill>
                  <a:srgbClr val="59626A"/>
                </a:solidFill>
              </a:rPr>
              <a:t>;</a:t>
            </a:r>
            <a:r>
              <a:rPr lang="en-US" sz="1800">
                <a:solidFill>
                  <a:srgbClr val="59626A"/>
                </a:solidFill>
              </a:rPr>
              <a:t>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Conversão A/D com amplificadores operacionais reais;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Sistema em malha fechada com circuito realimentado;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Simulação de características e resultados do circuito em software especializado (LTSPICE). </a:t>
            </a:r>
            <a:endParaRPr sz="1800">
              <a:solidFill>
                <a:srgbClr val="59626A"/>
              </a:solidFill>
            </a:endParaRPr>
          </a:p>
          <a:p>
            <a:pPr indent="0" lvl="0" marL="0" rtl="0" algn="just">
              <a:lnSpc>
                <a:spcPct val="90000"/>
              </a:lnSpc>
              <a:spcBef>
                <a:spcPts val="1000"/>
              </a:spcBef>
              <a:spcAft>
                <a:spcPts val="0"/>
              </a:spcAft>
              <a:buNone/>
            </a:pPr>
            <a:r>
              <a:rPr lang="en-US" sz="1800">
                <a:solidFill>
                  <a:srgbClr val="292D31"/>
                </a:solidFill>
              </a:rPr>
              <a:t>Alguns possíveis desafios do projeto:</a:t>
            </a:r>
            <a:endParaRPr sz="1800">
              <a:solidFill>
                <a:srgbClr val="292D31"/>
              </a:solidFill>
            </a:endParaRPr>
          </a:p>
          <a:p>
            <a:pPr indent="0" lvl="0" marL="457200" rtl="0" algn="just">
              <a:lnSpc>
                <a:spcPct val="115000"/>
              </a:lnSpc>
              <a:spcBef>
                <a:spcPts val="1000"/>
              </a:spcBef>
              <a:spcAft>
                <a:spcPts val="0"/>
              </a:spcAft>
              <a:buNone/>
            </a:pPr>
            <a:r>
              <a:rPr lang="en-US" sz="1800">
                <a:solidFill>
                  <a:srgbClr val="59626A"/>
                </a:solidFill>
              </a:rPr>
              <a:t>Projetar controlador para realimentação do sistema;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Dimensionar o parâmetros do conversor A/D;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Utilizar tensões e variações pequenas (V</a:t>
            </a:r>
            <a:r>
              <a:rPr lang="en-US">
                <a:solidFill>
                  <a:srgbClr val="59626A"/>
                </a:solidFill>
              </a:rPr>
              <a:t>PTAT, </a:t>
            </a:r>
            <a:r>
              <a:rPr lang="en-US" sz="1800">
                <a:solidFill>
                  <a:srgbClr val="59626A"/>
                </a:solidFill>
              </a:rPr>
              <a:t>ΔV</a:t>
            </a:r>
            <a:r>
              <a:rPr lang="en-US">
                <a:solidFill>
                  <a:srgbClr val="59626A"/>
                </a:solidFill>
              </a:rPr>
              <a:t>PTAT </a:t>
            </a:r>
            <a:r>
              <a:rPr lang="en-US" sz="1800">
                <a:solidFill>
                  <a:srgbClr val="59626A"/>
                </a:solidFill>
              </a:rPr>
              <a:t>e</a:t>
            </a:r>
            <a:r>
              <a:rPr lang="en-US">
                <a:solidFill>
                  <a:srgbClr val="59626A"/>
                </a:solidFill>
              </a:rPr>
              <a:t> </a:t>
            </a:r>
            <a:r>
              <a:rPr lang="en-US" sz="1800">
                <a:solidFill>
                  <a:srgbClr val="59626A"/>
                </a:solidFill>
              </a:rPr>
              <a:t>V</a:t>
            </a:r>
            <a:r>
              <a:rPr lang="en-US">
                <a:solidFill>
                  <a:srgbClr val="59626A"/>
                </a:solidFill>
              </a:rPr>
              <a:t>SUPPLY</a:t>
            </a:r>
            <a:r>
              <a:rPr lang="en-US" sz="1800">
                <a:solidFill>
                  <a:srgbClr val="59626A"/>
                </a:solidFill>
              </a:rPr>
              <a:t>); </a:t>
            </a:r>
            <a:endParaRPr sz="1800">
              <a:solidFill>
                <a:srgbClr val="59626A"/>
              </a:solidFill>
            </a:endParaRPr>
          </a:p>
          <a:p>
            <a:pPr indent="0" lvl="0" marL="457200" rtl="0" algn="just">
              <a:lnSpc>
                <a:spcPct val="115000"/>
              </a:lnSpc>
              <a:spcBef>
                <a:spcPts val="0"/>
              </a:spcBef>
              <a:spcAft>
                <a:spcPts val="0"/>
              </a:spcAft>
              <a:buNone/>
            </a:pPr>
            <a:r>
              <a:rPr lang="en-US" sz="1800">
                <a:solidFill>
                  <a:srgbClr val="59626A"/>
                </a:solidFill>
              </a:rPr>
              <a:t>Propiciar robustez e garantia de precisão. </a:t>
            </a:r>
            <a:endParaRPr sz="1800">
              <a:solidFill>
                <a:srgbClr val="59626A"/>
              </a:solidFill>
            </a:endParaRPr>
          </a:p>
        </p:txBody>
      </p:sp>
      <p:sp>
        <p:nvSpPr>
          <p:cNvPr id="98" name="Google Shape;98;p17"/>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Requisitos Gerais</a:t>
            </a:r>
            <a:r>
              <a:rPr lang="en-US"/>
              <a:t> e Desafios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Diagrama Funcional</a:t>
            </a:r>
            <a:endParaRPr/>
          </a:p>
        </p:txBody>
      </p:sp>
      <p:sp>
        <p:nvSpPr>
          <p:cNvPr id="104" name="Google Shape;104;p18"/>
          <p:cNvSpPr/>
          <p:nvPr/>
        </p:nvSpPr>
        <p:spPr>
          <a:xfrm>
            <a:off x="811275" y="3669780"/>
            <a:ext cx="1556400" cy="63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BANDGAP</a:t>
            </a:r>
            <a:endParaRPr b="1"/>
          </a:p>
        </p:txBody>
      </p:sp>
      <p:sp>
        <p:nvSpPr>
          <p:cNvPr id="105" name="Google Shape;105;p18"/>
          <p:cNvSpPr/>
          <p:nvPr/>
        </p:nvSpPr>
        <p:spPr>
          <a:xfrm>
            <a:off x="2957575" y="3353180"/>
            <a:ext cx="5351100" cy="2533500"/>
          </a:xfrm>
          <a:prstGeom prst="rect">
            <a:avLst/>
          </a:prstGeom>
          <a:noFill/>
          <a:ln cap="flat" cmpd="sng" w="9525">
            <a:solidFill>
              <a:srgbClr val="000000"/>
            </a:solidFill>
            <a:prstDash val="dot"/>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lang="en-US"/>
              <a:t>ADC (Dual Slope)</a:t>
            </a:r>
            <a:endParaRPr/>
          </a:p>
        </p:txBody>
      </p:sp>
      <p:sp>
        <p:nvSpPr>
          <p:cNvPr id="106" name="Google Shape;106;p18"/>
          <p:cNvSpPr/>
          <p:nvPr/>
        </p:nvSpPr>
        <p:spPr>
          <a:xfrm>
            <a:off x="3637925" y="3669780"/>
            <a:ext cx="1248900" cy="63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Integrador</a:t>
            </a:r>
            <a:endParaRPr/>
          </a:p>
        </p:txBody>
      </p:sp>
      <p:sp>
        <p:nvSpPr>
          <p:cNvPr id="107" name="Google Shape;107;p18"/>
          <p:cNvSpPr/>
          <p:nvPr/>
        </p:nvSpPr>
        <p:spPr>
          <a:xfrm>
            <a:off x="5119476" y="3669780"/>
            <a:ext cx="1248900" cy="63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Comparador</a:t>
            </a:r>
            <a:endParaRPr/>
          </a:p>
        </p:txBody>
      </p:sp>
      <p:cxnSp>
        <p:nvCxnSpPr>
          <p:cNvPr id="108" name="Google Shape;108;p18"/>
          <p:cNvCxnSpPr/>
          <p:nvPr/>
        </p:nvCxnSpPr>
        <p:spPr>
          <a:xfrm>
            <a:off x="2367675" y="3835830"/>
            <a:ext cx="736800" cy="0"/>
          </a:xfrm>
          <a:prstGeom prst="straightConnector1">
            <a:avLst/>
          </a:prstGeom>
          <a:noFill/>
          <a:ln cap="flat" cmpd="sng" w="9525">
            <a:solidFill>
              <a:srgbClr val="000000"/>
            </a:solidFill>
            <a:prstDash val="solid"/>
            <a:round/>
            <a:headEnd len="med" w="med" type="none"/>
            <a:tailEnd len="med" w="med" type="oval"/>
          </a:ln>
        </p:spPr>
      </p:cxnSp>
      <p:cxnSp>
        <p:nvCxnSpPr>
          <p:cNvPr id="109" name="Google Shape;109;p18"/>
          <p:cNvCxnSpPr/>
          <p:nvPr/>
        </p:nvCxnSpPr>
        <p:spPr>
          <a:xfrm>
            <a:off x="2367675" y="4140630"/>
            <a:ext cx="736800" cy="0"/>
          </a:xfrm>
          <a:prstGeom prst="straightConnector1">
            <a:avLst/>
          </a:prstGeom>
          <a:noFill/>
          <a:ln cap="flat" cmpd="sng" w="9525">
            <a:solidFill>
              <a:srgbClr val="000000"/>
            </a:solidFill>
            <a:prstDash val="solid"/>
            <a:round/>
            <a:headEnd len="med" w="med" type="none"/>
            <a:tailEnd len="med" w="med" type="oval"/>
          </a:ln>
        </p:spPr>
      </p:cxnSp>
      <p:cxnSp>
        <p:nvCxnSpPr>
          <p:cNvPr id="110" name="Google Shape;110;p18"/>
          <p:cNvCxnSpPr>
            <a:stCxn id="106" idx="3"/>
            <a:endCxn id="107" idx="1"/>
          </p:cNvCxnSpPr>
          <p:nvPr/>
        </p:nvCxnSpPr>
        <p:spPr>
          <a:xfrm>
            <a:off x="4886825" y="3988230"/>
            <a:ext cx="232800" cy="0"/>
          </a:xfrm>
          <a:prstGeom prst="straightConnector1">
            <a:avLst/>
          </a:prstGeom>
          <a:noFill/>
          <a:ln cap="flat" cmpd="sng" w="9525">
            <a:solidFill>
              <a:srgbClr val="000000"/>
            </a:solidFill>
            <a:prstDash val="solid"/>
            <a:round/>
            <a:headEnd len="med" w="med" type="none"/>
            <a:tailEnd len="med" w="med" type="triangle"/>
          </a:ln>
        </p:spPr>
      </p:cxnSp>
      <p:sp>
        <p:nvSpPr>
          <p:cNvPr id="111" name="Google Shape;111;p18"/>
          <p:cNvSpPr txBox="1"/>
          <p:nvPr/>
        </p:nvSpPr>
        <p:spPr>
          <a:xfrm>
            <a:off x="2360600" y="3480330"/>
            <a:ext cx="64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V</a:t>
            </a:r>
            <a:r>
              <a:rPr lang="en-US" sz="1000"/>
              <a:t>PTAT</a:t>
            </a:r>
            <a:endParaRPr sz="1000"/>
          </a:p>
        </p:txBody>
      </p:sp>
      <p:sp>
        <p:nvSpPr>
          <p:cNvPr id="112" name="Google Shape;112;p18"/>
          <p:cNvSpPr txBox="1"/>
          <p:nvPr/>
        </p:nvSpPr>
        <p:spPr>
          <a:xfrm>
            <a:off x="2360600" y="3801248"/>
            <a:ext cx="64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V</a:t>
            </a:r>
            <a:r>
              <a:rPr lang="en-US" sz="1000"/>
              <a:t>REF</a:t>
            </a:r>
            <a:endParaRPr sz="1000"/>
          </a:p>
        </p:txBody>
      </p:sp>
      <p:cxnSp>
        <p:nvCxnSpPr>
          <p:cNvPr id="113" name="Google Shape;113;p18"/>
          <p:cNvCxnSpPr/>
          <p:nvPr/>
        </p:nvCxnSpPr>
        <p:spPr>
          <a:xfrm flipH="1" rot="10800000">
            <a:off x="3073441" y="3675222"/>
            <a:ext cx="190500" cy="162600"/>
          </a:xfrm>
          <a:prstGeom prst="straightConnector1">
            <a:avLst/>
          </a:prstGeom>
          <a:noFill/>
          <a:ln cap="flat" cmpd="sng" w="9525">
            <a:solidFill>
              <a:srgbClr val="000000"/>
            </a:solidFill>
            <a:prstDash val="solid"/>
            <a:round/>
            <a:headEnd len="med" w="med" type="none"/>
            <a:tailEnd len="med" w="med" type="none"/>
          </a:ln>
        </p:spPr>
      </p:cxnSp>
      <p:cxnSp>
        <p:nvCxnSpPr>
          <p:cNvPr id="114" name="Google Shape;114;p18"/>
          <p:cNvCxnSpPr/>
          <p:nvPr/>
        </p:nvCxnSpPr>
        <p:spPr>
          <a:xfrm flipH="1" rot="10800000">
            <a:off x="3073441" y="3980022"/>
            <a:ext cx="190500" cy="162600"/>
          </a:xfrm>
          <a:prstGeom prst="straightConnector1">
            <a:avLst/>
          </a:prstGeom>
          <a:noFill/>
          <a:ln cap="flat" cmpd="sng" w="9525">
            <a:solidFill>
              <a:srgbClr val="000000"/>
            </a:solidFill>
            <a:prstDash val="solid"/>
            <a:round/>
            <a:headEnd len="med" w="med" type="none"/>
            <a:tailEnd len="med" w="med" type="none"/>
          </a:ln>
        </p:spPr>
      </p:cxnSp>
      <p:cxnSp>
        <p:nvCxnSpPr>
          <p:cNvPr id="115" name="Google Shape;115;p18"/>
          <p:cNvCxnSpPr/>
          <p:nvPr/>
        </p:nvCxnSpPr>
        <p:spPr>
          <a:xfrm>
            <a:off x="3282075" y="3835830"/>
            <a:ext cx="360600" cy="600"/>
          </a:xfrm>
          <a:prstGeom prst="straightConnector1">
            <a:avLst/>
          </a:prstGeom>
          <a:noFill/>
          <a:ln cap="flat" cmpd="sng" w="9525">
            <a:solidFill>
              <a:srgbClr val="000000"/>
            </a:solidFill>
            <a:prstDash val="solid"/>
            <a:round/>
            <a:headEnd len="med" w="med" type="oval"/>
            <a:tailEnd len="med" w="med" type="triangle"/>
          </a:ln>
        </p:spPr>
      </p:cxnSp>
      <p:cxnSp>
        <p:nvCxnSpPr>
          <p:cNvPr id="116" name="Google Shape;116;p18"/>
          <p:cNvCxnSpPr/>
          <p:nvPr/>
        </p:nvCxnSpPr>
        <p:spPr>
          <a:xfrm>
            <a:off x="3282075" y="4140630"/>
            <a:ext cx="360600" cy="600"/>
          </a:xfrm>
          <a:prstGeom prst="straightConnector1">
            <a:avLst/>
          </a:prstGeom>
          <a:noFill/>
          <a:ln cap="flat" cmpd="sng" w="9525">
            <a:solidFill>
              <a:srgbClr val="000000"/>
            </a:solidFill>
            <a:prstDash val="solid"/>
            <a:round/>
            <a:headEnd len="med" w="med" type="oval"/>
            <a:tailEnd len="med" w="med" type="triangle"/>
          </a:ln>
        </p:spPr>
      </p:cxnSp>
      <p:sp>
        <p:nvSpPr>
          <p:cNvPr id="117" name="Google Shape;117;p18"/>
          <p:cNvSpPr/>
          <p:nvPr/>
        </p:nvSpPr>
        <p:spPr>
          <a:xfrm>
            <a:off x="6832875" y="3669780"/>
            <a:ext cx="1248900" cy="63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Contador</a:t>
            </a:r>
            <a:endParaRPr/>
          </a:p>
        </p:txBody>
      </p:sp>
      <p:cxnSp>
        <p:nvCxnSpPr>
          <p:cNvPr id="118" name="Google Shape;118;p18"/>
          <p:cNvCxnSpPr>
            <a:stCxn id="107" idx="3"/>
            <a:endCxn id="117" idx="1"/>
          </p:cNvCxnSpPr>
          <p:nvPr/>
        </p:nvCxnSpPr>
        <p:spPr>
          <a:xfrm>
            <a:off x="6368376" y="3988230"/>
            <a:ext cx="464400" cy="0"/>
          </a:xfrm>
          <a:prstGeom prst="straightConnector1">
            <a:avLst/>
          </a:prstGeom>
          <a:noFill/>
          <a:ln cap="flat" cmpd="sng" w="9525">
            <a:solidFill>
              <a:srgbClr val="000000"/>
            </a:solidFill>
            <a:prstDash val="solid"/>
            <a:round/>
            <a:headEnd len="med" w="med" type="none"/>
            <a:tailEnd len="med" w="med" type="triangle"/>
          </a:ln>
        </p:spPr>
      </p:cxnSp>
      <p:sp>
        <p:nvSpPr>
          <p:cNvPr id="119" name="Google Shape;119;p18"/>
          <p:cNvSpPr/>
          <p:nvPr/>
        </p:nvSpPr>
        <p:spPr>
          <a:xfrm>
            <a:off x="6832875" y="4831655"/>
            <a:ext cx="1248900" cy="63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Registrador</a:t>
            </a:r>
            <a:endParaRPr/>
          </a:p>
        </p:txBody>
      </p:sp>
      <p:cxnSp>
        <p:nvCxnSpPr>
          <p:cNvPr id="120" name="Google Shape;120;p18"/>
          <p:cNvCxnSpPr>
            <a:stCxn id="117" idx="2"/>
            <a:endCxn id="119" idx="0"/>
          </p:cNvCxnSpPr>
          <p:nvPr/>
        </p:nvCxnSpPr>
        <p:spPr>
          <a:xfrm>
            <a:off x="7457325" y="4306680"/>
            <a:ext cx="0" cy="525000"/>
          </a:xfrm>
          <a:prstGeom prst="straightConnector1">
            <a:avLst/>
          </a:prstGeom>
          <a:noFill/>
          <a:ln cap="flat" cmpd="sng" w="9525">
            <a:solidFill>
              <a:srgbClr val="000000"/>
            </a:solidFill>
            <a:prstDash val="solid"/>
            <a:round/>
            <a:headEnd len="med" w="med" type="none"/>
            <a:tailEnd len="med" w="med" type="triangle"/>
          </a:ln>
        </p:spPr>
      </p:cxnSp>
      <p:sp>
        <p:nvSpPr>
          <p:cNvPr id="121" name="Google Shape;121;p18"/>
          <p:cNvSpPr txBox="1"/>
          <p:nvPr>
            <p:ph idx="1" type="body"/>
          </p:nvPr>
        </p:nvSpPr>
        <p:spPr>
          <a:xfrm>
            <a:off x="515175" y="1003400"/>
            <a:ext cx="8324100" cy="1930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diagrama abaixo mostra a nível funcional o sistema desenvolvido, que é composto de 6 blocos: circuito de tensão de bandgap, conversor analógico-digital de rampa dupla (integrador, comparador), um controlador para gerenciar as chaves, além do contador e do registrador. Vale ressaltar que a saída é um sinal discreto em amplitude e, para o escopo do projeto, o ponto de interesse do sistema é a saída do contador.</a:t>
            </a:r>
            <a:endParaRPr sz="1800">
              <a:solidFill>
                <a:srgbClr val="292D31"/>
              </a:solidFill>
            </a:endParaRPr>
          </a:p>
        </p:txBody>
      </p:sp>
      <p:cxnSp>
        <p:nvCxnSpPr>
          <p:cNvPr id="122" name="Google Shape;122;p18"/>
          <p:cNvCxnSpPr/>
          <p:nvPr/>
        </p:nvCxnSpPr>
        <p:spPr>
          <a:xfrm>
            <a:off x="3175950" y="3581780"/>
            <a:ext cx="600" cy="1586100"/>
          </a:xfrm>
          <a:prstGeom prst="straightConnector1">
            <a:avLst/>
          </a:prstGeom>
          <a:noFill/>
          <a:ln cap="flat" cmpd="sng" w="9525">
            <a:solidFill>
              <a:srgbClr val="000000"/>
            </a:solidFill>
            <a:prstDash val="lgDash"/>
            <a:round/>
            <a:headEnd len="med" w="med" type="none"/>
            <a:tailEnd len="med" w="med" type="none"/>
          </a:ln>
        </p:spPr>
      </p:cxnSp>
      <p:sp>
        <p:nvSpPr>
          <p:cNvPr id="123" name="Google Shape;123;p18"/>
          <p:cNvSpPr/>
          <p:nvPr/>
        </p:nvSpPr>
        <p:spPr>
          <a:xfrm>
            <a:off x="3637925" y="4831647"/>
            <a:ext cx="1248900" cy="63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Controlador</a:t>
            </a:r>
            <a:endParaRPr/>
          </a:p>
        </p:txBody>
      </p:sp>
      <p:cxnSp>
        <p:nvCxnSpPr>
          <p:cNvPr id="124" name="Google Shape;124;p18"/>
          <p:cNvCxnSpPr/>
          <p:nvPr/>
        </p:nvCxnSpPr>
        <p:spPr>
          <a:xfrm flipH="1" rot="10800000">
            <a:off x="3190875" y="5164430"/>
            <a:ext cx="447300" cy="3300"/>
          </a:xfrm>
          <a:prstGeom prst="straightConnector1">
            <a:avLst/>
          </a:prstGeom>
          <a:noFill/>
          <a:ln cap="flat" cmpd="sng" w="9525">
            <a:solidFill>
              <a:srgbClr val="000000"/>
            </a:solidFill>
            <a:prstDash val="lgDash"/>
            <a:round/>
            <a:headEnd len="med" w="med" type="none"/>
            <a:tailEnd len="med" w="med" type="none"/>
          </a:ln>
        </p:spPr>
      </p:cxnSp>
      <p:cxnSp>
        <p:nvCxnSpPr>
          <p:cNvPr id="125" name="Google Shape;125;p18"/>
          <p:cNvCxnSpPr>
            <a:stCxn id="123" idx="3"/>
            <a:endCxn id="119" idx="1"/>
          </p:cNvCxnSpPr>
          <p:nvPr/>
        </p:nvCxnSpPr>
        <p:spPr>
          <a:xfrm>
            <a:off x="4886825" y="5150097"/>
            <a:ext cx="1946100" cy="0"/>
          </a:xfrm>
          <a:prstGeom prst="straightConnector1">
            <a:avLst/>
          </a:prstGeom>
          <a:noFill/>
          <a:ln cap="flat" cmpd="sng" w="9525">
            <a:solidFill>
              <a:srgbClr val="000000"/>
            </a:solidFill>
            <a:prstDash val="lgDash"/>
            <a:round/>
            <a:headEnd len="med" w="med" type="none"/>
            <a:tailEnd len="med" w="med" type="none"/>
          </a:ln>
        </p:spPr>
      </p:cxnSp>
      <p:cxnSp>
        <p:nvCxnSpPr>
          <p:cNvPr id="126" name="Google Shape;126;p18"/>
          <p:cNvCxnSpPr/>
          <p:nvPr/>
        </p:nvCxnSpPr>
        <p:spPr>
          <a:xfrm flipH="1" rot="10800000">
            <a:off x="8085800" y="5207555"/>
            <a:ext cx="499800" cy="10800"/>
          </a:xfrm>
          <a:prstGeom prst="straightConnector1">
            <a:avLst/>
          </a:prstGeom>
          <a:noFill/>
          <a:ln cap="flat" cmpd="sng" w="9525">
            <a:solidFill>
              <a:srgbClr val="000000"/>
            </a:solidFill>
            <a:prstDash val="solid"/>
            <a:round/>
            <a:headEnd len="med" w="med" type="none"/>
            <a:tailEnd len="med" w="med" type="triangle"/>
          </a:ln>
        </p:spPr>
      </p:cxnSp>
      <p:sp>
        <p:nvSpPr>
          <p:cNvPr id="127" name="Google Shape;127;p18"/>
          <p:cNvSpPr txBox="1"/>
          <p:nvPr/>
        </p:nvSpPr>
        <p:spPr>
          <a:xfrm>
            <a:off x="8031621" y="4868055"/>
            <a:ext cx="930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Saída</a:t>
            </a:r>
            <a:endParaRPr/>
          </a:p>
        </p:txBody>
      </p:sp>
      <p:cxnSp>
        <p:nvCxnSpPr>
          <p:cNvPr id="128" name="Google Shape;128;p18"/>
          <p:cNvCxnSpPr/>
          <p:nvPr/>
        </p:nvCxnSpPr>
        <p:spPr>
          <a:xfrm flipH="1">
            <a:off x="6601200" y="4178950"/>
            <a:ext cx="2100" cy="988800"/>
          </a:xfrm>
          <a:prstGeom prst="straightConnector1">
            <a:avLst/>
          </a:prstGeom>
          <a:noFill/>
          <a:ln cap="flat" cmpd="sng" w="9525">
            <a:solidFill>
              <a:srgbClr val="000000"/>
            </a:solidFill>
            <a:prstDash val="lgDash"/>
            <a:round/>
            <a:headEnd len="med" w="med" type="none"/>
            <a:tailEnd len="med" w="med" type="none"/>
          </a:ln>
        </p:spPr>
      </p:cxnSp>
      <p:cxnSp>
        <p:nvCxnSpPr>
          <p:cNvPr id="129" name="Google Shape;129;p18"/>
          <p:cNvCxnSpPr/>
          <p:nvPr/>
        </p:nvCxnSpPr>
        <p:spPr>
          <a:xfrm>
            <a:off x="6601025" y="4182255"/>
            <a:ext cx="219300" cy="6000"/>
          </a:xfrm>
          <a:prstGeom prst="straightConnector1">
            <a:avLst/>
          </a:prstGeom>
          <a:noFill/>
          <a:ln cap="flat" cmpd="sng" w="9525">
            <a:solidFill>
              <a:srgbClr val="000000"/>
            </a:solidFill>
            <a:prstDash val="lg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Circuito Desenvolvido</a:t>
            </a:r>
            <a:endParaRPr/>
          </a:p>
        </p:txBody>
      </p:sp>
      <p:sp>
        <p:nvSpPr>
          <p:cNvPr id="135" name="Google Shape;135;p19"/>
          <p:cNvSpPr txBox="1"/>
          <p:nvPr>
            <p:ph idx="1" type="body"/>
          </p:nvPr>
        </p:nvSpPr>
        <p:spPr>
          <a:xfrm>
            <a:off x="515175" y="1003400"/>
            <a:ext cx="8324100" cy="2166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Circuito desenvolvido (RS7303) conta com:</a:t>
            </a:r>
            <a:endParaRPr sz="1800">
              <a:solidFill>
                <a:srgbClr val="292D31"/>
              </a:solidFill>
            </a:endParaRPr>
          </a:p>
          <a:p>
            <a:pPr indent="-342900" lvl="0" marL="457200" marR="0" rtl="0" algn="just">
              <a:lnSpc>
                <a:spcPct val="90000"/>
              </a:lnSpc>
              <a:spcBef>
                <a:spcPts val="1000"/>
              </a:spcBef>
              <a:spcAft>
                <a:spcPts val="0"/>
              </a:spcAft>
              <a:buClr>
                <a:srgbClr val="292D31"/>
              </a:buClr>
              <a:buSzPts val="1800"/>
              <a:buChar char="●"/>
            </a:pPr>
            <a:r>
              <a:rPr lang="en-US" sz="1800">
                <a:solidFill>
                  <a:srgbClr val="292D31"/>
                </a:solidFill>
              </a:rPr>
              <a:t>10 opamps (LT1677)</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1 capacitor (10uF)</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2 BJT (NPN - BC547C)</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28 resistores</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1 diodo (startup bandgap)</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21 Flip-Flops Tipo-D</a:t>
            </a:r>
            <a:endParaRPr sz="1800">
              <a:solidFill>
                <a:srgbClr val="292D31"/>
              </a:solidFill>
            </a:endParaRPr>
          </a:p>
        </p:txBody>
      </p:sp>
      <p:pic>
        <p:nvPicPr>
          <p:cNvPr id="136" name="Google Shape;136;p19"/>
          <p:cNvPicPr preferRelativeResize="0"/>
          <p:nvPr/>
        </p:nvPicPr>
        <p:blipFill>
          <a:blip r:embed="rId3">
            <a:alphaModFix/>
          </a:blip>
          <a:stretch>
            <a:fillRect/>
          </a:stretch>
        </p:blipFill>
        <p:spPr>
          <a:xfrm>
            <a:off x="356050" y="3086025"/>
            <a:ext cx="8431902" cy="3084625"/>
          </a:xfrm>
          <a:prstGeom prst="rect">
            <a:avLst/>
          </a:prstGeom>
          <a:noFill/>
          <a:ln cap="flat" cmpd="sng" w="9525">
            <a:solidFill>
              <a:schemeClr val="dk2"/>
            </a:solidFill>
            <a:prstDash val="solid"/>
            <a:round/>
            <a:headEnd len="sm" w="sm" type="none"/>
            <a:tailEnd len="sm" w="sm" type="none"/>
          </a:ln>
        </p:spPr>
      </p:pic>
      <p:pic>
        <p:nvPicPr>
          <p:cNvPr id="137" name="Google Shape;137;p19"/>
          <p:cNvPicPr preferRelativeResize="0"/>
          <p:nvPr/>
        </p:nvPicPr>
        <p:blipFill>
          <a:blip r:embed="rId4">
            <a:alphaModFix/>
          </a:blip>
          <a:stretch>
            <a:fillRect/>
          </a:stretch>
        </p:blipFill>
        <p:spPr>
          <a:xfrm>
            <a:off x="5563543" y="1159488"/>
            <a:ext cx="3224400" cy="161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Bloco Circuito Bandgap</a:t>
            </a:r>
            <a:endParaRPr/>
          </a:p>
        </p:txBody>
      </p:sp>
      <p:sp>
        <p:nvSpPr>
          <p:cNvPr id="143" name="Google Shape;143;p20"/>
          <p:cNvSpPr txBox="1"/>
          <p:nvPr>
            <p:ph idx="1" type="body"/>
          </p:nvPr>
        </p:nvSpPr>
        <p:spPr>
          <a:xfrm>
            <a:off x="515175" y="1003400"/>
            <a:ext cx="4485900" cy="5105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000"/>
              <a:buFont typeface="Arial"/>
              <a:buNone/>
            </a:pPr>
            <a:r>
              <a:rPr lang="en-US" sz="1600">
                <a:solidFill>
                  <a:srgbClr val="292D31"/>
                </a:solidFill>
              </a:rPr>
              <a:t>O Circuito de Referência Bandgap desenvolvido é baseado na topologia de Brokaw, descrita em [1]. O bloco utiliza-se de transistores BJT NPN modelo BC547C e suas respectivas variações de tensão em VBE devido à temperatura, de forma a gerar um cancelamento do termo decrescente complementar VCTAT. O sinal VPTAT (o qual se dá como VPTAT+ - VPTAT-) é diretamente proporcional à temperatura e apresenta variação linear. Adiciona-se o mecanismo de startup com excitação de tensão inicial em 0,05V no nó CTAT, realizada por diretiva do software (nodeset). Os resistores foram escolhidos de forma que a corrente em R1 seja 10 vezes maior que em R2. Com Q1 = Q2, é possível mostrar que:</a:t>
            </a:r>
            <a:endParaRPr sz="1600">
              <a:solidFill>
                <a:srgbClr val="292D31"/>
              </a:solidFill>
            </a:endParaRPr>
          </a:p>
          <a:p>
            <a:pPr indent="0" lvl="0" marL="0" rtl="0" algn="just">
              <a:lnSpc>
                <a:spcPct val="90000"/>
              </a:lnSpc>
              <a:spcBef>
                <a:spcPts val="1000"/>
              </a:spcBef>
              <a:spcAft>
                <a:spcPts val="0"/>
              </a:spcAft>
              <a:buClr>
                <a:schemeClr val="dk1"/>
              </a:buClr>
              <a:buSzPts val="2000"/>
              <a:buFont typeface="Arial"/>
              <a:buNone/>
            </a:pPr>
            <a:r>
              <a:t/>
            </a:r>
            <a:endParaRPr sz="1600">
              <a:solidFill>
                <a:srgbClr val="292D31"/>
              </a:solidFill>
            </a:endParaRPr>
          </a:p>
          <a:p>
            <a:pPr indent="0" lvl="0" marL="0" marR="0" rtl="0" algn="ctr">
              <a:lnSpc>
                <a:spcPct val="90000"/>
              </a:lnSpc>
              <a:spcBef>
                <a:spcPts val="1000"/>
              </a:spcBef>
              <a:spcAft>
                <a:spcPts val="0"/>
              </a:spcAft>
              <a:buNone/>
            </a:pPr>
            <a:r>
              <a:rPr lang="en-US" sz="1200">
                <a:solidFill>
                  <a:srgbClr val="292D31"/>
                </a:solidFill>
              </a:rPr>
              <a:t>VREF = VBE1 + R1*I1 = VBE1 + (R2/R3)*(kT/q)*ln(R2/R1)</a:t>
            </a:r>
            <a:endParaRPr sz="1200">
              <a:solidFill>
                <a:srgbClr val="292D31"/>
              </a:solidFill>
            </a:endParaRPr>
          </a:p>
        </p:txBody>
      </p:sp>
      <p:pic>
        <p:nvPicPr>
          <p:cNvPr id="144" name="Google Shape;144;p20"/>
          <p:cNvPicPr preferRelativeResize="0"/>
          <p:nvPr/>
        </p:nvPicPr>
        <p:blipFill>
          <a:blip r:embed="rId3">
            <a:alphaModFix/>
          </a:blip>
          <a:stretch>
            <a:fillRect/>
          </a:stretch>
        </p:blipFill>
        <p:spPr>
          <a:xfrm>
            <a:off x="5077275" y="1150825"/>
            <a:ext cx="3604935" cy="4355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Bloco de Alimentação</a:t>
            </a:r>
            <a:endParaRPr/>
          </a:p>
        </p:txBody>
      </p:sp>
      <p:sp>
        <p:nvSpPr>
          <p:cNvPr id="150" name="Google Shape;150;p21"/>
          <p:cNvSpPr txBox="1"/>
          <p:nvPr>
            <p:ph idx="1" type="body"/>
          </p:nvPr>
        </p:nvSpPr>
        <p:spPr>
          <a:xfrm>
            <a:off x="515175" y="1003400"/>
            <a:ext cx="8067600" cy="321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None/>
            </a:pPr>
            <a:r>
              <a:rPr lang="en-US" sz="1800">
                <a:solidFill>
                  <a:srgbClr val="292D31"/>
                </a:solidFill>
              </a:rPr>
              <a:t>O Bloco de Alimentação é composto pelas fontes de tensão necessárias tanto para a parte analógica, quanto para a digital. Foram utilizadas fontes para o clock dos flip-flops, tensão inicial no circuito de startup, além de alimentação principal (suposta como bateria de Ion-Lítion com valor nominal de 3,7V).</a:t>
            </a:r>
            <a:endParaRPr sz="1800">
              <a:solidFill>
                <a:srgbClr val="292D31"/>
              </a:solidFill>
            </a:endParaRPr>
          </a:p>
          <a:p>
            <a:pPr indent="0" lvl="0" marL="0" marR="0" rtl="0" algn="just">
              <a:lnSpc>
                <a:spcPct val="90000"/>
              </a:lnSpc>
              <a:spcBef>
                <a:spcPts val="1000"/>
              </a:spcBef>
              <a:spcAft>
                <a:spcPts val="0"/>
              </a:spcAft>
              <a:buNone/>
            </a:pPr>
            <a:r>
              <a:rPr lang="en-US" sz="1800">
                <a:solidFill>
                  <a:srgbClr val="292D31"/>
                </a:solidFill>
              </a:rPr>
              <a:t>Em relação à alimentação principal da bateria, foi adicionada uma estrutura com divisão de tensão e buffer para prover referência simétrica aos blocos analógicos, conforme ilustrado.</a:t>
            </a:r>
            <a:endParaRPr sz="1800">
              <a:solidFill>
                <a:srgbClr val="292D31"/>
              </a:solidFill>
            </a:endParaRPr>
          </a:p>
          <a:p>
            <a:pPr indent="0" lvl="0" marL="0" marR="0" rtl="0" algn="just">
              <a:lnSpc>
                <a:spcPct val="90000"/>
              </a:lnSpc>
              <a:spcBef>
                <a:spcPts val="1000"/>
              </a:spcBef>
              <a:spcAft>
                <a:spcPts val="0"/>
              </a:spcAft>
              <a:buNone/>
            </a:pPr>
            <a:r>
              <a:rPr lang="en-US" sz="1800">
                <a:solidFill>
                  <a:srgbClr val="292D31"/>
                </a:solidFill>
              </a:rPr>
              <a:t>Em simulação, as fontes não variam com temperatura (elementos ideais). Porém foram realizados testes considerando limite inferior (3,3V) e superior (4,2V) de tensão.</a:t>
            </a:r>
            <a:endParaRPr sz="1800">
              <a:solidFill>
                <a:srgbClr val="292D31"/>
              </a:solidFill>
            </a:endParaRPr>
          </a:p>
        </p:txBody>
      </p:sp>
      <p:pic>
        <p:nvPicPr>
          <p:cNvPr id="151" name="Google Shape;151;p21"/>
          <p:cNvPicPr preferRelativeResize="0"/>
          <p:nvPr/>
        </p:nvPicPr>
        <p:blipFill>
          <a:blip r:embed="rId3">
            <a:alphaModFix/>
          </a:blip>
          <a:stretch>
            <a:fillRect/>
          </a:stretch>
        </p:blipFill>
        <p:spPr>
          <a:xfrm>
            <a:off x="561275" y="4218075"/>
            <a:ext cx="8021426" cy="1916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76250" y="365125"/>
            <a:ext cx="7886700" cy="78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5818B"/>
              </a:buClr>
              <a:buSzPts val="4400"/>
              <a:buFont typeface="Arial"/>
              <a:buNone/>
            </a:pPr>
            <a:r>
              <a:rPr lang="en-US" sz="4000"/>
              <a:t>Bloco </a:t>
            </a:r>
            <a:r>
              <a:rPr lang="en-US" sz="4000"/>
              <a:t>Interface Bandgap/ADC</a:t>
            </a:r>
            <a:endParaRPr sz="4000"/>
          </a:p>
          <a:p>
            <a:pPr indent="0" lvl="0" marL="0" rtl="0" algn="l">
              <a:lnSpc>
                <a:spcPct val="90000"/>
              </a:lnSpc>
              <a:spcBef>
                <a:spcPts val="0"/>
              </a:spcBef>
              <a:spcAft>
                <a:spcPts val="0"/>
              </a:spcAft>
              <a:buClr>
                <a:srgbClr val="75818B"/>
              </a:buClr>
              <a:buSzPts val="4400"/>
              <a:buFont typeface="Arial"/>
              <a:buNone/>
            </a:pPr>
            <a:r>
              <a:t/>
            </a:r>
            <a:endParaRPr sz="4000"/>
          </a:p>
        </p:txBody>
      </p:sp>
      <p:sp>
        <p:nvSpPr>
          <p:cNvPr id="157" name="Google Shape;157;p22"/>
          <p:cNvSpPr txBox="1"/>
          <p:nvPr>
            <p:ph idx="1" type="body"/>
          </p:nvPr>
        </p:nvSpPr>
        <p:spPr>
          <a:xfrm>
            <a:off x="515175" y="1003400"/>
            <a:ext cx="4646700" cy="5046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000"/>
              <a:buFont typeface="Arial"/>
              <a:buNone/>
            </a:pPr>
            <a:r>
              <a:rPr lang="en-US" sz="1800">
                <a:solidFill>
                  <a:srgbClr val="292D31"/>
                </a:solidFill>
              </a:rPr>
              <a:t>O circuito de Interface Bandgap/ADC é utilizado para se processar os sinais desenvolvidos no bloco da referência de Bandgap e disponibilizá-los ao Conversor Analógico-Digital. Para isso foram projetados dois amplificadores de instrumentação para tratar dos sinais V</a:t>
            </a:r>
            <a:r>
              <a:rPr lang="en-US" sz="1200">
                <a:solidFill>
                  <a:srgbClr val="292D31"/>
                </a:solidFill>
              </a:rPr>
              <a:t>PTAT+</a:t>
            </a:r>
            <a:r>
              <a:rPr lang="en-US" sz="1800">
                <a:solidFill>
                  <a:srgbClr val="292D31"/>
                </a:solidFill>
              </a:rPr>
              <a:t>, V</a:t>
            </a:r>
            <a:r>
              <a:rPr lang="en-US" sz="1200">
                <a:solidFill>
                  <a:srgbClr val="292D31"/>
                </a:solidFill>
              </a:rPr>
              <a:t>PTAT-</a:t>
            </a:r>
            <a:r>
              <a:rPr lang="en-US" sz="1800">
                <a:solidFill>
                  <a:srgbClr val="292D31"/>
                </a:solidFill>
              </a:rPr>
              <a:t> e V</a:t>
            </a:r>
            <a:r>
              <a:rPr lang="en-US" sz="1200">
                <a:solidFill>
                  <a:srgbClr val="292D31"/>
                </a:solidFill>
              </a:rPr>
              <a:t>REF</a:t>
            </a:r>
            <a:r>
              <a:rPr lang="en-US" sz="1800">
                <a:solidFill>
                  <a:srgbClr val="292D31"/>
                </a:solidFill>
              </a:rPr>
              <a:t>.</a:t>
            </a:r>
            <a:endParaRPr sz="1800">
              <a:solidFill>
                <a:srgbClr val="292D31"/>
              </a:solidFill>
            </a:endParaRPr>
          </a:p>
          <a:p>
            <a:pPr indent="0" lvl="0" marL="0" rtl="0" algn="just">
              <a:lnSpc>
                <a:spcPct val="90000"/>
              </a:lnSpc>
              <a:spcBef>
                <a:spcPts val="1000"/>
              </a:spcBef>
              <a:spcAft>
                <a:spcPts val="0"/>
              </a:spcAft>
              <a:buNone/>
            </a:pPr>
            <a:r>
              <a:rPr lang="en-US" sz="1800">
                <a:solidFill>
                  <a:srgbClr val="292D31"/>
                </a:solidFill>
              </a:rPr>
              <a:t>Com isso é possível obter os sinais V</a:t>
            </a:r>
            <a:r>
              <a:rPr lang="en-US" sz="1200">
                <a:solidFill>
                  <a:srgbClr val="292D31"/>
                </a:solidFill>
              </a:rPr>
              <a:t>BG_REF </a:t>
            </a:r>
            <a:r>
              <a:rPr lang="en-US" sz="1800">
                <a:solidFill>
                  <a:srgbClr val="292D31"/>
                </a:solidFill>
              </a:rPr>
              <a:t>e</a:t>
            </a:r>
            <a:r>
              <a:rPr lang="en-US" sz="1200">
                <a:solidFill>
                  <a:srgbClr val="292D31"/>
                </a:solidFill>
              </a:rPr>
              <a:t> </a:t>
            </a:r>
            <a:r>
              <a:rPr lang="en-US" sz="1800">
                <a:solidFill>
                  <a:srgbClr val="292D31"/>
                </a:solidFill>
              </a:rPr>
              <a:t>V</a:t>
            </a:r>
            <a:r>
              <a:rPr lang="en-US" sz="1200">
                <a:solidFill>
                  <a:srgbClr val="292D31"/>
                </a:solidFill>
              </a:rPr>
              <a:t>BG_PTAT </a:t>
            </a:r>
            <a:r>
              <a:rPr lang="en-US" sz="1800">
                <a:solidFill>
                  <a:srgbClr val="292D31"/>
                </a:solidFill>
              </a:rPr>
              <a:t>respectivamente com ganhos 2,8 e  -18,92 </a:t>
            </a:r>
            <a:r>
              <a:rPr lang="en-US" sz="1800">
                <a:solidFill>
                  <a:srgbClr val="292D31"/>
                </a:solidFill>
              </a:rPr>
              <a:t>em relação a V</a:t>
            </a:r>
            <a:r>
              <a:rPr lang="en-US" sz="1200">
                <a:solidFill>
                  <a:srgbClr val="292D31"/>
                </a:solidFill>
              </a:rPr>
              <a:t>REF </a:t>
            </a:r>
            <a:r>
              <a:rPr lang="en-US" sz="1800">
                <a:solidFill>
                  <a:srgbClr val="292D31"/>
                </a:solidFill>
              </a:rPr>
              <a:t>e</a:t>
            </a:r>
            <a:r>
              <a:rPr lang="en-US" sz="1200">
                <a:solidFill>
                  <a:srgbClr val="292D31"/>
                </a:solidFill>
              </a:rPr>
              <a:t> </a:t>
            </a:r>
            <a:r>
              <a:rPr lang="en-US" sz="1800">
                <a:solidFill>
                  <a:srgbClr val="292D31"/>
                </a:solidFill>
              </a:rPr>
              <a:t>V</a:t>
            </a:r>
            <a:r>
              <a:rPr lang="en-US" sz="1200">
                <a:solidFill>
                  <a:srgbClr val="292D31"/>
                </a:solidFill>
              </a:rPr>
              <a:t>PTAT</a:t>
            </a:r>
            <a:r>
              <a:rPr lang="en-US" sz="1800">
                <a:solidFill>
                  <a:srgbClr val="292D31"/>
                </a:solidFill>
              </a:rPr>
              <a:t>. V</a:t>
            </a:r>
            <a:r>
              <a:rPr lang="en-US" sz="1200">
                <a:solidFill>
                  <a:srgbClr val="292D31"/>
                </a:solidFill>
              </a:rPr>
              <a:t>REF</a:t>
            </a:r>
            <a:r>
              <a:rPr lang="en-US" sz="1800">
                <a:solidFill>
                  <a:srgbClr val="292D31"/>
                </a:solidFill>
              </a:rPr>
              <a:t> = </a:t>
            </a:r>
            <a:r>
              <a:rPr lang="en-US" sz="1800">
                <a:solidFill>
                  <a:srgbClr val="292D31"/>
                </a:solidFill>
              </a:rPr>
              <a:t>1,09V (@20ºC).</a:t>
            </a:r>
            <a:endParaRPr sz="1800">
              <a:solidFill>
                <a:srgbClr val="292D31"/>
              </a:solidFill>
            </a:endParaRPr>
          </a:p>
          <a:p>
            <a:pPr indent="0" lvl="0" marL="0" rtl="0" algn="just">
              <a:lnSpc>
                <a:spcPct val="90000"/>
              </a:lnSpc>
              <a:spcBef>
                <a:spcPts val="1000"/>
              </a:spcBef>
              <a:spcAft>
                <a:spcPts val="0"/>
              </a:spcAft>
              <a:buClr>
                <a:schemeClr val="dk1"/>
              </a:buClr>
              <a:buSzPts val="2000"/>
              <a:buFont typeface="Arial"/>
              <a:buNone/>
            </a:pPr>
            <a:r>
              <a:rPr lang="en-US" sz="1800">
                <a:solidFill>
                  <a:srgbClr val="292D31"/>
                </a:solidFill>
              </a:rPr>
              <a:t>Considera-se que foram utilizados mecanismos similares de tratamento dos sinais V</a:t>
            </a:r>
            <a:r>
              <a:rPr lang="en-US" sz="1200">
                <a:solidFill>
                  <a:srgbClr val="292D31"/>
                </a:solidFill>
              </a:rPr>
              <a:t>REF</a:t>
            </a:r>
            <a:r>
              <a:rPr lang="en-US" sz="1800">
                <a:solidFill>
                  <a:srgbClr val="292D31"/>
                </a:solidFill>
              </a:rPr>
              <a:t> e V</a:t>
            </a:r>
            <a:r>
              <a:rPr lang="en-US" sz="1200">
                <a:solidFill>
                  <a:srgbClr val="292D31"/>
                </a:solidFill>
              </a:rPr>
              <a:t>PTAT</a:t>
            </a:r>
            <a:r>
              <a:rPr lang="en-US" sz="1800">
                <a:solidFill>
                  <a:srgbClr val="292D31"/>
                </a:solidFill>
              </a:rPr>
              <a:t> para garantir simetria, além de aproveitar a topologia desenvolvida para o bloco.</a:t>
            </a:r>
            <a:endParaRPr sz="1800">
              <a:solidFill>
                <a:srgbClr val="292D31"/>
              </a:solidFill>
            </a:endParaRPr>
          </a:p>
          <a:p>
            <a:pPr indent="0" lvl="0" marL="0" marR="0" rtl="0" algn="just">
              <a:lnSpc>
                <a:spcPct val="90000"/>
              </a:lnSpc>
              <a:spcBef>
                <a:spcPts val="1000"/>
              </a:spcBef>
              <a:spcAft>
                <a:spcPts val="0"/>
              </a:spcAft>
              <a:buNone/>
            </a:pPr>
            <a:r>
              <a:t/>
            </a:r>
            <a:endParaRPr sz="1800">
              <a:solidFill>
                <a:srgbClr val="292D31"/>
              </a:solidFill>
            </a:endParaRPr>
          </a:p>
        </p:txBody>
      </p:sp>
      <p:pic>
        <p:nvPicPr>
          <p:cNvPr id="158" name="Google Shape;158;p22"/>
          <p:cNvPicPr preferRelativeResize="0"/>
          <p:nvPr/>
        </p:nvPicPr>
        <p:blipFill>
          <a:blip r:embed="rId3">
            <a:alphaModFix/>
          </a:blip>
          <a:stretch>
            <a:fillRect/>
          </a:stretch>
        </p:blipFill>
        <p:spPr>
          <a:xfrm>
            <a:off x="5161750" y="1003400"/>
            <a:ext cx="3677525" cy="50460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