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5"/>
    <p:sldMasterId id="2147483659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B2335A-A3AD-46C8-B25B-9912C4B31873}">
  <a:tblStyle styleId="{B9B2335A-A3AD-46C8-B25B-9912C4B31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8cf00d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c8cf00d92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8cf00d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c8cf00d92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8dc68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c8dc6810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8cf00d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c8cf00d92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93cf21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c93cf213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93cf21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c93cf213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8e62afc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8e62afc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a515076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a515076d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b2dac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7b2dac4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8e62af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c8e62afc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c8cf00d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c8cf00d9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7084ea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17084ea52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5a255e0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5a255e0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a255e0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55a255e0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8cf00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5c8cf00d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8cf00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c8cf00d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8cf00d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c8cf00d92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8cf00d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c8cf00d92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8cf00d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c8cf00d92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28650" y="163198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>
            <p:ph idx="2" type="pic"/>
          </p:nvPr>
        </p:nvSpPr>
        <p:spPr>
          <a:xfrm>
            <a:off x="629841" y="1944895"/>
            <a:ext cx="37401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93514" y="1944895"/>
            <a:ext cx="39219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5567363" y="449263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5567363" y="2049463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"/>
          <p:cNvSpPr/>
          <p:nvPr>
            <p:ph idx="2" type="pic"/>
          </p:nvPr>
        </p:nvSpPr>
        <p:spPr>
          <a:xfrm>
            <a:off x="563278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eeexplore.ieee.org/document/1050532/" TargetMode="External"/><Relationship Id="rId4" Type="http://schemas.openxmlformats.org/officeDocument/2006/relationships/hyperlink" Target="https://run.unl.pt/bitstream/10362/11330/1/Silva_2013.pdf" TargetMode="External"/><Relationship Id="rId5" Type="http://schemas.openxmlformats.org/officeDocument/2006/relationships/hyperlink" Target="https://patents.google.com/patent/US7486129B2/en" TargetMode="External"/><Relationship Id="rId6" Type="http://schemas.openxmlformats.org/officeDocument/2006/relationships/hyperlink" Target="https://www.ijert.org/research/design-of-low-power-adc-using-0.18m-cmos-technology-IJERTV3IS11173.pdf" TargetMode="External"/><Relationship Id="rId7" Type="http://schemas.openxmlformats.org/officeDocument/2006/relationships/hyperlink" Target="https://www.statista.com/statistics/675169/worldwide-temperature-sensors-market-size/" TargetMode="External"/><Relationship Id="rId8" Type="http://schemas.openxmlformats.org/officeDocument/2006/relationships/hyperlink" Target="https://www.analog.com/media/en/technical-documentation/data-sheets/1677fa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andrempmattos@gmail.com" TargetMode="External"/><Relationship Id="rId4" Type="http://schemas.openxmlformats.org/officeDocument/2006/relationships/hyperlink" Target="mailto:gustavosimassilva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47662" y="1506537"/>
            <a:ext cx="84264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600"/>
              <a:t>Sensor Integrado de Temperatura</a:t>
            </a:r>
            <a:endParaRPr sz="3600"/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55600" y="2232025"/>
            <a:ext cx="838835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en-US" sz="1800"/>
              <a:t>André Martins Pio de Mattos e Gustavo Simas da Silva</a:t>
            </a:r>
            <a:endParaRPr/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65125" y="2557462"/>
            <a:ext cx="83788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en-US"/>
              <a:t>Engenharia Eletrônica 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| D</a:t>
            </a:r>
            <a:r>
              <a:rPr lang="en-US"/>
              <a:t>EEL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 | Centro Tecn</a:t>
            </a:r>
            <a:r>
              <a:rPr lang="en-US"/>
              <a:t>ológico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ADC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515025" y="998425"/>
            <a:ext cx="3509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 Bloco Conversor Analógico-Digital (ADC) é composto por um amplificador integrador inversor de Miller, chaves ideais e um comparador Schmitt-Trigger (histerese). 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Dispôs-se de diretivas .nodeset do simulador LTSPICE para aplicar um estado inicial a nós relevantes do sistema. Também, há a diretiva para os parâmetros básicos da chave.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24" y="951259"/>
            <a:ext cx="4814851" cy="331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515025" y="4274992"/>
            <a:ext cx="83244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É inserido, da mesma forma, um amplificador LT1677 para atuar como buffer de alimentação entre parte analógica e digital, conforme ilustrado.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Unidade de Controle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547125" y="1003400"/>
            <a:ext cx="8084400" cy="21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700">
                <a:solidFill>
                  <a:srgbClr val="292D31"/>
                </a:solidFill>
              </a:rPr>
              <a:t>A Unidade de Controle (UC) é responsável por disponibilizar sinais de comando para os demais blocos do sistema, fechando a malha geral e tornando o sistema realimentado. Utiliza de portas lógicas AND, NAND e Flip-Flops Tipo D. Simplificadamente, os Flip-Flops guardam valores de estado, que determinam a etapa de funcionamento do ADC. Existem três estados possíveis, S_IN(sinal de entrada para o integrador), S_REF(sinal de referência para o integrador) e S_OFF(quando se termina a execução). A lógica combinacional recebe condições de transição do circuito e, por consequência, atualiza o estado vigente.</a:t>
            </a:r>
            <a:endParaRPr sz="17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D31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150" y="3116900"/>
            <a:ext cx="7139700" cy="2931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000"/>
              <a:t>Blocos Contador e Registradores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08975" y="1150825"/>
            <a:ext cx="61944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D31"/>
                </a:solidFill>
              </a:rPr>
              <a:t>Os Blocos de Contador e Registradores têm como função, respectivamente, utilizar de um sinal de controle proveniente do Bloco Unidade de Controle para, então, efetuar a contagem binária (representação da temperatura) e posteriormente registrar os valores.</a:t>
            </a:r>
            <a:endParaRPr sz="16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D31"/>
                </a:solidFill>
              </a:rPr>
              <a:t>Para tal, são utilizados 10 Flip-Flops Tipo D para a representação em 10 bits. Os Flip-Flops atuam de forma assíncrona no Contador e de maneira síncrona no Bloco Registrador.</a:t>
            </a:r>
            <a:endParaRPr sz="16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D31"/>
                </a:solidFill>
              </a:rPr>
              <a:t>Os sinais de bit são enviados também à UC para realimentação e verificação de estado para conseguinte atuação nas chaves presentes no Bloco Conversor A/D.</a:t>
            </a:r>
            <a:endParaRPr b="1" sz="1600">
              <a:solidFill>
                <a:srgbClr val="292D31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675" y="1150825"/>
            <a:ext cx="2041375" cy="354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63" y="4793550"/>
            <a:ext cx="8326076" cy="12537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628650" y="242475"/>
            <a:ext cx="7886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Análise - Ampop LT1677</a:t>
            </a:r>
            <a:endParaRPr sz="3800"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565825" y="744625"/>
            <a:ext cx="7886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D31"/>
                </a:solidFill>
              </a:rPr>
              <a:t>O amplificador operacional utilizado é o LT1677 da fabricante Linear Technology [6]. O componente é de baixo ruído, rail-to-rail, e apresenta as seguintes especificações:</a:t>
            </a:r>
            <a:endParaRPr sz="16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D31"/>
              </a:solidFill>
            </a:endParaRPr>
          </a:p>
        </p:txBody>
      </p:sp>
      <p:graphicFrame>
        <p:nvGraphicFramePr>
          <p:cNvPr id="188" name="Google Shape;188;p26"/>
          <p:cNvGraphicFramePr/>
          <p:nvPr/>
        </p:nvGraphicFramePr>
        <p:xfrm>
          <a:off x="675750" y="20598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{B9B2335A-A3AD-46C8-B25B-9912C4B31873}</a:tableStyleId>
              </a:tblPr>
              <a:tblGrid>
                <a:gridCol w="3896250"/>
                <a:gridCol w="38962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92D31"/>
                          </a:solidFill>
                        </a:rPr>
                        <a:t>Ampop LT1677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997A3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Alimentação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±3V a ±18V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Offset máximo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60µV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Corrente de Bias máxima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20nA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Produto Ganho-Banda (GBW)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7,2MHz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Slew Rate típico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2,5V/µs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Faixa de Temperatura operacional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-40ºC a +85ºC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CMRR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130dB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28650" y="242475"/>
            <a:ext cx="7886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Análise - Integrador</a:t>
            </a:r>
            <a:endParaRPr sz="3800"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565825" y="744625"/>
            <a:ext cx="78867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D31"/>
                </a:solidFill>
              </a:rPr>
              <a:t>O gráfico abaixo apresenta os sinais de saída do integrador para as diferentes temperaturas simuladas (de -40ºC a +80ºC). Percebe-se que o tempo de descida para a temperatura máxima operacional é de aproximadamente 761ms, o que representa cerca de 42% do tempo total de medida.</a:t>
            </a:r>
            <a:endParaRPr sz="16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D31"/>
              </a:solidFill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35" y="2105425"/>
            <a:ext cx="8012328" cy="4021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513125" y="258675"/>
            <a:ext cx="7886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600"/>
              <a:t>Análise - Potência</a:t>
            </a:r>
            <a:endParaRPr sz="3600"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60425" y="762000"/>
            <a:ext cx="82335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D31"/>
                </a:solidFill>
              </a:rPr>
              <a:t>A potência média provida pela fonte de alimentação (bateria de Lítio-Íon) é proporcional à temperatura. Há um consumo médio de 80mW (para -40ºC) e 84mW (para 80ºC). Picos de potência são observados na transição para o estado de gravação do valor final de temperatura nos flip-flops registradores.</a:t>
            </a:r>
            <a:endParaRPr sz="1600">
              <a:solidFill>
                <a:srgbClr val="292D31"/>
              </a:solidFill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25" y="2058310"/>
            <a:ext cx="8233599" cy="40911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Análise - Precisão</a:t>
            </a:r>
            <a:endParaRPr sz="3800"/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628725" y="22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{B9B2335A-A3AD-46C8-B25B-9912C4B31873}</a:tableStyleId>
              </a:tblPr>
              <a:tblGrid>
                <a:gridCol w="1310150"/>
                <a:gridCol w="989450"/>
                <a:gridCol w="1149800"/>
                <a:gridCol w="1423350"/>
                <a:gridCol w="885675"/>
                <a:gridCol w="1121475"/>
                <a:gridCol w="116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Temperatura</a:t>
                      </a:r>
                      <a:endParaRPr b="1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V</a:t>
                      </a:r>
                      <a:r>
                        <a:rPr b="1" lang="en-US" sz="1100">
                          <a:solidFill>
                            <a:srgbClr val="292D31"/>
                          </a:solidFill>
                        </a:rPr>
                        <a:t>REF</a:t>
                      </a:r>
                      <a:endParaRPr b="1" sz="11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V</a:t>
                      </a:r>
                      <a:r>
                        <a:rPr b="1" lang="en-US" sz="1100">
                          <a:solidFill>
                            <a:srgbClr val="292D31"/>
                          </a:solidFill>
                        </a:rPr>
                        <a:t>PTAT_REAL</a:t>
                      </a:r>
                      <a:endParaRPr b="1" sz="11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V</a:t>
                      </a:r>
                      <a:r>
                        <a:rPr b="1" lang="en-US" sz="1100">
                          <a:solidFill>
                            <a:srgbClr val="292D31"/>
                          </a:solidFill>
                        </a:rPr>
                        <a:t>PTAT_ADC</a:t>
                      </a:r>
                      <a:endParaRPr b="1" sz="11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T2</a:t>
                      </a:r>
                      <a:r>
                        <a:rPr b="1" lang="en-US" sz="1100">
                          <a:solidFill>
                            <a:srgbClr val="292D31"/>
                          </a:solidFill>
                        </a:rPr>
                        <a:t>ADC</a:t>
                      </a:r>
                      <a:endParaRPr b="1" sz="11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E</a:t>
                      </a:r>
                      <a:r>
                        <a:rPr b="1" lang="en-US" sz="1100">
                          <a:solidFill>
                            <a:srgbClr val="292D31"/>
                          </a:solidFill>
                        </a:rPr>
                        <a:t>R</a:t>
                      </a:r>
                      <a:endParaRPr b="1" sz="11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ΔºC</a:t>
                      </a:r>
                      <a:endParaRPr b="1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-40ºC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1,209V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693,669mV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694,024mV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588ms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0,0483%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0,019</a:t>
                      </a:r>
                      <a:r>
                        <a:rPr lang="en-US"/>
                        <a:t>32</a:t>
                      </a:r>
                      <a:r>
                        <a:rPr lang="en-US"/>
                        <a:t>°C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0ºC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1,201V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749,916mV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750,036mV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640ms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0,0159%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</a:t>
                      </a:r>
                      <a:r>
                        <a:rPr lang="en-US"/>
                        <a:t>597</a:t>
                      </a:r>
                      <a:r>
                        <a:rPr lang="en-US"/>
                        <a:t>°C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0ºC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1,190V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806,694mV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806,695mV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694ms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0,000098%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3.922e-5°C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80ºC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1,177V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863,925mV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863,479mV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751ms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0,5168%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0,0414°C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754450" y="4457667"/>
            <a:ext cx="4972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92D31"/>
                </a:solidFill>
              </a:rPr>
              <a:t>Observação:</a:t>
            </a:r>
            <a:r>
              <a:rPr lang="en-US" sz="1600">
                <a:solidFill>
                  <a:srgbClr val="292D31"/>
                </a:solidFill>
              </a:rPr>
              <a:t> Como os amplificadores operacionais tem a referência virtual em ~1,85V, para os valores de V</a:t>
            </a:r>
            <a:r>
              <a:rPr lang="en-US" sz="1100">
                <a:solidFill>
                  <a:srgbClr val="292D31"/>
                </a:solidFill>
              </a:rPr>
              <a:t>REF </a:t>
            </a:r>
            <a:r>
              <a:rPr lang="en-US" sz="1600">
                <a:solidFill>
                  <a:srgbClr val="292D31"/>
                </a:solidFill>
              </a:rPr>
              <a:t>e</a:t>
            </a:r>
            <a:r>
              <a:rPr lang="en-US" sz="1100">
                <a:solidFill>
                  <a:srgbClr val="292D31"/>
                </a:solidFill>
              </a:rPr>
              <a:t> </a:t>
            </a:r>
            <a:r>
              <a:rPr lang="en-US" sz="1600">
                <a:solidFill>
                  <a:srgbClr val="292D31"/>
                </a:solidFill>
              </a:rPr>
              <a:t>V</a:t>
            </a:r>
            <a:r>
              <a:rPr lang="en-US" sz="1100">
                <a:solidFill>
                  <a:srgbClr val="292D31"/>
                </a:solidFill>
              </a:rPr>
              <a:t>PTAT</a:t>
            </a:r>
            <a:r>
              <a:rPr lang="en-US" sz="1600">
                <a:solidFill>
                  <a:srgbClr val="292D31"/>
                </a:solidFill>
              </a:rPr>
              <a:t> deve ser considerado esse “offset” do valor do sinal, ou seja, com a referência virtual diferente de 0V, há um deslocamento de 1,85V.</a:t>
            </a:r>
            <a:endParaRPr sz="1600">
              <a:solidFill>
                <a:srgbClr val="292D31"/>
              </a:solidFill>
            </a:endParaRPr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628650" y="44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{B9B2335A-A3AD-46C8-B25B-9912C4B31873}</a:tableStyleId>
              </a:tblPr>
              <a:tblGrid>
                <a:gridCol w="1187175"/>
                <a:gridCol w="883000"/>
                <a:gridCol w="859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Intervalo</a:t>
                      </a:r>
                      <a:endParaRPr b="1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E</a:t>
                      </a:r>
                      <a:r>
                        <a:rPr b="1" lang="en-US" sz="1100">
                          <a:solidFill>
                            <a:srgbClr val="292D31"/>
                          </a:solidFill>
                        </a:rPr>
                        <a:t>R</a:t>
                      </a:r>
                      <a:endParaRPr b="1" sz="11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92D31"/>
                          </a:solidFill>
                        </a:rPr>
                        <a:t>ΔºC</a:t>
                      </a:r>
                      <a:endParaRPr b="1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(0_40)ºC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0,43%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0,2ºC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(-40_+40)ºC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0,76%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0,3ºC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(-40_+80)ºC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1,245%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0,5ºC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29"/>
          <p:cNvSpPr txBox="1"/>
          <p:nvPr>
            <p:ph idx="2" type="body"/>
          </p:nvPr>
        </p:nvSpPr>
        <p:spPr>
          <a:xfrm>
            <a:off x="565825" y="897025"/>
            <a:ext cx="8128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D31"/>
                </a:solidFill>
              </a:rPr>
              <a:t>O sensor apresenta uma precisão diferente para cada intervalo, sendo o mais conservador ±0,5ºC. </a:t>
            </a:r>
            <a:r>
              <a:rPr lang="en-US" sz="1600">
                <a:solidFill>
                  <a:srgbClr val="292D31"/>
                </a:solidFill>
              </a:rPr>
              <a:t>Contudo, c</a:t>
            </a:r>
            <a:r>
              <a:rPr lang="en-US" sz="1600">
                <a:solidFill>
                  <a:srgbClr val="292D31"/>
                </a:solidFill>
              </a:rPr>
              <a:t>omo é exibido nas tabelas abaixo o sensor teria uma precisão muito maior se o valor de referência (V</a:t>
            </a:r>
            <a:r>
              <a:rPr lang="en-US" sz="1100">
                <a:solidFill>
                  <a:srgbClr val="292D31"/>
                </a:solidFill>
              </a:rPr>
              <a:t>REF</a:t>
            </a:r>
            <a:r>
              <a:rPr lang="en-US" sz="1600">
                <a:solidFill>
                  <a:srgbClr val="292D31"/>
                </a:solidFill>
              </a:rPr>
              <a:t>) fosse conhecido com exatidão ao invés de um valor médio disponibilizado para a conversão do ADC. </a:t>
            </a:r>
            <a:endParaRPr sz="16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879415" y="2119078"/>
            <a:ext cx="7101256" cy="2356129"/>
            <a:chOff x="705233" y="1986244"/>
            <a:chExt cx="5470500" cy="2356129"/>
          </a:xfrm>
        </p:grpSpPr>
        <p:sp>
          <p:nvSpPr>
            <p:cNvPr id="217" name="Google Shape;217;p30"/>
            <p:cNvSpPr/>
            <p:nvPr/>
          </p:nvSpPr>
          <p:spPr>
            <a:xfrm>
              <a:off x="705233" y="1986244"/>
              <a:ext cx="5470500" cy="3149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705233" y="2391843"/>
              <a:ext cx="5470500" cy="3149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705233" y="2797442"/>
              <a:ext cx="5470500" cy="3149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705233" y="3203041"/>
              <a:ext cx="5470500" cy="3149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705233" y="3608640"/>
              <a:ext cx="5470500" cy="3149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705233" y="4027373"/>
              <a:ext cx="5470500" cy="31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30"/>
          <p:cNvSpPr txBox="1"/>
          <p:nvPr>
            <p:ph type="title"/>
          </p:nvPr>
        </p:nvSpPr>
        <p:spPr>
          <a:xfrm>
            <a:off x="476250" y="365125"/>
            <a:ext cx="78867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Análise - Áreas de aplicação</a:t>
            </a:r>
            <a:endParaRPr sz="3800"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476250" y="1199725"/>
            <a:ext cx="81174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Sensores de Temperatura Integrados de alta precisão podem ser utilizados nas seguintes aplicações:</a:t>
            </a:r>
            <a:endParaRPr sz="1800">
              <a:solidFill>
                <a:srgbClr val="292D3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Pesquisas em Termomecânica;</a:t>
            </a:r>
            <a:endParaRPr sz="1800">
              <a:solidFill>
                <a:srgbClr val="59626A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Pesquisas em Termofísica;</a:t>
            </a:r>
            <a:endParaRPr sz="1800">
              <a:solidFill>
                <a:srgbClr val="59626A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Sistemas de Pasteurização;</a:t>
            </a:r>
            <a:endParaRPr sz="1800">
              <a:solidFill>
                <a:srgbClr val="59626A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Processos de Produção Alimentícia;</a:t>
            </a:r>
            <a:endParaRPr sz="1800">
              <a:solidFill>
                <a:srgbClr val="59626A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Equipamentos Médico-Hospitalares (EMH);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Qualificação e c</a:t>
            </a:r>
            <a:r>
              <a:rPr lang="en-US" sz="1800">
                <a:solidFill>
                  <a:srgbClr val="59626A"/>
                </a:solidFill>
              </a:rPr>
              <a:t>alibração de outros sensores de temperatura.</a:t>
            </a:r>
            <a:endParaRPr sz="1800">
              <a:solidFill>
                <a:srgbClr val="59626A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628650" y="242475"/>
            <a:ext cx="7886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Análise - Comparação</a:t>
            </a:r>
            <a:endParaRPr sz="3800"/>
          </a:p>
        </p:txBody>
      </p:sp>
      <p:graphicFrame>
        <p:nvGraphicFramePr>
          <p:cNvPr id="230" name="Google Shape;230;p31"/>
          <p:cNvGraphicFramePr/>
          <p:nvPr/>
        </p:nvGraphicFramePr>
        <p:xfrm>
          <a:off x="628650" y="1685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{B9B2335A-A3AD-46C8-B25B-9912C4B31873}</a:tableStyleId>
              </a:tblPr>
              <a:tblGrid>
                <a:gridCol w="1157025"/>
                <a:gridCol w="1704150"/>
                <a:gridCol w="1261450"/>
                <a:gridCol w="1135175"/>
                <a:gridCol w="1210700"/>
                <a:gridCol w="1418200"/>
              </a:tblGrid>
              <a:tr h="8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92D31"/>
                          </a:solidFill>
                        </a:rPr>
                        <a:t>Modelo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92D31"/>
                          </a:solidFill>
                        </a:rPr>
                        <a:t>Fabricante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92D31"/>
                          </a:solidFill>
                        </a:rPr>
                        <a:t>Resolução bit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92D31"/>
                          </a:solidFill>
                        </a:rPr>
                        <a:t>Precisão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92D31"/>
                          </a:solidFill>
                        </a:rPr>
                        <a:t>Faixa de Operação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92D31"/>
                          </a:solidFill>
                        </a:rPr>
                        <a:t>Alimentação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RS7303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2D31"/>
                          </a:solidFill>
                        </a:rPr>
                        <a:t>André Mattos e Gustavo Simas (Regular Systems)</a:t>
                      </a:r>
                      <a:endParaRPr b="1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10 bits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±0,5ºC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-40ºC a +80ºC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3,3 a 4,2V</a:t>
                      </a:r>
                      <a:endParaRPr b="1"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ADT7310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Analog Devices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16 bits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±0,5ºC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-40ºC a +105ºC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2,7 a 5,5V (270µA)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ADT7420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Analog Devices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16 bits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±0,25ºC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-20ºC a +105ºC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2,7 a 5,5V (270µA)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Si7051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Silicon Labs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14 bits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±0,1ºC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-40ºC a +125ºC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1,9 a 3,6V (90µA)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TMP117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Texas Instruments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16 bits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±0,1ºC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-20ºC a +50ºC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92D31"/>
                          </a:solidFill>
                        </a:rPr>
                        <a:t>1,8 a 5,5V (135µA)</a:t>
                      </a:r>
                      <a:endParaRPr sz="1600">
                        <a:solidFill>
                          <a:srgbClr val="292D3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628650" y="820825"/>
            <a:ext cx="788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 tabela a seguir apresenta sensores de temperatura integrados comerciais e suas respectivas especificações.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2"/>
          <p:cNvGrpSpPr/>
          <p:nvPr/>
        </p:nvGrpSpPr>
        <p:grpSpPr>
          <a:xfrm>
            <a:off x="972759" y="4835252"/>
            <a:ext cx="7818986" cy="1199236"/>
            <a:chOff x="642125" y="1194600"/>
            <a:chExt cx="5470500" cy="1408050"/>
          </a:xfrm>
        </p:grpSpPr>
        <p:sp>
          <p:nvSpPr>
            <p:cNvPr id="237" name="Google Shape;237;p32"/>
            <p:cNvSpPr/>
            <p:nvPr/>
          </p:nvSpPr>
          <p:spPr>
            <a:xfrm>
              <a:off x="642125" y="119460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642125" y="1566791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42125" y="193558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642125" y="2306849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2"/>
          <p:cNvGrpSpPr/>
          <p:nvPr/>
        </p:nvGrpSpPr>
        <p:grpSpPr>
          <a:xfrm>
            <a:off x="972759" y="1488627"/>
            <a:ext cx="7818999" cy="2770482"/>
            <a:chOff x="642125" y="1194600"/>
            <a:chExt cx="5470509" cy="3252885"/>
          </a:xfrm>
        </p:grpSpPr>
        <p:sp>
          <p:nvSpPr>
            <p:cNvPr id="242" name="Google Shape;242;p32"/>
            <p:cNvSpPr/>
            <p:nvPr/>
          </p:nvSpPr>
          <p:spPr>
            <a:xfrm>
              <a:off x="642125" y="119460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642125" y="1566791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642125" y="193558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642125" y="2306849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642125" y="2681237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642125" y="3053286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42125" y="3425335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42134" y="3797385"/>
              <a:ext cx="5470500" cy="6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515175" y="927200"/>
            <a:ext cx="83241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propostas no projeto:</a:t>
            </a:r>
            <a:endParaRPr sz="1800">
              <a:solidFill>
                <a:srgbClr val="292D3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626A"/>
                </a:solidFill>
              </a:rPr>
              <a:t>X</a:t>
            </a:r>
            <a:r>
              <a:rPr lang="en-US" sz="1800">
                <a:solidFill>
                  <a:srgbClr val="59626A"/>
                </a:solidFill>
              </a:rPr>
              <a:t>  </a:t>
            </a:r>
            <a:r>
              <a:rPr lang="en-US" sz="1800">
                <a:solidFill>
                  <a:srgbClr val="9E9E9E"/>
                </a:solidFill>
              </a:rPr>
              <a:t>Utilização de transistores MOS para o Bandgap proposto; </a:t>
            </a:r>
            <a:endParaRPr sz="1800">
              <a:solidFill>
                <a:srgbClr val="9E9E9E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 Geração de própria tensão de referência (Vref);  </a:t>
            </a:r>
            <a:endParaRPr sz="1800">
              <a:solidFill>
                <a:srgbClr val="59626A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 Precisão de valor medido de temperatura em </a:t>
            </a:r>
            <a:r>
              <a:rPr lang="en-US" sz="1800">
                <a:solidFill>
                  <a:srgbClr val="59626A"/>
                </a:solidFill>
              </a:rPr>
              <a:t>0,5ºC</a:t>
            </a:r>
            <a:r>
              <a:rPr lang="en-US" sz="1800">
                <a:solidFill>
                  <a:srgbClr val="59626A"/>
                </a:solidFill>
              </a:rPr>
              <a:t>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✓* Intervalo de medição de temperatura de -25 a 100ºC 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626A"/>
                </a:solidFill>
              </a:rPr>
              <a:t>X</a:t>
            </a:r>
            <a:r>
              <a:rPr lang="en-US" sz="1800">
                <a:solidFill>
                  <a:srgbClr val="59626A"/>
                </a:solidFill>
              </a:rPr>
              <a:t>  </a:t>
            </a:r>
            <a:r>
              <a:rPr lang="en-US" sz="1800">
                <a:solidFill>
                  <a:srgbClr val="9E9E9E"/>
                </a:solidFill>
              </a:rPr>
              <a:t>Consumo médio do circuito de Bandgap em torno de </a:t>
            </a:r>
            <a:r>
              <a:rPr lang="en-US" sz="1800">
                <a:solidFill>
                  <a:srgbClr val="9E9E9E"/>
                </a:solidFill>
              </a:rPr>
              <a:t>10μW</a:t>
            </a:r>
            <a:r>
              <a:rPr lang="en-US" sz="1800">
                <a:solidFill>
                  <a:srgbClr val="9E9E9E"/>
                </a:solidFill>
              </a:rPr>
              <a:t>;</a:t>
            </a:r>
            <a:r>
              <a:rPr lang="en-US" sz="1800">
                <a:solidFill>
                  <a:srgbClr val="9E9E9E"/>
                </a:solidFill>
              </a:rPr>
              <a:t> </a:t>
            </a:r>
            <a:endParaRPr sz="1800">
              <a:solidFill>
                <a:srgbClr val="9E9E9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 Conversão A/D com amplificadores operacionais reais;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 Sistema em malha fechada com circuito realimentado;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 Simulação de características e resultados do circuito em software especializado (LTSPICE). </a:t>
            </a:r>
            <a:endParaRPr sz="1800">
              <a:solidFill>
                <a:srgbClr val="59626A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projeto:</a:t>
            </a:r>
            <a:endParaRPr sz="1800">
              <a:solidFill>
                <a:srgbClr val="292D3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</a:t>
            </a:r>
            <a:r>
              <a:rPr lang="en-US" sz="1800">
                <a:solidFill>
                  <a:srgbClr val="59626A"/>
                </a:solidFill>
              </a:rPr>
              <a:t>Projetar controlador para realimentação do sistema;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Dimensionar o parâmetros do conversor A/D;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Utilizar tensões e variações pequenas (V</a:t>
            </a:r>
            <a:r>
              <a:rPr lang="en-US">
                <a:solidFill>
                  <a:srgbClr val="59626A"/>
                </a:solidFill>
              </a:rPr>
              <a:t>PTAT, </a:t>
            </a:r>
            <a:r>
              <a:rPr lang="en-US" sz="1800">
                <a:solidFill>
                  <a:srgbClr val="59626A"/>
                </a:solidFill>
              </a:rPr>
              <a:t>ΔV</a:t>
            </a:r>
            <a:r>
              <a:rPr lang="en-US">
                <a:solidFill>
                  <a:srgbClr val="59626A"/>
                </a:solidFill>
              </a:rPr>
              <a:t>PTAT </a:t>
            </a:r>
            <a:r>
              <a:rPr lang="en-US" sz="1800">
                <a:solidFill>
                  <a:srgbClr val="59626A"/>
                </a:solidFill>
              </a:rPr>
              <a:t>e</a:t>
            </a:r>
            <a:r>
              <a:rPr lang="en-US">
                <a:solidFill>
                  <a:srgbClr val="59626A"/>
                </a:solidFill>
              </a:rPr>
              <a:t> </a:t>
            </a:r>
            <a:r>
              <a:rPr lang="en-US" sz="1800">
                <a:solidFill>
                  <a:srgbClr val="59626A"/>
                </a:solidFill>
              </a:rPr>
              <a:t>V</a:t>
            </a:r>
            <a:r>
              <a:rPr lang="en-US">
                <a:solidFill>
                  <a:srgbClr val="59626A"/>
                </a:solidFill>
              </a:rPr>
              <a:t>SUPPLY</a:t>
            </a:r>
            <a:r>
              <a:rPr lang="en-US" sz="1800">
                <a:solidFill>
                  <a:srgbClr val="59626A"/>
                </a:solidFill>
              </a:rPr>
              <a:t>);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✓ Propiciar robustez e garantia de precisão. </a:t>
            </a:r>
            <a:endParaRPr sz="1800">
              <a:solidFill>
                <a:srgbClr val="59626A"/>
              </a:solidFill>
            </a:endParaRPr>
          </a:p>
        </p:txBody>
      </p:sp>
      <p:sp>
        <p:nvSpPr>
          <p:cNvPr id="251" name="Google Shape;251;p32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000"/>
              <a:t>Revisão de Requisitos Gerais</a:t>
            </a:r>
            <a:r>
              <a:rPr lang="en-US" sz="3000"/>
              <a:t> de Projeto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623258" y="1175686"/>
            <a:ext cx="5470500" cy="3418292"/>
            <a:chOff x="642125" y="1194600"/>
            <a:chExt cx="5470500" cy="3210267"/>
          </a:xfrm>
        </p:grpSpPr>
        <p:sp>
          <p:nvSpPr>
            <p:cNvPr id="57" name="Google Shape;57;p15"/>
            <p:cNvSpPr/>
            <p:nvPr/>
          </p:nvSpPr>
          <p:spPr>
            <a:xfrm>
              <a:off x="642125" y="119460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42125" y="1610952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42125" y="2027305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42125" y="2443657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42125" y="2860009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42125" y="3276362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42125" y="3692714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42125" y="4109066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714749" y="1028225"/>
            <a:ext cx="7501800" cy="4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Contexto</a:t>
            </a:r>
            <a:endParaRPr sz="1800">
              <a:solidFill>
                <a:srgbClr val="59626A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Requisitos Gerais e Desafios</a:t>
            </a:r>
            <a:endParaRPr sz="1800">
              <a:solidFill>
                <a:srgbClr val="59626A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Diagrama Funcional</a:t>
            </a:r>
            <a:endParaRPr sz="1800">
              <a:solidFill>
                <a:srgbClr val="59626A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Circuito Desenvolvido</a:t>
            </a:r>
            <a:endParaRPr sz="1800">
              <a:solidFill>
                <a:srgbClr val="59626A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Análise</a:t>
            </a:r>
            <a:endParaRPr sz="1800">
              <a:solidFill>
                <a:srgbClr val="59626A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Revisão de Requisitos Propostos</a:t>
            </a:r>
            <a:endParaRPr sz="1800">
              <a:solidFill>
                <a:srgbClr val="59626A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Considerações</a:t>
            </a:r>
            <a:endParaRPr sz="1800">
              <a:solidFill>
                <a:srgbClr val="59626A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Referências</a:t>
            </a:r>
            <a:endParaRPr sz="1800">
              <a:solidFill>
                <a:srgbClr val="59626A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Sumário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3"/>
          <p:cNvGrpSpPr/>
          <p:nvPr/>
        </p:nvGrpSpPr>
        <p:grpSpPr>
          <a:xfrm>
            <a:off x="764125" y="3065821"/>
            <a:ext cx="7999514" cy="2101128"/>
            <a:chOff x="705233" y="2005611"/>
            <a:chExt cx="5470501" cy="2212412"/>
          </a:xfrm>
        </p:grpSpPr>
        <p:sp>
          <p:nvSpPr>
            <p:cNvPr id="257" name="Google Shape;257;p33"/>
            <p:cNvSpPr/>
            <p:nvPr/>
          </p:nvSpPr>
          <p:spPr>
            <a:xfrm>
              <a:off x="705233" y="2005611"/>
              <a:ext cx="5470500" cy="31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705235" y="2401758"/>
              <a:ext cx="5470500" cy="63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705233" y="3128681"/>
              <a:ext cx="5470500" cy="31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705233" y="3515502"/>
              <a:ext cx="5470500" cy="31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05233" y="3903023"/>
              <a:ext cx="5470500" cy="31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3"/>
          <p:cNvSpPr txBox="1"/>
          <p:nvPr>
            <p:ph type="title"/>
          </p:nvPr>
        </p:nvSpPr>
        <p:spPr>
          <a:xfrm>
            <a:off x="259400" y="365125"/>
            <a:ext cx="8544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Considerações</a:t>
            </a:r>
            <a:endParaRPr sz="3800"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445850" y="1102525"/>
            <a:ext cx="81711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Os resultados obtidos são satisfatórios e de acordo com os requisitos de projeto propostos na etapa inicial. Considera-se que para o desenvolvimento do sistema atual foi realizada uma análise de estado da arte de circuitos sensores de temperatura para então ser esboçada uma concepção de projeto.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São sugeridas ações para aperfeiçoamento do sistema:</a:t>
            </a:r>
            <a:endParaRPr sz="1800">
              <a:solidFill>
                <a:srgbClr val="292D31"/>
              </a:solidFill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Aperfeiçoamento de topologia do Bandgap proposto;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Ajustar parâmetros do circuito para possibilitar uso de capacitores integrados (40 - 50 pF);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Ajustar componentes utilizados para ampliar faixa de operação;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Redução de consumo médio do sistema;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Inserção de não-idealidades para os blocos desenvolvidos</a:t>
            </a:r>
            <a:endParaRPr sz="1800">
              <a:solidFill>
                <a:srgbClr val="59626A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72900" y="210770"/>
            <a:ext cx="7877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340350" y="680895"/>
            <a:ext cx="84633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[1] BROKAW, A.P.; </a:t>
            </a:r>
            <a:r>
              <a:rPr b="1" lang="en-US" sz="1400"/>
              <a:t>A simple three-terminal IC bandgap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https://ieeexplore.ieee.org/document/1050532/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[2] SILVA, João Gonçalo Clemente da; </a:t>
            </a:r>
            <a:r>
              <a:rPr b="1" lang="en-US" sz="1400"/>
              <a:t>Project of a bandgap voltage reference and a temperature sensor for "energy harvest" systems.</a:t>
            </a:r>
            <a:r>
              <a:rPr lang="en-US" sz="1400"/>
              <a:t> Disponível em: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https://run.unl.pt/bitstream/10362/11330/1/Silva_2013.pdf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[3] FILHO, Jader Alves de Lima, et al.; </a:t>
            </a:r>
            <a:r>
              <a:rPr b="1" lang="en-US" sz="1400"/>
              <a:t>LOW POWER VOLTAGE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https://patents.google.com/patent/US7486129B2/en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[4] JOHN, Victor Du. </a:t>
            </a:r>
            <a:r>
              <a:rPr b="1" lang="en-US" sz="1400"/>
              <a:t>Design of Low Power ADC Using 0.18μm CMOS Technology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https://www.ijert.org/research/design-of-low-power-adc-using-0.18m-cmos-technology-IJERTV3IS11173.pdf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[5] STATISTA. </a:t>
            </a:r>
            <a:r>
              <a:rPr b="1" lang="en-US" sz="1400"/>
              <a:t>Projected temperature sensors market size worldwide, from 2016 to 2022 (in billion U.S. dollars)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https://www.statista.com/statistics/675169/worldwide-temperature-sensors-market-size/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[6] LINEAR TECHNOLOGY. </a:t>
            </a:r>
            <a:r>
              <a:rPr b="1" lang="en-US" sz="1400"/>
              <a:t>LT1677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8"/>
              </a:rPr>
              <a:t>https://www.analog.com/media/en/technical-documentation/data-sheets/1677fa.pdf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193675" y="1398587"/>
            <a:ext cx="8756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None/>
            </a:pPr>
            <a:r>
              <a:rPr b="1" i="0" lang="en-US" sz="20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Contatos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193650" y="1825625"/>
            <a:ext cx="875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i="0" lang="en-US" sz="18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andrempmattos@gmail.com</a:t>
            </a:r>
            <a:endParaRPr b="0" sz="1800"/>
          </a:p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lang="en-US" sz="1800" u="sng">
                <a:solidFill>
                  <a:schemeClr val="hlink"/>
                </a:solidFill>
                <a:hlinkClick r:id="rId4"/>
              </a:rPr>
              <a:t>gustavosimassilva@gmail.com</a:t>
            </a:r>
            <a:endParaRPr b="0"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15175" y="851000"/>
            <a:ext cx="83241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292D31"/>
                </a:solidFill>
              </a:rPr>
              <a:t>Sensores de temperatura integrados</a:t>
            </a:r>
            <a:r>
              <a:rPr lang="en-US" sz="1800">
                <a:solidFill>
                  <a:srgbClr val="292D31"/>
                </a:solidFill>
              </a:rPr>
              <a:t> são transdutores lineares que transformam um valor de temperatura em respectivo sinal elétrico, o qual é interpretado pelo sistema e, por ventura, exibido para o usuário.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São utilizados em todo tipo de sistema que necessite efetuar o controle de variáveis, tendo a temperatura como parâmetro moderador. Estima-se que o mercado atual [5], com fabricantes como Analog Devices, Texas Instruments e Microchip, tenha receita de US$5,62bi em vendas de sensores integrados (dados de 2018).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15175" y="56065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sensor integrado LM35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3471818"/>
            <a:ext cx="4324350" cy="185082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12" y="3319414"/>
            <a:ext cx="2243138" cy="22506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201912" y="5246925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807875" y="5630700"/>
            <a:ext cx="4031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LM35 em seu encapsulamento comercial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972759" y="4835252"/>
            <a:ext cx="7818986" cy="1199236"/>
            <a:chOff x="642125" y="1194600"/>
            <a:chExt cx="5470500" cy="1408050"/>
          </a:xfrm>
        </p:grpSpPr>
        <p:sp>
          <p:nvSpPr>
            <p:cNvPr id="84" name="Google Shape;84;p17"/>
            <p:cNvSpPr/>
            <p:nvPr/>
          </p:nvSpPr>
          <p:spPr>
            <a:xfrm>
              <a:off x="642125" y="119460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642125" y="1566791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42125" y="193558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42125" y="2306849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972759" y="1488627"/>
            <a:ext cx="7818999" cy="2770482"/>
            <a:chOff x="642125" y="1194600"/>
            <a:chExt cx="5470509" cy="3252885"/>
          </a:xfrm>
        </p:grpSpPr>
        <p:sp>
          <p:nvSpPr>
            <p:cNvPr id="89" name="Google Shape;89;p17"/>
            <p:cNvSpPr/>
            <p:nvPr/>
          </p:nvSpPr>
          <p:spPr>
            <a:xfrm>
              <a:off x="642125" y="119460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642125" y="1566791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642125" y="1935580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42125" y="2306849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642125" y="2681237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42125" y="3053286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42125" y="3425335"/>
              <a:ext cx="5470500" cy="29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42134" y="3797385"/>
              <a:ext cx="5470500" cy="6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15175" y="927200"/>
            <a:ext cx="83241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propostas no projeto:</a:t>
            </a:r>
            <a:endParaRPr sz="1800">
              <a:solidFill>
                <a:srgbClr val="292D3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Utilização de transistores MOS para o Bandgap proposto; </a:t>
            </a:r>
            <a:endParaRPr sz="1800">
              <a:solidFill>
                <a:srgbClr val="59626A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Geração de própria tensão de referência (Vref);  </a:t>
            </a:r>
            <a:endParaRPr sz="1800">
              <a:solidFill>
                <a:srgbClr val="59626A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Precisão de valor medido de temperatura em </a:t>
            </a:r>
            <a:r>
              <a:rPr lang="en-US" sz="1800">
                <a:solidFill>
                  <a:srgbClr val="59626A"/>
                </a:solidFill>
              </a:rPr>
              <a:t>0,5ºC</a:t>
            </a:r>
            <a:r>
              <a:rPr lang="en-US" sz="1800">
                <a:solidFill>
                  <a:srgbClr val="59626A"/>
                </a:solidFill>
              </a:rPr>
              <a:t>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Intervalo de medição de temperatura de -25 a 100ºC 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Consumo médio do circuito de Bandgap em torno de </a:t>
            </a:r>
            <a:r>
              <a:rPr lang="en-US" sz="1800">
                <a:solidFill>
                  <a:srgbClr val="59626A"/>
                </a:solidFill>
              </a:rPr>
              <a:t>10μW</a:t>
            </a:r>
            <a:r>
              <a:rPr lang="en-US" sz="1800">
                <a:solidFill>
                  <a:srgbClr val="59626A"/>
                </a:solidFill>
              </a:rPr>
              <a:t>;</a:t>
            </a:r>
            <a:r>
              <a:rPr lang="en-US" sz="1800">
                <a:solidFill>
                  <a:srgbClr val="59626A"/>
                </a:solidFill>
              </a:rPr>
              <a:t>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Conversão A/D com amplificadores operacionais reais;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Sistema em malha fechada com circuito realimentado;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Simulação de características e resultados do circuito em software especializado (LTSPICE). </a:t>
            </a:r>
            <a:endParaRPr sz="1800">
              <a:solidFill>
                <a:srgbClr val="59626A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projeto:</a:t>
            </a:r>
            <a:endParaRPr sz="1800">
              <a:solidFill>
                <a:srgbClr val="292D3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Projetar controlador para realimentação do sistema;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Dimensionar o parâmetros do conversor A/D;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Utilizar tensões e variações pequenas (V</a:t>
            </a:r>
            <a:r>
              <a:rPr lang="en-US">
                <a:solidFill>
                  <a:srgbClr val="59626A"/>
                </a:solidFill>
              </a:rPr>
              <a:t>PTAT, </a:t>
            </a:r>
            <a:r>
              <a:rPr lang="en-US" sz="1800">
                <a:solidFill>
                  <a:srgbClr val="59626A"/>
                </a:solidFill>
              </a:rPr>
              <a:t>ΔV</a:t>
            </a:r>
            <a:r>
              <a:rPr lang="en-US">
                <a:solidFill>
                  <a:srgbClr val="59626A"/>
                </a:solidFill>
              </a:rPr>
              <a:t>PTAT </a:t>
            </a:r>
            <a:r>
              <a:rPr lang="en-US" sz="1800">
                <a:solidFill>
                  <a:srgbClr val="59626A"/>
                </a:solidFill>
              </a:rPr>
              <a:t>e</a:t>
            </a:r>
            <a:r>
              <a:rPr lang="en-US">
                <a:solidFill>
                  <a:srgbClr val="59626A"/>
                </a:solidFill>
              </a:rPr>
              <a:t> </a:t>
            </a:r>
            <a:r>
              <a:rPr lang="en-US" sz="1800">
                <a:solidFill>
                  <a:srgbClr val="59626A"/>
                </a:solidFill>
              </a:rPr>
              <a:t>V</a:t>
            </a:r>
            <a:r>
              <a:rPr lang="en-US">
                <a:solidFill>
                  <a:srgbClr val="59626A"/>
                </a:solidFill>
              </a:rPr>
              <a:t>SUPPLY</a:t>
            </a:r>
            <a:r>
              <a:rPr lang="en-US" sz="1800">
                <a:solidFill>
                  <a:srgbClr val="59626A"/>
                </a:solidFill>
              </a:rPr>
              <a:t>); </a:t>
            </a:r>
            <a:endParaRPr sz="1800">
              <a:solidFill>
                <a:srgbClr val="59626A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626A"/>
                </a:solidFill>
              </a:rPr>
              <a:t>Propiciar robustez e garantia de precisão. </a:t>
            </a:r>
            <a:endParaRPr sz="1800">
              <a:solidFill>
                <a:srgbClr val="59626A"/>
              </a:solidFill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Requisitos Gerais</a:t>
            </a:r>
            <a:r>
              <a:rPr lang="en-US"/>
              <a:t> e Desafios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Diagrama Funcional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811275" y="3669780"/>
            <a:ext cx="15564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BANDGAP</a:t>
            </a:r>
            <a:endParaRPr b="1"/>
          </a:p>
        </p:txBody>
      </p:sp>
      <p:sp>
        <p:nvSpPr>
          <p:cNvPr id="105" name="Google Shape;105;p18"/>
          <p:cNvSpPr/>
          <p:nvPr/>
        </p:nvSpPr>
        <p:spPr>
          <a:xfrm>
            <a:off x="2957575" y="3353180"/>
            <a:ext cx="5351100" cy="253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ADC (Dual Slope)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37925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Integrador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119476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Comparador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>
            <a:off x="2367675" y="3835830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2367675" y="4140630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0" name="Google Shape;110;p18"/>
          <p:cNvCxnSpPr>
            <a:stCxn id="106" idx="3"/>
            <a:endCxn id="107" idx="1"/>
          </p:cNvCxnSpPr>
          <p:nvPr/>
        </p:nvCxnSpPr>
        <p:spPr>
          <a:xfrm>
            <a:off x="4886825" y="3988230"/>
            <a:ext cx="232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/>
        </p:nvSpPr>
        <p:spPr>
          <a:xfrm>
            <a:off x="2360600" y="3480330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</a:t>
            </a:r>
            <a:r>
              <a:rPr lang="en-US" sz="1000"/>
              <a:t>PTAT</a:t>
            </a:r>
            <a:endParaRPr sz="1000"/>
          </a:p>
        </p:txBody>
      </p:sp>
      <p:sp>
        <p:nvSpPr>
          <p:cNvPr id="112" name="Google Shape;112;p18"/>
          <p:cNvSpPr txBox="1"/>
          <p:nvPr/>
        </p:nvSpPr>
        <p:spPr>
          <a:xfrm>
            <a:off x="2360600" y="3801248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</a:t>
            </a:r>
            <a:r>
              <a:rPr lang="en-US" sz="1000"/>
              <a:t>REF</a:t>
            </a:r>
            <a:endParaRPr sz="1000"/>
          </a:p>
        </p:txBody>
      </p:sp>
      <p:cxnSp>
        <p:nvCxnSpPr>
          <p:cNvPr id="113" name="Google Shape;113;p18"/>
          <p:cNvCxnSpPr/>
          <p:nvPr/>
        </p:nvCxnSpPr>
        <p:spPr>
          <a:xfrm flipH="1" rot="10800000">
            <a:off x="3073441" y="3675222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 flipH="1" rot="10800000">
            <a:off x="3073441" y="3980022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3282075" y="3835830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3282075" y="4140630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17" name="Google Shape;117;p18"/>
          <p:cNvSpPr/>
          <p:nvPr/>
        </p:nvSpPr>
        <p:spPr>
          <a:xfrm>
            <a:off x="6832875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Contador</a:t>
            </a:r>
            <a:endParaRPr/>
          </a:p>
        </p:txBody>
      </p:sp>
      <p:cxnSp>
        <p:nvCxnSpPr>
          <p:cNvPr id="118" name="Google Shape;118;p18"/>
          <p:cNvCxnSpPr>
            <a:stCxn id="107" idx="3"/>
            <a:endCxn id="117" idx="1"/>
          </p:cNvCxnSpPr>
          <p:nvPr/>
        </p:nvCxnSpPr>
        <p:spPr>
          <a:xfrm>
            <a:off x="6368376" y="3988230"/>
            <a:ext cx="46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6832875" y="4831655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Registrador</a:t>
            </a:r>
            <a:endParaRPr/>
          </a:p>
        </p:txBody>
      </p:sp>
      <p:cxnSp>
        <p:nvCxnSpPr>
          <p:cNvPr id="120" name="Google Shape;120;p18"/>
          <p:cNvCxnSpPr>
            <a:stCxn id="117" idx="2"/>
            <a:endCxn id="119" idx="0"/>
          </p:cNvCxnSpPr>
          <p:nvPr/>
        </p:nvCxnSpPr>
        <p:spPr>
          <a:xfrm>
            <a:off x="7457325" y="4306680"/>
            <a:ext cx="0" cy="52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15175" y="1003400"/>
            <a:ext cx="83241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diagrama abaixo mostra a nível funcional o sistema desenvolvido, que é composto de 6 blocos: circuito de tensão de bandgap, conversor analógico-digital de rampa dupla (integrador, comparador), um controlador para gerenciar as chaves, além do contador e do registrador. Vale ressaltar que a saída é um sinal discreto em amplitude e, para o escopo do projeto, o ponto de interesse do sistema é a saída do contador.</a:t>
            </a:r>
            <a:endParaRPr sz="1800">
              <a:solidFill>
                <a:srgbClr val="292D31"/>
              </a:solidFill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3175950" y="3581780"/>
            <a:ext cx="600" cy="158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3637925" y="4831647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Controlador</a:t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 flipH="1" rot="10800000">
            <a:off x="3190875" y="5164430"/>
            <a:ext cx="4473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>
            <a:stCxn id="123" idx="3"/>
            <a:endCxn id="119" idx="1"/>
          </p:cNvCxnSpPr>
          <p:nvPr/>
        </p:nvCxnSpPr>
        <p:spPr>
          <a:xfrm>
            <a:off x="4886825" y="5150097"/>
            <a:ext cx="1946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 flipH="1" rot="10800000">
            <a:off x="8085800" y="5207555"/>
            <a:ext cx="499800" cy="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8031621" y="4868055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Saída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 flipH="1">
            <a:off x="6601200" y="4178950"/>
            <a:ext cx="2100" cy="98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6601025" y="4182255"/>
            <a:ext cx="219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Circuito Desenvolvido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15175" y="1003400"/>
            <a:ext cx="83241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Circuito desenvolvido (RS7303) conta com: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10 opamps (LT1677)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 capacitor (10uF)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 BJT (NPN - BC547C)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28 resistores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 diodo (startup bandgap)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21 Flip-Flops Tipo-D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0" y="3086025"/>
            <a:ext cx="8431902" cy="308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543" y="1159488"/>
            <a:ext cx="3224400" cy="1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Bloco Circuito Bandgap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15175" y="1003400"/>
            <a:ext cx="44859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Circuito de Referência Bandgap desenvolvido é baseado na topologia de Brokaw, descrita em [1]. O bloco utiliza-se de transistores BJT NPN modelo BC547C e suas respectivas variações de tensão em V</a:t>
            </a:r>
            <a:r>
              <a:rPr lang="en-US" sz="1200">
                <a:solidFill>
                  <a:srgbClr val="292D31"/>
                </a:solidFill>
              </a:rPr>
              <a:t>BE</a:t>
            </a:r>
            <a:r>
              <a:rPr lang="en-US" sz="1800">
                <a:solidFill>
                  <a:srgbClr val="292D31"/>
                </a:solidFill>
              </a:rPr>
              <a:t> devido à temperatura, de forma a gerar um cancelamento do termo decrescente complementar V</a:t>
            </a:r>
            <a:r>
              <a:rPr lang="en-US" sz="1200">
                <a:solidFill>
                  <a:srgbClr val="292D31"/>
                </a:solidFill>
              </a:rPr>
              <a:t>CTAT</a:t>
            </a:r>
            <a:r>
              <a:rPr lang="en-US" sz="1800">
                <a:solidFill>
                  <a:srgbClr val="292D31"/>
                </a:solidFill>
              </a:rPr>
              <a:t>. O sinal 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 (o qual se dá como V</a:t>
            </a:r>
            <a:r>
              <a:rPr lang="en-US" sz="1200">
                <a:solidFill>
                  <a:srgbClr val="292D31"/>
                </a:solidFill>
              </a:rPr>
              <a:t>PTAT+</a:t>
            </a:r>
            <a:r>
              <a:rPr lang="en-US" sz="1800">
                <a:solidFill>
                  <a:srgbClr val="292D31"/>
                </a:solidFill>
              </a:rPr>
              <a:t> - V</a:t>
            </a:r>
            <a:r>
              <a:rPr lang="en-US" sz="1200">
                <a:solidFill>
                  <a:srgbClr val="292D31"/>
                </a:solidFill>
              </a:rPr>
              <a:t>PTAT-</a:t>
            </a:r>
            <a:r>
              <a:rPr lang="en-US" sz="1800">
                <a:solidFill>
                  <a:srgbClr val="292D31"/>
                </a:solidFill>
              </a:rPr>
              <a:t>) é diretamente proporcional à temperatura e apresenta variação linear. Adiciona-se o mecanismo de startup com excitação de tensão inicial em 0,05V no nó CTAT, realizada por diretiva do software (nodeset). Os resistores foram escolhidos de forma que a corrente em R1 seja 10 vezes maior que em R2.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275" y="1150825"/>
            <a:ext cx="3604935" cy="435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Bloco de Alimentação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15175" y="1003400"/>
            <a:ext cx="80676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 Bloco de Alimentação é composto pelas fontes de tensão necessárias tanto para a parte analógica, quanto para a digital. Foram utilizadas fontes para o clock dos flip-flops, tensão inicial no circuito de startup, além de alimentação principal (suposta como bateria de Ion-Lítion com valor nominal de 3,7V).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Em relação à alimentação principal da bateria, foi adicionada uma estrutura com divisão de tensão e buffer para prover referência simétrica aos blocos analógicos, conforme ilustrado.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Em simulação, as fontes não variam com temperatura (elementos ideais). Porém foram realizados testes considerando limite inferior (3,3V) e superior (4,2V) de tensão.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75" y="4218075"/>
            <a:ext cx="8021426" cy="191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</a:t>
            </a:r>
            <a:r>
              <a:rPr lang="en-US" sz="4000"/>
              <a:t>Interface Bandgap/ADC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515175" y="1003400"/>
            <a:ext cx="46467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circuito de Interface Bandgap/ADC é utilizado para se processar os sinais desenvolvidos no bloco da referência de Bandgap e disponibilizá-los ao Conversor Analógico-Digital. Para isso foram projetados dois amplificadores de instrumentação para tratar dos sinais V</a:t>
            </a:r>
            <a:r>
              <a:rPr lang="en-US" sz="1200">
                <a:solidFill>
                  <a:srgbClr val="292D31"/>
                </a:solidFill>
              </a:rPr>
              <a:t>PTAT+</a:t>
            </a:r>
            <a:r>
              <a:rPr lang="en-US" sz="1800">
                <a:solidFill>
                  <a:srgbClr val="292D31"/>
                </a:solidFill>
              </a:rPr>
              <a:t>, V</a:t>
            </a:r>
            <a:r>
              <a:rPr lang="en-US" sz="1200">
                <a:solidFill>
                  <a:srgbClr val="292D31"/>
                </a:solidFill>
              </a:rPr>
              <a:t>PTAT-</a:t>
            </a:r>
            <a:r>
              <a:rPr lang="en-US" sz="1800">
                <a:solidFill>
                  <a:srgbClr val="292D31"/>
                </a:solidFill>
              </a:rPr>
              <a:t> e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Com isso é possível obter os sinais V</a:t>
            </a:r>
            <a:r>
              <a:rPr lang="en-US" sz="1200">
                <a:solidFill>
                  <a:srgbClr val="292D31"/>
                </a:solidFill>
              </a:rPr>
              <a:t>BG_REF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 sz="1200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 sz="1200">
                <a:solidFill>
                  <a:srgbClr val="292D31"/>
                </a:solidFill>
              </a:rPr>
              <a:t>BG_PTAT </a:t>
            </a:r>
            <a:r>
              <a:rPr lang="en-US" sz="1800">
                <a:solidFill>
                  <a:srgbClr val="292D31"/>
                </a:solidFill>
              </a:rPr>
              <a:t>respectivamente com ganhos 2,8 e  -18,92 </a:t>
            </a:r>
            <a:r>
              <a:rPr lang="en-US" sz="1800">
                <a:solidFill>
                  <a:srgbClr val="292D31"/>
                </a:solidFill>
              </a:rPr>
              <a:t>em relação a V</a:t>
            </a:r>
            <a:r>
              <a:rPr lang="en-US" sz="1200">
                <a:solidFill>
                  <a:srgbClr val="292D31"/>
                </a:solidFill>
              </a:rPr>
              <a:t>REF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 sz="1200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.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 = </a:t>
            </a:r>
            <a:r>
              <a:rPr lang="en-US" sz="1800">
                <a:solidFill>
                  <a:srgbClr val="292D31"/>
                </a:solidFill>
              </a:rPr>
              <a:t>1,09V (@20ºC).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Considera-se que foram utilizados mecanismos similares de tratamento dos sinais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 e 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 para garantir simetria, além de aproveitar a topologia desenvolvida para o bloco.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750" y="1003400"/>
            <a:ext cx="3677525" cy="50460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