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8" r:id="rId4"/>
    <p:sldMasterId id="2147483659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5a255e0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55a255e037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5a255e03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55a255e037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5a255e03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55a255e037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5a255e03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55a255e037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5a255e03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55a255e037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5a255e03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55a255e037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>
  <p:cSld name="Slide de título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347623" y="1506433"/>
            <a:ext cx="8426083" cy="669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355600" y="2176463"/>
            <a:ext cx="8387878" cy="287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2" type="body"/>
          </p:nvPr>
        </p:nvSpPr>
        <p:spPr>
          <a:xfrm>
            <a:off x="364417" y="2517789"/>
            <a:ext cx="8379061" cy="287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">
  <p:cSld name="Layout Personalizado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idx="1" type="body"/>
          </p:nvPr>
        </p:nvSpPr>
        <p:spPr>
          <a:xfrm>
            <a:off x="193637" y="1398588"/>
            <a:ext cx="8756726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2" type="body"/>
          </p:nvPr>
        </p:nvSpPr>
        <p:spPr>
          <a:xfrm>
            <a:off x="193637" y="1905992"/>
            <a:ext cx="875672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3"/>
          <p:cNvSpPr txBox="1"/>
          <p:nvPr>
            <p:ph idx="3" type="body"/>
          </p:nvPr>
        </p:nvSpPr>
        <p:spPr>
          <a:xfrm>
            <a:off x="193636" y="2284300"/>
            <a:ext cx="8756727" cy="36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3"/>
          <p:cNvSpPr txBox="1"/>
          <p:nvPr>
            <p:ph idx="4" type="body"/>
          </p:nvPr>
        </p:nvSpPr>
        <p:spPr>
          <a:xfrm>
            <a:off x="193636" y="2667694"/>
            <a:ext cx="8756727" cy="25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>
  <p:cSld name="Soment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>
  <p:cSld name="Duas Partes de Conteúd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628650" y="1631982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em branco">
  <p:cSld name="Slide em branc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>
  <p:cSld name="Conteúdo com Legend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7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texto">
  <p:cSld name="Imagem com text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/>
          <p:nvPr>
            <p:ph idx="2" type="pic"/>
          </p:nvPr>
        </p:nvSpPr>
        <p:spPr>
          <a:xfrm>
            <a:off x="629841" y="1944895"/>
            <a:ext cx="3740146" cy="3937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4593514" y="1944895"/>
            <a:ext cx="3921835" cy="3937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nteúdo com Legenda">
  <p:cSld name="1_Conteúdo com Legenda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5567363" y="449263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9"/>
          <p:cNvSpPr txBox="1"/>
          <p:nvPr>
            <p:ph idx="1" type="body"/>
          </p:nvPr>
        </p:nvSpPr>
        <p:spPr>
          <a:xfrm>
            <a:off x="5567363" y="2049463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9"/>
          <p:cNvSpPr/>
          <p:nvPr>
            <p:ph idx="2" type="pic"/>
          </p:nvPr>
        </p:nvSpPr>
        <p:spPr>
          <a:xfrm>
            <a:off x="563278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1" sz="2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0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1" sz="2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0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uas Partes de Conteúdo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1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gif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gif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ieeexplore.ieee.org/document/1050532/" TargetMode="External"/><Relationship Id="rId4" Type="http://schemas.openxmlformats.org/officeDocument/2006/relationships/hyperlink" Target="https://run.unl.pt/bitstream/10362/11330/1/Silva_2013.pdf" TargetMode="External"/><Relationship Id="rId5" Type="http://schemas.openxmlformats.org/officeDocument/2006/relationships/hyperlink" Target="https://patents.google.com/patent/US7486129B2/en" TargetMode="External"/><Relationship Id="rId6" Type="http://schemas.openxmlformats.org/officeDocument/2006/relationships/hyperlink" Target="https://www.ijert.org/research/design-of-low-power-adc-using-0.18m-cmos-technology-IJERTV3IS11173.pdf" TargetMode="External"/><Relationship Id="rId7" Type="http://schemas.openxmlformats.org/officeDocument/2006/relationships/hyperlink" Target="https://www.statista.com/statistics/675169/worldwide-temperature-sensors-market-size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andrempmattos@gmail.com" TargetMode="External"/><Relationship Id="rId4" Type="http://schemas.openxmlformats.org/officeDocument/2006/relationships/hyperlink" Target="mailto:gustavosimassilva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347662" y="1506537"/>
            <a:ext cx="8426450" cy="66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 sz="3600"/>
              <a:t>Sensor Integrado de Temperatura</a:t>
            </a:r>
            <a:endParaRPr sz="3600"/>
          </a:p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355600" y="2232025"/>
            <a:ext cx="838835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800"/>
              <a:buNone/>
            </a:pPr>
            <a:r>
              <a:rPr b="1" lang="en-US" sz="1800"/>
              <a:t>André Martins Pio de Mattos e Gustavo Simas da Silva</a:t>
            </a:r>
            <a:endParaRPr/>
          </a:p>
        </p:txBody>
      </p:sp>
      <p:sp>
        <p:nvSpPr>
          <p:cNvPr id="51" name="Google Shape;51;p14"/>
          <p:cNvSpPr txBox="1"/>
          <p:nvPr>
            <p:ph idx="1" type="body"/>
          </p:nvPr>
        </p:nvSpPr>
        <p:spPr>
          <a:xfrm>
            <a:off x="365125" y="2557462"/>
            <a:ext cx="8378825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600"/>
              <a:buNone/>
            </a:pPr>
            <a:r>
              <a:rPr lang="en-US"/>
              <a:t>Engenharia Eletrônica </a:t>
            </a:r>
            <a:r>
              <a:rPr b="0" i="0" lang="en-US" sz="1600" u="non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rPr>
              <a:t>| D</a:t>
            </a:r>
            <a:r>
              <a:rPr lang="en-US"/>
              <a:t>EEL</a:t>
            </a:r>
            <a:r>
              <a:rPr b="0" i="0" lang="en-US" sz="1600" u="non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rPr>
              <a:t> | Centro Tecn</a:t>
            </a:r>
            <a:r>
              <a:rPr lang="en-US"/>
              <a:t>ológico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515175" y="261350"/>
            <a:ext cx="78867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/>
              <a:t>Contexto</a:t>
            </a:r>
            <a:endParaRPr/>
          </a:p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515175" y="851000"/>
            <a:ext cx="8324100" cy="25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292D31"/>
                </a:solidFill>
              </a:rPr>
              <a:t>Sensores de temperatura integrados são transdutores lineares que transformam um valor de temperatura em respectivo sinal elétrico, o qual é interpretado pelo sistema e, por ventura, exibido para o usuário.</a:t>
            </a:r>
            <a:endParaRPr sz="1800">
              <a:solidFill>
                <a:srgbClr val="292D3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292D31"/>
                </a:solidFill>
              </a:rPr>
              <a:t>São utilizados em todo tipo de sistema que necessite efetuar o controle de variáveis, tendo a temperatura como parâmetro moderador. Estima-se que o mercado atual [5], com fabricantes como Analog Devices, Texas Instruments e Microchip, tenha receita de US$5,62bi em vendas de sensores integrados (dados de 2018).</a:t>
            </a:r>
            <a:endParaRPr sz="1800">
              <a:solidFill>
                <a:srgbClr val="292D31"/>
              </a:solidFill>
            </a:endParaRPr>
          </a:p>
        </p:txBody>
      </p:sp>
      <p:sp>
        <p:nvSpPr>
          <p:cNvPr id="58" name="Google Shape;58;p15"/>
          <p:cNvSpPr txBox="1"/>
          <p:nvPr/>
        </p:nvSpPr>
        <p:spPr>
          <a:xfrm>
            <a:off x="515175" y="5606525"/>
            <a:ext cx="4527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  <a:latin typeface="Calibri"/>
                <a:ea typeface="Calibri"/>
                <a:cs typeface="Calibri"/>
                <a:sym typeface="Calibri"/>
              </a:rPr>
              <a:t>Diagrama de sensor integrado LM35</a:t>
            </a:r>
            <a:endParaRPr sz="1800">
              <a:solidFill>
                <a:srgbClr val="292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00" y="3471818"/>
            <a:ext cx="4324350" cy="1850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2012" y="3471814"/>
            <a:ext cx="2243138" cy="225064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/>
          <p:nvPr/>
        </p:nvSpPr>
        <p:spPr>
          <a:xfrm>
            <a:off x="2157000" y="5322643"/>
            <a:ext cx="10407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1800">
                <a:solidFill>
                  <a:srgbClr val="292D31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  <a:endParaRPr sz="1800">
              <a:solidFill>
                <a:srgbClr val="292D31"/>
              </a:solidFill>
            </a:endParaRPr>
          </a:p>
        </p:txBody>
      </p:sp>
      <p:sp>
        <p:nvSpPr>
          <p:cNvPr id="62" name="Google Shape;62;p15"/>
          <p:cNvSpPr txBox="1"/>
          <p:nvPr/>
        </p:nvSpPr>
        <p:spPr>
          <a:xfrm>
            <a:off x="6201912" y="5246925"/>
            <a:ext cx="10407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1800">
                <a:solidFill>
                  <a:srgbClr val="292D31"/>
                </a:solidFill>
                <a:latin typeface="Calibri"/>
                <a:ea typeface="Calibri"/>
                <a:cs typeface="Calibri"/>
                <a:sym typeface="Calibri"/>
              </a:rPr>
              <a:t>(b)</a:t>
            </a:r>
            <a:endParaRPr sz="1800">
              <a:solidFill>
                <a:srgbClr val="292D31"/>
              </a:solidFill>
            </a:endParaRPr>
          </a:p>
        </p:txBody>
      </p:sp>
      <p:sp>
        <p:nvSpPr>
          <p:cNvPr id="63" name="Google Shape;63;p15"/>
          <p:cNvSpPr txBox="1"/>
          <p:nvPr/>
        </p:nvSpPr>
        <p:spPr>
          <a:xfrm>
            <a:off x="4807875" y="5630700"/>
            <a:ext cx="40314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  <a:latin typeface="Calibri"/>
                <a:ea typeface="Calibri"/>
                <a:cs typeface="Calibri"/>
                <a:sym typeface="Calibri"/>
              </a:rPr>
              <a:t>LM35 em seu encapsulamento comercial</a:t>
            </a:r>
            <a:endParaRPr sz="1800">
              <a:solidFill>
                <a:srgbClr val="292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515175" y="261350"/>
            <a:ext cx="78867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/>
              <a:t>Referência de</a:t>
            </a:r>
            <a:r>
              <a:rPr lang="en-US"/>
              <a:t> Bandgap</a:t>
            </a:r>
            <a:endParaRPr/>
          </a:p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515175" y="851000"/>
            <a:ext cx="8324100" cy="3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292D31"/>
                </a:solidFill>
              </a:rPr>
              <a:t>Uma das formas de implementação de um sensor de temperatura integrado é através de circuitos baseados na referência de tensão de bandgap (a). Assim como outros dispositivos, utiliza-se a variação de tensão de V</a:t>
            </a:r>
            <a:r>
              <a:rPr lang="en-US" sz="1200">
                <a:solidFill>
                  <a:srgbClr val="292D31"/>
                </a:solidFill>
              </a:rPr>
              <a:t>BE </a:t>
            </a:r>
            <a:r>
              <a:rPr lang="en-US" sz="1800">
                <a:solidFill>
                  <a:srgbClr val="292D31"/>
                </a:solidFill>
              </a:rPr>
              <a:t>com a temperatura para gerar um cancelamento do termo linear do coeficiente de </a:t>
            </a:r>
            <a:r>
              <a:rPr lang="en-US" sz="1800">
                <a:solidFill>
                  <a:srgbClr val="292D31"/>
                </a:solidFill>
              </a:rPr>
              <a:t>temperatura</a:t>
            </a:r>
            <a:r>
              <a:rPr lang="en-US" sz="1800">
                <a:solidFill>
                  <a:srgbClr val="292D31"/>
                </a:solidFill>
              </a:rPr>
              <a:t>. O esquema em (b) demonstra esse princípio baseado na implementação do circuito de Bandgap. Como pode ser observado, </a:t>
            </a:r>
            <a:r>
              <a:rPr lang="en-US" sz="1800">
                <a:solidFill>
                  <a:srgbClr val="292D31"/>
                </a:solidFill>
              </a:rPr>
              <a:t>V</a:t>
            </a:r>
            <a:r>
              <a:rPr lang="en-US" sz="1200">
                <a:solidFill>
                  <a:srgbClr val="292D31"/>
                </a:solidFill>
              </a:rPr>
              <a:t>PTAT</a:t>
            </a:r>
            <a:r>
              <a:rPr lang="en-US" sz="1800">
                <a:solidFill>
                  <a:srgbClr val="292D31"/>
                </a:solidFill>
              </a:rPr>
              <a:t> varia linearmente com temperatura, o que é uma característica ótima para ser utilizada como base de um sensor. Também, dentre várias topologias possíveis para o circuito, há algumas que propiciam baixo consumo e tensão de alimentação através do uso de transistores MOS ao invés de BJT, o que é ainda melhor para implementação integrada.</a:t>
            </a:r>
            <a:endParaRPr sz="1200">
              <a:solidFill>
                <a:srgbClr val="292D31"/>
              </a:solidFill>
            </a:endParaRPr>
          </a:p>
        </p:txBody>
      </p:sp>
      <p:pic>
        <p:nvPicPr>
          <p:cNvPr id="70" name="Google Shape;70;p16"/>
          <p:cNvPicPr preferRelativeResize="0"/>
          <p:nvPr/>
        </p:nvPicPr>
        <p:blipFill rotWithShape="1">
          <a:blip r:embed="rId3">
            <a:alphaModFix/>
          </a:blip>
          <a:srcRect b="0" l="0" r="0" t="3790"/>
          <a:stretch/>
        </p:blipFill>
        <p:spPr>
          <a:xfrm>
            <a:off x="4572000" y="4000500"/>
            <a:ext cx="4181475" cy="175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6"/>
          <p:cNvPicPr preferRelativeResize="0"/>
          <p:nvPr/>
        </p:nvPicPr>
        <p:blipFill rotWithShape="1">
          <a:blip r:embed="rId4">
            <a:alphaModFix/>
          </a:blip>
          <a:srcRect b="3540" l="0" r="0" t="0"/>
          <a:stretch/>
        </p:blipFill>
        <p:spPr>
          <a:xfrm>
            <a:off x="1291000" y="4087650"/>
            <a:ext cx="2237450" cy="17595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197400" y="5765425"/>
            <a:ext cx="4527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  <a:latin typeface="Calibri"/>
                <a:ea typeface="Calibri"/>
                <a:cs typeface="Calibri"/>
                <a:sym typeface="Calibri"/>
              </a:rPr>
              <a:t>(a)Topologia de um circuito de bandgap</a:t>
            </a:r>
            <a:endParaRPr sz="1800">
              <a:solidFill>
                <a:srgbClr val="292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2157000" y="5322643"/>
            <a:ext cx="10407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  <a:endParaRPr sz="1800"/>
          </a:p>
        </p:txBody>
      </p:sp>
      <p:sp>
        <p:nvSpPr>
          <p:cNvPr id="74" name="Google Shape;74;p16"/>
          <p:cNvSpPr txBox="1"/>
          <p:nvPr/>
        </p:nvSpPr>
        <p:spPr>
          <a:xfrm>
            <a:off x="4572000" y="5760025"/>
            <a:ext cx="42423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  <a:latin typeface="Calibri"/>
                <a:ea typeface="Calibri"/>
                <a:cs typeface="Calibri"/>
                <a:sym typeface="Calibri"/>
              </a:rPr>
              <a:t>(b) Princípio de funcionamento</a:t>
            </a:r>
            <a:endParaRPr sz="1800">
              <a:solidFill>
                <a:srgbClr val="292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515175" y="261350"/>
            <a:ext cx="78867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/>
              <a:t>Requisitos Gerais</a:t>
            </a:r>
            <a:r>
              <a:rPr lang="en-US"/>
              <a:t> e Desafios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515175" y="927200"/>
            <a:ext cx="8324100" cy="50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292D31"/>
                </a:solidFill>
              </a:rPr>
              <a:t>Algumas características desenvolvidas no projeto serão: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Utilização de transistores MOS para o Bandgap proposto;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Geração de própria tensão de referência (Vref);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Precisão de valor medido de temperatura em </a:t>
            </a:r>
            <a:r>
              <a:rPr lang="en-US" sz="1800">
                <a:solidFill>
                  <a:srgbClr val="292D31"/>
                </a:solidFill>
              </a:rPr>
              <a:t>0,5ºC</a:t>
            </a:r>
            <a:r>
              <a:rPr lang="en-US" sz="1800">
                <a:solidFill>
                  <a:srgbClr val="292D31"/>
                </a:solidFill>
              </a:rPr>
              <a:t>;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I</a:t>
            </a:r>
            <a:r>
              <a:rPr lang="en-US" sz="1800">
                <a:solidFill>
                  <a:srgbClr val="292D31"/>
                </a:solidFill>
              </a:rPr>
              <a:t>ntervalo de medição de temperatura de -25 a 100ºC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Consumo médio do circuito de Bandgap em torno de 10μW;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Conversão A/D com amplificadores operacionais reais;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Sistema em malha fechada com circuito realimentado;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Simulação de características e resultados do circuito em software especializado (LTSPICE).</a:t>
            </a:r>
            <a:endParaRPr sz="1800">
              <a:solidFill>
                <a:srgbClr val="292D3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</a:rPr>
              <a:t>Alguns possíveis desafios do projeto serão: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Projetar controlador para realimentação do sistema;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Dimensionar o parâmetros do conversor A/D;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Utilizar tensões e variações pequenas (V</a:t>
            </a:r>
            <a:r>
              <a:rPr lang="en-US">
                <a:solidFill>
                  <a:srgbClr val="292D31"/>
                </a:solidFill>
              </a:rPr>
              <a:t>PTAT, </a:t>
            </a:r>
            <a:r>
              <a:rPr lang="en-US" sz="1800">
                <a:solidFill>
                  <a:srgbClr val="292D31"/>
                </a:solidFill>
              </a:rPr>
              <a:t>ΔV</a:t>
            </a:r>
            <a:r>
              <a:rPr lang="en-US">
                <a:solidFill>
                  <a:srgbClr val="292D31"/>
                </a:solidFill>
              </a:rPr>
              <a:t>PTAT </a:t>
            </a:r>
            <a:r>
              <a:rPr lang="en-US" sz="1800">
                <a:solidFill>
                  <a:srgbClr val="292D31"/>
                </a:solidFill>
              </a:rPr>
              <a:t>e</a:t>
            </a:r>
            <a:r>
              <a:rPr lang="en-US">
                <a:solidFill>
                  <a:srgbClr val="292D31"/>
                </a:solidFill>
              </a:rPr>
              <a:t> </a:t>
            </a:r>
            <a:r>
              <a:rPr lang="en-US" sz="1800">
                <a:solidFill>
                  <a:srgbClr val="292D31"/>
                </a:solidFill>
              </a:rPr>
              <a:t>V</a:t>
            </a:r>
            <a:r>
              <a:rPr lang="en-US">
                <a:solidFill>
                  <a:srgbClr val="292D31"/>
                </a:solidFill>
              </a:rPr>
              <a:t>SUPPLY</a:t>
            </a:r>
            <a:r>
              <a:rPr lang="en-US" sz="1800">
                <a:solidFill>
                  <a:srgbClr val="292D31"/>
                </a:solidFill>
              </a:rPr>
              <a:t>);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Propiciar robustez e garantia de precisão.</a:t>
            </a:r>
            <a:endParaRPr sz="1800">
              <a:solidFill>
                <a:srgbClr val="292D3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4762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/>
              <a:t>Diagrama Funcional</a:t>
            </a:r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811275" y="3345525"/>
            <a:ext cx="1556400" cy="636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84F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84F56"/>
                </a:solidFill>
              </a:rPr>
              <a:t>BANDGAP</a:t>
            </a:r>
            <a:endParaRPr>
              <a:solidFill>
                <a:srgbClr val="484F56"/>
              </a:solidFill>
            </a:endParaRPr>
          </a:p>
        </p:txBody>
      </p:sp>
      <p:sp>
        <p:nvSpPr>
          <p:cNvPr id="87" name="Google Shape;87;p18"/>
          <p:cNvSpPr/>
          <p:nvPr/>
        </p:nvSpPr>
        <p:spPr>
          <a:xfrm>
            <a:off x="2957575" y="3028925"/>
            <a:ext cx="5351100" cy="2533500"/>
          </a:xfrm>
          <a:prstGeom prst="rect">
            <a:avLst/>
          </a:prstGeom>
          <a:noFill/>
          <a:ln cap="flat" cmpd="sng" w="9525">
            <a:solidFill>
              <a:srgbClr val="484F5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84F56"/>
                </a:solidFill>
              </a:rPr>
              <a:t>ADC (Dual Slope)</a:t>
            </a:r>
            <a:endParaRPr>
              <a:solidFill>
                <a:srgbClr val="484F56"/>
              </a:solidFill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3637925" y="3345525"/>
            <a:ext cx="1248900" cy="636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84F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84F56"/>
                </a:solidFill>
              </a:rPr>
              <a:t>Integrador</a:t>
            </a:r>
            <a:endParaRPr>
              <a:solidFill>
                <a:srgbClr val="484F56"/>
              </a:solidFill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5232675" y="3345525"/>
            <a:ext cx="1248900" cy="636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84F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84F56"/>
                </a:solidFill>
              </a:rPr>
              <a:t>Comparador</a:t>
            </a:r>
            <a:endParaRPr>
              <a:solidFill>
                <a:srgbClr val="484F56"/>
              </a:solidFill>
            </a:endParaRPr>
          </a:p>
        </p:txBody>
      </p:sp>
      <p:cxnSp>
        <p:nvCxnSpPr>
          <p:cNvPr id="90" name="Google Shape;90;p18"/>
          <p:cNvCxnSpPr/>
          <p:nvPr/>
        </p:nvCxnSpPr>
        <p:spPr>
          <a:xfrm>
            <a:off x="2367675" y="3511575"/>
            <a:ext cx="736800" cy="0"/>
          </a:xfrm>
          <a:prstGeom prst="straightConnector1">
            <a:avLst/>
          </a:prstGeom>
          <a:noFill/>
          <a:ln cap="flat" cmpd="sng" w="9525">
            <a:solidFill>
              <a:srgbClr val="484F56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1" name="Google Shape;91;p18"/>
          <p:cNvCxnSpPr/>
          <p:nvPr/>
        </p:nvCxnSpPr>
        <p:spPr>
          <a:xfrm>
            <a:off x="2367675" y="3816375"/>
            <a:ext cx="736800" cy="0"/>
          </a:xfrm>
          <a:prstGeom prst="straightConnector1">
            <a:avLst/>
          </a:prstGeom>
          <a:noFill/>
          <a:ln cap="flat" cmpd="sng" w="9525">
            <a:solidFill>
              <a:srgbClr val="484F56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2" name="Google Shape;92;p18"/>
          <p:cNvCxnSpPr>
            <a:stCxn id="88" idx="3"/>
            <a:endCxn id="89" idx="1"/>
          </p:cNvCxnSpPr>
          <p:nvPr/>
        </p:nvCxnSpPr>
        <p:spPr>
          <a:xfrm>
            <a:off x="4886825" y="3663975"/>
            <a:ext cx="345900" cy="0"/>
          </a:xfrm>
          <a:prstGeom prst="straightConnector1">
            <a:avLst/>
          </a:prstGeom>
          <a:noFill/>
          <a:ln cap="flat" cmpd="sng" w="9525">
            <a:solidFill>
              <a:srgbClr val="484F5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8"/>
          <p:cNvSpPr txBox="1"/>
          <p:nvPr/>
        </p:nvSpPr>
        <p:spPr>
          <a:xfrm>
            <a:off x="2360600" y="3156075"/>
            <a:ext cx="64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84F56"/>
                </a:solidFill>
              </a:rPr>
              <a:t>V</a:t>
            </a:r>
            <a:r>
              <a:rPr lang="en-US" sz="1000">
                <a:solidFill>
                  <a:srgbClr val="484F56"/>
                </a:solidFill>
              </a:rPr>
              <a:t>PTAT</a:t>
            </a:r>
            <a:endParaRPr sz="1000">
              <a:solidFill>
                <a:srgbClr val="484F56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2360600" y="3476993"/>
            <a:ext cx="64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84F56"/>
                </a:solidFill>
              </a:rPr>
              <a:t>V</a:t>
            </a:r>
            <a:r>
              <a:rPr lang="en-US" sz="1000">
                <a:solidFill>
                  <a:srgbClr val="484F56"/>
                </a:solidFill>
              </a:rPr>
              <a:t>REF</a:t>
            </a:r>
            <a:endParaRPr sz="1000">
              <a:solidFill>
                <a:srgbClr val="484F56"/>
              </a:solidFill>
            </a:endParaRPr>
          </a:p>
        </p:txBody>
      </p:sp>
      <p:cxnSp>
        <p:nvCxnSpPr>
          <p:cNvPr id="95" name="Google Shape;95;p18"/>
          <p:cNvCxnSpPr/>
          <p:nvPr/>
        </p:nvCxnSpPr>
        <p:spPr>
          <a:xfrm flipH="1" rot="10800000">
            <a:off x="3073441" y="3350966"/>
            <a:ext cx="190500" cy="162600"/>
          </a:xfrm>
          <a:prstGeom prst="straightConnector1">
            <a:avLst/>
          </a:prstGeom>
          <a:noFill/>
          <a:ln cap="flat" cmpd="sng" w="9525">
            <a:solidFill>
              <a:srgbClr val="484F5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8"/>
          <p:cNvCxnSpPr/>
          <p:nvPr/>
        </p:nvCxnSpPr>
        <p:spPr>
          <a:xfrm flipH="1" rot="10800000">
            <a:off x="3073441" y="3655766"/>
            <a:ext cx="190500" cy="162600"/>
          </a:xfrm>
          <a:prstGeom prst="straightConnector1">
            <a:avLst/>
          </a:prstGeom>
          <a:noFill/>
          <a:ln cap="flat" cmpd="sng" w="9525">
            <a:solidFill>
              <a:srgbClr val="484F5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8"/>
          <p:cNvCxnSpPr/>
          <p:nvPr/>
        </p:nvCxnSpPr>
        <p:spPr>
          <a:xfrm>
            <a:off x="3282075" y="3511575"/>
            <a:ext cx="360600" cy="600"/>
          </a:xfrm>
          <a:prstGeom prst="straightConnector1">
            <a:avLst/>
          </a:prstGeom>
          <a:noFill/>
          <a:ln cap="flat" cmpd="sng" w="9525">
            <a:solidFill>
              <a:srgbClr val="484F56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98" name="Google Shape;98;p18"/>
          <p:cNvCxnSpPr/>
          <p:nvPr/>
        </p:nvCxnSpPr>
        <p:spPr>
          <a:xfrm>
            <a:off x="3282075" y="3816375"/>
            <a:ext cx="360600" cy="600"/>
          </a:xfrm>
          <a:prstGeom prst="straightConnector1">
            <a:avLst/>
          </a:prstGeom>
          <a:noFill/>
          <a:ln cap="flat" cmpd="sng" w="9525">
            <a:solidFill>
              <a:srgbClr val="484F56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99" name="Google Shape;99;p18"/>
          <p:cNvSpPr/>
          <p:nvPr/>
        </p:nvSpPr>
        <p:spPr>
          <a:xfrm>
            <a:off x="6832875" y="3345525"/>
            <a:ext cx="1248900" cy="636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84F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84F56"/>
                </a:solidFill>
              </a:rPr>
              <a:t>Contador</a:t>
            </a:r>
            <a:endParaRPr>
              <a:solidFill>
                <a:srgbClr val="484F56"/>
              </a:solidFill>
            </a:endParaRPr>
          </a:p>
        </p:txBody>
      </p:sp>
      <p:cxnSp>
        <p:nvCxnSpPr>
          <p:cNvPr id="100" name="Google Shape;100;p18"/>
          <p:cNvCxnSpPr>
            <a:endCxn id="99" idx="1"/>
          </p:cNvCxnSpPr>
          <p:nvPr/>
        </p:nvCxnSpPr>
        <p:spPr>
          <a:xfrm>
            <a:off x="6481575" y="3663975"/>
            <a:ext cx="351300" cy="0"/>
          </a:xfrm>
          <a:prstGeom prst="straightConnector1">
            <a:avLst/>
          </a:prstGeom>
          <a:noFill/>
          <a:ln cap="flat" cmpd="sng" w="9525">
            <a:solidFill>
              <a:srgbClr val="484F5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8"/>
          <p:cNvSpPr/>
          <p:nvPr/>
        </p:nvSpPr>
        <p:spPr>
          <a:xfrm>
            <a:off x="6832875" y="4259925"/>
            <a:ext cx="1248900" cy="636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84F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84F56"/>
                </a:solidFill>
              </a:rPr>
              <a:t>Registrador</a:t>
            </a:r>
            <a:endParaRPr>
              <a:solidFill>
                <a:srgbClr val="484F56"/>
              </a:solidFill>
            </a:endParaRPr>
          </a:p>
        </p:txBody>
      </p:sp>
      <p:cxnSp>
        <p:nvCxnSpPr>
          <p:cNvPr id="102" name="Google Shape;102;p18"/>
          <p:cNvCxnSpPr>
            <a:stCxn id="99" idx="2"/>
            <a:endCxn id="101" idx="0"/>
          </p:cNvCxnSpPr>
          <p:nvPr/>
        </p:nvCxnSpPr>
        <p:spPr>
          <a:xfrm>
            <a:off x="7457325" y="3982425"/>
            <a:ext cx="0" cy="277500"/>
          </a:xfrm>
          <a:prstGeom prst="straightConnector1">
            <a:avLst/>
          </a:prstGeom>
          <a:noFill/>
          <a:ln cap="flat" cmpd="sng" w="9525">
            <a:solidFill>
              <a:srgbClr val="484F5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515175" y="1003400"/>
            <a:ext cx="83241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292D31"/>
                </a:solidFill>
              </a:rPr>
              <a:t>O diagrama abaixo mostra a nível funcional o sistema a ser desenvolvido, que será composto de 6 blocos: circuito de tensão de bandgap, conversor analógico-digital de rampa dupla (integrador, comparador), um controlador para gerenciar as chaves, além do contador e do registrador. Vale ressaltar que a saída é um sinal discreto em amplitude e para o escopo do projeto será considerado o ponto final do sistema.</a:t>
            </a:r>
            <a:endParaRPr sz="1800">
              <a:solidFill>
                <a:srgbClr val="292D31"/>
              </a:solidFill>
            </a:endParaRPr>
          </a:p>
        </p:txBody>
      </p:sp>
      <p:cxnSp>
        <p:nvCxnSpPr>
          <p:cNvPr id="104" name="Google Shape;104;p18"/>
          <p:cNvCxnSpPr/>
          <p:nvPr/>
        </p:nvCxnSpPr>
        <p:spPr>
          <a:xfrm>
            <a:off x="3175950" y="3257525"/>
            <a:ext cx="600" cy="15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05" name="Google Shape;105;p18"/>
          <p:cNvSpPr/>
          <p:nvPr/>
        </p:nvSpPr>
        <p:spPr>
          <a:xfrm>
            <a:off x="3637925" y="4507392"/>
            <a:ext cx="1248900" cy="636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84F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84F56"/>
                </a:solidFill>
              </a:rPr>
              <a:t>Controlador</a:t>
            </a:r>
            <a:endParaRPr>
              <a:solidFill>
                <a:srgbClr val="484F56"/>
              </a:solidFill>
            </a:endParaRPr>
          </a:p>
        </p:txBody>
      </p:sp>
      <p:cxnSp>
        <p:nvCxnSpPr>
          <p:cNvPr id="106" name="Google Shape;106;p18"/>
          <p:cNvCxnSpPr/>
          <p:nvPr/>
        </p:nvCxnSpPr>
        <p:spPr>
          <a:xfrm flipH="1" rot="10800000">
            <a:off x="3190875" y="4840175"/>
            <a:ext cx="447300" cy="3300"/>
          </a:xfrm>
          <a:prstGeom prst="straightConnector1">
            <a:avLst/>
          </a:prstGeom>
          <a:noFill/>
          <a:ln cap="flat" cmpd="sng" w="9525">
            <a:solidFill>
              <a:srgbClr val="484F56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8"/>
          <p:cNvCxnSpPr/>
          <p:nvPr/>
        </p:nvCxnSpPr>
        <p:spPr>
          <a:xfrm>
            <a:off x="4886825" y="4842694"/>
            <a:ext cx="2033100" cy="900"/>
          </a:xfrm>
          <a:prstGeom prst="straightConnector1">
            <a:avLst/>
          </a:prstGeom>
          <a:noFill/>
          <a:ln cap="flat" cmpd="sng" w="9525">
            <a:solidFill>
              <a:srgbClr val="484F56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8"/>
          <p:cNvCxnSpPr/>
          <p:nvPr/>
        </p:nvCxnSpPr>
        <p:spPr>
          <a:xfrm flipH="1" rot="10800000">
            <a:off x="8085800" y="4578500"/>
            <a:ext cx="499800" cy="10800"/>
          </a:xfrm>
          <a:prstGeom prst="straightConnector1">
            <a:avLst/>
          </a:prstGeom>
          <a:noFill/>
          <a:ln cap="flat" cmpd="sng" w="9525">
            <a:solidFill>
              <a:srgbClr val="484F5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8"/>
          <p:cNvSpPr txBox="1"/>
          <p:nvPr/>
        </p:nvSpPr>
        <p:spPr>
          <a:xfrm>
            <a:off x="8031621" y="4239000"/>
            <a:ext cx="93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84F56"/>
                </a:solidFill>
              </a:rPr>
              <a:t>Saída</a:t>
            </a:r>
            <a:endParaRPr>
              <a:solidFill>
                <a:srgbClr val="484F5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4762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/>
              <a:t>Bandgap Proposto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1" y="1389775"/>
            <a:ext cx="4498224" cy="318624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5126875" y="1389775"/>
            <a:ext cx="3825900" cy="3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292D31"/>
                </a:solidFill>
              </a:rPr>
              <a:t>O circuito Bandgap proposto [2] utiliza transistores MOS para reduzir a dissipação de potência. O AmpOp é inserido no circuito de forma a produzir a mesma tensão de operação como um espelho de corrente nos nós A e B. Os transistores M1 a M6 trabalham em modo </a:t>
            </a:r>
            <a:r>
              <a:rPr lang="en-US" sz="1800">
                <a:solidFill>
                  <a:srgbClr val="292D31"/>
                </a:solidFill>
              </a:rPr>
              <a:t>saturação</a:t>
            </a:r>
            <a:r>
              <a:rPr lang="en-US" sz="1800">
                <a:solidFill>
                  <a:srgbClr val="292D31"/>
                </a:solidFill>
              </a:rPr>
              <a:t>. A corrente I3 é controlada pelos resistores R1 e R2.</a:t>
            </a:r>
            <a:endParaRPr sz="1800">
              <a:solidFill>
                <a:srgbClr val="292D31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614263" y="4576075"/>
            <a:ext cx="4527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  <a:latin typeface="Calibri"/>
                <a:ea typeface="Calibri"/>
                <a:cs typeface="Calibri"/>
                <a:sym typeface="Calibri"/>
              </a:rPr>
              <a:t>Diagrama de Bandgap proposto [2]</a:t>
            </a:r>
            <a:endParaRPr sz="1800">
              <a:solidFill>
                <a:srgbClr val="292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628650" y="4809475"/>
            <a:ext cx="8324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</a:rPr>
              <a:t>Assim, é possível mostrar que: 	</a:t>
            </a:r>
            <a:r>
              <a:rPr lang="en-US" sz="1800">
                <a:solidFill>
                  <a:schemeClr val="dk1"/>
                </a:solidFill>
              </a:rPr>
              <a:t>∂V</a:t>
            </a:r>
            <a:r>
              <a:rPr lang="en-US" sz="1200">
                <a:solidFill>
                  <a:schemeClr val="dk1"/>
                </a:solidFill>
              </a:rPr>
              <a:t>GS</a:t>
            </a:r>
            <a:r>
              <a:rPr lang="en-US" sz="1800">
                <a:solidFill>
                  <a:schemeClr val="dk1"/>
                </a:solidFill>
              </a:rPr>
              <a:t>/∂T = V</a:t>
            </a:r>
            <a:r>
              <a:rPr lang="en-US" sz="1200">
                <a:solidFill>
                  <a:schemeClr val="dk1"/>
                </a:solidFill>
              </a:rPr>
              <a:t>GS</a:t>
            </a:r>
            <a:r>
              <a:rPr lang="en-US" sz="1800">
                <a:solidFill>
                  <a:schemeClr val="dk1"/>
                </a:solidFill>
              </a:rPr>
              <a:t>/T − 2nk/q</a:t>
            </a:r>
            <a:endParaRPr sz="1800">
              <a:solidFill>
                <a:schemeClr val="dk1"/>
              </a:solidFill>
            </a:endParaRPr>
          </a:p>
          <a:p>
            <a:pPr indent="0" lvl="0" marL="32004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V</a:t>
            </a:r>
            <a:r>
              <a:rPr lang="en-US" sz="1200">
                <a:solidFill>
                  <a:schemeClr val="dk1"/>
                </a:solidFill>
              </a:rPr>
              <a:t>REF</a:t>
            </a:r>
            <a:r>
              <a:rPr lang="en-US" sz="1800">
                <a:solidFill>
                  <a:schemeClr val="dk1"/>
                </a:solidFill>
              </a:rPr>
              <a:t> = [V</a:t>
            </a:r>
            <a:r>
              <a:rPr lang="en-US" sz="1200">
                <a:solidFill>
                  <a:schemeClr val="dk1"/>
                </a:solidFill>
              </a:rPr>
              <a:t>GS8</a:t>
            </a:r>
            <a:r>
              <a:rPr lang="en-US" sz="1800">
                <a:solidFill>
                  <a:schemeClr val="dk1"/>
                </a:solidFill>
              </a:rPr>
              <a:t>/R2 + ln(m)*n*nkT/(qR1)]*R3</a:t>
            </a:r>
            <a:endParaRPr sz="1800">
              <a:solidFill>
                <a:schemeClr val="dk1"/>
              </a:solidFill>
            </a:endParaRPr>
          </a:p>
          <a:p>
            <a:pPr indent="0" lvl="0" marL="32004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</a:rPr>
              <a:t>onde </a:t>
            </a:r>
            <a:r>
              <a:rPr b="1" lang="en-US" sz="1800">
                <a:solidFill>
                  <a:srgbClr val="292D31"/>
                </a:solidFill>
              </a:rPr>
              <a:t>m</a:t>
            </a:r>
            <a:r>
              <a:rPr lang="en-US" sz="1800">
                <a:solidFill>
                  <a:srgbClr val="292D31"/>
                </a:solidFill>
              </a:rPr>
              <a:t> é a razão entre largura de M8 e M9</a:t>
            </a:r>
            <a:r>
              <a:rPr lang="en-US" sz="1800">
                <a:solidFill>
                  <a:srgbClr val="292D3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4762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/>
              <a:t>ADC</a:t>
            </a:r>
            <a:r>
              <a:rPr lang="en-US"/>
              <a:t> Proposto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515175" y="1003400"/>
            <a:ext cx="8324100" cy="16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292D31"/>
                </a:solidFill>
              </a:rPr>
              <a:t>A fim de validar o funcionamento do circuito de Bandgap e extrair uma saída mais relevante, um conversor A/D será projetado visando atender a precisão requerida. Vale ressaltar que a escolha do ADC de rampa dupla advém da maior precisão desse método em relação aos outros e a baixa necessidade de altas taxas de amostragem, uma vez que este ADC é relativamente lento.</a:t>
            </a:r>
            <a:endParaRPr sz="1800">
              <a:solidFill>
                <a:srgbClr val="292D31"/>
              </a:solidFill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3">
            <a:alphaModFix/>
          </a:blip>
          <a:srcRect b="2937" l="4940" r="4076" t="2927"/>
          <a:stretch/>
        </p:blipFill>
        <p:spPr>
          <a:xfrm>
            <a:off x="6062663" y="2731375"/>
            <a:ext cx="273375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 rotWithShape="1">
          <a:blip r:embed="rId4">
            <a:alphaModFix/>
          </a:blip>
          <a:srcRect b="0" l="0" r="1980" t="0"/>
          <a:stretch/>
        </p:blipFill>
        <p:spPr>
          <a:xfrm>
            <a:off x="476250" y="2731375"/>
            <a:ext cx="5601900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476250" y="4733275"/>
            <a:ext cx="8324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</a:rPr>
              <a:t>Assim, é possível mostrar que: </a:t>
            </a:r>
            <a:r>
              <a:rPr lang="en-US" sz="1800">
                <a:solidFill>
                  <a:srgbClr val="292D31"/>
                </a:solidFill>
              </a:rPr>
              <a:t>	</a:t>
            </a:r>
            <a:r>
              <a:rPr lang="en-US" sz="1800">
                <a:solidFill>
                  <a:schemeClr val="dk1"/>
                </a:solidFill>
              </a:rPr>
              <a:t>V</a:t>
            </a:r>
            <a:r>
              <a:rPr lang="en-US" sz="1200">
                <a:solidFill>
                  <a:schemeClr val="dk1"/>
                </a:solidFill>
              </a:rPr>
              <a:t>IN</a:t>
            </a:r>
            <a:r>
              <a:rPr lang="en-US" sz="1800">
                <a:solidFill>
                  <a:schemeClr val="dk1"/>
                </a:solidFill>
              </a:rPr>
              <a:t>/V</a:t>
            </a:r>
            <a:r>
              <a:rPr lang="en-US" sz="1200">
                <a:solidFill>
                  <a:schemeClr val="dk1"/>
                </a:solidFill>
              </a:rPr>
              <a:t>REF </a:t>
            </a:r>
            <a:r>
              <a:rPr lang="en-US" sz="1800">
                <a:solidFill>
                  <a:schemeClr val="dk1"/>
                </a:solidFill>
              </a:rPr>
              <a:t>= T</a:t>
            </a:r>
            <a:r>
              <a:rPr lang="en-US" sz="1200">
                <a:solidFill>
                  <a:schemeClr val="dk1"/>
                </a:solidFill>
              </a:rPr>
              <a:t>2</a:t>
            </a:r>
            <a:r>
              <a:rPr lang="en-US" sz="1800">
                <a:solidFill>
                  <a:schemeClr val="dk1"/>
                </a:solidFill>
              </a:rPr>
              <a:t>/T</a:t>
            </a:r>
            <a:r>
              <a:rPr lang="en-US" sz="1200">
                <a:solidFill>
                  <a:schemeClr val="dk1"/>
                </a:solidFill>
              </a:rPr>
              <a:t>1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72900" y="535025"/>
            <a:ext cx="7877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</a:pPr>
            <a:r>
              <a:rPr lang="en-US"/>
              <a:t>Referências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72900" y="1264625"/>
            <a:ext cx="8463300" cy="48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400"/>
              <a:t>[1] BROKAW, A.P.; </a:t>
            </a:r>
            <a:r>
              <a:rPr b="1" lang="en-US" sz="1400"/>
              <a:t>A simple three-terminal IC bandgap reference</a:t>
            </a:r>
            <a:r>
              <a:rPr lang="en-US" sz="1400"/>
              <a:t>. Disponível em: </a:t>
            </a:r>
            <a:r>
              <a:rPr lang="en-US" sz="1400" u="sng">
                <a:solidFill>
                  <a:schemeClr val="hlink"/>
                </a:solidFill>
                <a:hlinkClick r:id="rId3"/>
              </a:rPr>
              <a:t>https://ieeexplore.ieee.org/document/1050532/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400"/>
              <a:t>[2] SILVA, João Gonçalo Clemente da; </a:t>
            </a:r>
            <a:r>
              <a:rPr b="1" lang="en-US" sz="1400"/>
              <a:t>Project of a bandgap voltage reference and a temperature sensor for "energy harvest" systems.</a:t>
            </a:r>
            <a:r>
              <a:rPr lang="en-US" sz="1400"/>
              <a:t> Disponível em: </a:t>
            </a:r>
            <a:r>
              <a:rPr lang="en-US" sz="1400" u="sng">
                <a:solidFill>
                  <a:schemeClr val="hlink"/>
                </a:solidFill>
                <a:hlinkClick r:id="rId4"/>
              </a:rPr>
              <a:t>https://run.unl.pt/bitstream/10362/11330/1/Silva_2013.pdf</a:t>
            </a:r>
            <a:endParaRPr b="1"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400"/>
              <a:t>[3] FILHO, Jader Alves de Lima, et al.; </a:t>
            </a:r>
            <a:r>
              <a:rPr b="1" lang="en-US" sz="1400"/>
              <a:t>LOW POWER VOLTAGE REFERENCE</a:t>
            </a:r>
            <a:r>
              <a:rPr lang="en-US" sz="1400"/>
              <a:t>. Disponível em: </a:t>
            </a:r>
            <a:r>
              <a:rPr lang="en-US" sz="1400" u="sng">
                <a:solidFill>
                  <a:schemeClr val="hlink"/>
                </a:solidFill>
                <a:hlinkClick r:id="rId5"/>
              </a:rPr>
              <a:t>https://patents.google.com/patent/US7486129B2/en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400"/>
              <a:t>[4] JOHN, Victor Du. </a:t>
            </a:r>
            <a:r>
              <a:rPr b="1" lang="en-US" sz="1400"/>
              <a:t>Design of Low Power ADC Using 0.18μm CMOS Technology</a:t>
            </a:r>
            <a:r>
              <a:rPr lang="en-US" sz="1400"/>
              <a:t>. Disponível em: </a:t>
            </a:r>
            <a:r>
              <a:rPr lang="en-US" sz="1400" u="sng">
                <a:solidFill>
                  <a:schemeClr val="hlink"/>
                </a:solidFill>
                <a:hlinkClick r:id="rId6"/>
              </a:rPr>
              <a:t>https://www.ijert.org/research/design-of-low-power-adc-using-0.18m-cmos-technology-IJERTV3IS11173.pdf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400"/>
              <a:t>[5] STATISTA. </a:t>
            </a:r>
            <a:r>
              <a:rPr b="1" lang="en-US" sz="1400"/>
              <a:t>Projected temperature sensors market size worldwide, from 2016 to 2022 (in billion U.S. dollars)</a:t>
            </a:r>
            <a:r>
              <a:rPr lang="en-US" sz="1400"/>
              <a:t>. Disponível em: </a:t>
            </a:r>
            <a:r>
              <a:rPr lang="en-US" sz="1400" u="sng">
                <a:solidFill>
                  <a:schemeClr val="hlink"/>
                </a:solidFill>
                <a:hlinkClick r:id="rId7"/>
              </a:rPr>
              <a:t>https://www.statista.com/statistics/675169/worldwide-temperature-sensors-market-size/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193675" y="1398587"/>
            <a:ext cx="875665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2000"/>
              <a:buNone/>
            </a:pPr>
            <a:r>
              <a:rPr b="1" i="0" lang="en-US" sz="2000" u="non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rPr>
              <a:t>Contato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193650" y="1825625"/>
            <a:ext cx="8756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600"/>
              <a:buNone/>
            </a:pPr>
            <a:r>
              <a:rPr b="0" i="0" lang="en-US" sz="1800" u="non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rPr>
              <a:t>E-mail: </a:t>
            </a:r>
            <a:r>
              <a:rPr b="0" lang="en-US" sz="1800" u="sng">
                <a:solidFill>
                  <a:schemeClr val="hlink"/>
                </a:solidFill>
                <a:hlinkClick r:id="rId3"/>
              </a:rPr>
              <a:t>andrempmattos@gmail.com</a:t>
            </a:r>
            <a:endParaRPr b="0" sz="1800"/>
          </a:p>
          <a:p>
            <a:pPr indent="4572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600"/>
              <a:buNone/>
            </a:pPr>
            <a:r>
              <a:rPr b="0" lang="en-US" sz="1800" u="sng">
                <a:solidFill>
                  <a:schemeClr val="hlink"/>
                </a:solidFill>
                <a:hlinkClick r:id="rId4"/>
              </a:rPr>
              <a:t>gustavosimassilva@gmail.com</a:t>
            </a:r>
            <a:endParaRPr b="0" sz="1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600"/>
              <a:buNone/>
            </a:pPr>
            <a:r>
              <a:t/>
            </a:r>
            <a:endParaRPr b="0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