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92" r:id="rId4"/>
    <p:sldId id="389" r:id="rId5"/>
    <p:sldId id="430" r:id="rId6"/>
    <p:sldId id="429" r:id="rId7"/>
    <p:sldId id="428" r:id="rId8"/>
    <p:sldId id="435" r:id="rId9"/>
    <p:sldId id="433" r:id="rId10"/>
    <p:sldId id="432" r:id="rId11"/>
    <p:sldId id="436" r:id="rId12"/>
    <p:sldId id="438" r:id="rId13"/>
    <p:sldId id="393" r:id="rId14"/>
    <p:sldId id="402" r:id="rId15"/>
    <p:sldId id="439" r:id="rId16"/>
    <p:sldId id="398" r:id="rId17"/>
    <p:sldId id="399" r:id="rId18"/>
    <p:sldId id="410" r:id="rId19"/>
    <p:sldId id="411" r:id="rId20"/>
    <p:sldId id="415" r:id="rId21"/>
    <p:sldId id="412" r:id="rId22"/>
    <p:sldId id="413" r:id="rId23"/>
    <p:sldId id="414" r:id="rId24"/>
    <p:sldId id="424" r:id="rId25"/>
    <p:sldId id="423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7" r:id="rId34"/>
    <p:sldId id="440" r:id="rId35"/>
    <p:sldId id="426" r:id="rId36"/>
    <p:sldId id="425" r:id="rId37"/>
    <p:sldId id="363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097530" y="3200400"/>
            <a:ext cx="6858000" cy="457200"/>
          </a:xfrm>
        </p:spPr>
        <p:txBody>
          <a:bodyPr anchor="b"/>
          <a:lstStyle>
            <a:lvl1pPr algn="ctr">
              <a:buNone/>
              <a:defRPr sz="2000" b="1" cap="small" baseline="0"/>
            </a:lvl1pPr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588224" y="0"/>
            <a:ext cx="2160240" cy="6858000"/>
          </a:xfrm>
        </p:spPr>
        <p:txBody>
          <a:bodyPr anchor="ctr"/>
          <a:lstStyle>
            <a:lvl1pPr marL="0" indent="0" algn="just">
              <a:spcBef>
                <a:spcPts val="400"/>
              </a:spcBef>
              <a:spcAft>
                <a:spcPts val="1000"/>
              </a:spcAft>
              <a:buNone/>
              <a:tabLst>
                <a:tab pos="177800" algn="l"/>
              </a:tabLst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075813" y="3200400"/>
            <a:ext cx="6858000" cy="457200"/>
          </a:xfrm>
        </p:spPr>
        <p:txBody>
          <a:bodyPr anchor="b"/>
          <a:lstStyle>
            <a:lvl1pPr algn="ctr">
              <a:buNone/>
              <a:defRPr sz="2000" b="1"/>
            </a:lvl1pPr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88224" y="0"/>
            <a:ext cx="2160240" cy="6858000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ctr" anchorCtr="0" forceAA="0" compatLnSpc="1">
            <a:normAutofit/>
          </a:bodyPr>
          <a:lstStyle>
            <a:lvl1pPr marL="0" indent="0" algn="just">
              <a:spcBef>
                <a:spcPts val="100"/>
              </a:spcBef>
              <a:spcAft>
                <a:spcPts val="400"/>
              </a:spcAft>
              <a:buFontTx/>
              <a:buNone/>
              <a:tabLst>
                <a:tab pos="177800" algn="l"/>
              </a:tabLst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616D2E-BA17-4067-AF6C-04AF3295271D}" type="datetimeFigureOut">
              <a:rPr lang="pt-BR" smtClean="0"/>
              <a:pPr/>
              <a:t>04/11/2015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5FEAEF-DD4A-4E43-8094-2C066E5E9B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just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just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just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just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orgescorporation.blogspot.com.br/search/label/Liv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bin.com/qPwNLZF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astebin.com/ELRP6iHN" TargetMode="External"/><Relationship Id="rId2" Type="http://schemas.openxmlformats.org/officeDocument/2006/relationships/hyperlink" Target="http://pastebin.com/2WsYMyN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astebin.com/VcqvrBkw" TargetMode="External"/><Relationship Id="rId2" Type="http://schemas.openxmlformats.org/officeDocument/2006/relationships/hyperlink" Target="http://pastebin.com/GYE107Y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stebin.com/pH5DcZft" TargetMode="External"/><Relationship Id="rId4" Type="http://schemas.openxmlformats.org/officeDocument/2006/relationships/hyperlink" Target="http://pastebin.com/QkSLauPW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MCO60408 Microcontroladores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11 </a:t>
            </a:r>
            <a:r>
              <a:rPr lang="pt-BR" dirty="0" smtClean="0"/>
              <a:t>– </a:t>
            </a:r>
            <a:r>
              <a:rPr lang="pt-BR" i="1" dirty="0" smtClean="0"/>
              <a:t>Display</a:t>
            </a:r>
            <a:r>
              <a:rPr lang="pt-BR" dirty="0" smtClean="0"/>
              <a:t> de Cristal Líquido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0" indent="0"/>
            <a:r>
              <a:rPr lang="pt-BR" sz="3200" dirty="0"/>
              <a:t>INTERFACE DE DADOS DE </a:t>
            </a:r>
            <a:r>
              <a:rPr lang="pt-BR" sz="3200" dirty="0" smtClean="0"/>
              <a:t>4 </a:t>
            </a:r>
            <a:r>
              <a:rPr lang="pt-BR" sz="3200" dirty="0"/>
              <a:t>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715200" cy="5277200"/>
          </a:xfrm>
        </p:spPr>
        <p:txBody>
          <a:bodyPr>
            <a:noAutofit/>
          </a:bodyPr>
          <a:lstStyle/>
          <a:p>
            <a:pPr marL="342900" indent="-342900">
              <a:buSzPct val="80000"/>
              <a:buFont typeface="+mj-lt"/>
              <a:buAutoNum type="arabicParenR"/>
            </a:pPr>
            <a:r>
              <a:rPr lang="pt-BR" sz="1800" dirty="0" smtClean="0"/>
              <a:t>Levar </a:t>
            </a:r>
            <a:r>
              <a:rPr lang="pt-BR" sz="1800" dirty="0"/>
              <a:t>o pino R/W (</a:t>
            </a:r>
            <a:r>
              <a:rPr lang="pt-BR" sz="1800" i="1" dirty="0" err="1"/>
              <a:t>Read</a:t>
            </a:r>
            <a:r>
              <a:rPr lang="pt-BR" sz="1800" i="1" dirty="0"/>
              <a:t>/Write</a:t>
            </a:r>
            <a:r>
              <a:rPr lang="pt-BR" sz="1800" dirty="0"/>
              <a:t>) para 0 logico se a </a:t>
            </a:r>
            <a:r>
              <a:rPr lang="pt-BR" sz="1800" dirty="0" err="1"/>
              <a:t>operacao</a:t>
            </a:r>
            <a:r>
              <a:rPr lang="pt-BR" sz="1800" dirty="0"/>
              <a:t> for </a:t>
            </a:r>
            <a:r>
              <a:rPr lang="pt-BR" sz="1800" dirty="0" smtClean="0"/>
              <a:t>de escrita </a:t>
            </a:r>
            <a:r>
              <a:rPr lang="pt-BR" sz="1800" dirty="0"/>
              <a:t>e 1 logico se for de leitura. Aterra-se esse pino se </a:t>
            </a:r>
            <a:r>
              <a:rPr lang="pt-BR" sz="1800" dirty="0" smtClean="0"/>
              <a:t>não há necessidade </a:t>
            </a:r>
            <a:r>
              <a:rPr lang="pt-BR" sz="1800" dirty="0"/>
              <a:t>de monitorar a resposta do LCD (forma mais usual </a:t>
            </a:r>
            <a:r>
              <a:rPr lang="pt-BR" sz="1800" dirty="0" smtClean="0"/>
              <a:t>de trabalho).</a:t>
            </a:r>
          </a:p>
          <a:p>
            <a:pPr marL="342900" indent="-342900">
              <a:buSzPct val="80000"/>
              <a:buFont typeface="+mj-lt"/>
              <a:buAutoNum type="arabicParenR"/>
            </a:pPr>
            <a:r>
              <a:rPr lang="pt-BR" sz="1800" dirty="0" smtClean="0"/>
              <a:t>Levar </a:t>
            </a:r>
            <a:r>
              <a:rPr lang="pt-BR" sz="1800" dirty="0"/>
              <a:t>o pino RS (</a:t>
            </a:r>
            <a:r>
              <a:rPr lang="pt-BR" sz="1800" i="1" dirty="0" err="1"/>
              <a:t>Register</a:t>
            </a:r>
            <a:r>
              <a:rPr lang="pt-BR" sz="1800" i="1" dirty="0"/>
              <a:t> </a:t>
            </a:r>
            <a:r>
              <a:rPr lang="pt-BR" sz="1800" i="1" dirty="0" err="1"/>
              <a:t>Select</a:t>
            </a:r>
            <a:r>
              <a:rPr lang="pt-BR" sz="1800" dirty="0"/>
              <a:t>) para o </a:t>
            </a:r>
            <a:r>
              <a:rPr lang="pt-BR" sz="1800" dirty="0" smtClean="0"/>
              <a:t>nível </a:t>
            </a:r>
            <a:r>
              <a:rPr lang="pt-BR" sz="1800" dirty="0"/>
              <a:t>logico 0 ou </a:t>
            </a:r>
            <a:r>
              <a:rPr lang="pt-BR" sz="1800" dirty="0" smtClean="0"/>
              <a:t>1 (instrução </a:t>
            </a:r>
            <a:r>
              <a:rPr lang="pt-BR" sz="1800" dirty="0"/>
              <a:t>ou caractere</a:t>
            </a:r>
            <a:r>
              <a:rPr lang="pt-BR" sz="1800" dirty="0" smtClean="0"/>
              <a:t>).</a:t>
            </a:r>
          </a:p>
          <a:p>
            <a:pPr marL="342900" indent="-342900">
              <a:buSzPct val="80000"/>
              <a:buFont typeface="+mj-lt"/>
              <a:buAutoNum type="arabicParenR"/>
            </a:pPr>
            <a:r>
              <a:rPr lang="pt-BR" sz="1800" dirty="0" smtClean="0"/>
              <a:t>Transferir </a:t>
            </a:r>
            <a:r>
              <a:rPr lang="pt-BR" sz="1800" dirty="0"/>
              <a:t>a parte mais significativa dos dados para a via de </a:t>
            </a:r>
            <a:r>
              <a:rPr lang="pt-BR" sz="1800" dirty="0" smtClean="0"/>
              <a:t>dados (4 </a:t>
            </a:r>
            <a:r>
              <a:rPr lang="pt-BR" sz="1800" dirty="0"/>
              <a:t>bits mais significativos (MSB) – </a:t>
            </a:r>
            <a:r>
              <a:rPr lang="pt-BR" sz="1800" i="1" dirty="0" err="1"/>
              <a:t>nibble</a:t>
            </a:r>
            <a:r>
              <a:rPr lang="pt-BR" sz="1800" i="1" dirty="0"/>
              <a:t> </a:t>
            </a:r>
            <a:r>
              <a:rPr lang="pt-BR" sz="1800" dirty="0"/>
              <a:t>maior</a:t>
            </a:r>
            <a:r>
              <a:rPr lang="pt-BR" sz="1800" dirty="0" smtClean="0"/>
              <a:t>).</a:t>
            </a:r>
          </a:p>
          <a:p>
            <a:pPr marL="342900" indent="-342900">
              <a:buSzPct val="80000"/>
              <a:buFont typeface="+mj-lt"/>
              <a:buAutoNum type="arabicParenR"/>
            </a:pPr>
            <a:r>
              <a:rPr lang="pt-BR" sz="1800" dirty="0" smtClean="0"/>
              <a:t>Gerar </a:t>
            </a:r>
            <a:r>
              <a:rPr lang="pt-BR" sz="1800" dirty="0"/>
              <a:t>um pulso de </a:t>
            </a:r>
            <a:r>
              <a:rPr lang="pt-BR" sz="1800" dirty="0" smtClean="0"/>
              <a:t>habilitação</a:t>
            </a:r>
            <a:r>
              <a:rPr lang="pt-BR" sz="1800" i="1" dirty="0" smtClean="0"/>
              <a:t>. </a:t>
            </a:r>
            <a:r>
              <a:rPr lang="pt-BR" sz="1800" dirty="0"/>
              <a:t>Ou seja, levar o pino E (</a:t>
            </a:r>
            <a:r>
              <a:rPr lang="pt-BR" sz="1800" i="1" dirty="0" err="1" smtClean="0"/>
              <a:t>Enable</a:t>
            </a:r>
            <a:r>
              <a:rPr lang="pt-BR" sz="1800" dirty="0" smtClean="0"/>
              <a:t>) para 1 logico e apos um pequeno tempo de espera para 0 logico.</a:t>
            </a:r>
          </a:p>
          <a:p>
            <a:pPr marL="342900" indent="-342900">
              <a:buSzPct val="80000"/>
              <a:buFont typeface="+mj-lt"/>
              <a:buAutoNum type="arabicParenR"/>
            </a:pPr>
            <a:r>
              <a:rPr lang="pt-BR" sz="1800" dirty="0" smtClean="0"/>
              <a:t>Transferir </a:t>
            </a:r>
            <a:r>
              <a:rPr lang="pt-BR" sz="1800" dirty="0"/>
              <a:t>a parte menos significativa dos dados para a via </a:t>
            </a:r>
            <a:r>
              <a:rPr lang="pt-BR" sz="1800" dirty="0" smtClean="0"/>
              <a:t>de dados </a:t>
            </a:r>
            <a:r>
              <a:rPr lang="pt-BR" sz="1800" dirty="0"/>
              <a:t>(4 bits menos significativos (LSB) – </a:t>
            </a:r>
            <a:r>
              <a:rPr lang="pt-BR" sz="1800" i="1" dirty="0" err="1"/>
              <a:t>nibble</a:t>
            </a:r>
            <a:r>
              <a:rPr lang="pt-BR" sz="1800" i="1" dirty="0"/>
              <a:t> </a:t>
            </a:r>
            <a:r>
              <a:rPr lang="pt-BR" sz="1800" dirty="0"/>
              <a:t>menor</a:t>
            </a:r>
            <a:r>
              <a:rPr lang="pt-BR" sz="1800" dirty="0" smtClean="0"/>
              <a:t>).</a:t>
            </a:r>
          </a:p>
          <a:p>
            <a:pPr marL="342900" indent="-342900">
              <a:buSzPct val="80000"/>
              <a:buFont typeface="+mj-lt"/>
              <a:buAutoNum type="arabicParenR"/>
            </a:pPr>
            <a:r>
              <a:rPr lang="pt-BR" sz="1800" dirty="0" smtClean="0"/>
              <a:t>Gerar </a:t>
            </a:r>
            <a:r>
              <a:rPr lang="pt-BR" sz="1800" dirty="0"/>
              <a:t>outro pulso de </a:t>
            </a:r>
            <a:r>
              <a:rPr lang="pt-BR" sz="1800" dirty="0" smtClean="0"/>
              <a:t>habilitação</a:t>
            </a:r>
            <a:r>
              <a:rPr lang="pt-BR" sz="1800" i="1" dirty="0" smtClean="0"/>
              <a:t>.</a:t>
            </a:r>
            <a:endParaRPr lang="pt-BR" sz="1800" i="1" dirty="0"/>
          </a:p>
          <a:p>
            <a:pPr marL="342900" indent="-342900">
              <a:buSzPct val="80000"/>
              <a:buFont typeface="+mj-lt"/>
              <a:buAutoNum type="arabicParenR"/>
            </a:pPr>
            <a:r>
              <a:rPr lang="pt-BR" sz="1800" dirty="0" smtClean="0"/>
              <a:t>Empregar </a:t>
            </a:r>
            <a:r>
              <a:rPr lang="pt-BR" sz="1800" dirty="0"/>
              <a:t>uma rotina de atraso entre as </a:t>
            </a:r>
            <a:r>
              <a:rPr lang="pt-BR" sz="1800" dirty="0" smtClean="0"/>
              <a:t>instruções </a:t>
            </a:r>
            <a:r>
              <a:rPr lang="pt-BR" sz="1800" dirty="0"/>
              <a:t>ou fazer </a:t>
            </a:r>
            <a:r>
              <a:rPr lang="pt-BR" sz="1800" dirty="0" smtClean="0"/>
              <a:t>a leitura </a:t>
            </a:r>
            <a:r>
              <a:rPr lang="pt-BR" sz="1800" dirty="0"/>
              <a:t>do </a:t>
            </a:r>
            <a:r>
              <a:rPr lang="pt-BR" sz="1800" i="1" dirty="0" err="1"/>
              <a:t>busy</a:t>
            </a:r>
            <a:r>
              <a:rPr lang="pt-BR" sz="1800" i="1" dirty="0"/>
              <a:t> </a:t>
            </a:r>
            <a:r>
              <a:rPr lang="pt-BR" sz="1800" i="1" dirty="0" err="1"/>
              <a:t>flag</a:t>
            </a:r>
            <a:r>
              <a:rPr lang="pt-BR" sz="1800" i="1" dirty="0"/>
              <a:t> </a:t>
            </a:r>
            <a:r>
              <a:rPr lang="pt-BR" sz="1800" dirty="0"/>
              <a:t>(o bit 7 da linha de dados que indica que </a:t>
            </a:r>
            <a:r>
              <a:rPr lang="pt-BR" sz="1800" dirty="0" smtClean="0"/>
              <a:t>o </a:t>
            </a:r>
            <a:r>
              <a:rPr lang="pt-BR" sz="1800" i="1" dirty="0" smtClean="0"/>
              <a:t> display </a:t>
            </a:r>
            <a:r>
              <a:rPr lang="pt-BR" sz="1800" dirty="0"/>
              <a:t>esta ocupado) antes do envio da </a:t>
            </a:r>
            <a:r>
              <a:rPr lang="pt-BR" sz="1800" dirty="0" smtClean="0"/>
              <a:t>instrução, enviando-a somente </a:t>
            </a:r>
            <a:r>
              <a:rPr lang="pt-BR" sz="1800" dirty="0"/>
              <a:t>quando esse </a:t>
            </a:r>
            <a:r>
              <a:rPr lang="pt-BR" sz="1800" i="1" dirty="0" err="1"/>
              <a:t>flag</a:t>
            </a:r>
            <a:r>
              <a:rPr lang="pt-BR" sz="1800" i="1" dirty="0"/>
              <a:t> </a:t>
            </a:r>
            <a:r>
              <a:rPr lang="pt-BR" sz="1800" dirty="0"/>
              <a:t>for 0 logico.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4768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em 4 bits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4294967295"/>
          </p:nvPr>
        </p:nvSpPr>
        <p:spPr>
          <a:xfrm>
            <a:off x="467544" y="5589240"/>
            <a:ext cx="7309619" cy="11247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1600" b="1" dirty="0" smtClean="0"/>
              <a:t>Inicialização em 4 bits</a:t>
            </a:r>
          </a:p>
          <a:p>
            <a:pPr marL="0" indent="0">
              <a:buNone/>
            </a:pPr>
            <a:r>
              <a:rPr lang="pt-BR" sz="1600" dirty="0" smtClean="0"/>
              <a:t>	A </a:t>
            </a:r>
            <a:r>
              <a:rPr lang="pt-BR" sz="1600" dirty="0" smtClean="0"/>
              <a:t>interface de 4 bits economiza 4 pinos de I/O do microcontrolador, entretanto, a comunicação com o LCD leva o dobro do tempo, uma vez que as instruções devem ser  enviadas um </a:t>
            </a:r>
            <a:r>
              <a:rPr lang="pt-BR" sz="1600" i="1" dirty="0" err="1" smtClean="0"/>
              <a:t>nibble</a:t>
            </a:r>
            <a:r>
              <a:rPr lang="pt-BR" sz="1600" dirty="0" smtClean="0"/>
              <a:t> de cada vez.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028384" cy="547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3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Endereços para escrita - LCD 16x2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Uma vez inicializado o LCD, se escolhe em qual posição dele se </a:t>
            </a:r>
            <a:r>
              <a:rPr lang="pt-BR" sz="2000" dirty="0" smtClean="0"/>
              <a:t>deseja escrever</a:t>
            </a:r>
            <a:r>
              <a:rPr lang="pt-BR" sz="2000" dirty="0"/>
              <a:t>. 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Cada </a:t>
            </a:r>
            <a:r>
              <a:rPr lang="pt-BR" sz="2000" dirty="0"/>
              <a:t>vez que um caractere é escrito, o cursor é </a:t>
            </a:r>
            <a:r>
              <a:rPr lang="pt-BR" sz="2000" dirty="0" smtClean="0"/>
              <a:t>automaticamente deslocado </a:t>
            </a:r>
            <a:r>
              <a:rPr lang="pt-BR" sz="2000" dirty="0"/>
              <a:t>para a próxima posição de escrita, à direita ou à </a:t>
            </a:r>
            <a:r>
              <a:rPr lang="pt-BR" sz="2000" dirty="0" smtClean="0"/>
              <a:t>esquerda conforme inicialização.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0" y="3356992"/>
            <a:ext cx="75819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Endereços para escrita - LCD 16x2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Por </a:t>
            </a:r>
            <a:r>
              <a:rPr lang="pt-BR" sz="2000" dirty="0"/>
              <a:t>exemplo, quando se deseja escrever o caractere A na 6ª posição </a:t>
            </a:r>
            <a:r>
              <a:rPr lang="pt-BR" sz="2000" dirty="0" smtClean="0"/>
              <a:t>da linha </a:t>
            </a:r>
            <a:r>
              <a:rPr lang="pt-BR" sz="2000" dirty="0"/>
              <a:t>superior (linha 1), deve ser empregado o seguinte código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/>
              <a:t>Para escrever o conjunto de caracteres “Alo mundo!” na linha </a:t>
            </a:r>
            <a:r>
              <a:rPr lang="pt-BR" sz="2000" dirty="0" smtClean="0"/>
              <a:t>inferior começando </a:t>
            </a:r>
            <a:r>
              <a:rPr lang="pt-BR" sz="2000" dirty="0"/>
              <a:t>na terceira posição, deve-se empregar o código: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0" y="3356992"/>
            <a:ext cx="75819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2" y="2708920"/>
            <a:ext cx="51339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2" y="5949280"/>
            <a:ext cx="5962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5262064" cy="352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6" y="3642283"/>
            <a:ext cx="5268898" cy="31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de Instruções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do Código de Instruções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8475"/>
            <a:ext cx="57816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4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Caracteres – A00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b="1" dirty="0" smtClean="0"/>
              <a:t>Tabela de caracteres A00</a:t>
            </a:r>
          </a:p>
          <a:p>
            <a:r>
              <a:rPr lang="pt-BR" dirty="0" smtClean="0"/>
              <a:t>	Possui as letras maiúsculas e minúsculas de A </a:t>
            </a:r>
            <a:r>
              <a:rPr lang="pt-BR" dirty="0" err="1" smtClean="0"/>
              <a:t>a</a:t>
            </a:r>
            <a:r>
              <a:rPr lang="pt-BR" dirty="0" smtClean="0"/>
              <a:t> Z, os números, símbolos matemáticos, caracteres de pontuação e um conjunto de caracteres japoneses.</a:t>
            </a:r>
            <a:endParaRPr lang="pt-BR" dirty="0"/>
          </a:p>
        </p:txBody>
      </p:sp>
      <p:pic>
        <p:nvPicPr>
          <p:cNvPr id="4" name="Espaço Reservado para Conteúdo 3" descr="LCD A00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42730" y="274638"/>
            <a:ext cx="5362939" cy="63277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Caracteres – A02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b="1" dirty="0" smtClean="0"/>
              <a:t>Tabela de caracteres A02</a:t>
            </a:r>
          </a:p>
          <a:p>
            <a:r>
              <a:rPr lang="pt-BR" dirty="0" smtClean="0"/>
              <a:t>	Possui as letras maiúsculas e minúsculas de A </a:t>
            </a:r>
            <a:r>
              <a:rPr lang="pt-BR" dirty="0" err="1" smtClean="0"/>
              <a:t>a</a:t>
            </a:r>
            <a:r>
              <a:rPr lang="pt-BR" dirty="0" smtClean="0"/>
              <a:t> Z, os números, símbolos matemáticos, caracteres de pontuação, todos os caracteres acentuados latinos, as letras gregas e outros símbolos.</a:t>
            </a:r>
            <a:endParaRPr lang="pt-BR" dirty="0"/>
          </a:p>
        </p:txBody>
      </p:sp>
      <p:pic>
        <p:nvPicPr>
          <p:cNvPr id="7" name="Espaço Reservado para Conteúdo 6" descr="LCD A0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46522" y="274638"/>
            <a:ext cx="5355355" cy="63277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Lima / Villaça</a:t>
            </a:r>
            <a:endParaRPr lang="pt-BR" dirty="0"/>
          </a:p>
        </p:txBody>
      </p:sp>
      <p:pic>
        <p:nvPicPr>
          <p:cNvPr id="25602" name="Picture 2" descr="D:\Disciplinas\Bibliotec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9135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Lima / Villaça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LCD.h / LCD.c</a:t>
            </a:r>
          </a:p>
          <a:p>
            <a:pPr lvl="1"/>
            <a:r>
              <a:rPr lang="pt-BR" dirty="0" smtClean="0"/>
              <a:t>Download:</a:t>
            </a:r>
          </a:p>
          <a:p>
            <a:pPr lvl="2"/>
            <a:r>
              <a:rPr lang="pt-BR" dirty="0" smtClean="0">
                <a:hlinkClick r:id="rId2"/>
              </a:rPr>
              <a:t>http://borgescorporation.blogspot.com.br/search/label/Livro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Definição dos pinos de dados e controle do LCD</a:t>
            </a:r>
          </a:p>
          <a:p>
            <a:pPr lvl="2"/>
            <a:r>
              <a:rPr lang="pt-BR" dirty="0" smtClean="0"/>
              <a:t>#define DADOS_LCD    	PORTD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nibble_dados</a:t>
            </a:r>
            <a:r>
              <a:rPr lang="pt-BR" dirty="0" smtClean="0"/>
              <a:t>	1</a:t>
            </a:r>
          </a:p>
          <a:p>
            <a:pPr lvl="3"/>
            <a:r>
              <a:rPr lang="pt-BR" dirty="0" smtClean="0"/>
              <a:t>0 para Px0-3</a:t>
            </a:r>
          </a:p>
          <a:p>
            <a:pPr lvl="3"/>
            <a:r>
              <a:rPr lang="pt-BR" dirty="0" smtClean="0"/>
              <a:t>1 para Px4-7</a:t>
            </a:r>
          </a:p>
          <a:p>
            <a:pPr lvl="2"/>
            <a:r>
              <a:rPr lang="pt-BR" dirty="0" smtClean="0"/>
              <a:t>#define CONTR_LCD 	PORTB </a:t>
            </a:r>
          </a:p>
          <a:p>
            <a:pPr lvl="2"/>
            <a:r>
              <a:rPr lang="pt-BR" dirty="0" smtClean="0"/>
              <a:t>#define E    		PB1</a:t>
            </a:r>
          </a:p>
          <a:p>
            <a:pPr lvl="2"/>
            <a:r>
              <a:rPr lang="pt-BR" dirty="0" smtClean="0"/>
              <a:t>#define RS   		PB0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i="1" dirty="0" smtClean="0"/>
              <a:t>Display</a:t>
            </a:r>
            <a:r>
              <a:rPr lang="pt-BR" dirty="0" smtClean="0"/>
              <a:t> de Cristal Líquido;</a:t>
            </a:r>
          </a:p>
          <a:p>
            <a:r>
              <a:rPr lang="pt-BR" dirty="0" smtClean="0"/>
              <a:t>Bibliotecas Lima / Villaça;</a:t>
            </a:r>
          </a:p>
          <a:p>
            <a:r>
              <a:rPr lang="pt-BR" dirty="0" smtClean="0"/>
              <a:t>Bibliotecas LS / R2R;</a:t>
            </a:r>
          </a:p>
          <a:p>
            <a:r>
              <a:rPr lang="pt-BR" smtClean="0"/>
              <a:t>Exercício;</a:t>
            </a:r>
            <a:endParaRPr lang="pt-BR" dirty="0" smtClean="0"/>
          </a:p>
          <a:p>
            <a:r>
              <a:rPr lang="pt-BR" dirty="0" smtClean="0"/>
              <a:t>Leitura Recomendada.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Lima / Villaça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Definições para funções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tam_vetor</a:t>
            </a:r>
            <a:r>
              <a:rPr lang="pt-BR" dirty="0" smtClean="0"/>
              <a:t>	5</a:t>
            </a:r>
          </a:p>
          <a:p>
            <a:pPr lvl="3"/>
            <a:r>
              <a:rPr lang="pt-BR" dirty="0" smtClean="0"/>
              <a:t>número de dígitos individuais para a conversão por </a:t>
            </a:r>
            <a:r>
              <a:rPr lang="pt-BR" dirty="0" err="1" smtClean="0"/>
              <a:t>ident_num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conv_ascii</a:t>
            </a:r>
            <a:r>
              <a:rPr lang="pt-BR" dirty="0" smtClean="0"/>
              <a:t>	48</a:t>
            </a:r>
          </a:p>
          <a:p>
            <a:pPr lvl="3"/>
            <a:r>
              <a:rPr lang="pt-BR" dirty="0" smtClean="0"/>
              <a:t>48 se </a:t>
            </a:r>
            <a:r>
              <a:rPr lang="pt-BR" dirty="0" err="1" smtClean="0"/>
              <a:t>ident_num</a:t>
            </a:r>
            <a:r>
              <a:rPr lang="pt-BR" dirty="0" smtClean="0"/>
              <a:t>() deve retornar um número no formato ASCII</a:t>
            </a:r>
          </a:p>
          <a:p>
            <a:pPr lvl="3"/>
            <a:r>
              <a:rPr lang="pt-BR" dirty="0" smtClean="0"/>
              <a:t>0 para formato normal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Macrofunções;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pulso_enable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Pulso no pino E – envia dado ou comando para o LCD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Lima / Villaça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Funções</a:t>
            </a:r>
          </a:p>
          <a:p>
            <a:pPr lvl="2"/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cmd_LCD</a:t>
            </a:r>
            <a:r>
              <a:rPr lang="pt-BR" dirty="0" smtClean="0"/>
              <a:t>(</a:t>
            </a:r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char</a:t>
            </a:r>
            <a:r>
              <a:rPr lang="pt-BR" dirty="0" smtClean="0"/>
              <a:t> c, </a:t>
            </a:r>
            <a:r>
              <a:rPr lang="pt-BR" dirty="0" err="1" smtClean="0"/>
              <a:t>char</a:t>
            </a:r>
            <a:r>
              <a:rPr lang="pt-BR" dirty="0" smtClean="0"/>
              <a:t> cd);</a:t>
            </a:r>
          </a:p>
          <a:p>
            <a:pPr lvl="3"/>
            <a:r>
              <a:rPr lang="pt-BR" dirty="0" smtClean="0"/>
              <a:t>Envia caracteres e comandos ao LCD com via de dados de 4 bits.</a:t>
            </a:r>
          </a:p>
          <a:p>
            <a:pPr lvl="2"/>
            <a:r>
              <a:rPr lang="pt-BR" dirty="0" err="1" smtClean="0"/>
              <a:t>void</a:t>
            </a:r>
            <a:r>
              <a:rPr lang="pt-BR" dirty="0" smtClean="0"/>
              <a:t> inic_LCD_4bits();</a:t>
            </a:r>
          </a:p>
          <a:p>
            <a:pPr lvl="3"/>
            <a:r>
              <a:rPr lang="pt-BR" dirty="0" smtClean="0"/>
              <a:t>Inicialização do LCD com via de dados de 4 bits.</a:t>
            </a:r>
          </a:p>
          <a:p>
            <a:pPr lvl="2"/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escreve_LCD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 *c);</a:t>
            </a:r>
          </a:p>
          <a:p>
            <a:pPr lvl="3"/>
            <a:r>
              <a:rPr lang="pt-BR" dirty="0" smtClean="0"/>
              <a:t>Escrita no LCD -  dados armazenados na RAM;</a:t>
            </a:r>
          </a:p>
          <a:p>
            <a:pPr lvl="2"/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escreve_LCD_Flash</a:t>
            </a:r>
            <a:r>
              <a:rPr lang="pt-BR" dirty="0" smtClean="0"/>
              <a:t>(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char</a:t>
            </a:r>
            <a:r>
              <a:rPr lang="pt-BR" dirty="0" smtClean="0"/>
              <a:t> *c);</a:t>
            </a:r>
          </a:p>
          <a:p>
            <a:pPr lvl="3"/>
            <a:r>
              <a:rPr lang="pt-BR" dirty="0" smtClean="0"/>
              <a:t>Escrita no LCD - dados armazenados na FLASH;</a:t>
            </a:r>
          </a:p>
          <a:p>
            <a:pPr lvl="2"/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ident_num</a:t>
            </a:r>
            <a:r>
              <a:rPr lang="pt-BR" dirty="0" smtClean="0"/>
              <a:t>(</a:t>
            </a:r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valor, </a:t>
            </a:r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char</a:t>
            </a:r>
            <a:r>
              <a:rPr lang="pt-BR" dirty="0" smtClean="0"/>
              <a:t> *</a:t>
            </a:r>
            <a:r>
              <a:rPr lang="pt-BR" dirty="0" err="1" smtClean="0"/>
              <a:t>disp</a:t>
            </a:r>
            <a:r>
              <a:rPr lang="pt-BR" dirty="0" smtClean="0"/>
              <a:t>);</a:t>
            </a:r>
          </a:p>
          <a:p>
            <a:pPr lvl="3"/>
            <a:r>
              <a:rPr lang="pt-BR" dirty="0" smtClean="0"/>
              <a:t>Conversão de um número em seus dígitos individuais.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pic>
        <p:nvPicPr>
          <p:cNvPr id="3" name="Picture 2" descr="D:\Disciplinas\Bibliotec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9135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As bibliotecas LS são formadas por três camadas de arquivos:</a:t>
            </a:r>
          </a:p>
          <a:p>
            <a:pPr lvl="1"/>
            <a:r>
              <a:rPr lang="pt-BR" dirty="0" smtClean="0"/>
              <a:t>Arquivo de configurações do projeto;</a:t>
            </a:r>
          </a:p>
          <a:p>
            <a:pPr lvl="2"/>
            <a:r>
              <a:rPr lang="pt-BR" dirty="0" smtClean="0"/>
              <a:t>Arquivo </a:t>
            </a:r>
            <a:r>
              <a:rPr lang="pt-BR" dirty="0" err="1" smtClean="0"/>
              <a:t>LS_defines</a:t>
            </a:r>
            <a:r>
              <a:rPr lang="pt-BR" dirty="0" smtClean="0"/>
              <a:t>.h, que deve ser modificado de acordo com as configurações de hardware do projeto em questão. Linhas devem ser comentadas e valores modificados, porém nada pode ser excluído do arquivo.</a:t>
            </a:r>
          </a:p>
          <a:p>
            <a:pPr lvl="1"/>
            <a:r>
              <a:rPr lang="pt-BR" dirty="0" smtClean="0"/>
              <a:t>Arquivos de configuração de microcontrolador;</a:t>
            </a:r>
          </a:p>
          <a:p>
            <a:pPr lvl="2"/>
            <a:r>
              <a:rPr lang="pt-BR" dirty="0" smtClean="0"/>
              <a:t>Arquivos H e C do microcontrolador. Contém as configurações dos registradores e dos periféricos do microcontrolador. Não deve ser alterado pelo usuário.</a:t>
            </a:r>
          </a:p>
          <a:p>
            <a:pPr lvl="1"/>
            <a:r>
              <a:rPr lang="pt-BR" dirty="0" smtClean="0"/>
              <a:t>Arquivos de módulos externos;</a:t>
            </a:r>
          </a:p>
          <a:p>
            <a:pPr lvl="2"/>
            <a:r>
              <a:rPr lang="pt-BR" dirty="0" smtClean="0"/>
              <a:t>Arquivos H e C de módulos específicos (LCD, teclado, etc.). Não deve ser alterado pelo 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Licença:</a:t>
            </a:r>
          </a:p>
          <a:p>
            <a:pPr lvl="1"/>
            <a:r>
              <a:rPr lang="pt-BR" dirty="0" smtClean="0"/>
              <a:t>As bibliotecas LS fazem parte de um projeto mantido pela R2R Tecnologia – Empresa Júnior. Empresa júnior do Departamento Acadêmico de Eletrônica do </a:t>
            </a:r>
            <a:r>
              <a:rPr lang="pt-BR" i="1" dirty="0" smtClean="0"/>
              <a:t>campus</a:t>
            </a:r>
            <a:r>
              <a:rPr lang="pt-BR" dirty="0" smtClean="0"/>
              <a:t> Florianópolis do IFSC.</a:t>
            </a:r>
          </a:p>
          <a:p>
            <a:pPr lvl="1"/>
            <a:r>
              <a:rPr lang="pt-BR" dirty="0" smtClean="0"/>
              <a:t>As bibliotecas LS podem ser utilizadas em projetos acadêmicos ou comerciais, contanto que não sejam modificadas. Se houver a necessidade de alteração das bibliotecas, entrar em contato com a R2R Tecnologia. Se utilizadas em projetos acadêmicos, devem ser citados e referenciados em relatórios, </a:t>
            </a:r>
            <a:r>
              <a:rPr lang="pt-BR" dirty="0" err="1" smtClean="0"/>
              <a:t>TCCs</a:t>
            </a:r>
            <a:r>
              <a:rPr lang="pt-BR" dirty="0" smtClean="0"/>
              <a:t>, monografias, dissertações, teses, artigos e outros documentos técnico-científicos.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LS_defines</a:t>
            </a:r>
            <a:r>
              <a:rPr lang="pt-BR" b="1" dirty="0" smtClean="0">
                <a:solidFill>
                  <a:srgbClr val="FF0000"/>
                </a:solidFill>
              </a:rPr>
              <a:t>.h</a:t>
            </a:r>
          </a:p>
          <a:p>
            <a:pPr lvl="1"/>
            <a:r>
              <a:rPr lang="pt-BR" dirty="0" smtClean="0"/>
              <a:t>Download:</a:t>
            </a:r>
          </a:p>
          <a:p>
            <a:pPr lvl="2"/>
            <a:r>
              <a:rPr lang="pt-BR" dirty="0" smtClean="0">
                <a:hlinkClick r:id="rId2"/>
              </a:rPr>
              <a:t>http://pastebin.com/qPwNLZFn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Modo de interface (escolher uma)</a:t>
            </a:r>
          </a:p>
          <a:p>
            <a:pPr lvl="2"/>
            <a:r>
              <a:rPr lang="pt-BR" dirty="0" smtClean="0"/>
              <a:t>#define LCD_4_BITS_MODE</a:t>
            </a:r>
          </a:p>
          <a:p>
            <a:pPr lvl="2"/>
            <a:r>
              <a:rPr lang="pt-BR" dirty="0" smtClean="0"/>
              <a:t>#define LCD_8_BITS_MODE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Usar </a:t>
            </a:r>
            <a:r>
              <a:rPr lang="pt-BR" i="1" dirty="0" err="1" smtClean="0"/>
              <a:t>busy</a:t>
            </a:r>
            <a:r>
              <a:rPr lang="pt-BR" i="1" dirty="0" smtClean="0"/>
              <a:t> </a:t>
            </a:r>
            <a:r>
              <a:rPr lang="pt-BR" i="1" dirty="0" err="1" smtClean="0"/>
              <a:t>flag</a:t>
            </a:r>
            <a:r>
              <a:rPr lang="pt-BR" i="1" dirty="0" smtClean="0"/>
              <a:t> </a:t>
            </a:r>
            <a:r>
              <a:rPr lang="pt-BR" dirty="0" smtClean="0"/>
              <a:t>(comentar ou </a:t>
            </a:r>
            <a:r>
              <a:rPr lang="pt-BR" dirty="0" err="1" smtClean="0"/>
              <a:t>descomentar</a:t>
            </a:r>
            <a:r>
              <a:rPr lang="pt-BR" dirty="0" smtClean="0"/>
              <a:t> a linha)</a:t>
            </a:r>
            <a:endParaRPr lang="pt-BR" i="1" dirty="0" smtClean="0"/>
          </a:p>
          <a:p>
            <a:pPr lvl="2"/>
            <a:r>
              <a:rPr lang="pt-BR" dirty="0" smtClean="0"/>
              <a:t>#define LCD_USE_BUSY_FLAG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Tamanho de fonte</a:t>
            </a:r>
            <a:r>
              <a:rPr lang="pt-BR" i="1" dirty="0" smtClean="0"/>
              <a:t> </a:t>
            </a:r>
            <a:r>
              <a:rPr lang="pt-BR" dirty="0" smtClean="0"/>
              <a:t> (escolher um)</a:t>
            </a:r>
          </a:p>
          <a:p>
            <a:pPr lvl="2"/>
            <a:r>
              <a:rPr lang="pt-BR" dirty="0" smtClean="0"/>
              <a:t>#define LCD_5X8_FONT</a:t>
            </a:r>
          </a:p>
          <a:p>
            <a:pPr lvl="2"/>
            <a:r>
              <a:rPr lang="pt-BR" dirty="0" smtClean="0"/>
              <a:t>#define LCD_5X10_FONT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Tamanho do display (escolher um)</a:t>
            </a:r>
          </a:p>
          <a:p>
            <a:pPr lvl="2"/>
            <a:r>
              <a:rPr lang="pt-BR" dirty="0" smtClean="0"/>
              <a:t>#define LCD_8X1</a:t>
            </a:r>
          </a:p>
          <a:p>
            <a:pPr lvl="2"/>
            <a:r>
              <a:rPr lang="pt-BR" dirty="0" smtClean="0"/>
              <a:t>#define LCD_8X2</a:t>
            </a:r>
          </a:p>
          <a:p>
            <a:pPr lvl="2"/>
            <a:r>
              <a:rPr lang="pt-BR" dirty="0" smtClean="0"/>
              <a:t>#define LCD_12X2</a:t>
            </a:r>
          </a:p>
          <a:p>
            <a:pPr lvl="2"/>
            <a:r>
              <a:rPr lang="pt-BR" dirty="0" smtClean="0"/>
              <a:t>#define LCD_16X1</a:t>
            </a:r>
          </a:p>
          <a:p>
            <a:pPr lvl="2"/>
            <a:r>
              <a:rPr lang="pt-BR" dirty="0" smtClean="0"/>
              <a:t>#define LCD_16X2</a:t>
            </a:r>
          </a:p>
          <a:p>
            <a:pPr lvl="2"/>
            <a:r>
              <a:rPr lang="pt-BR" dirty="0" smtClean="0"/>
              <a:t>#define LCD_16X4</a:t>
            </a:r>
          </a:p>
          <a:p>
            <a:pPr lvl="2"/>
            <a:r>
              <a:rPr lang="pt-BR" dirty="0" smtClean="0"/>
              <a:t>#define LCD_20X1</a:t>
            </a:r>
          </a:p>
          <a:p>
            <a:pPr lvl="2"/>
            <a:r>
              <a:rPr lang="pt-BR" dirty="0" smtClean="0"/>
              <a:t>#define LCD_20X2</a:t>
            </a:r>
          </a:p>
          <a:p>
            <a:pPr lvl="2"/>
            <a:r>
              <a:rPr lang="pt-BR" dirty="0" smtClean="0"/>
              <a:t>#define LCD_20X4</a:t>
            </a:r>
          </a:p>
          <a:p>
            <a:pPr lvl="2"/>
            <a:r>
              <a:rPr lang="pt-BR" dirty="0" smtClean="0"/>
              <a:t>#define LCD_24X2</a:t>
            </a:r>
          </a:p>
          <a:p>
            <a:pPr lvl="2"/>
            <a:r>
              <a:rPr lang="pt-BR" dirty="0" smtClean="0"/>
              <a:t>#define LCD_40X2</a:t>
            </a:r>
          </a:p>
          <a:p>
            <a:pPr lvl="2"/>
            <a:r>
              <a:rPr lang="pt-BR" dirty="0" smtClean="0"/>
              <a:t>#define LCD_40X4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Definição de pinos de dados e controle</a:t>
            </a:r>
          </a:p>
          <a:p>
            <a:pPr lvl="2"/>
            <a:r>
              <a:rPr lang="pt-BR" dirty="0" smtClean="0"/>
              <a:t>#define LCD_DATA_DDR		DDRD</a:t>
            </a:r>
          </a:p>
          <a:p>
            <a:pPr lvl="2"/>
            <a:r>
              <a:rPr lang="pt-BR" dirty="0" smtClean="0"/>
              <a:t>#define LCD_DATA_PIN		PIND</a:t>
            </a:r>
          </a:p>
          <a:p>
            <a:pPr lvl="2"/>
            <a:r>
              <a:rPr lang="pt-BR" dirty="0" smtClean="0"/>
              <a:t>#define LCD_DATA_PORT		PORTD</a:t>
            </a:r>
          </a:p>
          <a:p>
            <a:pPr lvl="2"/>
            <a:r>
              <a:rPr lang="pt-BR" dirty="0" smtClean="0"/>
              <a:t>#define LCD_DATA_D4		PD4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#define LCD_CONTROL_DDR	DDRD</a:t>
            </a:r>
          </a:p>
          <a:p>
            <a:pPr lvl="2"/>
            <a:r>
              <a:rPr lang="pt-BR" dirty="0" smtClean="0"/>
              <a:t>#define LCD_CONTROL_PORT	PORTD</a:t>
            </a:r>
          </a:p>
          <a:p>
            <a:pPr lvl="2"/>
            <a:r>
              <a:rPr lang="pt-BR" dirty="0" smtClean="0"/>
              <a:t>#define LCD_CONTROL_PIN	PIND</a:t>
            </a:r>
          </a:p>
          <a:p>
            <a:pPr lvl="2"/>
            <a:r>
              <a:rPr lang="pt-BR" dirty="0" smtClean="0"/>
              <a:t>#define LCD_CONTROL_E	PD0</a:t>
            </a:r>
          </a:p>
          <a:p>
            <a:pPr lvl="2"/>
            <a:r>
              <a:rPr lang="pt-BR" dirty="0" smtClean="0"/>
              <a:t>#define LCD_CONTROL_RS	PD1</a:t>
            </a:r>
          </a:p>
          <a:p>
            <a:pPr lvl="2"/>
            <a:r>
              <a:rPr lang="pt-BR" dirty="0" smtClean="0"/>
              <a:t>#define LCD_CONTROL_RW	PD1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LS_HD44780.h / LS_HD44780.c</a:t>
            </a:r>
          </a:p>
          <a:p>
            <a:pPr lvl="1"/>
            <a:r>
              <a:rPr lang="pt-BR" dirty="0" smtClean="0"/>
              <a:t>Download:</a:t>
            </a:r>
          </a:p>
          <a:p>
            <a:pPr lvl="2"/>
            <a:r>
              <a:rPr lang="pt-BR" dirty="0" smtClean="0">
                <a:hlinkClick r:id="rId2"/>
              </a:rPr>
              <a:t>http://pastebin.com/2WsYMyNh</a:t>
            </a:r>
            <a:endParaRPr lang="pt-BR" dirty="0" smtClean="0"/>
          </a:p>
          <a:p>
            <a:pPr lvl="2"/>
            <a:r>
              <a:rPr lang="pt-BR" dirty="0" smtClean="0">
                <a:hlinkClick r:id="rId3"/>
              </a:rPr>
              <a:t>http://pastebin.com/ELRP6iHN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Macrofunções;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lcdStdio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Configura o LCD como saída padrão da função </a:t>
            </a:r>
            <a:r>
              <a:rPr lang="pt-BR" dirty="0" err="1" smtClean="0"/>
              <a:t>printf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lcdClearScreen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Limpa o display;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lcdCursorHome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Retorna o cursor para o início da primeira linha;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lcdLeftRight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lcdRightLeft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Define a direção de escrita do display;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lcdCursorOverwrite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lcdCursorInsert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Define o modo de inserção de caracteres;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lcdDisplayOn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lcdDisplayOff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Liga ou desliga o display;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lcdCursonOn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lcdCursorOff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Liga ou desliga o cursor;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lcdCursorBlinkOn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lcdCursorBlinkOff</a:t>
            </a:r>
            <a:r>
              <a:rPr lang="pt-BR" dirty="0" smtClean="0"/>
              <a:t>()	</a:t>
            </a:r>
          </a:p>
          <a:p>
            <a:pPr lvl="3"/>
            <a:r>
              <a:rPr lang="pt-BR" dirty="0" smtClean="0"/>
              <a:t>Liga ou desliga a intermitência do cursor;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Display</a:t>
            </a:r>
            <a:r>
              <a:rPr lang="pt-BR" dirty="0" smtClean="0"/>
              <a:t> de Cristal Líquido Alfanumérico</a:t>
            </a:r>
            <a:endParaRPr lang="pt-BR" dirty="0"/>
          </a:p>
        </p:txBody>
      </p:sp>
      <p:pic>
        <p:nvPicPr>
          <p:cNvPr id="6146" name="Picture 2" descr="http://multilogica-shop.com/imagens/lcd_blue_1_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6336704" cy="4097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lcdDisplayShiftLeft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lcdDisplayShiftRight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Desloca o display para a esquerda ou para a direita;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lcdCursorMoveLeft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lcdCursorMoveRight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Move o cursor para a esquerda ou para a direita;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lcdDDRAMSet</a:t>
            </a:r>
            <a:r>
              <a:rPr lang="pt-BR" dirty="0" smtClean="0"/>
              <a:t>(</a:t>
            </a:r>
            <a:r>
              <a:rPr lang="pt-BR" dirty="0" err="1" smtClean="0"/>
              <a:t>address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Configura um endereço na memória DDRAM;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lcdCursorMoveFirstLine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Posiciona o cursor no início da primeira linha;</a:t>
            </a:r>
          </a:p>
          <a:p>
            <a:pPr lvl="2"/>
            <a:r>
              <a:rPr lang="pt-BR" dirty="0" smtClean="0"/>
              <a:t>#define </a:t>
            </a:r>
            <a:r>
              <a:rPr lang="pt-BR" dirty="0" err="1" smtClean="0"/>
              <a:t>lcdCursorMoveNextLine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Posiciona o cursor no início da próxima linha;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Funções;</a:t>
            </a:r>
          </a:p>
          <a:p>
            <a:pPr lvl="2"/>
            <a:r>
              <a:rPr lang="pt-BR" dirty="0" err="1" smtClean="0"/>
              <a:t>void</a:t>
            </a:r>
            <a:r>
              <a:rPr lang="pt-BR" dirty="0" smtClean="0"/>
              <a:t>	</a:t>
            </a:r>
            <a:r>
              <a:rPr lang="pt-BR" dirty="0" err="1" smtClean="0"/>
              <a:t>lcdInit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);</a:t>
            </a:r>
          </a:p>
          <a:p>
            <a:pPr lvl="3"/>
            <a:r>
              <a:rPr lang="pt-BR" dirty="0" smtClean="0"/>
              <a:t>Inicializa o display com as configurações determinadas em </a:t>
            </a:r>
            <a:r>
              <a:rPr lang="pt-BR" dirty="0" err="1" smtClean="0"/>
              <a:t>LS_defines</a:t>
            </a:r>
            <a:r>
              <a:rPr lang="pt-BR" dirty="0" smtClean="0"/>
              <a:t>.h</a:t>
            </a:r>
          </a:p>
          <a:p>
            <a:pPr lvl="2"/>
            <a:r>
              <a:rPr lang="pt-BR" dirty="0" smtClean="0"/>
              <a:t>int16	</a:t>
            </a:r>
            <a:r>
              <a:rPr lang="pt-BR" dirty="0" err="1" smtClean="0"/>
              <a:t>lcdWriteStd</a:t>
            </a:r>
            <a:r>
              <a:rPr lang="pt-BR" dirty="0" smtClean="0"/>
              <a:t>(int8 c, FILE * </a:t>
            </a:r>
            <a:r>
              <a:rPr lang="pt-BR" dirty="0" err="1" smtClean="0"/>
              <a:t>stream</a:t>
            </a:r>
            <a:r>
              <a:rPr lang="pt-BR" dirty="0" smtClean="0"/>
              <a:t>);</a:t>
            </a:r>
          </a:p>
          <a:p>
            <a:pPr lvl="3"/>
            <a:r>
              <a:rPr lang="pt-BR" dirty="0" smtClean="0"/>
              <a:t>Escreve no display através da </a:t>
            </a:r>
            <a:r>
              <a:rPr lang="pt-BR" i="1" dirty="0" err="1" smtClean="0"/>
              <a:t>stream</a:t>
            </a:r>
            <a:r>
              <a:rPr lang="pt-BR" dirty="0" smtClean="0"/>
              <a:t> de dados. É chamada pela função </a:t>
            </a:r>
            <a:r>
              <a:rPr lang="pt-BR" dirty="0" err="1" smtClean="0"/>
              <a:t>printf</a:t>
            </a:r>
            <a:r>
              <a:rPr lang="pt-BR" dirty="0" smtClean="0"/>
              <a:t>() e não deve ser usada pelo programador;</a:t>
            </a:r>
          </a:p>
          <a:p>
            <a:pPr lvl="2"/>
            <a:r>
              <a:rPr lang="pt-BR" dirty="0" err="1" smtClean="0"/>
              <a:t>void</a:t>
            </a:r>
            <a:r>
              <a:rPr lang="pt-BR" dirty="0" smtClean="0"/>
              <a:t>	</a:t>
            </a:r>
            <a:r>
              <a:rPr lang="pt-BR" dirty="0" err="1" smtClean="0"/>
              <a:t>lcdWrite</a:t>
            </a:r>
            <a:r>
              <a:rPr lang="pt-BR" dirty="0" smtClean="0"/>
              <a:t>(int8 </a:t>
            </a:r>
            <a:r>
              <a:rPr lang="pt-BR" dirty="0" err="1" smtClean="0"/>
              <a:t>character</a:t>
            </a:r>
            <a:r>
              <a:rPr lang="pt-BR" dirty="0" smtClean="0"/>
              <a:t>);</a:t>
            </a:r>
          </a:p>
          <a:p>
            <a:pPr lvl="3"/>
            <a:r>
              <a:rPr lang="pt-BR" dirty="0" smtClean="0"/>
              <a:t>Escreve um caractere no display. Utilize esta função se não quiser utilizar a saída padrão. Recomenda-se utilizar a função  </a:t>
            </a:r>
            <a:r>
              <a:rPr lang="pt-BR" dirty="0" err="1" smtClean="0"/>
              <a:t>printf</a:t>
            </a:r>
            <a:r>
              <a:rPr lang="pt-BR" dirty="0" smtClean="0"/>
              <a:t>() da biblioteca &lt;</a:t>
            </a:r>
            <a:r>
              <a:rPr lang="pt-BR" dirty="0" err="1" smtClean="0"/>
              <a:t>stdio</a:t>
            </a:r>
            <a:r>
              <a:rPr lang="pt-BR" dirty="0" smtClean="0"/>
              <a:t>.h&gt; em vez desta função.</a:t>
            </a:r>
          </a:p>
          <a:p>
            <a:pPr lvl="2"/>
            <a:r>
              <a:rPr lang="pt-BR" dirty="0" err="1" smtClean="0"/>
              <a:t>void</a:t>
            </a:r>
            <a:r>
              <a:rPr lang="pt-BR" dirty="0" smtClean="0"/>
              <a:t>	</a:t>
            </a:r>
            <a:r>
              <a:rPr lang="pt-BR" dirty="0" err="1" smtClean="0"/>
              <a:t>lcdCommand</a:t>
            </a:r>
            <a:r>
              <a:rPr lang="pt-BR" dirty="0" smtClean="0"/>
              <a:t>(int8 </a:t>
            </a:r>
            <a:r>
              <a:rPr lang="pt-BR" dirty="0" err="1" smtClean="0"/>
              <a:t>command</a:t>
            </a:r>
            <a:r>
              <a:rPr lang="pt-BR" dirty="0" smtClean="0"/>
              <a:t>);</a:t>
            </a:r>
          </a:p>
          <a:p>
            <a:pPr lvl="3"/>
            <a:r>
              <a:rPr lang="pt-BR" dirty="0" smtClean="0"/>
              <a:t>Envia um comando para o LCD. A maior parte dos comandos já está disponível como macrofunção. Recomenda-de utilizar as macrofunções em vez desta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LS / R2R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LS_ATmega328.h / ATmega328.c</a:t>
            </a:r>
          </a:p>
          <a:p>
            <a:pPr lvl="1"/>
            <a:r>
              <a:rPr lang="pt-BR" dirty="0" smtClean="0"/>
              <a:t>Suporta:</a:t>
            </a:r>
          </a:p>
          <a:p>
            <a:pPr lvl="2"/>
            <a:r>
              <a:rPr lang="pt-BR" dirty="0" smtClean="0"/>
              <a:t>ATmega48, ATmega88, ATmega168, ATmega328;</a:t>
            </a:r>
          </a:p>
          <a:p>
            <a:pPr lvl="1"/>
            <a:r>
              <a:rPr lang="pt-BR" dirty="0" smtClean="0"/>
              <a:t>Download:</a:t>
            </a:r>
          </a:p>
          <a:p>
            <a:pPr lvl="2"/>
            <a:r>
              <a:rPr lang="pt-BR" dirty="0" smtClean="0">
                <a:hlinkClick r:id="rId2"/>
              </a:rPr>
              <a:t>http://pastebin.com/GYE107Yc</a:t>
            </a:r>
            <a:endParaRPr lang="pt-BR" dirty="0" smtClean="0"/>
          </a:p>
          <a:p>
            <a:pPr lvl="2"/>
            <a:r>
              <a:rPr lang="pt-BR" dirty="0" smtClean="0">
                <a:hlinkClick r:id="rId3"/>
              </a:rPr>
              <a:t>http://pastebin.com/VcqvrBkw</a:t>
            </a:r>
            <a:endParaRPr lang="pt-BR" dirty="0" smtClean="0"/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LS_AT90USB646.h / AT90USB646.c</a:t>
            </a:r>
          </a:p>
          <a:p>
            <a:pPr lvl="1"/>
            <a:r>
              <a:rPr lang="pt-BR" dirty="0" smtClean="0"/>
              <a:t>Suporta:</a:t>
            </a:r>
          </a:p>
          <a:p>
            <a:pPr lvl="2"/>
            <a:r>
              <a:rPr lang="pt-BR" dirty="0" smtClean="0"/>
              <a:t>AT90USB646, AT90USB647, AT90USB1286, AT90USB1287.</a:t>
            </a:r>
          </a:p>
          <a:p>
            <a:pPr lvl="1"/>
            <a:r>
              <a:rPr lang="pt-BR" dirty="0" smtClean="0"/>
              <a:t>Download:</a:t>
            </a:r>
          </a:p>
          <a:p>
            <a:pPr lvl="2"/>
            <a:r>
              <a:rPr lang="pt-BR" dirty="0" smtClean="0">
                <a:hlinkClick r:id="rId4"/>
              </a:rPr>
              <a:t>http://pastebin.com/QkSLauPW</a:t>
            </a:r>
            <a:endParaRPr lang="pt-BR" dirty="0" smtClean="0"/>
          </a:p>
          <a:p>
            <a:pPr lvl="2"/>
            <a:r>
              <a:rPr lang="pt-BR" dirty="0" smtClean="0">
                <a:hlinkClick r:id="rId5"/>
              </a:rPr>
              <a:t>http://pastebin.com/pH5DcZft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1026" name="Picture 2" descr="D:\Disciplinas\Exercici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739" y="1844824"/>
            <a:ext cx="5328592" cy="4095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Elaborar um programa para deslocar um caractere ‘ * ’ (asterisco) </a:t>
            </a:r>
            <a:r>
              <a:rPr lang="pt-BR" sz="2000" dirty="0" smtClean="0"/>
              <a:t>no LCD da figura abaixo, </a:t>
            </a:r>
            <a:r>
              <a:rPr lang="pt-BR" sz="2000" dirty="0"/>
              <a:t>da esquerda para a direita, ao chegar ao final da </a:t>
            </a:r>
            <a:r>
              <a:rPr lang="pt-BR" sz="2000" dirty="0" smtClean="0"/>
              <a:t>linha o </a:t>
            </a:r>
            <a:r>
              <a:rPr lang="pt-BR" sz="2000" dirty="0"/>
              <a:t>caractere deve retornar (vai e vem).</a:t>
            </a:r>
            <a:endParaRPr lang="pt-BR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4846315" cy="34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8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pic>
        <p:nvPicPr>
          <p:cNvPr id="4" name="Espaço Reservado para Conteúdo 3" descr="exercicio05.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81983"/>
            <a:ext cx="7467600" cy="4510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Recomendada</a:t>
            </a:r>
            <a:endParaRPr lang="pt-BR" dirty="0"/>
          </a:p>
        </p:txBody>
      </p:sp>
      <p:pic>
        <p:nvPicPr>
          <p:cNvPr id="1026" name="Picture 2" descr="http://g1.globo.com/platb/files/14/2008/01/zecapilha3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508" y="1700808"/>
            <a:ext cx="6264696" cy="4707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Recomendada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Leitura recomendada;</a:t>
            </a:r>
          </a:p>
          <a:p>
            <a:pPr lvl="1"/>
            <a:r>
              <a:rPr lang="pt-BR" dirty="0" smtClean="0"/>
              <a:t>Folha de dados do componente HD44780;</a:t>
            </a:r>
          </a:p>
          <a:p>
            <a:pPr lvl="1"/>
            <a:r>
              <a:rPr lang="pt-BR" dirty="0" smtClean="0"/>
              <a:t>LIMA, VILLAÇA – Cap. 5.5.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Display</a:t>
            </a:r>
            <a:r>
              <a:rPr lang="pt-BR" dirty="0" smtClean="0"/>
              <a:t> de Cristal Líquido Alfanumérico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000" dirty="0"/>
              <a:t>Os módulos </a:t>
            </a:r>
            <a:r>
              <a:rPr lang="pt-BR" sz="2000" dirty="0" err="1"/>
              <a:t>LCDs</a:t>
            </a:r>
            <a:r>
              <a:rPr lang="pt-BR" sz="2000" dirty="0"/>
              <a:t> são interfaces de saída muito úteis em </a:t>
            </a:r>
            <a:r>
              <a:rPr lang="pt-BR" sz="2000" dirty="0" smtClean="0"/>
              <a:t>sistemas </a:t>
            </a:r>
            <a:r>
              <a:rPr lang="pt-BR" sz="2000" dirty="0" err="1" smtClean="0"/>
              <a:t>microcontrolados</a:t>
            </a:r>
            <a:r>
              <a:rPr lang="pt-BR" sz="2000" dirty="0"/>
              <a:t>. Estes módulos podem ser gráficos ou a </a:t>
            </a:r>
            <a:r>
              <a:rPr lang="pt-BR" sz="2000" dirty="0" smtClean="0"/>
              <a:t>caractere (alfanuméricos);</a:t>
            </a:r>
          </a:p>
          <a:p>
            <a:pPr>
              <a:spcAft>
                <a:spcPts val="600"/>
              </a:spcAft>
            </a:pPr>
            <a:r>
              <a:rPr lang="pt-BR" sz="2000" dirty="0" smtClean="0"/>
              <a:t>Os </a:t>
            </a:r>
            <a:r>
              <a:rPr lang="pt-BR" sz="2000" dirty="0" err="1"/>
              <a:t>LCDs</a:t>
            </a:r>
            <a:r>
              <a:rPr lang="pt-BR" sz="2000" dirty="0"/>
              <a:t> comuns, tipo caractere, são especificados </a:t>
            </a:r>
            <a:r>
              <a:rPr lang="pt-BR" sz="2000" dirty="0" smtClean="0"/>
              <a:t>em número </a:t>
            </a:r>
            <a:r>
              <a:rPr lang="pt-BR" sz="2000" dirty="0"/>
              <a:t>de linhas por colunas, sendo mais usuais as apresentações 16 × </a:t>
            </a:r>
            <a:r>
              <a:rPr lang="pt-BR" sz="2000" dirty="0" smtClean="0"/>
              <a:t>2, 16 </a:t>
            </a:r>
            <a:r>
              <a:rPr lang="pt-BR" sz="2000" dirty="0"/>
              <a:t>× 1, 20 × 2, 20 × 4, 8 × </a:t>
            </a:r>
            <a:r>
              <a:rPr lang="pt-BR" sz="2000" dirty="0" smtClean="0"/>
              <a:t>2</a:t>
            </a:r>
            <a:r>
              <a:rPr lang="pt-BR" sz="2000" dirty="0"/>
              <a:t>;</a:t>
            </a:r>
            <a:endParaRPr lang="pt-BR" sz="2000" dirty="0" smtClean="0"/>
          </a:p>
          <a:p>
            <a:pPr>
              <a:spcAft>
                <a:spcPts val="600"/>
              </a:spcAft>
            </a:pPr>
            <a:r>
              <a:rPr lang="pt-BR" sz="2000" dirty="0" smtClean="0"/>
              <a:t>Os </a:t>
            </a:r>
            <a:r>
              <a:rPr lang="pt-BR" sz="2000" dirty="0" err="1" smtClean="0"/>
              <a:t>LCDs</a:t>
            </a:r>
            <a:r>
              <a:rPr lang="pt-BR" sz="2000" dirty="0" smtClean="0"/>
              <a:t> mais comuns empregam o CI controlador malmente </a:t>
            </a:r>
            <a:r>
              <a:rPr lang="pt-BR" sz="2000" dirty="0"/>
              <a:t>o Hitachi HD44780 ou </a:t>
            </a:r>
            <a:r>
              <a:rPr lang="pt-BR" sz="2000" dirty="0" smtClean="0"/>
              <a:t>compatível;</a:t>
            </a:r>
            <a:endParaRPr lang="pt-BR" sz="2000" dirty="0" smtClean="0"/>
          </a:p>
        </p:txBody>
      </p:sp>
      <p:pic>
        <p:nvPicPr>
          <p:cNvPr id="1028" name="Picture 4" descr="http://www.nkcelectronics.com/assets/images/lcd-0039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41230"/>
            <a:ext cx="4248472" cy="194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Display</a:t>
            </a:r>
            <a:r>
              <a:rPr lang="pt-BR" dirty="0" smtClean="0"/>
              <a:t> de Cristal Líquido Alfanumérico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Módulos </a:t>
            </a:r>
            <a:r>
              <a:rPr lang="pt-BR" i="1" dirty="0" smtClean="0"/>
              <a:t>display</a:t>
            </a:r>
            <a:r>
              <a:rPr lang="pt-BR" dirty="0" smtClean="0"/>
              <a:t> matriz de pontos capaz de representar símbolos alfanuméricos:</a:t>
            </a:r>
          </a:p>
          <a:p>
            <a:pPr lvl="1"/>
            <a:r>
              <a:rPr lang="pt-BR" dirty="0" smtClean="0"/>
              <a:t>Caracteres alfanuméricos;</a:t>
            </a:r>
          </a:p>
          <a:p>
            <a:pPr lvl="1"/>
            <a:r>
              <a:rPr lang="pt-BR" dirty="0" smtClean="0"/>
              <a:t>Caracteres </a:t>
            </a:r>
            <a:r>
              <a:rPr lang="pt-BR" dirty="0" err="1" smtClean="0"/>
              <a:t>kana</a:t>
            </a:r>
            <a:r>
              <a:rPr lang="pt-BR" dirty="0" smtClean="0"/>
              <a:t> japoneses;</a:t>
            </a:r>
          </a:p>
          <a:p>
            <a:pPr lvl="1"/>
            <a:r>
              <a:rPr lang="pt-BR" dirty="0" smtClean="0"/>
              <a:t>Símbolos.</a:t>
            </a:r>
          </a:p>
          <a:p>
            <a:r>
              <a:rPr lang="pt-BR" dirty="0" smtClean="0"/>
              <a:t>Possui um controlador, normalmente o Hitachi HD44780 ou compatível;</a:t>
            </a:r>
          </a:p>
          <a:p>
            <a:pPr lvl="1"/>
            <a:r>
              <a:rPr lang="pt-BR" dirty="0" smtClean="0"/>
              <a:t>Cada HD44780 pode controlar 1 ou 2 linhas de 8 colunas de caracteres;</a:t>
            </a:r>
          </a:p>
          <a:p>
            <a:pPr lvl="1"/>
            <a:r>
              <a:rPr lang="pt-BR" dirty="0" smtClean="0"/>
              <a:t>Caracteres de 5x8 ou 5x10 pontos;</a:t>
            </a:r>
          </a:p>
          <a:p>
            <a:pPr lvl="1"/>
            <a:r>
              <a:rPr lang="pt-BR" dirty="0" smtClean="0"/>
              <a:t>Interface de 4 ou 8 bits.</a:t>
            </a:r>
          </a:p>
        </p:txBody>
      </p:sp>
    </p:spTree>
    <p:extLst>
      <p:ext uri="{BB962C8B-B14F-4D97-AF65-F5344CB8AC3E}">
        <p14:creationId xmlns:p14="http://schemas.microsoft.com/office/powerpoint/2010/main" val="361580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sz="2800" dirty="0"/>
              <a:t>INTERFACE DE DADOS DE 8 BITS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para acionamento de um LCD 16 × 2 usando 8 vias </a:t>
            </a:r>
            <a:r>
              <a:rPr lang="pt-BR" dirty="0" smtClean="0"/>
              <a:t>de dados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75" y="2472680"/>
            <a:ext cx="5833065" cy="42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0" indent="0"/>
            <a:r>
              <a:rPr lang="pt-BR" sz="3200" dirty="0"/>
              <a:t>INTERFACE DE DADOS DE 8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715200" cy="527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Para </a:t>
            </a:r>
            <a:r>
              <a:rPr lang="pt-BR" sz="1800" dirty="0"/>
              <a:t>ler ou escrever no display LCD com uma via de dados de 8 bits, </a:t>
            </a:r>
            <a:r>
              <a:rPr lang="pt-BR" sz="1800" dirty="0" smtClean="0"/>
              <a:t>é necessário </a:t>
            </a:r>
            <a:r>
              <a:rPr lang="pt-BR" sz="1800" dirty="0"/>
              <a:t>a seguinte sequência de comandos</a:t>
            </a:r>
            <a:r>
              <a:rPr lang="pt-BR" sz="1800" dirty="0" smtClean="0"/>
              <a:t>:</a:t>
            </a:r>
          </a:p>
          <a:p>
            <a:r>
              <a:rPr lang="pt-BR" sz="1600" dirty="0" smtClean="0"/>
              <a:t>1</a:t>
            </a:r>
            <a:r>
              <a:rPr lang="pt-BR" sz="1600" dirty="0"/>
              <a:t>. Levar o pino R/W (</a:t>
            </a:r>
            <a:r>
              <a:rPr lang="pt-BR" sz="1600" i="1" dirty="0" err="1"/>
              <a:t>Read</a:t>
            </a:r>
            <a:r>
              <a:rPr lang="pt-BR" sz="1600" i="1" dirty="0"/>
              <a:t>/Write</a:t>
            </a:r>
            <a:r>
              <a:rPr lang="pt-BR" sz="1600" dirty="0"/>
              <a:t>) para 0 logico se a </a:t>
            </a:r>
            <a:r>
              <a:rPr lang="pt-BR" sz="1600" dirty="0" smtClean="0"/>
              <a:t>operação </a:t>
            </a:r>
            <a:r>
              <a:rPr lang="pt-BR" sz="1600" dirty="0"/>
              <a:t>for </a:t>
            </a:r>
            <a:r>
              <a:rPr lang="pt-BR" sz="1600" dirty="0" smtClean="0"/>
              <a:t>de escrita </a:t>
            </a:r>
            <a:r>
              <a:rPr lang="pt-BR" sz="1600" dirty="0"/>
              <a:t>e 1 logico se for de leitura. Aterra-se esse pino se </a:t>
            </a:r>
            <a:r>
              <a:rPr lang="pt-BR" sz="1600" dirty="0" smtClean="0"/>
              <a:t>não há necessidade </a:t>
            </a:r>
            <a:r>
              <a:rPr lang="pt-BR" sz="1600" dirty="0"/>
              <a:t>de monitorar a resposta do LCD (forma mais usual </a:t>
            </a:r>
            <a:r>
              <a:rPr lang="pt-BR" sz="1600" dirty="0" smtClean="0"/>
              <a:t>de trabalho).</a:t>
            </a:r>
          </a:p>
          <a:p>
            <a:endParaRPr lang="pt-BR" sz="1600" dirty="0"/>
          </a:p>
          <a:p>
            <a:r>
              <a:rPr lang="pt-BR" sz="1600" dirty="0"/>
              <a:t>2. Levar o pino RS (</a:t>
            </a:r>
            <a:r>
              <a:rPr lang="pt-BR" sz="1600" i="1" dirty="0" err="1"/>
              <a:t>Register</a:t>
            </a:r>
            <a:r>
              <a:rPr lang="pt-BR" sz="1600" i="1" dirty="0"/>
              <a:t> </a:t>
            </a:r>
            <a:r>
              <a:rPr lang="pt-BR" sz="1600" i="1" dirty="0" err="1"/>
              <a:t>Select</a:t>
            </a:r>
            <a:r>
              <a:rPr lang="pt-BR" sz="1600" dirty="0"/>
              <a:t>) para o </a:t>
            </a:r>
            <a:r>
              <a:rPr lang="pt-BR" sz="1600" dirty="0" err="1"/>
              <a:t>nivel</a:t>
            </a:r>
            <a:r>
              <a:rPr lang="pt-BR" sz="1600" dirty="0"/>
              <a:t> logico 0 ou </a:t>
            </a:r>
            <a:r>
              <a:rPr lang="pt-BR" sz="1600" dirty="0" smtClean="0"/>
              <a:t>1 (instrução </a:t>
            </a:r>
            <a:r>
              <a:rPr lang="pt-BR" sz="1600" dirty="0"/>
              <a:t>ou caractere</a:t>
            </a:r>
            <a:r>
              <a:rPr lang="pt-BR" sz="1600" dirty="0" smtClean="0"/>
              <a:t>).</a:t>
            </a:r>
          </a:p>
          <a:p>
            <a:endParaRPr lang="pt-BR" sz="1600" dirty="0"/>
          </a:p>
          <a:p>
            <a:r>
              <a:rPr lang="pt-BR" sz="1600" dirty="0"/>
              <a:t>3. Transferir os dados para a via de dados (8 bits</a:t>
            </a:r>
            <a:r>
              <a:rPr lang="pt-BR" sz="1600" dirty="0" smtClean="0"/>
              <a:t>).</a:t>
            </a:r>
          </a:p>
          <a:p>
            <a:endParaRPr lang="pt-BR" sz="1600" dirty="0"/>
          </a:p>
          <a:p>
            <a:r>
              <a:rPr lang="pt-BR" sz="1600" dirty="0"/>
              <a:t>4. Gerar um pulso de </a:t>
            </a:r>
            <a:r>
              <a:rPr lang="pt-BR" sz="1600" dirty="0" smtClean="0"/>
              <a:t>habilitação</a:t>
            </a:r>
            <a:r>
              <a:rPr lang="pt-BR" sz="1600" i="1" dirty="0" smtClean="0"/>
              <a:t>. </a:t>
            </a:r>
            <a:r>
              <a:rPr lang="pt-BR" sz="1600" dirty="0"/>
              <a:t>Ou seja, levar o pino E (</a:t>
            </a:r>
            <a:r>
              <a:rPr lang="pt-BR" sz="1600" i="1" dirty="0" err="1" smtClean="0"/>
              <a:t>Enable</a:t>
            </a:r>
            <a:r>
              <a:rPr lang="pt-BR" sz="1600" dirty="0" smtClean="0"/>
              <a:t>) para </a:t>
            </a:r>
            <a:r>
              <a:rPr lang="pt-BR" sz="1600" dirty="0"/>
              <a:t>1 logico e, apos um pequeno tempo, para 0 logico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5. Empregar uma rotina de atraso entre as </a:t>
            </a:r>
            <a:r>
              <a:rPr lang="pt-BR" sz="1600" dirty="0" smtClean="0"/>
              <a:t>instruções </a:t>
            </a:r>
            <a:r>
              <a:rPr lang="pt-BR" sz="1600" dirty="0"/>
              <a:t>ou fazer </a:t>
            </a:r>
            <a:r>
              <a:rPr lang="pt-BR" sz="1600" dirty="0" smtClean="0"/>
              <a:t>a leitura </a:t>
            </a:r>
            <a:r>
              <a:rPr lang="pt-BR" sz="1600" dirty="0"/>
              <a:t>do </a:t>
            </a:r>
            <a:r>
              <a:rPr lang="pt-BR" sz="1600" i="1" dirty="0" err="1"/>
              <a:t>busy</a:t>
            </a:r>
            <a:r>
              <a:rPr lang="pt-BR" sz="1600" i="1" dirty="0"/>
              <a:t> </a:t>
            </a:r>
            <a:r>
              <a:rPr lang="pt-BR" sz="1600" i="1" dirty="0" err="1"/>
              <a:t>flag</a:t>
            </a:r>
            <a:r>
              <a:rPr lang="pt-BR" sz="1600" i="1" dirty="0"/>
              <a:t> </a:t>
            </a:r>
            <a:r>
              <a:rPr lang="pt-BR" sz="1600" dirty="0"/>
              <a:t>(o bit 7 da linha de dados que indica que </a:t>
            </a:r>
            <a:r>
              <a:rPr lang="pt-BR" sz="1600" dirty="0" smtClean="0"/>
              <a:t>o </a:t>
            </a:r>
            <a:r>
              <a:rPr lang="pt-BR" sz="1600" i="1" dirty="0" smtClean="0"/>
              <a:t>display </a:t>
            </a:r>
            <a:r>
              <a:rPr lang="pt-BR" sz="1600" dirty="0"/>
              <a:t>esta ocupado) antes do envio da </a:t>
            </a:r>
            <a:r>
              <a:rPr lang="pt-BR" sz="1600" dirty="0" smtClean="0"/>
              <a:t>instrução, enviando-a somente </a:t>
            </a:r>
            <a:r>
              <a:rPr lang="pt-BR" sz="1600" dirty="0"/>
              <a:t>quando esse </a:t>
            </a:r>
            <a:r>
              <a:rPr lang="pt-BR" sz="1600" i="1" dirty="0" err="1"/>
              <a:t>flag</a:t>
            </a:r>
            <a:r>
              <a:rPr lang="pt-BR" sz="1600" i="1" dirty="0"/>
              <a:t> </a:t>
            </a:r>
            <a:r>
              <a:rPr lang="pt-BR" sz="1600" dirty="0"/>
              <a:t>for 0 logico.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40594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em 8 bits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b="1" dirty="0" smtClean="0"/>
              <a:t>Inicialização em 8 bits</a:t>
            </a:r>
          </a:p>
          <a:p>
            <a:r>
              <a:rPr lang="pt-BR" dirty="0" smtClean="0"/>
              <a:t>	A rotina de inicialização deve ser realizada toda a vez que o </a:t>
            </a:r>
            <a:r>
              <a:rPr lang="pt-BR" i="1" dirty="0" smtClean="0"/>
              <a:t>display</a:t>
            </a:r>
            <a:r>
              <a:rPr lang="pt-BR" dirty="0" smtClean="0"/>
              <a:t> é alimentado.</a:t>
            </a:r>
          </a:p>
          <a:p>
            <a:r>
              <a:rPr lang="pt-BR" dirty="0" smtClean="0"/>
              <a:t>	A interface de 8 bits requer que os pinos DB7 a DB0 sejam conectados ao microcontrolador.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" y="216172"/>
            <a:ext cx="5929956" cy="645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1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sz="2800" dirty="0"/>
              <a:t>INTERFACE DE DADOS DE </a:t>
            </a:r>
            <a:r>
              <a:rPr lang="pt-BR" sz="2800" dirty="0" smtClean="0"/>
              <a:t>4 </a:t>
            </a:r>
            <a:r>
              <a:rPr lang="pt-BR" sz="2800" dirty="0"/>
              <a:t>BITS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para acionamento de um LCD 16 × 2 usando </a:t>
            </a:r>
            <a:r>
              <a:rPr lang="pt-BR" dirty="0" smtClean="0"/>
              <a:t>4 </a:t>
            </a:r>
            <a:r>
              <a:rPr lang="pt-BR" dirty="0"/>
              <a:t>vias </a:t>
            </a:r>
            <a:r>
              <a:rPr lang="pt-BR" dirty="0" smtClean="0"/>
              <a:t>de dados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24" y="2481686"/>
            <a:ext cx="5623892" cy="411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5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4635</TotalTime>
  <Words>1540</Words>
  <Application>Microsoft Office PowerPoint</Application>
  <PresentationFormat>Apresentação na tela (4:3)</PresentationFormat>
  <Paragraphs>241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Balcão Envidraçado</vt:lpstr>
      <vt:lpstr>MCO60408 Microcontroladores</vt:lpstr>
      <vt:lpstr>Sumário</vt:lpstr>
      <vt:lpstr>Display de Cristal Líquido Alfanumérico</vt:lpstr>
      <vt:lpstr>Display de Cristal Líquido Alfanumérico</vt:lpstr>
      <vt:lpstr>Display de Cristal Líquido Alfanumérico</vt:lpstr>
      <vt:lpstr>INTERFACE DE DADOS DE 8 BITS</vt:lpstr>
      <vt:lpstr>INTERFACE DE DADOS DE 8 BITS</vt:lpstr>
      <vt:lpstr>Inicialização em 8 bits</vt:lpstr>
      <vt:lpstr>INTERFACE DE DADOS DE 4 BITS</vt:lpstr>
      <vt:lpstr>INTERFACE DE DADOS DE 4 BITS</vt:lpstr>
      <vt:lpstr>Inicialização em 4 bits</vt:lpstr>
      <vt:lpstr>Endereços para escrita - LCD 16x2</vt:lpstr>
      <vt:lpstr>Endereços para escrita - LCD 16x2</vt:lpstr>
      <vt:lpstr>Código de Instruções</vt:lpstr>
      <vt:lpstr>Resumo do Código de Instruções</vt:lpstr>
      <vt:lpstr>Tabela de Caracteres – A00</vt:lpstr>
      <vt:lpstr>Tabela de Caracteres – A02</vt:lpstr>
      <vt:lpstr>Bibliotecas Lima / Villaça</vt:lpstr>
      <vt:lpstr>Bibliotecas Lima / Villaça</vt:lpstr>
      <vt:lpstr>Bibliotecas Lima / Villaça</vt:lpstr>
      <vt:lpstr>Bibliotecas Lima / Villaça</vt:lpstr>
      <vt:lpstr>Bibliotecas LS / R2R</vt:lpstr>
      <vt:lpstr>Bibliotecas LS / R2R</vt:lpstr>
      <vt:lpstr>Bibliotecas LS / R2R</vt:lpstr>
      <vt:lpstr>Bibliotecas LS / R2R</vt:lpstr>
      <vt:lpstr>Bibliotecas LS / R2R</vt:lpstr>
      <vt:lpstr>Bibliotecas LS / R2R</vt:lpstr>
      <vt:lpstr>Bibliotecas LS / R2R</vt:lpstr>
      <vt:lpstr>Bibliotecas LS / R2R</vt:lpstr>
      <vt:lpstr>Bibliotecas LS / R2R</vt:lpstr>
      <vt:lpstr>Bibliotecas LS / R2R</vt:lpstr>
      <vt:lpstr>Bibliotecas LS / R2R</vt:lpstr>
      <vt:lpstr>Exercício</vt:lpstr>
      <vt:lpstr>Exercício 1 </vt:lpstr>
      <vt:lpstr>Exercício 2</vt:lpstr>
      <vt:lpstr>Leitura Recomendada</vt:lpstr>
      <vt:lpstr>Leitura Recomendada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60408 Microcontroladores - Aula 01 - Introdução</dc:title>
  <dc:creator>Prof. Leandro Schwarz</dc:creator>
  <cp:lastModifiedBy>Mayara de Sousa</cp:lastModifiedBy>
  <cp:revision>518</cp:revision>
  <dcterms:created xsi:type="dcterms:W3CDTF">2014-07-24T18:39:23Z</dcterms:created>
  <dcterms:modified xsi:type="dcterms:W3CDTF">2015-11-05T17:16:21Z</dcterms:modified>
</cp:coreProperties>
</file>