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66" r:id="rId5"/>
    <p:sldId id="410" r:id="rId6"/>
    <p:sldId id="411" r:id="rId7"/>
    <p:sldId id="338" r:id="rId8"/>
    <p:sldId id="412" r:id="rId9"/>
    <p:sldId id="339" r:id="rId10"/>
    <p:sldId id="340" r:id="rId11"/>
    <p:sldId id="341" r:id="rId12"/>
    <p:sldId id="342" r:id="rId13"/>
    <p:sldId id="413" r:id="rId14"/>
    <p:sldId id="414" r:id="rId15"/>
    <p:sldId id="343" r:id="rId16"/>
    <p:sldId id="415" r:id="rId17"/>
    <p:sldId id="416" r:id="rId18"/>
    <p:sldId id="417" r:id="rId19"/>
    <p:sldId id="299" r:id="rId20"/>
    <p:sldId id="418" r:id="rId21"/>
    <p:sldId id="314" r:id="rId22"/>
    <p:sldId id="419" r:id="rId23"/>
    <p:sldId id="344" r:id="rId24"/>
    <p:sldId id="420" r:id="rId25"/>
    <p:sldId id="345" r:id="rId26"/>
    <p:sldId id="421" r:id="rId27"/>
    <p:sldId id="324" r:id="rId28"/>
    <p:sldId id="422" r:id="rId29"/>
    <p:sldId id="317" r:id="rId30"/>
    <p:sldId id="423" r:id="rId31"/>
    <p:sldId id="346" r:id="rId32"/>
    <p:sldId id="424" r:id="rId33"/>
    <p:sldId id="425" r:id="rId34"/>
    <p:sldId id="426" r:id="rId35"/>
    <p:sldId id="427" r:id="rId36"/>
    <p:sldId id="313" r:id="rId37"/>
    <p:sldId id="347" r:id="rId38"/>
    <p:sldId id="315" r:id="rId39"/>
    <p:sldId id="428" r:id="rId40"/>
    <p:sldId id="348" r:id="rId41"/>
    <p:sldId id="349" r:id="rId42"/>
    <p:sldId id="429" r:id="rId43"/>
    <p:sldId id="350" r:id="rId44"/>
    <p:sldId id="430" r:id="rId45"/>
    <p:sldId id="351" r:id="rId46"/>
    <p:sldId id="431" r:id="rId47"/>
    <p:sldId id="31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/>
          <a:stretch/>
        </p:blipFill>
        <p:spPr>
          <a:xfrm>
            <a:off x="4614953" y="127092"/>
            <a:ext cx="7585924" cy="5695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23" y="1658246"/>
            <a:ext cx="5630377" cy="1316540"/>
          </a:xfrm>
        </p:spPr>
        <p:txBody>
          <a:bodyPr/>
          <a:lstStyle/>
          <a:p>
            <a:r>
              <a:rPr lang="en-US" sz="4400" dirty="0"/>
              <a:t>Boot Camp </a:t>
            </a:r>
            <a:endParaRPr lang="ru-RU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893" y="3651110"/>
            <a:ext cx="4173163" cy="5223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HTML Basics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733" y="5594119"/>
            <a:ext cx="5541961" cy="1101472"/>
          </a:xfrm>
        </p:spPr>
        <p:txBody>
          <a:bodyPr/>
          <a:lstStyle/>
          <a:p>
            <a:r>
              <a:rPr lang="en-US" sz="4000" dirty="0"/>
              <a:t>Prepared by:</a:t>
            </a:r>
          </a:p>
          <a:p>
            <a:pPr lvl="2"/>
            <a:r>
              <a:rPr lang="en-US" sz="1600" dirty="0"/>
              <a:t>Ass. Lecturer </a:t>
            </a:r>
            <a:r>
              <a:rPr lang="en-US" sz="2800" dirty="0"/>
              <a:t>Patrick MUHOZA</a:t>
            </a:r>
            <a:endParaRPr lang="en-US" sz="1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604B86-B448-4E55-B6FD-46B49444665A}"/>
              </a:ext>
            </a:extLst>
          </p:cNvPr>
          <p:cNvSpPr txBox="1">
            <a:spLocks/>
          </p:cNvSpPr>
          <p:nvPr/>
        </p:nvSpPr>
        <p:spPr>
          <a:xfrm>
            <a:off x="725472" y="4825769"/>
            <a:ext cx="3690087" cy="522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 23</a:t>
            </a:r>
            <a:r>
              <a:rPr lang="en-US" i="1" baseline="30000" dirty="0"/>
              <a:t>rd</a:t>
            </a:r>
            <a:r>
              <a:rPr lang="en-US" i="1" dirty="0"/>
              <a:t> October, 2023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6B5-4B4E-4618-B56D-A8AE70A72CA3}"/>
              </a:ext>
            </a:extLst>
          </p:cNvPr>
          <p:cNvSpPr txBox="1">
            <a:spLocks/>
          </p:cNvSpPr>
          <p:nvPr/>
        </p:nvSpPr>
        <p:spPr>
          <a:xfrm>
            <a:off x="372204" y="133991"/>
            <a:ext cx="5690680" cy="1517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ru-RU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1FBA7-6C97-D664-43BC-8BBF65D9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6" y="23652"/>
            <a:ext cx="2849070" cy="17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48463" y="155245"/>
            <a:ext cx="2999874" cy="946150"/>
          </a:xfrm>
        </p:spPr>
        <p:txBody>
          <a:bodyPr>
            <a:norm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6BCA6-68BA-B547-9AAC-D6274BCF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123950"/>
            <a:ext cx="11879433" cy="45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48463" y="155245"/>
            <a:ext cx="2999874" cy="946150"/>
          </a:xfrm>
        </p:spPr>
        <p:txBody>
          <a:bodyPr>
            <a:normAutofit/>
          </a:bodyPr>
          <a:lstStyle/>
          <a:p>
            <a:r>
              <a:rPr lang="en-US" dirty="0"/>
              <a:t>Cont.: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9F69E-C2E9-2812-0BF5-ED825A7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6" y="1704098"/>
            <a:ext cx="6447683" cy="394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29DF7-A38A-4143-51BF-C6A064BE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30" y="1788713"/>
            <a:ext cx="4848854" cy="39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HTML Tables</a:t>
            </a:r>
            <a:br>
              <a:rPr lang="en-US" dirty="0"/>
            </a:br>
            <a:r>
              <a:rPr lang="en-US" dirty="0"/>
              <a:t>Defining an HTML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5490D7E-FF1A-E20B-1293-3D31D4C26BFF}"/>
              </a:ext>
            </a:extLst>
          </p:cNvPr>
          <p:cNvSpPr txBox="1">
            <a:spLocks/>
          </p:cNvSpPr>
          <p:nvPr/>
        </p:nvSpPr>
        <p:spPr>
          <a:xfrm>
            <a:off x="837128" y="2564863"/>
            <a:ext cx="10595166" cy="330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 HTML table is defined with the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table row is defined with the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&lt;tr&gt;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 A table header is defined with the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 By default, table headings are bold and centered. A table data/cell is defined with the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&lt;td&gt;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The &lt;td&gt; elements are the data containers of the table.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They can contain all sorts of HTML elements; text, images, lists, other tables,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06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5F2E-0B70-620F-B54B-7BE41BB3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84" y="5105860"/>
            <a:ext cx="6879156" cy="1358164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BBFB344-DF2D-E24F-2A21-1EBC42DE40BE}"/>
              </a:ext>
            </a:extLst>
          </p:cNvPr>
          <p:cNvSpPr txBox="1">
            <a:spLocks/>
          </p:cNvSpPr>
          <p:nvPr/>
        </p:nvSpPr>
        <p:spPr>
          <a:xfrm>
            <a:off x="7743517" y="4441668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748463" y="155245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7B5B-D512-6CD2-B5AB-F73E3323C87B}"/>
              </a:ext>
            </a:extLst>
          </p:cNvPr>
          <p:cNvSpPr txBox="1">
            <a:spLocks/>
          </p:cNvSpPr>
          <p:nvPr/>
        </p:nvSpPr>
        <p:spPr>
          <a:xfrm>
            <a:off x="329166" y="314726"/>
            <a:ext cx="5482757" cy="638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 style="width:100%"&gt;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&gt;Age&lt;/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&lt;/tr&gt;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&lt;td&gt;Jill&lt;/td&gt;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&lt;td&gt;Smith&lt;/td&gt;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&lt;td&gt;50&lt;/td&gt;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&lt;/tr&gt;</a:t>
            </a:r>
          </a:p>
        </p:txBody>
      </p:sp>
    </p:spTree>
    <p:extLst>
      <p:ext uri="{BB962C8B-B14F-4D97-AF65-F5344CB8AC3E}">
        <p14:creationId xmlns:p14="http://schemas.microsoft.com/office/powerpoint/2010/main" val="27330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2197768" y="73411"/>
            <a:ext cx="7283116" cy="71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Table - Adding a Border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A46ECC-7129-91C8-7EB4-0CF4ED31520C}"/>
              </a:ext>
            </a:extLst>
          </p:cNvPr>
          <p:cNvSpPr txBox="1">
            <a:spLocks/>
          </p:cNvSpPr>
          <p:nvPr/>
        </p:nvSpPr>
        <p:spPr>
          <a:xfrm>
            <a:off x="213068" y="679572"/>
            <a:ext cx="5125792" cy="6105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Remember to define borders for both the table and the table cells.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 style="width:100%"&gt;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&gt;Age&lt;/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&lt;/tr&gt;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C0AFC-E617-5D0F-AFC2-44FADB336F4D}"/>
              </a:ext>
            </a:extLst>
          </p:cNvPr>
          <p:cNvSpPr/>
          <p:nvPr/>
        </p:nvSpPr>
        <p:spPr>
          <a:xfrm>
            <a:off x="5125792" y="856810"/>
            <a:ext cx="34000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3690BD-EDB6-CD39-2E44-FE1456F2F182}"/>
              </a:ext>
            </a:extLst>
          </p:cNvPr>
          <p:cNvSpPr txBox="1">
            <a:spLocks/>
          </p:cNvSpPr>
          <p:nvPr/>
        </p:nvSpPr>
        <p:spPr>
          <a:xfrm>
            <a:off x="7743517" y="4441668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893011-7F58-20C4-6EF4-9BDC9427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74" y="5174246"/>
            <a:ext cx="7389326" cy="12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2101516" y="0"/>
            <a:ext cx="739541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Table - Collapsed Borders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8FE58D-F9DB-83B4-0EE4-C91820928061}"/>
              </a:ext>
            </a:extLst>
          </p:cNvPr>
          <p:cNvSpPr/>
          <p:nvPr/>
        </p:nvSpPr>
        <p:spPr>
          <a:xfrm>
            <a:off x="5478716" y="888894"/>
            <a:ext cx="34000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7DDB16B-342E-D243-F73B-9E1B30C4C555}"/>
              </a:ext>
            </a:extLst>
          </p:cNvPr>
          <p:cNvSpPr txBox="1">
            <a:spLocks/>
          </p:cNvSpPr>
          <p:nvPr/>
        </p:nvSpPr>
        <p:spPr>
          <a:xfrm>
            <a:off x="7781174" y="4850069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5410B-E5DC-1652-D5F7-7CF2E0E7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11" y="5488638"/>
            <a:ext cx="7874487" cy="12151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A956-F007-52EB-F6FF-C12F9E1FA9F5}"/>
              </a:ext>
            </a:extLst>
          </p:cNvPr>
          <p:cNvSpPr txBox="1">
            <a:spLocks/>
          </p:cNvSpPr>
          <p:nvPr/>
        </p:nvSpPr>
        <p:spPr>
          <a:xfrm>
            <a:off x="352924" y="623706"/>
            <a:ext cx="5125792" cy="6192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you want the borders to collapse into one border, add the CSS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border-collapse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 style="width:100%"&gt;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&gt;Age&lt;/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&lt;/tr&gt;</a:t>
            </a:r>
          </a:p>
        </p:txBody>
      </p:sp>
    </p:spTree>
    <p:extLst>
      <p:ext uri="{BB962C8B-B14F-4D97-AF65-F5344CB8AC3E}">
        <p14:creationId xmlns:p14="http://schemas.microsoft.com/office/powerpoint/2010/main" val="57459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Table - Adding Cell Padding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FAEDEB6-E0C6-94E1-EB94-4CD46BE38FE0}"/>
              </a:ext>
            </a:extLst>
          </p:cNvPr>
          <p:cNvSpPr txBox="1">
            <a:spLocks/>
          </p:cNvSpPr>
          <p:nvPr/>
        </p:nvSpPr>
        <p:spPr>
          <a:xfrm>
            <a:off x="889615" y="2288224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Cell padding specifies the space between the cell content and its borders.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you do not specify a padding, the table cells will be displayed without padding.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set the padding, use the CSS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padding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21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10F7E-4E43-6C6F-834C-6731D3CC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ABE81-1689-61B8-5583-480659B3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22" y="1876473"/>
            <a:ext cx="6343650" cy="230505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527F74F-947F-BB4E-4915-6F4D657D3940}"/>
              </a:ext>
            </a:extLst>
          </p:cNvPr>
          <p:cNvSpPr txBox="1">
            <a:spLocks/>
          </p:cNvSpPr>
          <p:nvPr/>
        </p:nvSpPr>
        <p:spPr>
          <a:xfrm>
            <a:off x="4748463" y="155245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71852-79E2-C723-E2E1-8414CB5E2ACB}"/>
              </a:ext>
            </a:extLst>
          </p:cNvPr>
          <p:cNvSpPr txBox="1">
            <a:spLocks/>
          </p:cNvSpPr>
          <p:nvPr/>
        </p:nvSpPr>
        <p:spPr>
          <a:xfrm>
            <a:off x="515582" y="175116"/>
            <a:ext cx="5035640" cy="64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15px;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 style="width:100%"&gt;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&lt;tr&gt;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&gt;Age&lt;/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&lt;/tr&gt;</a:t>
            </a:r>
          </a:p>
        </p:txBody>
      </p:sp>
    </p:spTree>
    <p:extLst>
      <p:ext uri="{BB962C8B-B14F-4D97-AF65-F5344CB8AC3E}">
        <p14:creationId xmlns:p14="http://schemas.microsoft.com/office/powerpoint/2010/main" val="164270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Table - Left-align Headings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0A7CF8F-ADCB-1D76-AB08-D4121017DA4C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default, table headings are bold and centered.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left-align the table headings, use the CSS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text-align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72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748463" y="155245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9B3E9-1582-3506-CCA3-3FFFEBB01207}"/>
              </a:ext>
            </a:extLst>
          </p:cNvPr>
          <p:cNvSpPr txBox="1">
            <a:spLocks/>
          </p:cNvSpPr>
          <p:nvPr/>
        </p:nvSpPr>
        <p:spPr>
          <a:xfrm>
            <a:off x="141667" y="314484"/>
            <a:ext cx="2875868" cy="6077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A603-64DD-286D-7D46-B7206641370E}"/>
              </a:ext>
            </a:extLst>
          </p:cNvPr>
          <p:cNvSpPr/>
          <p:nvPr/>
        </p:nvSpPr>
        <p:spPr>
          <a:xfrm>
            <a:off x="3017534" y="96428"/>
            <a:ext cx="373099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style="width:100%"&gt;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endParaRPr lang="en-US" sz="15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&lt;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5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5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5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631C4BC-5794-03A4-E9DE-4E2AFD96F34F}"/>
              </a:ext>
            </a:extLst>
          </p:cNvPr>
          <p:cNvSpPr txBox="1">
            <a:spLocks/>
          </p:cNvSpPr>
          <p:nvPr/>
        </p:nvSpPr>
        <p:spPr>
          <a:xfrm>
            <a:off x="7763675" y="2744247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BD7DD4-1087-97FF-8F38-4B6480F0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62" y="3216041"/>
            <a:ext cx="6678092" cy="12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E633B-83E6-C213-7CF1-2CD8322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9D4B40-CE8D-5998-3F2E-DA217D968387}"/>
              </a:ext>
            </a:extLst>
          </p:cNvPr>
          <p:cNvSpPr txBox="1">
            <a:spLocks/>
          </p:cNvSpPr>
          <p:nvPr/>
        </p:nvSpPr>
        <p:spPr>
          <a:xfrm>
            <a:off x="2869690" y="128641"/>
            <a:ext cx="6579110" cy="6362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Image Floating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259FA-51F3-AE1E-E144-A52A60CDC0A0}"/>
              </a:ext>
            </a:extLst>
          </p:cNvPr>
          <p:cNvSpPr/>
          <p:nvPr/>
        </p:nvSpPr>
        <p:spPr>
          <a:xfrm>
            <a:off x="5971833" y="115425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&lt;p&gt;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entury Gothic" panose="020B0502020202020204"/>
              </a:rPr>
              <a:t>img</a:t>
            </a: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Gothic" panose="020B0502020202020204"/>
              </a:rPr>
              <a:t>src</a:t>
            </a:r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="smiley.gif" alt="Smiley face" style="float:left;width:42px;height:42px;"&gt;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A paragraph with a floating image. A paragraph with a floating image. A paragraph with a floating image. 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&lt;/p&gt;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&lt;p&gt;Please use the CSS float property. The align attribute is deprecated in HTML 4, and not supported in HTML5.&lt;/p&gt;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19CDCE1-1E52-B3DC-5555-1CD24943389B}"/>
              </a:ext>
            </a:extLst>
          </p:cNvPr>
          <p:cNvSpPr txBox="1">
            <a:spLocks/>
          </p:cNvSpPr>
          <p:nvPr/>
        </p:nvSpPr>
        <p:spPr>
          <a:xfrm>
            <a:off x="247328" y="716338"/>
            <a:ext cx="5550794" cy="5675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CSS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 to let the image float to the right or to the left of a text: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&lt;p&gt;&lt;strong&gt;Float the image to the right:&lt;/strong&gt;&lt;/p&gt;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="smiley.gif" alt="Smiley face" style="float:right;width:42px;height:42px;"&gt;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paragraph with a floating image. A paragraph with a floating image. A paragraph with a floating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&lt;p&gt;&lt;strong&gt;Float the image to the left:&lt;/strong&gt;&lt;/p&gt;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04178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2800" dirty="0"/>
              <a:t>HTML Table - Adding Border Spacing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61FEF79-58E7-FF31-D2C9-BF4CC217352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Border spacing specifies the space between the cells.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set the border spacing for a table, use the CSS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border-spacing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If the table has collapsed borders, border-spacing has no effect.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67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6265461" y="84039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40F04B5-40C0-5D8D-D6CF-2E59008B062D}"/>
              </a:ext>
            </a:extLst>
          </p:cNvPr>
          <p:cNvSpPr txBox="1">
            <a:spLocks/>
          </p:cNvSpPr>
          <p:nvPr/>
        </p:nvSpPr>
        <p:spPr>
          <a:xfrm>
            <a:off x="29800" y="368963"/>
            <a:ext cx="3174170" cy="61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border-spacing: 15px;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 style="width:100%"&gt;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34984-9884-2E0F-F48C-2FE1AB36547F}"/>
              </a:ext>
            </a:extLst>
          </p:cNvPr>
          <p:cNvSpPr/>
          <p:nvPr/>
        </p:nvSpPr>
        <p:spPr>
          <a:xfrm>
            <a:off x="2620272" y="58846"/>
            <a:ext cx="373099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&lt;p&gt;Try to change the border-spacing to 5px.&lt;/p&gt;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CB17AD-41CF-3092-9104-2CE439A9253A}"/>
              </a:ext>
            </a:extLst>
          </p:cNvPr>
          <p:cNvSpPr txBox="1">
            <a:spLocks/>
          </p:cNvSpPr>
          <p:nvPr/>
        </p:nvSpPr>
        <p:spPr>
          <a:xfrm>
            <a:off x="8330602" y="1754709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B8009-DCD6-A615-E9C4-6FA6E668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119" y="2454037"/>
            <a:ext cx="6315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Table - Cells that Span Many Columns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95F1E68-3269-5BC6-FB28-9A3441010F06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9354207" cy="229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make a cell span more than one column, use the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colspan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attribute: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3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6265461" y="84039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B92CB-F6D3-759A-9A08-0B975A8E264D}"/>
              </a:ext>
            </a:extLst>
          </p:cNvPr>
          <p:cNvSpPr txBox="1">
            <a:spLocks/>
          </p:cNvSpPr>
          <p:nvPr/>
        </p:nvSpPr>
        <p:spPr>
          <a:xfrm>
            <a:off x="183447" y="679496"/>
            <a:ext cx="3174170" cy="61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  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BC320-6099-49BB-4C57-AE82D33A9E08}"/>
              </a:ext>
            </a:extLst>
          </p:cNvPr>
          <p:cNvSpPr/>
          <p:nvPr/>
        </p:nvSpPr>
        <p:spPr>
          <a:xfrm>
            <a:off x="3361068" y="779253"/>
            <a:ext cx="43187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&lt;h2&gt;Cell that spans two columns:&lt;/h2&gt;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style="width:100%"&gt;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&gt;Name&lt;/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colspan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="2"&gt;Telephone&lt;/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&lt;td&gt;Bill Gates&lt;/td&gt;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&lt;td&gt;55577854&lt;/td&gt;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&lt;td&gt;55577855&lt;/td&gt;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9700A77-C8FE-CE9E-450D-7F22BD40E1E7}"/>
              </a:ext>
            </a:extLst>
          </p:cNvPr>
          <p:cNvSpPr txBox="1">
            <a:spLocks/>
          </p:cNvSpPr>
          <p:nvPr/>
        </p:nvSpPr>
        <p:spPr>
          <a:xfrm>
            <a:off x="7679776" y="4458094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09216-96EF-FDFA-A0BD-B1AB5298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87" y="5145677"/>
            <a:ext cx="6966407" cy="12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9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Table - Cells that Span Many Rows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24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F361DD1-AD94-1AC6-3580-E8ECF33397EB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9354207" cy="229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make a cell span more than one row, use the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rowspan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attribute: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8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6265461" y="84039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1847BB-5046-6C68-E7F5-3A15F6E7031E}"/>
              </a:ext>
            </a:extLst>
          </p:cNvPr>
          <p:cNvSpPr txBox="1">
            <a:spLocks/>
          </p:cNvSpPr>
          <p:nvPr/>
        </p:nvSpPr>
        <p:spPr>
          <a:xfrm>
            <a:off x="192983" y="743481"/>
            <a:ext cx="3021699" cy="5772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  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CE06A-A882-B64E-A0D9-E81A0891D755}"/>
              </a:ext>
            </a:extLst>
          </p:cNvPr>
          <p:cNvSpPr/>
          <p:nvPr/>
        </p:nvSpPr>
        <p:spPr>
          <a:xfrm>
            <a:off x="3102394" y="646247"/>
            <a:ext cx="68671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&lt;h2&gt;Cell that spans two rows:&lt;/h2&gt;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style="width:100%"&gt;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&gt;Name:&lt;/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&lt;td&gt;Bill Gates&lt;/td&gt;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rowspan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="2"&gt;Telephone:&lt;/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&lt;td&gt;55577854&lt;/td&gt;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&lt;td&gt;55577855&lt;/td&gt;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6DE1288-6985-BF55-2332-A2471010A144}"/>
              </a:ext>
            </a:extLst>
          </p:cNvPr>
          <p:cNvSpPr txBox="1">
            <a:spLocks/>
          </p:cNvSpPr>
          <p:nvPr/>
        </p:nvSpPr>
        <p:spPr>
          <a:xfrm>
            <a:off x="7699537" y="4576030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1BCB6E-81D0-EFD1-EE72-03EFC2F1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71" y="5062232"/>
            <a:ext cx="6980500" cy="16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Table - Adding a Caption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AD151FD-C8D2-6B33-42CC-21035CF8625A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9354207" cy="229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add a caption to a table, use the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&lt;caption&gt;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The &lt;caption&gt; tag must be inserted immediately after the &lt;table&gt; tag.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2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6265461" y="84039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4438-C2E6-E51D-69E4-E8AD2F37D7F5}"/>
              </a:ext>
            </a:extLst>
          </p:cNvPr>
          <p:cNvSpPr txBox="1">
            <a:spLocks/>
          </p:cNvSpPr>
          <p:nvPr/>
        </p:nvSpPr>
        <p:spPr>
          <a:xfrm>
            <a:off x="192983" y="743481"/>
            <a:ext cx="3021699" cy="5772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97BFB-995E-DE5A-4A54-37F4EA894EB9}"/>
              </a:ext>
            </a:extLst>
          </p:cNvPr>
          <p:cNvSpPr/>
          <p:nvPr/>
        </p:nvSpPr>
        <p:spPr>
          <a:xfrm>
            <a:off x="3102394" y="646247"/>
            <a:ext cx="54066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style="width:100%"&gt;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&lt;caption&gt;Monthly savings&lt;/caption&gt;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&gt;Month&lt;/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&gt;Savings&lt;/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&lt;td&gt;January&lt;/td&gt;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&lt;td&gt;$100&lt;/td&gt;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&lt;td&gt;February&lt;/td&gt;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&lt;td&gt;$50&lt;/td&gt;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3856CE5-92CF-AA39-A657-47D149F8080D}"/>
              </a:ext>
            </a:extLst>
          </p:cNvPr>
          <p:cNvSpPr txBox="1">
            <a:spLocks/>
          </p:cNvSpPr>
          <p:nvPr/>
        </p:nvSpPr>
        <p:spPr>
          <a:xfrm>
            <a:off x="7209102" y="4647534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919B2-634F-6D70-3F82-57F110C5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43" y="5317962"/>
            <a:ext cx="7940764" cy="13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2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A Special Style for One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C7BB482-1CEA-8B9E-C784-08E7217E0EF3}"/>
              </a:ext>
            </a:extLst>
          </p:cNvPr>
          <p:cNvSpPr txBox="1">
            <a:spLocks/>
          </p:cNvSpPr>
          <p:nvPr/>
        </p:nvSpPr>
        <p:spPr>
          <a:xfrm>
            <a:off x="792930" y="2406203"/>
            <a:ext cx="10952603" cy="4138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define a special style for a special table, add an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attribute to the table: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&lt;table id="t01"&gt;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&lt;tr&gt;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&lt;th&gt;Firstname&lt;/th&gt;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&lt;th&gt;Lastname&lt;/th&gt; 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&lt;th&gt;Age&lt;/th&gt;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&lt;/tr&gt;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&lt;tr&gt;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&lt;td&gt;Eve&lt;/td&gt;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&lt;td&gt;Jackson&lt;/td&gt; 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&lt;td&gt;94&lt;/td&gt;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&lt;/tr&gt;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&lt;/table&gt;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60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5479242" y="0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Cont.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9DC0DD0-54E7-12D0-B674-30C3D06D1153}"/>
              </a:ext>
            </a:extLst>
          </p:cNvPr>
          <p:cNvSpPr txBox="1">
            <a:spLocks/>
          </p:cNvSpPr>
          <p:nvPr/>
        </p:nvSpPr>
        <p:spPr>
          <a:xfrm>
            <a:off x="117619" y="276569"/>
            <a:ext cx="2920122" cy="6323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table#t01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width: 100%;  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background-color: #f1f1c1;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07BC5-7333-1199-5188-16A1D32DB54E}"/>
              </a:ext>
            </a:extLst>
          </p:cNvPr>
          <p:cNvSpPr/>
          <p:nvPr/>
        </p:nvSpPr>
        <p:spPr>
          <a:xfrm>
            <a:off x="3481232" y="367798"/>
            <a:ext cx="314778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style="width:100%"&gt;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br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8CAE0-495E-1731-DC5E-5912390E291C}"/>
              </a:ext>
            </a:extLst>
          </p:cNvPr>
          <p:cNvSpPr/>
          <p:nvPr/>
        </p:nvSpPr>
        <p:spPr>
          <a:xfrm>
            <a:off x="6971146" y="295729"/>
            <a:ext cx="3132881" cy="640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&lt;table id="t01"&gt;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32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E633B-83E6-C213-7CF1-2CD8322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E9D4B40-CE8D-5998-3F2E-DA217D968387}"/>
              </a:ext>
            </a:extLst>
          </p:cNvPr>
          <p:cNvSpPr txBox="1">
            <a:spLocks/>
          </p:cNvSpPr>
          <p:nvPr/>
        </p:nvSpPr>
        <p:spPr>
          <a:xfrm>
            <a:off x="2869690" y="128641"/>
            <a:ext cx="6579110" cy="6362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60168-0B87-A20D-3AEC-6638D9DD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1492500"/>
            <a:ext cx="9347139" cy="32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596063" y="222031"/>
            <a:ext cx="2999874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4F4F0-9B67-E3A8-6BBF-94CA5616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64" y="1403796"/>
            <a:ext cx="9309101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364316" y="0"/>
            <a:ext cx="411480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Add more styles: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DA0E-2FB8-A59A-33EB-E48E66D3CE63}"/>
              </a:ext>
            </a:extLst>
          </p:cNvPr>
          <p:cNvSpPr txBox="1">
            <a:spLocks/>
          </p:cNvSpPr>
          <p:nvPr/>
        </p:nvSpPr>
        <p:spPr>
          <a:xfrm>
            <a:off x="117618" y="276569"/>
            <a:ext cx="3076343" cy="630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width:100%;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th, td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5px;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table#t01 tr:nth-child(even)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background-color: #eee;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1ADA3-8B6F-4809-DA2D-3C8E1CFD4C5F}"/>
              </a:ext>
            </a:extLst>
          </p:cNvPr>
          <p:cNvSpPr/>
          <p:nvPr/>
        </p:nvSpPr>
        <p:spPr>
          <a:xfrm>
            <a:off x="2984665" y="691645"/>
            <a:ext cx="32385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table#t01 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tr:nth-child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(odd) {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background-color:#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fff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}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table#t01 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{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background-color: black;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color: white;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}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&lt;/style&gt;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&lt;/head&gt;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&lt;table&gt;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61899-58E1-C9BD-900E-4FA128B8F80A}"/>
              </a:ext>
            </a:extLst>
          </p:cNvPr>
          <p:cNvSpPr/>
          <p:nvPr/>
        </p:nvSpPr>
        <p:spPr>
          <a:xfrm>
            <a:off x="6007013" y="1063416"/>
            <a:ext cx="335268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br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&lt;table id="t01"&gt;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 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&gt;Age&lt;/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&lt;td&gt;Jill&lt;/td&gt;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&lt;td&gt;Smith&lt;/td&gt;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&lt;td&gt;50&lt;/td&gt;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&lt;td&gt;Eve&lt;/td&gt;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&lt;td&gt;Jackson&lt;/td&gt;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&lt;td&gt;94&lt;/td&gt;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841A5-05BA-728B-823C-097457B0D8FD}"/>
              </a:ext>
            </a:extLst>
          </p:cNvPr>
          <p:cNvSpPr/>
          <p:nvPr/>
        </p:nvSpPr>
        <p:spPr>
          <a:xfrm>
            <a:off x="9210613" y="1954369"/>
            <a:ext cx="2283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&lt;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&lt;td&gt;John&lt;/td&gt;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&lt;td&gt;Doe&lt;/td&gt;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  &lt;td&gt;80&lt;/td&gt;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  &lt;/</a:t>
            </a:r>
            <a:r>
              <a:rPr lang="en-US" sz="1400" dirty="0" err="1">
                <a:solidFill>
                  <a:prstClr val="black"/>
                </a:solidFill>
                <a:latin typeface="Century Gothic" panose="020B0502020202020204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&lt;/table&gt;</a:t>
            </a:r>
          </a:p>
          <a:p>
            <a:pPr defTabSz="457200" fontAlgn="base"/>
            <a:endParaRPr lang="en-US" sz="14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9558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364316" y="0"/>
            <a:ext cx="411480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4DF6EB-50CD-0964-65FF-B7E87A1E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67" y="1510048"/>
            <a:ext cx="9733391" cy="3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6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4. HTML Lists</a:t>
            </a:r>
            <a:br>
              <a:rPr lang="en-US" dirty="0"/>
            </a:br>
            <a:r>
              <a:rPr lang="en-US" dirty="0"/>
              <a:t>Unordered HTML List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A05591A-D209-62A2-AECA-2B2732809234}"/>
              </a:ext>
            </a:extLst>
          </p:cNvPr>
          <p:cNvSpPr txBox="1">
            <a:spLocks/>
          </p:cNvSpPr>
          <p:nvPr/>
        </p:nvSpPr>
        <p:spPr>
          <a:xfrm>
            <a:off x="1154954" y="2526227"/>
            <a:ext cx="10229969" cy="342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 unordered list starts with the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&lt;ul&gt;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 Each list item starts with the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&lt;li&gt;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list items will be marked with bullets (small black circles) by default: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Cont.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34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A28523-4353-A243-4B98-088B6653491B}"/>
              </a:ext>
            </a:extLst>
          </p:cNvPr>
          <p:cNvSpPr txBox="1">
            <a:spLocks/>
          </p:cNvSpPr>
          <p:nvPr/>
        </p:nvSpPr>
        <p:spPr>
          <a:xfrm>
            <a:off x="309093" y="2155064"/>
            <a:ext cx="3786388" cy="426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&lt;h2&gt;An unordered HTML list&lt;/h2&gt;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&lt;ul&gt;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&lt;li&gt;Coffee&lt;/li&gt;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&lt;li&gt;Tea&lt;/li&gt;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&lt;li&gt;Milk&lt;/li&gt;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&lt;/ul&gt;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A93EE-FF71-E2EA-89A6-2EFE82EE5B42}"/>
              </a:ext>
            </a:extLst>
          </p:cNvPr>
          <p:cNvSpPr txBox="1">
            <a:spLocks/>
          </p:cNvSpPr>
          <p:nvPr/>
        </p:nvSpPr>
        <p:spPr>
          <a:xfrm>
            <a:off x="8475394" y="2434107"/>
            <a:ext cx="153149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4E2B7-D123-FE47-66B9-6A70EC38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54" y="3322750"/>
            <a:ext cx="3638688" cy="1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5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Unordered HTML List - Choose List Item Marker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850B37E-C232-AA62-0207-8375CCBEE1C7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 CSS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list-style-type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property is used to define the style of the list item marker: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40F9-6D17-624B-FCA2-54A723AF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01" y="3388955"/>
            <a:ext cx="7494364" cy="27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Cont.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5A52FD2-E16E-B042-591E-7BD3DF77EB00}"/>
              </a:ext>
            </a:extLst>
          </p:cNvPr>
          <p:cNvSpPr txBox="1">
            <a:spLocks/>
          </p:cNvSpPr>
          <p:nvPr/>
        </p:nvSpPr>
        <p:spPr>
          <a:xfrm>
            <a:off x="435101" y="2307464"/>
            <a:ext cx="4111812" cy="423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&lt;h2&gt;Unordered List with circle&lt;/h2&gt;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&lt;ul style="list-style-type:circle"&gt;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&lt;li&gt;Coffee&lt;/li&gt;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&lt;li&gt;Tea&lt;/li&gt;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&lt;li&gt;Milk&lt;/li&gt;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&lt;/ul&gt;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C650AA-1EDE-1B0D-493C-E2A34BEFFFA8}"/>
              </a:ext>
            </a:extLst>
          </p:cNvPr>
          <p:cNvSpPr txBox="1">
            <a:spLocks/>
          </p:cNvSpPr>
          <p:nvPr/>
        </p:nvSpPr>
        <p:spPr>
          <a:xfrm>
            <a:off x="8475394" y="2434107"/>
            <a:ext cx="153149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2652B4-35E6-2AAD-8473-6DCCB5DB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78" y="3451538"/>
            <a:ext cx="5461068" cy="18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9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Ordered HTML List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418D552-AA84-26D1-53DD-EDF5020F33B7}"/>
              </a:ext>
            </a:extLst>
          </p:cNvPr>
          <p:cNvSpPr txBox="1">
            <a:spLocks/>
          </p:cNvSpPr>
          <p:nvPr/>
        </p:nvSpPr>
        <p:spPr>
          <a:xfrm>
            <a:off x="297309" y="2393324"/>
            <a:ext cx="5911403" cy="4150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 ordered list starts with the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&lt;ol&gt;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 Each list item starts with the 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&lt;li&gt;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list items will be marked with numbers by default: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&lt;h2&gt;An ordered HTML list&lt;/h2&gt;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&lt;ol&gt;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&lt;li&gt;Coffee&lt;/li&gt;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&lt;li&gt;Tea&lt;/li&gt;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&lt;li&gt;Milk&lt;/li&gt;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&lt;/ol&gt;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DE145-2B7A-C7B4-20DE-6F467AAACDE7}"/>
              </a:ext>
            </a:extLst>
          </p:cNvPr>
          <p:cNvSpPr txBox="1">
            <a:spLocks/>
          </p:cNvSpPr>
          <p:nvPr/>
        </p:nvSpPr>
        <p:spPr>
          <a:xfrm>
            <a:off x="8256453" y="2210281"/>
            <a:ext cx="1827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06A3E08-31B3-E163-8B3C-A54540E4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73" y="2897748"/>
            <a:ext cx="4177182" cy="19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68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Ordered HTML List - The Type Attribute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38</a:t>
            </a:fld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61764D5C-9105-BE65-50C6-35CAB55681F9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attribute of the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tag, defines the type of the list item marker: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DFFC8-24D3-3325-CB65-D4F75F78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55" y="3175513"/>
            <a:ext cx="8165158" cy="29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7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Cont.…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39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6A25F3-1E95-0F64-6F7B-667D0CD8E992}"/>
              </a:ext>
            </a:extLst>
          </p:cNvPr>
          <p:cNvSpPr txBox="1">
            <a:spLocks/>
          </p:cNvSpPr>
          <p:nvPr/>
        </p:nvSpPr>
        <p:spPr>
          <a:xfrm>
            <a:off x="435101" y="2307464"/>
            <a:ext cx="4111812" cy="423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&lt;h2&gt;Ordered List with Letters&lt;/h2&gt;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&lt;ol type="A"&gt;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&lt;li&gt;Coffee&lt;/li&gt;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&lt;li&gt;Tea&lt;/li&gt;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&lt;li&gt;Milk&lt;/li&gt;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&lt;/ol&gt;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0CB26-CC3B-BB5A-45C2-8B5D90EAEE99}"/>
              </a:ext>
            </a:extLst>
          </p:cNvPr>
          <p:cNvSpPr txBox="1">
            <a:spLocks/>
          </p:cNvSpPr>
          <p:nvPr/>
        </p:nvSpPr>
        <p:spPr>
          <a:xfrm>
            <a:off x="8475394" y="2434107"/>
            <a:ext cx="153149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062DD5-4032-6433-FA55-AF0282CE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45" y="3477296"/>
            <a:ext cx="3932498" cy="17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Maps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7FD18-D9B1-5AF7-F967-623D788C2C6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9920877" cy="317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&lt;map&gt; tag to define an image-map. An image-map is an image with clickable areas.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name attribute of the &lt;map&gt; tag is associated with the &lt;img&gt;'s usemap attribute and creates a relationship between the image and the map.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&lt;map&gt; tag contains a number of &lt;area&gt; tags, that defines the clickable areas in the image-map: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925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HTML Description Lists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09D2912-A322-EA5B-B69F-A0A5983E9B6F}"/>
              </a:ext>
            </a:extLst>
          </p:cNvPr>
          <p:cNvSpPr txBox="1">
            <a:spLocks/>
          </p:cNvSpPr>
          <p:nvPr/>
        </p:nvSpPr>
        <p:spPr>
          <a:xfrm>
            <a:off x="867177" y="2603500"/>
            <a:ext cx="10457645" cy="245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 also supports description lists.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description list is a list of terms, with a description of each term.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&lt;dl&gt;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 defines the description list, the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&lt;dt&gt;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 defines the term (name), and the 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&lt;dd&gt;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tag describes each term: 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695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Cont.…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41</a:t>
            </a:fld>
            <a:endParaRPr lang="ru-R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05EA02D-BF1A-606A-673D-576DA728593C}"/>
              </a:ext>
            </a:extLst>
          </p:cNvPr>
          <p:cNvSpPr txBox="1">
            <a:spLocks/>
          </p:cNvSpPr>
          <p:nvPr/>
        </p:nvSpPr>
        <p:spPr>
          <a:xfrm>
            <a:off x="435101" y="2307464"/>
            <a:ext cx="4111812" cy="423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&lt;h2&gt;A Description List&lt;/h2&gt;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&lt;dl&gt;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&lt;dt&gt;Coffee&lt;/dt&gt;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&lt;dd&gt;- black hot drink&lt;/dd&gt;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&lt;dt&gt;Milk&lt;/dt&gt;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&lt;dd&gt;- white cold drink&lt;/dd&gt;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&lt;/dl&gt;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A8DA117-B2F2-F3DB-D854-F38C12F21D3E}"/>
              </a:ext>
            </a:extLst>
          </p:cNvPr>
          <p:cNvSpPr txBox="1">
            <a:spLocks/>
          </p:cNvSpPr>
          <p:nvPr/>
        </p:nvSpPr>
        <p:spPr>
          <a:xfrm>
            <a:off x="8475394" y="2434107"/>
            <a:ext cx="153149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9FA4E4-3AFC-1962-E1EB-7777A3AF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30" y="3164915"/>
            <a:ext cx="3368128" cy="22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26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15" y="365126"/>
            <a:ext cx="9630423" cy="945498"/>
          </a:xfrm>
        </p:spPr>
        <p:txBody>
          <a:bodyPr>
            <a:normAutofit/>
          </a:bodyPr>
          <a:lstStyle/>
          <a:p>
            <a:r>
              <a:rPr lang="en-US" sz="3200" dirty="0"/>
              <a:t>Nested HTML 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42</a:t>
            </a:fld>
            <a:endParaRPr lang="ru-R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FED955-B518-FE8F-4BB9-6A8B8E3F3B84}"/>
              </a:ext>
            </a:extLst>
          </p:cNvPr>
          <p:cNvSpPr txBox="1">
            <a:spLocks/>
          </p:cNvSpPr>
          <p:nvPr/>
        </p:nvSpPr>
        <p:spPr>
          <a:xfrm>
            <a:off x="413152" y="1961178"/>
            <a:ext cx="4531657" cy="359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 can be nested (lists inside lists):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List items can contain new list, and other HTML elements, like images and links, etc.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&lt;h2&gt;A Nested List&lt;/h2&gt;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30BA2-8FD4-BF0F-9801-1820D8DD7EDF}"/>
              </a:ext>
            </a:extLst>
          </p:cNvPr>
          <p:cNvSpPr/>
          <p:nvPr/>
        </p:nvSpPr>
        <p:spPr>
          <a:xfrm>
            <a:off x="4944809" y="1862335"/>
            <a:ext cx="3030828" cy="380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&lt;ul&gt;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&lt;li&gt;Coffee&lt;/li&gt;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&lt;li&gt;Tea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  &lt;ul&gt;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  &lt;li&gt;Black tea&lt;/li&gt;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  &lt;li&gt;Green tea&lt;/li&gt;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  &lt;/ul&gt;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&lt;/li&gt;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  &lt;li&gt;Milk&lt;/li&gt;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&lt;/ul&gt;</a:t>
            </a:r>
          </a:p>
          <a:p>
            <a:pPr defTabSz="457200" fontAlgn="base"/>
            <a:endParaRPr lang="it-IT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it-IT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3360A-E956-69CB-C835-57F88423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82" y="2885621"/>
            <a:ext cx="3095831" cy="253441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1DBC4B2-C462-3607-50B5-EED9FC1A7BEB}"/>
              </a:ext>
            </a:extLst>
          </p:cNvPr>
          <p:cNvSpPr txBox="1">
            <a:spLocks/>
          </p:cNvSpPr>
          <p:nvPr/>
        </p:nvSpPr>
        <p:spPr>
          <a:xfrm>
            <a:off x="9183053" y="2309359"/>
            <a:ext cx="153149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413054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3D323-DA30-DDA7-8FA9-ED03D38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FBD0F-C068-514C-58FB-222918C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68ACE2-2341-246F-1F60-0AD3D60DFE7B}"/>
              </a:ext>
            </a:extLst>
          </p:cNvPr>
          <p:cNvSpPr txBox="1">
            <a:spLocks/>
          </p:cNvSpPr>
          <p:nvPr/>
        </p:nvSpPr>
        <p:spPr>
          <a:xfrm>
            <a:off x="4364316" y="0"/>
            <a:ext cx="411480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Horizontal Lists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FC95103-4060-12B4-7096-3AFD15F377E9}"/>
              </a:ext>
            </a:extLst>
          </p:cNvPr>
          <p:cNvSpPr txBox="1">
            <a:spLocks/>
          </p:cNvSpPr>
          <p:nvPr/>
        </p:nvSpPr>
        <p:spPr>
          <a:xfrm>
            <a:off x="118777" y="402356"/>
            <a:ext cx="4420905" cy="598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 lists can be styled in many different ways with CSS.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popular way is to style a list horizontally, to create a menu: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&lt;style&gt;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list-style-type: none;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margin: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overflow: hidden;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background-color: #333333;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float: left;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9658C-3BB1-ED1D-CDA0-B75384286400}"/>
              </a:ext>
            </a:extLst>
          </p:cNvPr>
          <p:cNvSpPr/>
          <p:nvPr/>
        </p:nvSpPr>
        <p:spPr>
          <a:xfrm>
            <a:off x="4539682" y="752518"/>
            <a:ext cx="36686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li a {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display: block;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color: white;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text-align: center;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padding: 16px;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text-decoration: none;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}</a:t>
            </a:r>
          </a:p>
          <a:p>
            <a:pPr defTabSz="457200" fontAlgn="base"/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li a:hover {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background-color: #111111;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}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&lt;/style&gt;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&lt;/head&gt;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&lt;body&gt;</a:t>
            </a:r>
          </a:p>
          <a:p>
            <a:pPr defTabSz="457200" fontAlgn="base"/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&lt;ul&gt;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&lt;li&gt;&lt;a href="#home"&gt;Home&lt;/a&gt;&lt;/li&gt;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&lt;li&gt;&lt;a href="#news"&gt;News&lt;/a&gt;&lt;/li&gt;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&lt;li&gt;&lt;a href="#contact"&gt;Contact&lt;/a&gt;&lt;/li&gt;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&lt;li&gt;&lt;a href="#about"&gt;About&lt;/a&gt;&lt;/li&gt;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&lt;/ul&gt;</a:t>
            </a:r>
          </a:p>
          <a:p>
            <a:pPr defTabSz="457200" fontAlgn="base"/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&lt;/body&gt;</a:t>
            </a:r>
          </a:p>
          <a:p>
            <a:pPr defTabSz="457200" fontAlgn="base"/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&lt;/html&gt;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46B598B-E587-0943-D733-A3E2C2EA1D92}"/>
              </a:ext>
            </a:extLst>
          </p:cNvPr>
          <p:cNvSpPr txBox="1">
            <a:spLocks/>
          </p:cNvSpPr>
          <p:nvPr/>
        </p:nvSpPr>
        <p:spPr>
          <a:xfrm>
            <a:off x="8960587" y="2474510"/>
            <a:ext cx="153149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AE09D-15FB-3D0B-A5FB-0B24617B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94" y="3050772"/>
            <a:ext cx="4395800" cy="8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4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44</a:t>
            </a:fld>
            <a:endParaRPr lang="ru-RU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1663AAB-E42C-5CE1-D2DE-C64984787999}"/>
              </a:ext>
            </a:extLst>
          </p:cNvPr>
          <p:cNvSpPr txBox="1">
            <a:spLocks/>
          </p:cNvSpPr>
          <p:nvPr/>
        </p:nvSpPr>
        <p:spPr>
          <a:xfrm>
            <a:off x="1181390" y="2621409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End  ^_^ ..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8835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B64B9-245A-4210-E73C-2571BE4B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3C4E6B4-2EFD-E5A7-384B-C6930B03C959}"/>
              </a:ext>
            </a:extLst>
          </p:cNvPr>
          <p:cNvSpPr txBox="1">
            <a:spLocks/>
          </p:cNvSpPr>
          <p:nvPr/>
        </p:nvSpPr>
        <p:spPr>
          <a:xfrm>
            <a:off x="8137418" y="2482134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D5B0E-6AFC-4061-1C05-271BE0E2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57" y="3191856"/>
            <a:ext cx="5532015" cy="2571414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0B52F9B-0779-8559-5BFA-34A5704DC0E5}"/>
              </a:ext>
            </a:extLst>
          </p:cNvPr>
          <p:cNvSpPr txBox="1">
            <a:spLocks/>
          </p:cNvSpPr>
          <p:nvPr/>
        </p:nvSpPr>
        <p:spPr>
          <a:xfrm>
            <a:off x="4596417" y="295729"/>
            <a:ext cx="4551947" cy="9454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21A1A-3D94-F4B6-A0CB-9E2245FA9167}"/>
              </a:ext>
            </a:extLst>
          </p:cNvPr>
          <p:cNvSpPr txBox="1">
            <a:spLocks/>
          </p:cNvSpPr>
          <p:nvPr/>
        </p:nvSpPr>
        <p:spPr>
          <a:xfrm>
            <a:off x="190935" y="295729"/>
            <a:ext cx="6812924" cy="656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&lt;p&gt;Click on the sun or on one of the planets to watch it closer:&lt;/p&gt;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="planets.gif" alt="Planets"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="#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planetmap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 style="width:145px;height:126px;"&gt;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&lt;map name="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planetmap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&lt;area shape="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coords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="0,0,82,126" alt="Sun"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="sun.htm"&gt;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&lt;area shape="circle"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coords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="90,58,3" alt="Mercury"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="mercur.htm"&gt;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&lt;area shape="circle"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coords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="124,58,8" alt="Venus"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="venus.htm"&gt;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&lt;/map&gt;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2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9886" y="0"/>
            <a:ext cx="6473783" cy="946150"/>
          </a:xfrm>
        </p:spPr>
        <p:txBody>
          <a:bodyPr>
            <a:normAutofit/>
          </a:bodyPr>
          <a:lstStyle/>
          <a:p>
            <a:r>
              <a:rPr lang="en-US" dirty="0"/>
              <a:t>Background Image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5EAA792-BE38-A465-F80C-0D9F9EBA892A}"/>
              </a:ext>
            </a:extLst>
          </p:cNvPr>
          <p:cNvSpPr txBox="1">
            <a:spLocks/>
          </p:cNvSpPr>
          <p:nvPr/>
        </p:nvSpPr>
        <p:spPr>
          <a:xfrm>
            <a:off x="180304" y="868739"/>
            <a:ext cx="5537915" cy="582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add a background image on an HTML element, use the CSS property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background-image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add a background image on a web page, specify the background-image property on the BODY element:</a:t>
            </a:r>
            <a:endParaRPr kumimoji="0" lang="en-US" altLang="en-US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 style="background-image:url('skies.jpg')"&gt;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&lt;h2&gt;Background Image&lt;/h2&gt;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&lt;p&gt;By default the background image will repeat itself if it is smaller than the element where it is specified, in this case the BODY element.&lt;/p&gt;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E474-D4FA-B539-5697-04048346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19" y="3088649"/>
            <a:ext cx="6383701" cy="1650777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D9DE4C0-AE57-1EF2-FC2D-F2518AC69ECB}"/>
              </a:ext>
            </a:extLst>
          </p:cNvPr>
          <p:cNvSpPr txBox="1">
            <a:spLocks/>
          </p:cNvSpPr>
          <p:nvPr/>
        </p:nvSpPr>
        <p:spPr>
          <a:xfrm>
            <a:off x="7975336" y="2309994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88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9262" y="365125"/>
            <a:ext cx="3191076" cy="946150"/>
          </a:xfrm>
        </p:spPr>
        <p:txBody>
          <a:bodyPr>
            <a:normAutofit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C38EF93-F5C4-BEEB-3A35-FE33983BA4F6}"/>
              </a:ext>
            </a:extLst>
          </p:cNvPr>
          <p:cNvSpPr txBox="1">
            <a:spLocks/>
          </p:cNvSpPr>
          <p:nvPr/>
        </p:nvSpPr>
        <p:spPr>
          <a:xfrm>
            <a:off x="7975336" y="2309994"/>
            <a:ext cx="1869466" cy="431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sz="2000" b="1" dirty="0">
                <a:solidFill>
                  <a:srgbClr val="E33D6F">
                    <a:lumMod val="75000"/>
                  </a:srgbClr>
                </a:solidFill>
                <a:latin typeface="Century Gothic" panose="020B0502020202020204"/>
              </a:rPr>
              <a:t>Output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590E5-F636-A0E1-1012-7EDF869D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2957579"/>
            <a:ext cx="2958554" cy="275529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81DEF1-2306-C8BE-A920-AF9CE080229B}"/>
              </a:ext>
            </a:extLst>
          </p:cNvPr>
          <p:cNvSpPr txBox="1">
            <a:spLocks/>
          </p:cNvSpPr>
          <p:nvPr/>
        </p:nvSpPr>
        <p:spPr>
          <a:xfrm>
            <a:off x="260205" y="556916"/>
            <a:ext cx="5537915" cy="6104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add a background image on a paragraph, specify the background-image property on the P element: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&lt;h2&gt;Background Image&lt;/h2&gt;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 style="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background-image:url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('skies.jpg')"&gt;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specify background images&lt;br&gt;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any visible HTML element.&lt;br&gt;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this example, the background image&lt;br&gt;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specified for this paragraph.&lt;br&gt;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default, the background-image&lt;br&gt;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repeat itself in the direction(s)&lt;br&gt;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where it is smaller than the element&lt;br&gt;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where it is specified. (Try resizing the&lt;br&gt;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browser window to see how the&lt;br&gt;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image behave.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&lt;/p&gt;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9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&lt;picture&gt; Element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2868FF2-80AB-0184-CA46-54EE787B2323}"/>
              </a:ext>
            </a:extLst>
          </p:cNvPr>
          <p:cNvSpPr txBox="1">
            <a:spLocks/>
          </p:cNvSpPr>
          <p:nvPr/>
        </p:nvSpPr>
        <p:spPr>
          <a:xfrm>
            <a:off x="555744" y="2020628"/>
            <a:ext cx="10798056" cy="365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HTML5 introduced the &lt;picture&gt; element to add more flexibility when specifying image resources.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&lt;picture&gt; element contains a number of &lt;source&gt; elements, each referring to different image sources. This way the browser can choose the image that best fit the current view and/or device.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&lt;source&gt; element have attributes describing when their image is the most suitable.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browser will use the first &lt;source&gt; element with matching attribute values, and ignore any following &lt;source&gt; elements.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Always specify an &lt;img&gt; element as the last child element of the &lt;picture&gt; element. The &lt;img&gt; element is used by browsers that to not support the &lt;picture&gt; element, or if none of the &lt;source&gt; tags matched.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24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48463" y="155245"/>
            <a:ext cx="2999874" cy="946150"/>
          </a:xfrm>
        </p:spPr>
        <p:txBody>
          <a:bodyPr>
            <a:normAutofit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88B85B-DDAD-362C-0BAF-55549C56321B}"/>
              </a:ext>
            </a:extLst>
          </p:cNvPr>
          <p:cNvSpPr txBox="1">
            <a:spLocks/>
          </p:cNvSpPr>
          <p:nvPr/>
        </p:nvSpPr>
        <p:spPr>
          <a:xfrm>
            <a:off x="258142" y="314726"/>
            <a:ext cx="5316913" cy="638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&lt;html&gt;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&lt;meta name="viewport" content="width=device-width, initial-scale=1.0"&gt;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&lt;/head&gt;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&lt;picture&gt;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&lt;source media="(min-width: 650px)"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="img_pink_flowers.jpg"&gt;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&lt;source media="(min-width: 465px)"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="img_white_flower.jpg"&gt;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="img_orange_flowers.jpg" alt="Flowers" style="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width:auto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;"&gt;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&lt;/picture&gt;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98FE-B9EA-D73F-94A9-99FBDA501E2B}"/>
              </a:ext>
            </a:extLst>
          </p:cNvPr>
          <p:cNvSpPr/>
          <p:nvPr/>
        </p:nvSpPr>
        <p:spPr>
          <a:xfrm>
            <a:off x="5202735" y="1369829"/>
            <a:ext cx="6628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&lt;p&gt;Resize the browser to see different versions of the picture loading at different viewport sizes.</a:t>
            </a:r>
          </a:p>
          <a:p>
            <a:pPr defTabSz="457200" fontAlgn="base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The browser looks for the first source element where the media query matches the user's current viewport width,</a:t>
            </a:r>
          </a:p>
          <a:p>
            <a:pPr defTabSz="457200" fontAlgn="base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and fetches the image specified in the </a:t>
            </a:r>
            <a:r>
              <a:rPr lang="en-US" sz="1700" dirty="0" err="1">
                <a:solidFill>
                  <a:prstClr val="black"/>
                </a:solidFill>
                <a:latin typeface="Century Gothic" panose="020B0502020202020204"/>
              </a:rPr>
              <a:t>srcset</a:t>
            </a:r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 attribute.&lt;/p&gt;</a:t>
            </a:r>
          </a:p>
          <a:p>
            <a:pPr defTabSz="457200"/>
            <a:endParaRPr lang="en-US" sz="17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&lt;p&gt;The </a:t>
            </a:r>
            <a:r>
              <a:rPr lang="en-US" sz="1700" dirty="0" err="1">
                <a:solidFill>
                  <a:prstClr val="black"/>
                </a:solidFill>
                <a:latin typeface="Century Gothic" panose="020B0502020202020204"/>
              </a:rPr>
              <a:t>img</a:t>
            </a:r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 element is required as the last child tag of the picture declaration block.</a:t>
            </a: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The </a:t>
            </a:r>
            <a:r>
              <a:rPr lang="en-US" sz="1700" dirty="0" err="1">
                <a:solidFill>
                  <a:prstClr val="black"/>
                </a:solidFill>
                <a:latin typeface="Century Gothic" panose="020B0502020202020204"/>
              </a:rPr>
              <a:t>img</a:t>
            </a:r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 element is used to provide backward compatibility for browsers that do not support the picture element, or if none of the source tags matched.</a:t>
            </a: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&lt;/p&gt;</a:t>
            </a:r>
          </a:p>
          <a:p>
            <a:pPr defTabSz="457200"/>
            <a:endParaRPr lang="en-US" sz="17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&lt;p&gt;&lt;strong&gt;Note:&lt;/strong&gt; The picture element is not supported in IE12 and earlier or Safari 9.0 and earlier.&lt;/p&gt;</a:t>
            </a:r>
          </a:p>
          <a:p>
            <a:pPr defTabSz="457200"/>
            <a:endParaRPr lang="en-US" sz="170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&lt;/body&gt;</a:t>
            </a:r>
          </a:p>
          <a:p>
            <a:pPr defTabSz="457200"/>
            <a:r>
              <a:rPr lang="en-US" sz="1700" dirty="0">
                <a:solidFill>
                  <a:prstClr val="black"/>
                </a:solidFill>
                <a:latin typeface="Century Gothic" panose="020B0502020202020204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882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elements/1.1/"/>
    <ds:schemaRef ds:uri="http://schemas.microsoft.com/office/2006/metadata/properties"/>
    <ds:schemaRef ds:uri="6dc4bcd6-49db-4c07-9060-8acfc67cef9f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4626</Words>
  <Application>Microsoft Office PowerPoint</Application>
  <PresentationFormat>Widescreen</PresentationFormat>
  <Paragraphs>800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Gothic</vt:lpstr>
      <vt:lpstr>Wingdings 3</vt:lpstr>
      <vt:lpstr>Office Theme</vt:lpstr>
      <vt:lpstr>Boot Camp </vt:lpstr>
      <vt:lpstr>PowerPoint Presentation</vt:lpstr>
      <vt:lpstr>PowerPoint Presentation</vt:lpstr>
      <vt:lpstr>Image Maps</vt:lpstr>
      <vt:lpstr>PowerPoint Presentation</vt:lpstr>
      <vt:lpstr>Background Image</vt:lpstr>
      <vt:lpstr>Cont.</vt:lpstr>
      <vt:lpstr>The &lt;picture&gt; Element</vt:lpstr>
      <vt:lpstr>Cont.</vt:lpstr>
      <vt:lpstr>Output:</vt:lpstr>
      <vt:lpstr>Cont.:</vt:lpstr>
      <vt:lpstr>3. HTML Tables Defining an HTML Table</vt:lpstr>
      <vt:lpstr>PowerPoint Presentation</vt:lpstr>
      <vt:lpstr>PowerPoint Presentation</vt:lpstr>
      <vt:lpstr>PowerPoint Presentation</vt:lpstr>
      <vt:lpstr>HTML Table - Adding Cell Padding</vt:lpstr>
      <vt:lpstr>PowerPoint Presentation</vt:lpstr>
      <vt:lpstr>HTML Table - Left-align Headings</vt:lpstr>
      <vt:lpstr>PowerPoint Presentation</vt:lpstr>
      <vt:lpstr>HTML Table - Adding Border Spacing</vt:lpstr>
      <vt:lpstr>PowerPoint Presentation</vt:lpstr>
      <vt:lpstr>HTML Table - Cells that Span Many Columns</vt:lpstr>
      <vt:lpstr>PowerPoint Presentation</vt:lpstr>
      <vt:lpstr>HTML Table - Cells that Span Many Rows</vt:lpstr>
      <vt:lpstr>PowerPoint Presentation</vt:lpstr>
      <vt:lpstr>HTML Table - Adding a Caption</vt:lpstr>
      <vt:lpstr>PowerPoint Presentation</vt:lpstr>
      <vt:lpstr>A Special Style for One Table</vt:lpstr>
      <vt:lpstr>PowerPoint Presentation</vt:lpstr>
      <vt:lpstr>PowerPoint Presentation</vt:lpstr>
      <vt:lpstr>PowerPoint Presentation</vt:lpstr>
      <vt:lpstr>PowerPoint Presentation</vt:lpstr>
      <vt:lpstr>4. HTML Lists Unordered HTML List </vt:lpstr>
      <vt:lpstr>Cont.</vt:lpstr>
      <vt:lpstr>Unordered HTML List - Choose List Item Marker</vt:lpstr>
      <vt:lpstr>Cont.</vt:lpstr>
      <vt:lpstr>Ordered HTML List</vt:lpstr>
      <vt:lpstr>Ordered HTML List - The Type Attribute</vt:lpstr>
      <vt:lpstr>Cont.…</vt:lpstr>
      <vt:lpstr>HTML Description Lists</vt:lpstr>
      <vt:lpstr>Cont.…</vt:lpstr>
      <vt:lpstr>Nested HTML Lists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2021-09-16T00:52:04Z</dcterms:created>
  <dcterms:modified xsi:type="dcterms:W3CDTF">2023-10-29T06:41:02Z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