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D7DFE2"/>
          </a:solidFill>
        </a:fill>
      </a:tcStyle>
    </a:wholeTbl>
    <a:band2H>
      <a:tcTxStyle/>
      <a:tcStyle>
        <a:tcBdr/>
        <a:fill>
          <a:solidFill>
            <a:srgbClr val="ECF0F1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DCF"/>
          </a:solidFill>
        </a:fill>
      </a:tcStyle>
    </a:wholeTbl>
    <a:band2H>
      <a:tcTxStyle/>
      <a:tcStyle>
        <a:tcBdr/>
        <a:fill>
          <a:solidFill>
            <a:srgbClr val="E6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104" d="100"/>
          <a:sy n="104" d="100"/>
        </p:scale>
        <p:origin x="8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915386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323850" y="1484312"/>
            <a:ext cx="8496300" cy="15843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323850" y="3068637"/>
            <a:ext cx="8496300" cy="378936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MidBlue10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295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idBlue9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9144000" cy="5143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7812087" y="6337300"/>
            <a:ext cx="1008063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800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30200" y="2708275"/>
            <a:ext cx="8489950" cy="4149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chemeClr val="accent2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ec2/instance-type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s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icolascourtois.com/papers/GOS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ctrTitle"/>
          </p:nvPr>
        </p:nvSpPr>
        <p:spPr>
          <a:xfrm>
            <a:off x="323850" y="1484312"/>
            <a:ext cx="8496300" cy="13684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Optimisation and Guess-then-Solver Attacks in Cryptanalysis</a:t>
            </a:r>
          </a:p>
        </p:txBody>
      </p:sp>
      <p:sp>
        <p:nvSpPr>
          <p:cNvPr id="34" name="Shape 34"/>
          <p:cNvSpPr>
            <a:spLocks noGrp="1"/>
          </p:cNvSpPr>
          <p:nvPr>
            <p:ph type="subTitle" sz="half" idx="1"/>
          </p:nvPr>
        </p:nvSpPr>
        <p:spPr>
          <a:xfrm>
            <a:off x="323850" y="4026941"/>
            <a:ext cx="8496300" cy="213890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Guangyan Song</a:t>
            </a:r>
          </a:p>
          <a:p>
            <a:r>
              <a:t>Oct 2015</a:t>
            </a:r>
          </a:p>
          <a:p>
            <a:r>
              <a:t>Transfer viva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177800" y="908050"/>
            <a:ext cx="8489950" cy="1800225"/>
          </a:xfrm>
          <a:prstGeom prst="rect">
            <a:avLst/>
          </a:prstGeom>
        </p:spPr>
        <p:txBody>
          <a:bodyPr/>
          <a:lstStyle/>
          <a:p>
            <a:r>
              <a:t>Low Diffusion</a:t>
            </a:r>
          </a:p>
        </p:txBody>
      </p:sp>
      <p:sp>
        <p:nvSpPr>
          <p:cNvPr id="79" name="Shape 79"/>
          <p:cNvSpPr/>
          <p:nvPr/>
        </p:nvSpPr>
        <p:spPr>
          <a:xfrm>
            <a:off x="233121" y="1615369"/>
            <a:ext cx="8677758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Diffusion: Each digit of the plaintext and each digit of the secret key should influence many digits of the ciphertext.</a:t>
            </a:r>
          </a:p>
        </p:txBody>
      </p:sp>
      <p:pic>
        <p:nvPicPr>
          <p:cNvPr id="80" name="Screen Shot 2015-10-05 at 19.56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7490" y="2825205"/>
            <a:ext cx="3690106" cy="3628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Screen Shot 2015-10-05 at 22.17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3624" y="2825205"/>
            <a:ext cx="5197776" cy="3395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LTdo5zjRc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0903" y="2209800"/>
            <a:ext cx="613320" cy="613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smiley-emotic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05337" y="2271793"/>
            <a:ext cx="514351" cy="514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Attack on 8R GOST</a:t>
            </a:r>
          </a:p>
        </p:txBody>
      </p:sp>
      <p:pic>
        <p:nvPicPr>
          <p:cNvPr id="87" name="gost81optimalSAT4K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1967" y="990074"/>
            <a:ext cx="3029246" cy="5385326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474905" y="2170994"/>
            <a:ext cx="4195798" cy="3551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Guess-then-determine attack</a:t>
            </a:r>
          </a:p>
          <a:p>
            <a:r>
              <a:t>Which bits to guess?</a:t>
            </a:r>
          </a:p>
          <a:p>
            <a:endParaRPr/>
          </a:p>
          <a:p>
            <a:pPr>
              <a:defRPr b="1"/>
            </a:pPr>
            <a:r>
              <a:t>UNSAT approach:</a:t>
            </a:r>
          </a:p>
          <a:p>
            <a:pPr lvl="1"/>
            <a:r>
              <a:t>68 bits with probability 39%</a:t>
            </a:r>
          </a:p>
          <a:p>
            <a:pPr lvl="1"/>
            <a:r>
              <a:t>78 bits with probability 50%</a:t>
            </a:r>
          </a:p>
          <a:p>
            <a:pPr lvl="1"/>
            <a:endParaRPr/>
          </a:p>
          <a:p>
            <a:pPr>
              <a:defRPr b="1"/>
            </a:pPr>
            <a:r>
              <a:t>SAT approach</a:t>
            </a:r>
          </a:p>
          <a:p>
            <a:pPr lvl="1"/>
            <a:r>
              <a:t>Guess 68 bits, solved all other bits in 400s on one laptop i7 CPU (with cryptominisat)</a:t>
            </a:r>
          </a:p>
          <a:p>
            <a:pPr lvl="1"/>
            <a:endParaRPr/>
          </a:p>
          <a:p>
            <a:pPr>
              <a:defRPr b="1"/>
            </a:pPr>
            <a:r>
              <a:t>Leads to attacks on full 32R GOST</a:t>
            </a:r>
          </a:p>
        </p:txBody>
      </p:sp>
      <p:sp>
        <p:nvSpPr>
          <p:cNvPr id="89" name="Shape 89"/>
          <p:cNvSpPr/>
          <p:nvPr/>
        </p:nvSpPr>
        <p:spPr>
          <a:xfrm>
            <a:off x="678105" y="6034969"/>
            <a:ext cx="456798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GOAL: automate this DISCOVERY process!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SIMON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327025" y="1590675"/>
            <a:ext cx="8489950" cy="4149725"/>
          </a:xfrm>
          <a:prstGeom prst="rect">
            <a:avLst/>
          </a:prstGeom>
        </p:spPr>
        <p:txBody>
          <a:bodyPr/>
          <a:lstStyle/>
          <a:p>
            <a:r>
              <a:t>Introduced by NSA in 2013</a:t>
            </a:r>
          </a:p>
          <a:p>
            <a:r>
              <a:t>Lighted weighted cipher family designed for IoTs, mobile phone, etc</a:t>
            </a:r>
          </a:p>
          <a:p>
            <a:r>
              <a:t>No security analysis in the spec</a:t>
            </a:r>
          </a:p>
          <a:p>
            <a:r>
              <a:t>Our work focused on Simon 64/128 version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SIMON</a:t>
            </a:r>
          </a:p>
        </p:txBody>
      </p:sp>
      <p:sp>
        <p:nvSpPr>
          <p:cNvPr id="97" name="Shape 97"/>
          <p:cNvSpPr/>
          <p:nvPr/>
        </p:nvSpPr>
        <p:spPr>
          <a:xfrm>
            <a:off x="88293" y="1653469"/>
            <a:ext cx="8918673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500" i="1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“It's always fascinating to study NSA-designed ciphers .… And I enjoyed the discussion of requirements. Missing, of course, is any cryptanalytic analysis.</a:t>
            </a:r>
          </a:p>
          <a:p>
            <a:pPr defTabSz="457200">
              <a:defRPr sz="1500" i="1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….Why was the work done, and why is it being made public? I'm curious.”</a:t>
            </a:r>
          </a:p>
          <a:p>
            <a:pPr algn="r" defTabSz="457200">
              <a:defRPr sz="1500" i="1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-Bruce Schneier, 1st July 2013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01625" y="2987675"/>
            <a:ext cx="7670106" cy="4149725"/>
          </a:xfrm>
          <a:prstGeom prst="rect">
            <a:avLst/>
          </a:prstGeom>
        </p:spPr>
        <p:txBody>
          <a:bodyPr/>
          <a:lstStyle/>
          <a:p>
            <a:r>
              <a:t>Then 2 papers published in FSE 2014 using differential cryptanalysis</a:t>
            </a:r>
          </a:p>
          <a:p>
            <a:r>
              <a:t>After that many other researchers have studied the cipher…</a:t>
            </a:r>
          </a:p>
          <a:p>
            <a:r>
              <a:t>Still safe until now</a:t>
            </a:r>
          </a:p>
          <a:p>
            <a:r>
              <a:t>Submitted to ISO</a:t>
            </a:r>
          </a:p>
          <a:p>
            <a:r>
              <a:t>Future NIST/NSA standard？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Structure of SIMON 64/128</a:t>
            </a:r>
          </a:p>
        </p:txBody>
      </p:sp>
      <p:pic>
        <p:nvPicPr>
          <p:cNvPr id="102" name="SIMONroundfn-eps-converted-t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5302" y="1638300"/>
            <a:ext cx="5337886" cy="382308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>
            <a:spLocks noGrp="1"/>
          </p:cNvSpPr>
          <p:nvPr>
            <p:ph type="body" sz="half" idx="1"/>
          </p:nvPr>
        </p:nvSpPr>
        <p:spPr>
          <a:xfrm>
            <a:off x="327025" y="1679575"/>
            <a:ext cx="4023222" cy="4149725"/>
          </a:xfrm>
          <a:prstGeom prst="rect">
            <a:avLst/>
          </a:prstGeom>
        </p:spPr>
        <p:txBody>
          <a:bodyPr/>
          <a:lstStyle/>
          <a:p>
            <a:r>
              <a:t>128 bits key</a:t>
            </a:r>
          </a:p>
          <a:p>
            <a:r>
              <a:t>44 rounds</a:t>
            </a:r>
          </a:p>
          <a:p>
            <a:r>
              <a:t>1*32 multiplication</a:t>
            </a:r>
          </a:p>
          <a:p>
            <a:r>
              <a:t>Low diffusion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6010076" y="2578100"/>
            <a:ext cx="1134552" cy="1086396"/>
          </a:xfrm>
          <a:prstGeom prst="ellipse">
            <a:avLst/>
          </a:prstGeom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Approach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half" idx="1"/>
          </p:nvPr>
        </p:nvSpPr>
        <p:spPr>
          <a:xfrm>
            <a:off x="327025" y="1679575"/>
            <a:ext cx="5188099" cy="4149725"/>
          </a:xfrm>
          <a:prstGeom prst="rect">
            <a:avLst/>
          </a:prstGeom>
        </p:spPr>
        <p:txBody>
          <a:bodyPr/>
          <a:lstStyle/>
          <a:p>
            <a:r>
              <a:t>Combined algebraic and differential cryptanalysis</a:t>
            </a:r>
          </a:p>
          <a:p>
            <a:r>
              <a:t>From known text attack to chosen text attack</a:t>
            </a:r>
          </a:p>
          <a:p>
            <a:r>
              <a:t>Select P/C pairs which have low hamming distances</a:t>
            </a:r>
          </a:p>
        </p:txBody>
      </p:sp>
      <p:pic>
        <p:nvPicPr>
          <p:cNvPr id="109" name="three_scenarios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4700" y="833437"/>
            <a:ext cx="2286000" cy="584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Results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half" idx="1"/>
          </p:nvPr>
        </p:nvSpPr>
        <p:spPr>
          <a:xfrm>
            <a:off x="330200" y="5243710"/>
            <a:ext cx="8489950" cy="1614290"/>
          </a:xfrm>
          <a:prstGeom prst="rect">
            <a:avLst/>
          </a:prstGeom>
        </p:spPr>
        <p:txBody>
          <a:bodyPr/>
          <a:lstStyle/>
          <a:p>
            <a:r>
              <a:t>Break 10/44 rounds</a:t>
            </a:r>
          </a:p>
          <a:p>
            <a:r>
              <a:t>Break 9 rounds without guessing any key</a:t>
            </a:r>
          </a:p>
        </p:txBody>
      </p:sp>
      <p:pic>
        <p:nvPicPr>
          <p:cNvPr id="114" name="Screen Shot 2015-10-06 at 01.48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1629"/>
            <a:ext cx="9144000" cy="3568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Discussions</a:t>
            </a:r>
          </a:p>
        </p:txBody>
      </p:sp>
      <p:sp>
        <p:nvSpPr>
          <p:cNvPr id="118" name="Shape 118"/>
          <p:cNvSpPr/>
          <p:nvPr/>
        </p:nvSpPr>
        <p:spPr>
          <a:xfrm>
            <a:off x="431720" y="1742369"/>
            <a:ext cx="8280560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“</a:t>
            </a:r>
            <a:r>
              <a:rPr i="1" dirty="0"/>
              <a:t>SIMON and SPECK should not even be reviewed by anyone in the community, because it dignifies [the designs] and wastes the cycles – the brain cycles – of intelligent people, by going to look at a thing that is produced by a bad actor agency [(the NSA)].</a:t>
            </a:r>
            <a:r>
              <a:rPr dirty="0"/>
              <a:t>”</a:t>
            </a:r>
          </a:p>
          <a:p>
            <a:pPr algn="r"/>
            <a:r>
              <a:rPr dirty="0"/>
              <a:t>- Jacob Appelbaum, FSE 2015 invited talk</a:t>
            </a:r>
          </a:p>
        </p:txBody>
      </p:sp>
      <p:sp>
        <p:nvSpPr>
          <p:cNvPr id="119" name="Shape 119"/>
          <p:cNvSpPr/>
          <p:nvPr/>
        </p:nvSpPr>
        <p:spPr>
          <a:xfrm>
            <a:off x="474905" y="3507669"/>
            <a:ext cx="7922641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We stand the opposite: We believe it is important for the community to study </a:t>
            </a:r>
          </a:p>
          <a:p>
            <a:r>
              <a:rPr dirty="0"/>
              <a:t>SIMON especially if it becomes a government standard in the future.</a:t>
            </a:r>
          </a:p>
          <a:p>
            <a:endParaRPr dirty="0"/>
          </a:p>
          <a:p>
            <a:r>
              <a:rPr dirty="0"/>
              <a:t>Our papers have been cited by new NSA paper and we also received emails</a:t>
            </a:r>
          </a:p>
          <a:p>
            <a:r>
              <a:rPr dirty="0"/>
              <a:t>from NSA… 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Elliptic Curve Cryptography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327025" y="2098675"/>
            <a:ext cx="8489950" cy="4149725"/>
          </a:xfrm>
          <a:prstGeom prst="rect">
            <a:avLst/>
          </a:prstGeom>
        </p:spPr>
        <p:txBody>
          <a:bodyPr/>
          <a:lstStyle/>
          <a:p>
            <a:r>
              <a:t>Public key cryptosystem</a:t>
            </a:r>
          </a:p>
          <a:p>
            <a:r>
              <a:t>Widely used</a:t>
            </a:r>
          </a:p>
          <a:p>
            <a:r>
              <a:t>Recommended by NIST, NSA suite B, ISO, and many others</a:t>
            </a:r>
          </a:p>
          <a:p>
            <a:pPr marL="800100" lvl="1" indent="-342900">
              <a:buChar char="»"/>
            </a:pPr>
            <a:r>
              <a:t>Suite B recently not recommended any more?</a:t>
            </a:r>
          </a:p>
          <a:p>
            <a:r>
              <a:t>Security relies on the hardness of solving ECDLP, well almost (OK for attacks, not OK for security proofs).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Summation Polynomials  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38125" y="2111375"/>
            <a:ext cx="8489950" cy="4149725"/>
          </a:xfrm>
          <a:prstGeom prst="rect">
            <a:avLst/>
          </a:prstGeom>
        </p:spPr>
        <p:txBody>
          <a:bodyPr/>
          <a:lstStyle/>
          <a:p>
            <a:r>
              <a:t>Introduced by Semaev in 2004</a:t>
            </a:r>
          </a:p>
          <a:p>
            <a:pPr marL="800100" lvl="1" indent="-342900">
              <a:buChar char="»"/>
              <a:defRPr sz="2400"/>
            </a:pPr>
            <a:r>
              <a:t>new idea try to solve ECDLP</a:t>
            </a:r>
          </a:p>
          <a:p>
            <a:r>
              <a:t>Studied by other researchers</a:t>
            </a:r>
          </a:p>
          <a:p>
            <a:pPr marL="800100" lvl="1" indent="-342900">
              <a:buChar char="»"/>
              <a:defRPr sz="2400"/>
            </a:pPr>
            <a:r>
              <a:t>Faug’ere et al (2014), Huang and Petit (2014), etc</a:t>
            </a:r>
          </a:p>
          <a:p>
            <a:r>
              <a:t>New method published by Semaev in 2015</a:t>
            </a:r>
          </a:p>
          <a:p>
            <a:pPr marL="800100" lvl="1" indent="-342900">
              <a:buChar char="»"/>
              <a:defRPr sz="2400"/>
            </a:pPr>
            <a:r>
              <a:t>Solving the problem by introducing new variables</a:t>
            </a:r>
          </a:p>
          <a:p>
            <a:pPr marL="800100" lvl="1" indent="-342900">
              <a:buChar char="»"/>
              <a:defRPr sz="2400"/>
            </a:pPr>
            <a:r>
              <a:t>For binary elliptic curves</a:t>
            </a:r>
          </a:p>
          <a:p>
            <a:pPr marL="800100" lvl="1" indent="-342900">
              <a:buChar char="»"/>
              <a:defRPr sz="2400"/>
            </a:pPr>
            <a:r>
              <a:t>Main result claimed wrong by the community[UCL talk by Kosters]… but raised interesting questions!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Problem Statement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327025" y="1908175"/>
            <a:ext cx="8489950" cy="496649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t>Explore how (or develop own) software and tool can be used in the field of automated cryptanalysis</a:t>
            </a:r>
          </a:p>
          <a:p>
            <a:pPr marL="800100" lvl="1" indent="-342900">
              <a:buChar char="•"/>
            </a:pPr>
            <a:r>
              <a:t>especially SAT solvers in algebraic attacks. </a:t>
            </a:r>
          </a:p>
          <a:p>
            <a:pPr>
              <a:buChar char="•"/>
            </a:pPr>
            <a:r>
              <a:t>Study GOST, SIMON and Semaev cipher, discover properties which will lead to more efficient attacks</a:t>
            </a:r>
          </a:p>
          <a:p>
            <a:pPr>
              <a:buChar char="•"/>
            </a:pPr>
            <a:r>
              <a:t>Study elliptic curves with special properties, work on attacks and implementation improvements</a:t>
            </a:r>
          </a:p>
          <a:p>
            <a:pPr>
              <a:buChar char="•"/>
            </a:pPr>
            <a:r>
              <a:t>Recover private keys in bitcoin [18,000], improve on UCL competition outcomes and DEFCON.</a:t>
            </a:r>
          </a:p>
        </p:txBody>
      </p:sp>
      <p:sp>
        <p:nvSpPr>
          <p:cNvPr id="38" name="Shape 38"/>
          <p:cNvSpPr/>
          <p:nvPr/>
        </p:nvSpPr>
        <p:spPr>
          <a:xfrm flipV="1">
            <a:off x="4203973" y="3124200"/>
            <a:ext cx="736328" cy="417166"/>
          </a:xfrm>
          <a:prstGeom prst="line">
            <a:avLst/>
          </a:prstGeom>
          <a:ln w="25400">
            <a:solidFill>
              <a:srgbClr val="FF9300">
                <a:alpha val="52371"/>
              </a:srgbClr>
            </a:solidFill>
            <a:bevel/>
            <a:headEnd type="triangle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 flipV="1">
            <a:off x="1698848" y="3643625"/>
            <a:ext cx="3869699" cy="1243243"/>
          </a:xfrm>
          <a:prstGeom prst="line">
            <a:avLst/>
          </a:prstGeom>
          <a:ln w="25400">
            <a:solidFill>
              <a:srgbClr val="0433FF">
                <a:alpha val="49887"/>
              </a:srgbClr>
            </a:solidFill>
            <a:bevel/>
            <a:headEnd type="triangle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 flipV="1">
            <a:off x="3238773" y="4576532"/>
            <a:ext cx="784915" cy="1161934"/>
          </a:xfrm>
          <a:prstGeom prst="line">
            <a:avLst/>
          </a:prstGeom>
          <a:ln w="25400">
            <a:solidFill>
              <a:srgbClr val="941100">
                <a:alpha val="50002"/>
              </a:srgbClr>
            </a:solidFill>
            <a:bevel/>
            <a:headEnd type="triangle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Semaev Block Cipher!! Solving By AC? </a:t>
            </a:r>
          </a:p>
        </p:txBody>
      </p:sp>
      <p:pic>
        <p:nvPicPr>
          <p:cNvPr id="131" name="block_cipher_topolog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321" y="1606656"/>
            <a:ext cx="4115125" cy="4612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Screen Shot 2015-10-12 at 12.40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4013" y="1804295"/>
            <a:ext cx="3726610" cy="4217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Bitcoin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327025" y="2038796"/>
            <a:ext cx="8489950" cy="4343203"/>
          </a:xfrm>
          <a:prstGeom prst="rect">
            <a:avLst/>
          </a:prstGeom>
        </p:spPr>
        <p:txBody>
          <a:bodyPr/>
          <a:lstStyle/>
          <a:p>
            <a:r>
              <a:t>Electronic money, secured with cryptography</a:t>
            </a:r>
          </a:p>
          <a:p>
            <a:r>
              <a:t>Decentralised system based on p2p network</a:t>
            </a:r>
          </a:p>
          <a:p>
            <a:r>
              <a:t>Transaction history is public and pseudonymous, signed with digital signature    </a:t>
            </a:r>
          </a:p>
          <a:p>
            <a:r>
              <a:t>Control of private key = control of the money!</a:t>
            </a:r>
          </a:p>
        </p:txBody>
      </p:sp>
      <p:pic>
        <p:nvPicPr>
          <p:cNvPr id="137" name="Bitcoin logo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8846" y="579301"/>
            <a:ext cx="1394545" cy="1394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165100" y="615950"/>
            <a:ext cx="8489950" cy="1800225"/>
          </a:xfrm>
          <a:prstGeom prst="rect">
            <a:avLst/>
          </a:prstGeom>
        </p:spPr>
        <p:txBody>
          <a:bodyPr/>
          <a:lstStyle/>
          <a:p>
            <a:r>
              <a:t>Brain Wallets</a:t>
            </a:r>
          </a:p>
        </p:txBody>
      </p:sp>
      <p:pic>
        <p:nvPicPr>
          <p:cNvPr id="141" name="create-bitocin-brain-walle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" y="1381125"/>
            <a:ext cx="4217914" cy="1397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een Shot 2015-10-06 at 03.33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007737"/>
            <a:ext cx="9144000" cy="3811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refugees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1200" y="914830"/>
            <a:ext cx="4483724" cy="2211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146" name="password_strengt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489" y="812800"/>
            <a:ext cx="7467022" cy="6064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wrong here?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xfrm>
            <a:off x="327025" y="1831975"/>
            <a:ext cx="8489950" cy="4861570"/>
          </a:xfrm>
          <a:prstGeom prst="rect">
            <a:avLst/>
          </a:prstGeom>
        </p:spPr>
        <p:txBody>
          <a:bodyPr/>
          <a:lstStyle/>
          <a:p>
            <a:r>
              <a:t>All transactions are public</a:t>
            </a:r>
          </a:p>
          <a:p>
            <a:r>
              <a:t>Hash+a guess may give you the private key</a:t>
            </a:r>
          </a:p>
          <a:p>
            <a:r>
              <a:t>Like a LinkedIn leaked password database??</a:t>
            </a:r>
          </a:p>
          <a:p>
            <a:r>
              <a:t>Lots of users have simple passwords!</a:t>
            </a:r>
          </a:p>
          <a:p>
            <a:r>
              <a:t>1000 guesses per seconds?</a:t>
            </a:r>
          </a:p>
          <a:p>
            <a:pPr marL="800100" lvl="1" indent="-342900">
              <a:buChar char="»"/>
            </a:pPr>
            <a:r>
              <a:t>Defcon 2015, white hat hacker Ryan Castellucci shows his implementation: 130k per seconds</a:t>
            </a:r>
          </a:p>
          <a:p>
            <a:pPr marL="800100" lvl="1" indent="-342900">
              <a:buChar char="»"/>
            </a:pPr>
            <a:r>
              <a:t>discovered by our students 9 months earlier. </a:t>
            </a:r>
          </a:p>
          <a:p>
            <a:pPr marL="800100" lvl="1" indent="-342900">
              <a:buChar char="»"/>
            </a:pPr>
            <a:r>
              <a:t>We can do better (EC speed + guessing)! </a:t>
            </a:r>
          </a:p>
          <a:p>
            <a:pPr marL="800100" lvl="1" indent="-342900">
              <a:buChar char="»"/>
            </a:pPr>
            <a:r>
              <a:t>Thieves in operation!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Speed Improvements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327025" y="1768475"/>
            <a:ext cx="8489950" cy="4149725"/>
          </a:xfrm>
          <a:prstGeom prst="rect">
            <a:avLst/>
          </a:prstGeom>
        </p:spPr>
        <p:txBody>
          <a:bodyPr/>
          <a:lstStyle/>
          <a:p>
            <a:r>
              <a:t>Key generation is based on elliptic curve point multiplication with a fixed point</a:t>
            </a:r>
          </a:p>
          <a:p>
            <a:r>
              <a:t>Attacker needs to generate lots of keys and check against database</a:t>
            </a:r>
          </a:p>
          <a:p>
            <a:r>
              <a:t>Defcon implementation: secp256k1 library</a:t>
            </a:r>
          </a:p>
          <a:p>
            <a:pPr marL="800100" lvl="1" indent="-342900">
              <a:buChar char="»"/>
            </a:pPr>
            <a:r>
              <a:t>Developed by Bitcoin developers</a:t>
            </a:r>
          </a:p>
          <a:p>
            <a:pPr marL="800100" lvl="1" indent="-342900">
              <a:buChar char="»"/>
            </a:pPr>
            <a:r>
              <a:t>Amazingly fast for special bitcoin prime, a lot faster than Openssl implementation!</a:t>
            </a:r>
          </a:p>
          <a:p>
            <a:pPr marL="800100" lvl="1" indent="-342900">
              <a:buChar char="»"/>
            </a:pPr>
            <a:r>
              <a:t>Specific things needed to improve our attack…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Approach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327025" y="2047875"/>
            <a:ext cx="8489950" cy="4149725"/>
          </a:xfrm>
          <a:prstGeom prst="rect">
            <a:avLst/>
          </a:prstGeom>
        </p:spPr>
        <p:txBody>
          <a:bodyPr/>
          <a:lstStyle/>
          <a:p>
            <a:r>
              <a:t>Larger pre computation table</a:t>
            </a:r>
          </a:p>
          <a:p>
            <a:pPr marL="800100" lvl="1" indent="-342900">
              <a:buChar char="»"/>
            </a:pPr>
            <a:r>
              <a:t>known in literature, normally will suggest small window size for real world implementation</a:t>
            </a:r>
          </a:p>
          <a:p>
            <a:r>
              <a:t>As we are working on a specific attack =&gt; computation with a larger memory is acceptable</a:t>
            </a:r>
          </a:p>
          <a:p>
            <a:r>
              <a:t>We implemented a flexible window size, attacker can choose based on their memory size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161" name="Screen Shot 2015-10-10 at 03.56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076" y="511792"/>
            <a:ext cx="7809733" cy="6373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Latest Results</a:t>
            </a:r>
          </a:p>
        </p:txBody>
      </p:sp>
      <p:sp>
        <p:nvSpPr>
          <p:cNvPr id="165" name="Shape 165"/>
          <p:cNvSpPr/>
          <p:nvPr/>
        </p:nvSpPr>
        <p:spPr>
          <a:xfrm>
            <a:off x="794538" y="5131752"/>
            <a:ext cx="729839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6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19.2 billion passphrases per dollar, $52.02 to check a trillion passphrases.</a:t>
            </a:r>
          </a:p>
        </p:txBody>
      </p:sp>
      <p:sp>
        <p:nvSpPr>
          <p:cNvPr id="166" name="Shape 166"/>
          <p:cNvSpPr/>
          <p:nvPr/>
        </p:nvSpPr>
        <p:spPr>
          <a:xfrm>
            <a:off x="170105" y="2237104"/>
            <a:ext cx="8547260" cy="226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600" u="sng">
                <a:solidFill>
                  <a:srgbClr val="4787FF"/>
                </a:solidFill>
                <a:uFill>
                  <a:solidFill>
                    <a:srgbClr val="4787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rPr u="none">
                <a:solidFill>
                  <a:srgbClr val="000000"/>
                </a:solidFill>
              </a:rPr>
              <a:t>Testing on an m4.4xlarge (see </a:t>
            </a:r>
            <a:r>
              <a:rPr>
                <a:hlinkClick r:id="rId2"/>
              </a:rPr>
              <a:t>https://aws.amazon.com/ec2/instance-types/</a:t>
            </a:r>
            <a:r>
              <a:rPr u="none">
                <a:solidFill>
                  <a:srgbClr val="000000"/>
                </a:solidFill>
              </a:rPr>
              <a:t>)</a:t>
            </a:r>
          </a:p>
          <a:p>
            <a:pPr defTabSz="457200"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Latest 2.4GHz intel Xeon E5-2676 v3 (Haswell)</a:t>
            </a:r>
          </a:p>
          <a:p>
            <a:pPr defTabSz="457200">
              <a:defRPr sz="16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457200"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brainflayer (reference), 16 processes, average of 5 runs: 219,460 passwords per second</a:t>
            </a:r>
          </a:p>
          <a:p>
            <a:pPr defTabSz="457200"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brainflayer (win 20),    16 processes, average of 5 runs: 533,196 passwords per second</a:t>
            </a:r>
          </a:p>
          <a:p>
            <a:pPr defTabSz="457200"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brainflayer (win 22),    16 processes, average of 5 runs: 542,884 passwords per second</a:t>
            </a:r>
          </a:p>
          <a:p>
            <a:pPr defTabSz="457200"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brainflayer (win 24),    16 processes, average of 5 runs: 556,294 passwords per second</a:t>
            </a:r>
          </a:p>
          <a:p>
            <a:pPr defTabSz="457200"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brainflayer (win 24 7M+4S), 16 processes, average of 5 runs: 558,449 passwords per second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Results</a:t>
            </a:r>
          </a:p>
        </p:txBody>
      </p:sp>
      <p:sp>
        <p:nvSpPr>
          <p:cNvPr id="170" name="Shape 170"/>
          <p:cNvSpPr/>
          <p:nvPr/>
        </p:nvSpPr>
        <p:spPr>
          <a:xfrm>
            <a:off x="412286" y="1729669"/>
            <a:ext cx="4731703" cy="437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“andreas antonopoulos”</a:t>
            </a:r>
          </a:p>
          <a:p>
            <a:pPr>
              <a:defRPr sz="2200"/>
            </a:pPr>
            <a:r>
              <a:t>“mychemicalromance9”</a:t>
            </a:r>
          </a:p>
          <a:p>
            <a:pPr>
              <a:defRPr sz="2200"/>
            </a:pPr>
            <a:r>
              <a:t>“dajiahao”</a:t>
            </a:r>
          </a:p>
          <a:p>
            <a:pPr>
              <a:defRPr sz="2200"/>
            </a:pPr>
            <a:r>
              <a:t>“hankou”</a:t>
            </a:r>
          </a:p>
          <a:p>
            <a:pPr>
              <a:defRPr sz="2200"/>
            </a:pPr>
            <a:r>
              <a:t>“yohohoandabottleofrum”</a:t>
            </a:r>
          </a:p>
          <a:p>
            <a:pPr>
              <a:defRPr sz="2200"/>
            </a:pPr>
            <a:r>
              <a:t>“dudewheresmycar”</a:t>
            </a:r>
          </a:p>
          <a:p>
            <a:pPr>
              <a:defRPr sz="2200"/>
            </a:pPr>
            <a:r>
              <a:t>“youaremysunshinemyonlysunshine”</a:t>
            </a:r>
          </a:p>
          <a:p>
            <a:pPr>
              <a:defRPr sz="2200"/>
            </a:pPr>
            <a:r>
              <a:t>“tweetiecakesdiva4lyfe”</a:t>
            </a:r>
          </a:p>
          <a:p>
            <a:pPr>
              <a:defRPr sz="2200"/>
            </a:pPr>
            <a:r>
              <a:t>“THIS IS IT”</a:t>
            </a:r>
          </a:p>
          <a:p>
            <a:pPr>
              <a:defRPr sz="2200"/>
            </a:pPr>
            <a:r>
              <a:t>“nothing ventured nothing gained”</a:t>
            </a:r>
          </a:p>
          <a:p>
            <a:pPr>
              <a:defRPr sz="2200"/>
            </a:pPr>
            <a:r>
              <a:t>“Live as if you were to die tomorrow. </a:t>
            </a:r>
          </a:p>
          <a:p>
            <a:pPr>
              <a:defRPr sz="2200"/>
            </a:pPr>
            <a:r>
              <a:t>Learn as if you were to live forever.”</a:t>
            </a:r>
          </a:p>
        </p:txBody>
      </p:sp>
      <p:sp>
        <p:nvSpPr>
          <p:cNvPr id="171" name="Shape 171"/>
          <p:cNvSpPr/>
          <p:nvPr/>
        </p:nvSpPr>
        <p:spPr>
          <a:xfrm>
            <a:off x="4932605" y="1716969"/>
            <a:ext cx="4188047" cy="173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“Arnold Schwarzenegger"</a:t>
            </a:r>
          </a:p>
          <a:p>
            <a:pPr>
              <a:defRPr sz="2200"/>
            </a:pPr>
            <a:r>
              <a:t>“knights of cydonia”</a:t>
            </a:r>
          </a:p>
          <a:p>
            <a:pPr>
              <a:defRPr sz="2200"/>
            </a:pPr>
            <a:r>
              <a:t>“This is the way the world ends.”</a:t>
            </a:r>
          </a:p>
          <a:p>
            <a:pPr>
              <a:defRPr sz="2200"/>
            </a:pPr>
            <a:r>
              <a:t>“these aren't the droids you're </a:t>
            </a:r>
          </a:p>
          <a:p>
            <a:pPr>
              <a:defRPr sz="2200"/>
            </a:pPr>
            <a:r>
              <a:t>looking for”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Algebraic Cryptanalysis 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27025" y="2936875"/>
            <a:ext cx="8489950" cy="4149725"/>
          </a:xfrm>
          <a:prstGeom prst="rect">
            <a:avLst/>
          </a:prstGeom>
        </p:spPr>
        <p:txBody>
          <a:bodyPr/>
          <a:lstStyle/>
          <a:p>
            <a:r>
              <a:t>Modelling</a:t>
            </a:r>
          </a:p>
          <a:p>
            <a:pPr marL="800100" lvl="1" indent="-342900">
              <a:buChar char="»"/>
            </a:pPr>
            <a:r>
              <a:t>Courtois-Bard-Jefferson method</a:t>
            </a:r>
          </a:p>
          <a:p>
            <a:r>
              <a:t>Solving</a:t>
            </a:r>
          </a:p>
          <a:p>
            <a:pPr marL="800100" lvl="1" indent="-342900">
              <a:buChar char="»"/>
            </a:pPr>
            <a:r>
              <a:t>XL, XSL, Gröbner basis algorithm </a:t>
            </a:r>
          </a:p>
          <a:p>
            <a:pPr marL="800100" lvl="1" indent="-342900">
              <a:buChar char="»"/>
            </a:pPr>
            <a:r>
              <a:t>SAT solver, Elimlin, etc</a:t>
            </a:r>
          </a:p>
        </p:txBody>
      </p:sp>
      <p:sp>
        <p:nvSpPr>
          <p:cNvPr id="45" name="Shape 45"/>
          <p:cNvSpPr/>
          <p:nvPr/>
        </p:nvSpPr>
        <p:spPr>
          <a:xfrm>
            <a:off x="2608505" y="5679369"/>
            <a:ext cx="4842122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Low data complexity</a:t>
            </a:r>
          </a:p>
          <a:p>
            <a:pPr>
              <a:defRPr b="1"/>
            </a:pPr>
            <a:r>
              <a:t>Normally works for small number of rounds</a:t>
            </a:r>
          </a:p>
        </p:txBody>
      </p:sp>
      <p:sp>
        <p:nvSpPr>
          <p:cNvPr id="46" name="Shape 46"/>
          <p:cNvSpPr/>
          <p:nvPr/>
        </p:nvSpPr>
        <p:spPr>
          <a:xfrm>
            <a:off x="294792" y="1397881"/>
            <a:ext cx="7968740" cy="11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endParaRPr/>
          </a:p>
          <a:p>
            <a:r>
              <a:t>“</a:t>
            </a:r>
            <a:r>
              <a:rPr i="1"/>
              <a:t>Breaking a good cipher should require as much work as solving a system of simultaneous equations in a large number of unknowns of a complex type</a:t>
            </a:r>
            <a:r>
              <a:t>” </a:t>
            </a:r>
          </a:p>
          <a:p>
            <a:r>
              <a:t>                                                                         -Claude Elwood Shannon, 1949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Disclosure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xfrm>
            <a:off x="327025" y="1692275"/>
            <a:ext cx="8489950" cy="4149725"/>
          </a:xfrm>
          <a:prstGeom prst="rect">
            <a:avLst/>
          </a:prstGeom>
        </p:spPr>
        <p:txBody>
          <a:bodyPr/>
          <a:lstStyle/>
          <a:p>
            <a:r>
              <a:t>Our code is currently available online</a:t>
            </a:r>
          </a:p>
          <a:p>
            <a:r>
              <a:t>There is no money inside any address we found</a:t>
            </a:r>
          </a:p>
          <a:p>
            <a:pPr marL="800100" lvl="1" indent="-342900">
              <a:buChar char="»"/>
            </a:pPr>
            <a:r>
              <a:t>some claimed already stolen</a:t>
            </a:r>
          </a:p>
          <a:p>
            <a:pPr marL="800100" lvl="1" indent="-342900">
              <a:buChar char="»"/>
            </a:pPr>
            <a:r>
              <a:t>means that hackers run the attack in real time!</a:t>
            </a:r>
          </a:p>
          <a:p>
            <a:r>
              <a:t>Disclosure of results are still under discussion</a:t>
            </a:r>
          </a:p>
          <a:p>
            <a:r>
              <a:t>One possible way: address tag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 Research Questions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327025" y="1704975"/>
            <a:ext cx="8489950" cy="4149725"/>
          </a:xfrm>
          <a:prstGeom prst="rect">
            <a:avLst/>
          </a:prstGeom>
        </p:spPr>
        <p:txBody>
          <a:bodyPr/>
          <a:lstStyle/>
          <a:p>
            <a:r>
              <a:t>Special multiplier for secp256k</a:t>
            </a:r>
            <a:br/>
            <a:r>
              <a:t>=&gt; further small speedups expected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008185" y="992102"/>
            <a:ext cx="7913076" cy="4977593"/>
            <a:chOff x="1008185" y="992102"/>
            <a:chExt cx="7913076" cy="4977593"/>
          </a:xfrm>
        </p:grpSpPr>
        <p:grpSp>
          <p:nvGrpSpPr>
            <p:cNvPr id="27" name="Group 26"/>
            <p:cNvGrpSpPr/>
            <p:nvPr/>
          </p:nvGrpSpPr>
          <p:grpSpPr>
            <a:xfrm>
              <a:off x="1301256" y="992102"/>
              <a:ext cx="6928343" cy="4025375"/>
              <a:chOff x="808885" y="656812"/>
              <a:chExt cx="7977731" cy="534238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08892" y="1524000"/>
                <a:ext cx="1289539" cy="773723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362092" y="1523999"/>
                <a:ext cx="1289539" cy="773723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08892" y="2790092"/>
                <a:ext cx="1289539" cy="773723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8890" y="3996061"/>
                <a:ext cx="1289539" cy="773723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8888" y="5225478"/>
                <a:ext cx="1289539" cy="773723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950676" y="1523999"/>
                <a:ext cx="1289539" cy="773723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50676" y="2790091"/>
                <a:ext cx="1289539" cy="773723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50673" y="5213754"/>
                <a:ext cx="1289539" cy="773723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362089" y="5225478"/>
                <a:ext cx="1289539" cy="773723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362092" y="2790091"/>
                <a:ext cx="1289539" cy="773723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62089" y="3996060"/>
                <a:ext cx="1289539" cy="773723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37846" y="1723292"/>
                <a:ext cx="1066800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 smtClean="0"/>
                  <a:t>P1</a:t>
                </a: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20260" y="2992287"/>
                <a:ext cx="1066800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mtClean="0"/>
                  <a:t>P2</a:t>
                </a: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20258" y="4198256"/>
                <a:ext cx="1066800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 smtClean="0"/>
                  <a:t>P3</a:t>
                </a: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920257" y="5427674"/>
                    <a:ext cx="1066800" cy="3693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t">
                    <a:sp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257" y="5427674"/>
                    <a:ext cx="1066800" cy="36933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6957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TextBox 18"/>
              <p:cNvSpPr txBox="1"/>
              <p:nvPr/>
            </p:nvSpPr>
            <p:spPr>
              <a:xfrm>
                <a:off x="808885" y="831641"/>
                <a:ext cx="1178172" cy="490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mtClean="0"/>
                  <a:t>Plaintext</a:t>
                </a: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362089" y="844928"/>
                <a:ext cx="1424527" cy="490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mtClean="0"/>
                  <a:t>Ciphertext</a:t>
                </a: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19849" y="656812"/>
                <a:ext cx="2391547" cy="8577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 smtClean="0"/>
                  <a:t>Encryption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middle</a:t>
                </a: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" name="Straight Arrow Connector 22"/>
              <p:cNvCxnSpPr>
                <a:stCxn id="19" idx="3"/>
                <a:endCxn id="21" idx="1"/>
              </p:cNvCxnSpPr>
              <p:nvPr/>
            </p:nvCxnSpPr>
            <p:spPr>
              <a:xfrm>
                <a:off x="1987057" y="1076724"/>
                <a:ext cx="1532792" cy="8985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bevel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" name="Straight Arrow Connector 24"/>
              <p:cNvCxnSpPr>
                <a:stCxn id="20" idx="1"/>
                <a:endCxn id="21" idx="3"/>
              </p:cNvCxnSpPr>
              <p:nvPr/>
            </p:nvCxnSpPr>
            <p:spPr>
              <a:xfrm flipH="1" flipV="1">
                <a:off x="5911397" y="1085709"/>
                <a:ext cx="1450693" cy="4301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bevel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1008185" y="1750623"/>
              <a:ext cx="7913076" cy="4219072"/>
              <a:chOff x="1008185" y="1750623"/>
              <a:chExt cx="7913076" cy="421907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008185" y="5323366"/>
                <a:ext cx="7913076" cy="646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dirty="0"/>
                  <a:t>k_{092+095+064+032+065+120+033+100+001+024+002+058+004+049+104}+       </a:t>
                </a:r>
                <a:r>
                  <a:rPr lang="en-US" dirty="0" smtClean="0"/>
                  <a:t>ZR</a:t>
                </a:r>
                <a:r>
                  <a:rPr lang="en-US" altLang="zh-CN" dirty="0" smtClean="0"/>
                  <a:t>1</a:t>
                </a:r>
                <a:r>
                  <a:rPr lang="en-US" dirty="0" smtClean="0"/>
                  <a:t>_004_019</a:t>
                </a:r>
                <a:r>
                  <a:rPr lang="en-US" dirty="0"/>
                  <a:t>+       </a:t>
                </a:r>
                <a:r>
                  <a:rPr lang="en-US" dirty="0" smtClean="0"/>
                  <a:t>ZR</a:t>
                </a:r>
                <a:r>
                  <a:rPr lang="en-US" altLang="zh-CN" dirty="0" smtClean="0"/>
                  <a:t>2</a:t>
                </a:r>
                <a:r>
                  <a:rPr lang="en-US" dirty="0" smtClean="0"/>
                  <a:t>_005_027+ZR</a:t>
                </a:r>
                <a:r>
                  <a:rPr lang="en-US" altLang="zh-CN" dirty="0" smtClean="0"/>
                  <a:t>3</a:t>
                </a:r>
                <a:r>
                  <a:rPr lang="en-US" dirty="0" smtClean="0"/>
                  <a:t>_005_027</a:t>
                </a: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029773" y="3553455"/>
                <a:ext cx="1119913" cy="582984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V="1">
                <a:off x="2682999" y="1989641"/>
                <a:ext cx="1616806" cy="3609831"/>
              </a:xfrm>
              <a:prstGeom prst="straightConnector1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bevel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4472975" y="2731782"/>
                <a:ext cx="1008179" cy="2973243"/>
              </a:xfrm>
              <a:prstGeom prst="straightConnector1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bevel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5654324" y="3808255"/>
                <a:ext cx="537739" cy="1835034"/>
              </a:xfrm>
              <a:prstGeom prst="straightConnector1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bevel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7095218" y="1750623"/>
                <a:ext cx="926473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C</a:t>
                </a:r>
                <a:r>
                  <a:rPr lang="en-US" altLang="zh-CN" dirty="0" smtClean="0"/>
                  <a:t>1</a:t>
                </a: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079945" y="2706783"/>
                <a:ext cx="926473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 smtClean="0"/>
                  <a:t>C2</a:t>
                </a: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079943" y="3615455"/>
                <a:ext cx="926473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C</a:t>
                </a:r>
                <a:r>
                  <a:rPr lang="en-US" altLang="zh-CN" dirty="0" smtClean="0"/>
                  <a:t>3</a:t>
                </a: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079942" y="4541795"/>
                    <a:ext cx="926473" cy="3693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t">
                    <a:sp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9942" y="4541795"/>
                    <a:ext cx="926473" cy="36933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279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3953677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2001" y="1188310"/>
            <a:ext cx="1119913" cy="58298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53196" y="1188309"/>
            <a:ext cx="1119913" cy="58298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1" y="2142283"/>
            <a:ext cx="1119913" cy="58298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" y="3050955"/>
            <a:ext cx="1119913" cy="58298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1998" y="3977294"/>
            <a:ext cx="1119913" cy="58298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90511" y="1180781"/>
            <a:ext cx="1119913" cy="58298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90516" y="2142282"/>
            <a:ext cx="1119913" cy="58298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90514" y="3968460"/>
            <a:ext cx="1119913" cy="58298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3193" y="3977294"/>
            <a:ext cx="1119913" cy="58298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53196" y="2142282"/>
            <a:ext cx="1119913" cy="58298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53193" y="3050954"/>
            <a:ext cx="1119913" cy="58298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3993" y="1338472"/>
            <a:ext cx="926473" cy="2782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8720" y="2294633"/>
            <a:ext cx="926473" cy="2782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/>
              <a:t>P2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8718" y="3203304"/>
            <a:ext cx="926473" cy="2782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P3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58718" y="4129645"/>
                <a:ext cx="926473" cy="2782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18" y="4129645"/>
                <a:ext cx="926473" cy="278282"/>
              </a:xfrm>
              <a:prstGeom prst="rect">
                <a:avLst/>
              </a:prstGeom>
              <a:blipFill rotWithShape="0">
                <a:blip r:embed="rId2"/>
                <a:stretch>
                  <a:fillRect b="-369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490512" y="3096255"/>
            <a:ext cx="1119913" cy="58298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5957" y="1293423"/>
            <a:ext cx="92647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C</a:t>
            </a:r>
            <a:r>
              <a:rPr lang="en-US" altLang="zh-CN" dirty="0" smtClean="0"/>
              <a:t>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40684" y="2249583"/>
            <a:ext cx="92647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C2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40682" y="3158255"/>
            <a:ext cx="92647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C</a:t>
            </a:r>
            <a:r>
              <a:rPr lang="en-US" altLang="zh-CN" dirty="0" smtClean="0"/>
              <a:t>3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40681" y="4084595"/>
                <a:ext cx="926473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681" y="4084595"/>
                <a:ext cx="926473" cy="369330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20478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40960" y="970352"/>
            <a:ext cx="8482911" cy="3301406"/>
            <a:chOff x="203889" y="785001"/>
            <a:chExt cx="8482911" cy="3301406"/>
          </a:xfrm>
        </p:grpSpPr>
        <p:grpSp>
          <p:nvGrpSpPr>
            <p:cNvPr id="51" name="Group 50"/>
            <p:cNvGrpSpPr/>
            <p:nvPr/>
          </p:nvGrpSpPr>
          <p:grpSpPr>
            <a:xfrm>
              <a:off x="203889" y="785001"/>
              <a:ext cx="7432587" cy="3301406"/>
              <a:chOff x="203889" y="785001"/>
              <a:chExt cx="8927032" cy="330140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179670" y="785001"/>
                    <a:ext cx="2829697" cy="117871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t">
                    <a:spAutoFit/>
                  </a:bodyPr>
                  <a:lstStyle/>
                  <a:p>
                    <a:r>
                      <a:rPr lang="en-US" altLang="zh-CN" sz="1400" i="1" dirty="0" smtClean="0">
                        <a:latin typeface="Cambria Math" charset="0"/>
                      </a:rPr>
                      <a:t>Encryption</a:t>
                    </a:r>
                    <a:r>
                      <a:rPr lang="zh-CN" altLang="en-US" sz="1400" i="1" dirty="0" smtClean="0">
                        <a:latin typeface="Cambria Math" charset="0"/>
                      </a:rPr>
                      <a:t> </a:t>
                    </a:r>
                    <a:r>
                      <a:rPr lang="en-US" altLang="zh-CN" sz="1400" i="1" dirty="0" smtClean="0">
                        <a:latin typeface="Cambria Math" charset="0"/>
                      </a:rPr>
                      <a:t>R1</a:t>
                    </a:r>
                    <a:r>
                      <a:rPr lang="zh-CN" altLang="en-US" sz="1400" i="1" dirty="0" smtClean="0">
                        <a:latin typeface="Cambria Math" charset="0"/>
                      </a:rPr>
                      <a:t> </a:t>
                    </a:r>
                    <a:r>
                      <a:rPr lang="en-US" altLang="zh-CN" sz="1400" i="1" dirty="0" smtClean="0">
                        <a:latin typeface="Cambria Math" charset="0"/>
                      </a:rPr>
                      <a:t>outputs</a:t>
                    </a:r>
                    <a:endParaRPr lang="zh-CN" altLang="en-US" sz="1400" i="1" dirty="0" smtClean="0">
                      <a:latin typeface="Cambria Math" charset="0"/>
                    </a:endParaRPr>
                  </a:p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  <m:r>
                          <a:rPr kumimoji="0" lang="en-US" altLang="zh-CN" sz="1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charset="0"/>
                            <a:sym typeface="Arial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31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24</m:t>
                            </m:r>
                          </m:sub>
                        </m:sSub>
                        <m:r>
                          <a:rPr lang="zh-CN" altLang="en-US" sz="1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</m:oMath>
                    </a14:m>
                    <a:r>
                      <a:rPr lang="zh-CN" altLang="en-US" sz="1400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8</m:t>
                            </m:r>
                          </m:sub>
                        </m:sSub>
                        <m:r>
                          <a:rPr lang="zh-CN" altLang="en-US" sz="1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14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/>
                  </a:p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</m:oMath>
                    </a14:m>
                    <a:r>
                      <a:rPr lang="zh-CN" altLang="en-US" sz="14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9</m:t>
                            </m:r>
                          </m:sub>
                        </m:sSub>
                        <m:r>
                          <a:rPr lang="zh-CN" alt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1400" i="1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kumimoji="0" lang="zh-CN" altLang="en-US" sz="1400" b="0" i="0" u="none" strike="noStrike" cap="none" spc="0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sym typeface="Arial"/>
                    </a:endParaRPr>
                  </a:p>
                  <a:p>
                    <a:r>
                      <a:rPr lang="en-US" altLang="zh-CN" sz="1400" dirty="0" smtClean="0"/>
                      <a:t>…</a:t>
                    </a:r>
                    <a:endParaRPr lang="zh-CN" altLang="en-US" sz="1400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31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zh-CN" altLang="en-US" sz="1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sym typeface="Arial"/>
                    </a:endParaRPr>
                  </a:p>
                </p:txBody>
              </p:sp>
            </mc:Choice>
            <mc:Fallback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9670" y="785001"/>
                    <a:ext cx="2829697" cy="117871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850" t="-3093" b="-27835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/>
              <p:cNvGrpSpPr/>
              <p:nvPr/>
            </p:nvGrpSpPr>
            <p:grpSpPr>
              <a:xfrm>
                <a:off x="203889" y="1023062"/>
                <a:ext cx="3428994" cy="691979"/>
                <a:chOff x="1303641" y="1285101"/>
                <a:chExt cx="3428994" cy="69197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03641" y="1369710"/>
                      <a:ext cx="1408669" cy="523218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45719" tIns="45719" rIns="45719" bIns="45719" numCol="1" spcCol="38100" rtlCol="0" anchor="t">
                      <a:spAutoFit/>
                    </a:bodyPr>
                    <a:lstStyle/>
                    <a:p>
                      <a:r>
                        <a:rPr kumimoji="0" lang="en-US" altLang="zh-CN" sz="1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sym typeface="Arial"/>
                        </a:rPr>
                        <a:t>Plaintext:</a:t>
                      </a:r>
                      <a:endParaRPr kumimoji="0" lang="zh-CN" altLang="en-US" sz="14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charset="0"/>
                        <a:sym typeface="Arial"/>
                      </a:endParaRPr>
                    </a:p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charset="0"/>
                                  <a:sym typeface="Arial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charset="0"/>
                                  <a:sym typeface="Arial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altLang="zh-CN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sym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sym typeface="Arial"/>
                        </a:rPr>
                        <a:t>,…,</a:t>
                      </a:r>
                      <a:r>
                        <a:rPr lang="en-US" sz="1400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31</m:t>
                              </m:r>
                            </m:sub>
                          </m:sSub>
                        </m:oMath>
                      </a14:m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sym typeface="Arial"/>
                      </a:endParaRPr>
                    </a:p>
                  </p:txBody>
                </p:sp>
              </mc:Choice>
              <mc:Fallback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03641" y="1369710"/>
                      <a:ext cx="1408669" cy="523218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5729" t="-3488" b="-11628"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" name="Rounded Rectangle 8"/>
                <p:cNvSpPr/>
                <p:nvPr/>
              </p:nvSpPr>
              <p:spPr>
                <a:xfrm>
                  <a:off x="3113900" y="1285101"/>
                  <a:ext cx="1618735" cy="691979"/>
                </a:xfrm>
                <a:prstGeom prst="roundRect">
                  <a:avLst/>
                </a:prstGeom>
                <a:solidFill>
                  <a:schemeClr val="accent3">
                    <a:lumOff val="44000"/>
                  </a:schemeClr>
                </a:solidFill>
                <a:ln w="25400" cap="flat">
                  <a:solidFill>
                    <a:schemeClr val="accent1"/>
                  </a:solidFill>
                  <a:prstDash val="solid"/>
                  <a:bevel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267081" y="1306037"/>
                  <a:ext cx="1390138" cy="58477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600" dirty="0" smtClean="0"/>
                    <a:t>Encryption</a:t>
                  </a:r>
                  <a:r>
                    <a:rPr lang="zh-CN" altLang="en-US" sz="1600" dirty="0" smtClean="0"/>
                    <a:t> </a:t>
                  </a:r>
                  <a:r>
                    <a:rPr lang="en-US" altLang="zh-CN" sz="1600" dirty="0"/>
                    <a:t>R</a:t>
                  </a:r>
                  <a:r>
                    <a:rPr lang="en-US" altLang="zh-CN" sz="1600" dirty="0" smtClean="0"/>
                    <a:t>ound</a:t>
                  </a:r>
                  <a:r>
                    <a:rPr lang="zh-CN" altLang="en-US" sz="1600" dirty="0" smtClean="0"/>
                    <a:t> </a:t>
                  </a:r>
                  <a:r>
                    <a:rPr lang="en-US" altLang="zh-CN" sz="1600" dirty="0" smtClean="0"/>
                    <a:t>1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endParaRPr>
                </a:p>
              </p:txBody>
            </p:sp>
            <p:cxnSp>
              <p:nvCxnSpPr>
                <p:cNvPr id="12" name="Straight Arrow Connector 11"/>
                <p:cNvCxnSpPr>
                  <a:stCxn id="4" idx="3"/>
                  <a:endCxn id="9" idx="1"/>
                </p:cNvCxnSpPr>
                <p:nvPr/>
              </p:nvCxnSpPr>
              <p:spPr>
                <a:xfrm flipV="1">
                  <a:off x="2712310" y="1631091"/>
                  <a:ext cx="401590" cy="228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bevel/>
                  <a:tailEnd type="triangle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03889" y="3235251"/>
                    <a:ext cx="1408669" cy="52321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t">
                    <a:spAutoFit/>
                  </a:bodyPr>
                  <a:lstStyle/>
                  <a:p>
                    <a:r>
                      <a:rPr kumimoji="0" lang="en-US" altLang="zh-CN" sz="14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charset="0"/>
                        <a:sym typeface="Arial"/>
                      </a:rPr>
                      <a:t>key:</a:t>
                    </a:r>
                    <a:endParaRPr kumimoji="0" lang="zh-CN" altLang="en-US" sz="1400" b="0" i="1" u="none" strike="noStrike" cap="none" spc="0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mbria Math" charset="0"/>
                      <a:sym typeface="Arial"/>
                    </a:endParaRP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charset="0"/>
                                <a:sym typeface="Arial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1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charset="0"/>
                                <a:sym typeface="Arial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CN" sz="1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charset="0"/>
                            <a:sym typeface="Arial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kumimoji="0" lang="en-US" altLang="zh-CN" sz="14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sym typeface="Arial"/>
                      </a:rPr>
                      <a:t>,…,</a:t>
                    </a:r>
                    <a:r>
                      <a:rPr lang="en-US" sz="14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31</m:t>
                            </m:r>
                          </m:sub>
                        </m:sSub>
                      </m:oMath>
                    </a14:m>
                    <a:endParaRPr kumimoji="0" 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sym typeface="Arial"/>
                    </a:endParaRPr>
                  </a:p>
                </p:txBody>
              </p:sp>
            </mc:Choice>
            <mc:Fallback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89" y="3235251"/>
                    <a:ext cx="1408669" cy="52321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729" t="-3488" b="-11628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Rounded Rectangle 18"/>
              <p:cNvSpPr/>
              <p:nvPr/>
            </p:nvSpPr>
            <p:spPr>
              <a:xfrm>
                <a:off x="2057398" y="3145094"/>
                <a:ext cx="1618735" cy="691979"/>
              </a:xfrm>
              <a:prstGeom prst="round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061021" y="3167403"/>
                <a:ext cx="1775251" cy="584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dirty="0" smtClean="0"/>
                  <a:t>Key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schedule</a:t>
                </a:r>
                <a:endParaRPr lang="zh-CN" altLang="en-US" sz="1600" dirty="0" smtClean="0"/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rPr>
                  <a:t>Round</a:t>
                </a:r>
                <a:r>
                  <a:rPr kumimoji="0" lang="zh-CN" alt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rPr>
                  <a:t> </a:t>
                </a:r>
                <a:r>
                  <a:rPr kumimoji="0" lang="en-US" altLang="zh-CN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rPr>
                  <a:t>1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  <p:cxnSp>
            <p:nvCxnSpPr>
              <p:cNvPr id="21" name="Straight Arrow Connector 20"/>
              <p:cNvCxnSpPr>
                <a:stCxn id="17" idx="3"/>
                <a:endCxn id="19" idx="1"/>
              </p:cNvCxnSpPr>
              <p:nvPr/>
            </p:nvCxnSpPr>
            <p:spPr>
              <a:xfrm flipV="1">
                <a:off x="1612558" y="3491084"/>
                <a:ext cx="444840" cy="5776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bevel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42658" y="2907688"/>
                    <a:ext cx="2829697" cy="117871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t">
                    <a:spAutoFit/>
                  </a:bodyPr>
                  <a:lstStyle/>
                  <a:p>
                    <a:r>
                      <a:rPr lang="en-US" altLang="zh-CN" sz="1400" i="1" dirty="0" smtClean="0">
                        <a:latin typeface="Cambria Math" charset="0"/>
                      </a:rPr>
                      <a:t>Key</a:t>
                    </a:r>
                    <a:r>
                      <a:rPr lang="zh-CN" altLang="en-US" sz="1400" i="1" dirty="0" smtClean="0">
                        <a:latin typeface="Cambria Math" charset="0"/>
                      </a:rPr>
                      <a:t> </a:t>
                    </a:r>
                    <a:r>
                      <a:rPr lang="en-US" altLang="zh-CN" sz="1400" i="1" dirty="0" smtClean="0">
                        <a:latin typeface="Cambria Math" charset="0"/>
                      </a:rPr>
                      <a:t>schedule</a:t>
                    </a:r>
                    <a:r>
                      <a:rPr lang="zh-CN" altLang="en-US" sz="1400" i="1" dirty="0" smtClean="0">
                        <a:latin typeface="Cambria Math" charset="0"/>
                      </a:rPr>
                      <a:t> </a:t>
                    </a:r>
                    <a:r>
                      <a:rPr lang="en-US" altLang="zh-CN" sz="1400" i="1" dirty="0" smtClean="0">
                        <a:latin typeface="Cambria Math" charset="0"/>
                      </a:rPr>
                      <a:t>equations</a:t>
                    </a:r>
                    <a:r>
                      <a:rPr lang="zh-CN" altLang="en-US" sz="1400" i="1" dirty="0" smtClean="0">
                        <a:latin typeface="Cambria Math" charset="0"/>
                      </a:rPr>
                      <a:t> </a:t>
                    </a:r>
                    <a:r>
                      <a:rPr lang="en-US" altLang="zh-CN" sz="1400" i="1" dirty="0" smtClean="0">
                        <a:latin typeface="Cambria Math" charset="0"/>
                      </a:rPr>
                      <a:t>R1</a:t>
                    </a:r>
                    <a:endParaRPr lang="zh-CN" altLang="en-US" sz="1400" i="1" dirty="0" smtClean="0">
                      <a:latin typeface="Cambria Math" charset="0"/>
                    </a:endParaRPr>
                  </a:p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𝑒𝑘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  <m:r>
                          <a:rPr kumimoji="0" lang="en-US" altLang="zh-CN" sz="1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charset="0"/>
                            <a:sym typeface="Arial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31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  <m:r>
                          <a:rPr lang="zh-CN" altLang="en-US" sz="1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</m:oMath>
                    </a14:m>
                    <a:r>
                      <a:rPr lang="zh-CN" altLang="en-US" sz="1400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8</m:t>
                            </m:r>
                          </m:sub>
                        </m:sSub>
                        <m:r>
                          <a:rPr lang="zh-CN" altLang="en-US" sz="1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14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𝑒𝑘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sz="1400" i="1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zh-CN" altLang="en-US" sz="1400" b="0" i="0" u="none" strike="noStrike" cap="none" spc="0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sym typeface="Arial"/>
                    </a:endParaRPr>
                  </a:p>
                  <a:p>
                    <a:r>
                      <a:rPr lang="en-US" altLang="zh-CN" sz="1400" dirty="0" smtClean="0"/>
                      <a:t>…</a:t>
                    </a:r>
                    <a:endParaRPr lang="zh-CN" altLang="en-US" sz="1400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𝑒𝑘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charset="0"/>
                                </a:rPr>
                                <m:t>31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sz="1400" b="0" i="1" smtClean="0">
                              <a:latin typeface="Cambria Math" charset="0"/>
                            </a:rPr>
                            <m:t>=…</m:t>
                          </m:r>
                          <m:r>
                            <a:rPr lang="zh-CN" altLang="en-US" sz="1400" b="0" i="1" smtClean="0">
                              <a:latin typeface="Cambria Math" charset="0"/>
                            </a:rPr>
                            <m:t> </m:t>
                          </m:r>
                        </m:oMath>
                      </m:oMathPara>
                    </a14:m>
                    <a:endParaRPr kumimoji="0" lang="en-US" sz="14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sym typeface="Arial"/>
                    </a:endParaRPr>
                  </a:p>
                </p:txBody>
              </p:sp>
            </mc:Choice>
            <mc:Fallback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2658" y="2907688"/>
                    <a:ext cx="2829697" cy="117871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584" t="-2577" b="-27835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/>
              <p:cNvCxnSpPr>
                <a:stCxn id="19" idx="3"/>
                <a:endCxn id="26" idx="1"/>
              </p:cNvCxnSpPr>
              <p:nvPr/>
            </p:nvCxnSpPr>
            <p:spPr>
              <a:xfrm>
                <a:off x="3676133" y="3491084"/>
                <a:ext cx="566525" cy="5964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bevel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Straight Arrow Connector 29"/>
              <p:cNvCxnSpPr>
                <a:stCxn id="9" idx="3"/>
                <a:endCxn id="7" idx="1"/>
              </p:cNvCxnSpPr>
              <p:nvPr/>
            </p:nvCxnSpPr>
            <p:spPr>
              <a:xfrm>
                <a:off x="3632882" y="1369052"/>
                <a:ext cx="546788" cy="5309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bevel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Elbow Connector 36"/>
              <p:cNvCxnSpPr>
                <a:stCxn id="17" idx="0"/>
                <a:endCxn id="9" idx="2"/>
              </p:cNvCxnSpPr>
              <p:nvPr/>
            </p:nvCxnSpPr>
            <p:spPr>
              <a:xfrm rot="5400000" flipH="1" flipV="1">
                <a:off x="1105764" y="1517501"/>
                <a:ext cx="1520210" cy="1915292"/>
              </a:xfrm>
              <a:prstGeom prst="bentConnector3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bevel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0" name="Elbow Connector 39"/>
              <p:cNvCxnSpPr>
                <a:stCxn id="26" idx="0"/>
                <a:endCxn id="47" idx="2"/>
              </p:cNvCxnSpPr>
              <p:nvPr/>
            </p:nvCxnSpPr>
            <p:spPr>
              <a:xfrm rot="5400000" flipH="1" flipV="1">
                <a:off x="6297489" y="1033244"/>
                <a:ext cx="1234463" cy="2514426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chemeClr val="accent1"/>
                </a:solidFill>
                <a:prstDash val="solid"/>
                <a:bevel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3" name="Rounded Rectangle 42"/>
              <p:cNvSpPr/>
              <p:nvPr/>
            </p:nvSpPr>
            <p:spPr>
              <a:xfrm>
                <a:off x="7362565" y="3168435"/>
                <a:ext cx="1618735" cy="691979"/>
              </a:xfrm>
              <a:prstGeom prst="round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424347" y="3205600"/>
                <a:ext cx="1706574" cy="584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dirty="0" smtClean="0"/>
                  <a:t>Key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schedule</a:t>
                </a:r>
                <a:endParaRPr lang="zh-CN" altLang="en-US" sz="1600" dirty="0" smtClean="0"/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rPr>
                  <a:t>Round</a:t>
                </a:r>
                <a:r>
                  <a:rPr kumimoji="0" lang="zh-CN" alt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rPr>
                  <a:t> </a:t>
                </a:r>
                <a:r>
                  <a:rPr lang="en-US" altLang="zh-CN" sz="1600" dirty="0"/>
                  <a:t>2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6812686" y="3513908"/>
                <a:ext cx="552962" cy="1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bevel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7" name="Rounded Rectangle 46"/>
              <p:cNvSpPr/>
              <p:nvPr/>
            </p:nvSpPr>
            <p:spPr>
              <a:xfrm>
                <a:off x="7362565" y="981246"/>
                <a:ext cx="1618735" cy="691979"/>
              </a:xfrm>
              <a:prstGeom prst="round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455239" y="1015912"/>
                <a:ext cx="1556953" cy="584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dirty="0" smtClean="0"/>
                  <a:t>Encryption</a:t>
                </a:r>
                <a:endParaRPr lang="zh-CN" altLang="en-US" sz="1600" dirty="0" smtClean="0"/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rPr>
                  <a:t>Round</a:t>
                </a:r>
                <a:r>
                  <a:rPr kumimoji="0" lang="zh-CN" alt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rPr>
                  <a:t> </a:t>
                </a:r>
                <a:r>
                  <a:rPr lang="en-US" altLang="zh-CN" sz="1600" dirty="0"/>
                  <a:t>2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7511903" y="3491083"/>
              <a:ext cx="460392" cy="1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7511903" y="1300941"/>
              <a:ext cx="460392" cy="1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8" name="TextBox 57"/>
            <p:cNvSpPr txBox="1"/>
            <p:nvPr/>
          </p:nvSpPr>
          <p:spPr>
            <a:xfrm>
              <a:off x="8068466" y="2114160"/>
              <a:ext cx="61833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689820" y="1497463"/>
            <a:ext cx="460392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1760032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704"/>
            <a:ext cx="9144000" cy="58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7996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3049" y="2729853"/>
            <a:ext cx="8892670" cy="2274377"/>
            <a:chOff x="93049" y="2729853"/>
            <a:chExt cx="8892670" cy="2274377"/>
          </a:xfrm>
        </p:grpSpPr>
        <p:sp>
          <p:nvSpPr>
            <p:cNvPr id="7" name="Rounded Rectangle 6"/>
            <p:cNvSpPr/>
            <p:nvPr/>
          </p:nvSpPr>
          <p:spPr>
            <a:xfrm>
              <a:off x="4880920" y="2971799"/>
              <a:ext cx="1569308" cy="1087395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nip Diagonal Corner Rectangle 8"/>
            <p:cNvSpPr/>
            <p:nvPr/>
          </p:nvSpPr>
          <p:spPr>
            <a:xfrm>
              <a:off x="2948046" y="2946371"/>
              <a:ext cx="864973" cy="1087395"/>
            </a:xfrm>
            <a:prstGeom prst="snip2Diag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nip Diagonal Corner Rectangle 9"/>
            <p:cNvSpPr/>
            <p:nvPr/>
          </p:nvSpPr>
          <p:spPr>
            <a:xfrm>
              <a:off x="2743736" y="3085735"/>
              <a:ext cx="864973" cy="1087395"/>
            </a:xfrm>
            <a:prstGeom prst="snip2Diag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007052" y="3330830"/>
              <a:ext cx="13516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SAT</a:t>
              </a:r>
              <a:r>
                <a:rPr lang="zh-CN" altLang="en-US" dirty="0" smtClean="0"/>
                <a:t> </a:t>
              </a:r>
              <a:r>
                <a:rPr lang="en-US" dirty="0" smtClean="0"/>
                <a:t>Solver</a:t>
              </a:r>
              <a:endParaRPr lang="en-US" dirty="0"/>
            </a:p>
          </p:txBody>
        </p:sp>
        <p:sp>
          <p:nvSpPr>
            <p:cNvPr id="5" name="Snip Diagonal Corner Rectangle 4"/>
            <p:cNvSpPr/>
            <p:nvPr/>
          </p:nvSpPr>
          <p:spPr>
            <a:xfrm>
              <a:off x="2484084" y="3242947"/>
              <a:ext cx="864973" cy="1087395"/>
            </a:xfrm>
            <a:prstGeom prst="snip2Diag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7503454" y="2776832"/>
                  <a:ext cx="1482265" cy="14773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/>
                    <a:t>Results</a:t>
                  </a:r>
                  <a:endParaRPr lang="zh-CN" altLang="en-US" dirty="0" smtClean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=</a:t>
                  </a:r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232.6</a:t>
                  </a:r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s</a:t>
                  </a:r>
                  <a:endParaRPr lang="zh-CN" altLang="en-US" dirty="0" smtClean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=</a:t>
                  </a:r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250.3</a:t>
                  </a:r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s</a:t>
                  </a:r>
                  <a:endParaRPr lang="zh-CN" altLang="en-US" dirty="0" smtClean="0"/>
                </a:p>
                <a:p>
                  <a:r>
                    <a:rPr lang="en-US" altLang="zh-CN" dirty="0" smtClean="0"/>
                    <a:t>…</a:t>
                  </a:r>
                  <a:endParaRPr lang="zh-CN" altLang="en-US" dirty="0" smtClean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=</a:t>
                  </a:r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178.4</a:t>
                  </a:r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s</a:t>
                  </a:r>
                  <a:endParaRPr lang="en-US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3454" y="2776832"/>
                  <a:ext cx="1482265" cy="147732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704" t="-2479" b="-57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Notched Right Arrow 10"/>
            <p:cNvSpPr/>
            <p:nvPr/>
          </p:nvSpPr>
          <p:spPr>
            <a:xfrm>
              <a:off x="6644518" y="3407013"/>
              <a:ext cx="741406" cy="379632"/>
            </a:xfrm>
            <a:prstGeom prst="notchedRightArrow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Notched Right Arrow 11"/>
            <p:cNvSpPr/>
            <p:nvPr/>
          </p:nvSpPr>
          <p:spPr>
            <a:xfrm>
              <a:off x="3999588" y="3407013"/>
              <a:ext cx="741406" cy="379632"/>
            </a:xfrm>
            <a:prstGeom prst="notchedRightArrow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nip Diagonal Corner Rectangle 12"/>
            <p:cNvSpPr/>
            <p:nvPr/>
          </p:nvSpPr>
          <p:spPr>
            <a:xfrm>
              <a:off x="167101" y="3053131"/>
              <a:ext cx="864973" cy="1087395"/>
            </a:xfrm>
            <a:prstGeom prst="snip2Diag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Notched Right Arrow 13"/>
            <p:cNvSpPr/>
            <p:nvPr/>
          </p:nvSpPr>
          <p:spPr>
            <a:xfrm>
              <a:off x="1370015" y="3407013"/>
              <a:ext cx="834292" cy="379632"/>
            </a:xfrm>
            <a:prstGeom prst="notchedRightArrow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10718" y="2729853"/>
              <a:ext cx="15776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/>
                <a:t>Guess</a:t>
              </a:r>
              <a:r>
                <a:rPr lang="zh-CN" altLang="en-US" sz="1600" dirty="0" smtClean="0"/>
                <a:t> </a:t>
              </a:r>
              <a:r>
                <a:rPr lang="en-US" altLang="zh-CN" sz="1600" dirty="0" smtClean="0"/>
                <a:t>different</a:t>
              </a:r>
              <a:endParaRPr lang="zh-CN" altLang="en-US" sz="1600" dirty="0" smtClean="0"/>
            </a:p>
            <a:p>
              <a:r>
                <a:rPr lang="en-US" altLang="zh-CN" sz="1600" dirty="0"/>
                <a:t>s</a:t>
              </a:r>
              <a:r>
                <a:rPr lang="en-US" altLang="zh-CN" sz="1600" dirty="0" smtClean="0"/>
                <a:t>et</a:t>
              </a:r>
              <a:r>
                <a:rPr lang="zh-CN" altLang="en-US" sz="1600" dirty="0" smtClean="0"/>
                <a:t> </a:t>
              </a:r>
              <a:r>
                <a:rPr lang="en-US" altLang="zh-CN" sz="1600" dirty="0" smtClean="0"/>
                <a:t>of</a:t>
              </a:r>
              <a:r>
                <a:rPr lang="zh-CN" altLang="en-US" sz="1600" dirty="0" smtClean="0"/>
                <a:t> </a:t>
              </a:r>
              <a:r>
                <a:rPr lang="en-US" altLang="zh-CN" sz="1600" dirty="0" smtClean="0"/>
                <a:t>bits</a:t>
              </a:r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/>
                <p:cNvSpPr/>
                <p:nvPr/>
              </p:nvSpPr>
              <p:spPr>
                <a:xfrm>
                  <a:off x="2556220" y="4357899"/>
                  <a:ext cx="144336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,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220" y="4357899"/>
                  <a:ext cx="1443368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/>
            <p:cNvSpPr/>
            <p:nvPr/>
          </p:nvSpPr>
          <p:spPr>
            <a:xfrm>
              <a:off x="93049" y="3249809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Problem</a:t>
              </a:r>
              <a:r>
                <a:rPr lang="zh-CN" altLang="en-US" dirty="0" smtClean="0"/>
                <a:t> </a:t>
              </a:r>
            </a:p>
            <a:p>
              <a:pPr algn="ctr"/>
              <a:r>
                <a:rPr lang="en-US" altLang="zh-CN" dirty="0" smtClean="0"/>
                <a:t>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7457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679996"/>
          </a:xfrm>
          <a:prstGeom prst="rect">
            <a:avLst/>
          </a:prstGeom>
        </p:spPr>
        <p:txBody>
          <a:bodyPr/>
          <a:lstStyle/>
          <a:p>
            <a:r>
              <a:t>Targets to study</a:t>
            </a:r>
          </a:p>
        </p:txBody>
      </p:sp>
      <p:sp>
        <p:nvSpPr>
          <p:cNvPr id="50" name="Shape 50"/>
          <p:cNvSpPr/>
          <p:nvPr/>
        </p:nvSpPr>
        <p:spPr>
          <a:xfrm>
            <a:off x="327025" y="2583744"/>
            <a:ext cx="8489951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[...] in the real world if your cryptography fails, you lose a million dollars or your secret agent gets killed.</a:t>
            </a:r>
          </a:p>
          <a:p>
            <a:endParaRPr/>
          </a:p>
          <a:p>
            <a:r>
              <a:t>In academia, if you write about a cryptosystem and then a few months later find a way to break it, you’ve got two new papers to add to your résumé![...]</a:t>
            </a:r>
          </a:p>
        </p:txBody>
      </p:sp>
      <p:sp>
        <p:nvSpPr>
          <p:cNvPr id="51" name="Shape 51"/>
          <p:cNvSpPr/>
          <p:nvPr/>
        </p:nvSpPr>
        <p:spPr>
          <a:xfrm>
            <a:off x="347905" y="1424869"/>
            <a:ext cx="8259092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Neal Koblitz:</a:t>
            </a:r>
          </a:p>
          <a:p>
            <a:r>
              <a:t>“The Uneasy Relationship Between Mathematics and Cryptography”, In Notices of the American Mathematical Society, September 2007, see </a:t>
            </a:r>
            <a:r>
              <a:rPr u="sng">
                <a:solidFill>
                  <a:srgbClr val="4B4620"/>
                </a:solidFill>
                <a:uFill>
                  <a:solidFill>
                    <a:srgbClr val="4B4620"/>
                  </a:solidFill>
                </a:uFill>
                <a:hlinkClick r:id="rId2"/>
              </a:rPr>
              <a:t>www.ams.org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Targets to Study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327025" y="1958975"/>
            <a:ext cx="8489950" cy="4149725"/>
          </a:xfrm>
          <a:prstGeom prst="rect">
            <a:avLst/>
          </a:prstGeom>
        </p:spPr>
        <p:txBody>
          <a:bodyPr/>
          <a:lstStyle/>
          <a:p>
            <a:r>
              <a:t>Low diffusion</a:t>
            </a:r>
          </a:p>
          <a:p>
            <a:r>
              <a:t>Low Multiplicative Complexity (MC)</a:t>
            </a:r>
          </a:p>
          <a:p>
            <a:r>
              <a:t>Low I/O degree</a:t>
            </a:r>
          </a:p>
          <a:p>
            <a:r>
              <a:t>Block cipher topology</a:t>
            </a:r>
          </a:p>
          <a:p>
            <a:r>
              <a:t>(Potential) Government standards</a:t>
            </a:r>
          </a:p>
        </p:txBody>
      </p:sp>
      <p:sp>
        <p:nvSpPr>
          <p:cNvPr id="56" name="Shape 56"/>
          <p:cNvSpPr/>
          <p:nvPr/>
        </p:nvSpPr>
        <p:spPr>
          <a:xfrm>
            <a:off x="246327" y="4956861"/>
            <a:ext cx="8651346" cy="424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 b="1"/>
            </a:lvl1pPr>
          </a:lstStyle>
          <a:p>
            <a:r>
              <a:t>We hope to contribute to future government crypto standards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block_cipher_topology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2764" y="698444"/>
            <a:ext cx="5448021" cy="5969056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 Cipher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sz="half" idx="1"/>
          </p:nvPr>
        </p:nvSpPr>
        <p:spPr>
          <a:xfrm>
            <a:off x="327025" y="1857375"/>
            <a:ext cx="4368999" cy="4149725"/>
          </a:xfrm>
          <a:prstGeom prst="rect">
            <a:avLst/>
          </a:prstGeom>
        </p:spPr>
        <p:txBody>
          <a:bodyPr/>
          <a:lstStyle/>
          <a:p>
            <a:r>
              <a:t>Read &amp; write access to inputs and outputs</a:t>
            </a:r>
          </a:p>
          <a:p>
            <a:r>
              <a:t>Variables in the middle are unknown and hard to  analyse </a:t>
            </a:r>
          </a:p>
        </p:txBody>
      </p:sp>
      <p:sp>
        <p:nvSpPr>
          <p:cNvPr id="62" name="Shape 62"/>
          <p:cNvSpPr/>
          <p:nvPr/>
        </p:nvSpPr>
        <p:spPr>
          <a:xfrm>
            <a:off x="982905" y="5196769"/>
            <a:ext cx="34287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* oral side:Block cipher is difficult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Contradiction Immunity</a:t>
            </a:r>
          </a:p>
        </p:txBody>
      </p:sp>
      <p:pic>
        <p:nvPicPr>
          <p:cNvPr id="66" name="Screen Shot 2015-10-05 at 22.13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60850"/>
            <a:ext cx="9144000" cy="528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GOST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28625" y="1781175"/>
            <a:ext cx="8489950" cy="4149725"/>
          </a:xfrm>
          <a:prstGeom prst="rect">
            <a:avLst/>
          </a:prstGeom>
        </p:spPr>
        <p:txBody>
          <a:bodyPr/>
          <a:lstStyle/>
          <a:p>
            <a:r>
              <a:t>The Official Encryption Standard of Russian Federation.</a:t>
            </a:r>
          </a:p>
          <a:p>
            <a:r>
              <a:t>Developed in the 1970s, or the 1980s, </a:t>
            </a:r>
          </a:p>
          <a:p>
            <a:pPr marL="800100" lvl="1" indent="-342900">
              <a:buChar char="»"/>
              <a:defRPr sz="2200"/>
            </a:pPr>
            <a:r>
              <a:t>First "Top Secret" algorithm.</a:t>
            </a:r>
          </a:p>
          <a:p>
            <a:pPr marL="800100" lvl="1" indent="-342900">
              <a:buChar char="»"/>
              <a:defRPr sz="2200"/>
            </a:pPr>
            <a:r>
              <a:t>Downgraded to "Secret" in 1990</a:t>
            </a:r>
          </a:p>
          <a:p>
            <a:r>
              <a:t>Declassified in 1994</a:t>
            </a:r>
          </a:p>
          <a:p>
            <a:r>
              <a:t>Submitted to ISO in 2010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of GOST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327025" y="2441575"/>
            <a:ext cx="8489950" cy="4149725"/>
          </a:xfrm>
          <a:prstGeom prst="rect">
            <a:avLst/>
          </a:prstGeom>
        </p:spPr>
        <p:txBody>
          <a:bodyPr/>
          <a:lstStyle/>
          <a:p>
            <a:r>
              <a:t>It was analysed by Schneier, Biham, Biryukov, Dunkelman, Wagner, Pieprzyk, Gabidulin,...</a:t>
            </a:r>
          </a:p>
          <a:p>
            <a:r>
              <a:t>Nobody found an attack...</a:t>
            </a:r>
          </a:p>
        </p:txBody>
      </p:sp>
      <p:sp>
        <p:nvSpPr>
          <p:cNvPr id="75" name="Shape 75"/>
          <p:cNvSpPr/>
          <p:nvPr/>
        </p:nvSpPr>
        <p:spPr>
          <a:xfrm>
            <a:off x="3573705" y="5679369"/>
            <a:ext cx="5059225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Nicolas Courtois, All about GOST slides</a:t>
            </a:r>
          </a:p>
          <a:p>
            <a:r>
              <a:rPr u="sng">
                <a:solidFill>
                  <a:srgbClr val="4B4620"/>
                </a:solidFill>
                <a:uFill>
                  <a:solidFill>
                    <a:srgbClr val="4B4620"/>
                  </a:solidFill>
                </a:uFill>
                <a:hlinkClick r:id="rId2"/>
              </a:rPr>
              <a:t>http://www.nicolascourtois.com/papers/GOST.pdf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FA1AC"/>
      </a:accent1>
      <a:accent2>
        <a:srgbClr val="004359"/>
      </a:accent2>
      <a:accent3>
        <a:srgbClr val="8F8F8F"/>
      </a:accent3>
      <a:accent4>
        <a:srgbClr val="707070"/>
      </a:accent4>
      <a:accent5>
        <a:srgbClr val="BFCCD1"/>
      </a:accent5>
      <a:accent6>
        <a:srgbClr val="003D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FA1AC"/>
      </a:accent1>
      <a:accent2>
        <a:srgbClr val="004359"/>
      </a:accent2>
      <a:accent3>
        <a:srgbClr val="8F8F8F"/>
      </a:accent3>
      <a:accent4>
        <a:srgbClr val="707070"/>
      </a:accent4>
      <a:accent5>
        <a:srgbClr val="BFCCD1"/>
      </a:accent5>
      <a:accent6>
        <a:srgbClr val="003D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5260</TotalTime>
  <Words>1345</Words>
  <Application>Microsoft Macintosh PowerPoint</Application>
  <PresentationFormat>On-screen Show (4:3)</PresentationFormat>
  <Paragraphs>263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Cambria Math</vt:lpstr>
      <vt:lpstr>Helvetica</vt:lpstr>
      <vt:lpstr>Helvetica Neue</vt:lpstr>
      <vt:lpstr>Arial</vt:lpstr>
      <vt:lpstr>Default</vt:lpstr>
      <vt:lpstr>Optimisation and Guess-then-Solver Attacks in Cryptanalysis</vt:lpstr>
      <vt:lpstr>Problem Statement</vt:lpstr>
      <vt:lpstr>Algebraic Cryptanalysis </vt:lpstr>
      <vt:lpstr>Targets to study</vt:lpstr>
      <vt:lpstr>Targets to Study</vt:lpstr>
      <vt:lpstr>Block Cipher</vt:lpstr>
      <vt:lpstr>Contradiction Immunity</vt:lpstr>
      <vt:lpstr>GOST</vt:lpstr>
      <vt:lpstr>Analysis of GOST</vt:lpstr>
      <vt:lpstr>Low Diffusion</vt:lpstr>
      <vt:lpstr>Our Attack on 8R GOST</vt:lpstr>
      <vt:lpstr>SIMON</vt:lpstr>
      <vt:lpstr>SIMON</vt:lpstr>
      <vt:lpstr>Structure of SIMON 64/128</vt:lpstr>
      <vt:lpstr>Our Approach</vt:lpstr>
      <vt:lpstr>Results</vt:lpstr>
      <vt:lpstr>Discussions</vt:lpstr>
      <vt:lpstr>Elliptic Curve Cryptography</vt:lpstr>
      <vt:lpstr>Summation Polynomials  </vt:lpstr>
      <vt:lpstr>Semaev Block Cipher!! Solving By AC? </vt:lpstr>
      <vt:lpstr>Bitcoin</vt:lpstr>
      <vt:lpstr>Brain Wallets</vt:lpstr>
      <vt:lpstr>PowerPoint Presentation</vt:lpstr>
      <vt:lpstr>What is wrong here?</vt:lpstr>
      <vt:lpstr>Speed Improvements</vt:lpstr>
      <vt:lpstr>Our Approach</vt:lpstr>
      <vt:lpstr>PowerPoint Presentation</vt:lpstr>
      <vt:lpstr>Some Latest Results</vt:lpstr>
      <vt:lpstr>Some Results</vt:lpstr>
      <vt:lpstr>Disclosure</vt:lpstr>
      <vt:lpstr>Open Research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and Guess-then-Solver Attacks in Cryptanalysis</dc:title>
  <cp:lastModifiedBy>Microsoft Office User</cp:lastModifiedBy>
  <cp:revision>14</cp:revision>
  <dcterms:modified xsi:type="dcterms:W3CDTF">2016-09-27T12:26:20Z</dcterms:modified>
</cp:coreProperties>
</file>