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8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2D3A-81BD-45C1-9E3F-E3D63DFA29FB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BC763-A577-4139-9468-42C163C5ADD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78004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3934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All </a:t>
            </a:r>
            <a:r>
              <a:rPr lang="sv-SE" baseline="0" dirty="0" err="1" smtClean="0"/>
              <a:t>scores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normalized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take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values</a:t>
            </a:r>
            <a:r>
              <a:rPr lang="sv-SE" baseline="0" dirty="0" smtClean="0"/>
              <a:t> -1, 0 or 1.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 smtClean="0"/>
              <a:t>Mode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scoring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decides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tag a </a:t>
            </a:r>
            <a:r>
              <a:rPr lang="sv-SE" baseline="0" dirty="0" err="1" smtClean="0"/>
              <a:t>tweet</a:t>
            </a:r>
            <a:r>
              <a:rPr lang="sv-SE" baseline="0" dirty="0" smtClean="0"/>
              <a:t> is given.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scores</a:t>
            </a:r>
            <a:r>
              <a:rPr lang="sv-SE" baseline="0" dirty="0" smtClean="0"/>
              <a:t> are different, the </a:t>
            </a:r>
            <a:r>
              <a:rPr lang="sv-SE" baseline="0" dirty="0" err="1" smtClean="0"/>
              <a:t>tweet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tagged</a:t>
            </a:r>
            <a:r>
              <a:rPr lang="sv-SE" baseline="0" dirty="0" smtClean="0"/>
              <a:t> as neutral. </a:t>
            </a: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Ratio</a:t>
            </a:r>
            <a:r>
              <a:rPr lang="sv-SE" dirty="0" smtClean="0"/>
              <a:t> of</a:t>
            </a:r>
            <a:r>
              <a:rPr lang="sv-SE" baseline="0" dirty="0" smtClean="0"/>
              <a:t> positive </a:t>
            </a:r>
            <a:r>
              <a:rPr lang="sv-SE" baseline="0" dirty="0" err="1" smtClean="0"/>
              <a:t>tweets</a:t>
            </a:r>
            <a:r>
              <a:rPr lang="sv-SE" baseline="0" dirty="0" smtClean="0"/>
              <a:t> – negative </a:t>
            </a:r>
            <a:r>
              <a:rPr lang="sv-SE" baseline="0" dirty="0" err="1" smtClean="0"/>
              <a:t>tweets</a:t>
            </a:r>
            <a:r>
              <a:rPr lang="sv-SE" baseline="0" dirty="0" smtClean="0"/>
              <a:t> / all </a:t>
            </a:r>
            <a:r>
              <a:rPr lang="sv-SE" baseline="0" dirty="0" err="1" smtClean="0"/>
              <a:t>tweets</a:t>
            </a:r>
            <a:endParaRPr lang="sv-SE" dirty="0" smtClean="0"/>
          </a:p>
          <a:p>
            <a:r>
              <a:rPr lang="sv-SE" dirty="0" err="1" smtClean="0"/>
              <a:t>Never</a:t>
            </a:r>
            <a:r>
              <a:rPr lang="sv-SE" dirty="0" smtClean="0"/>
              <a:t> negative for </a:t>
            </a:r>
            <a:r>
              <a:rPr lang="sv-SE" dirty="0" err="1" smtClean="0"/>
              <a:t>Obama</a:t>
            </a:r>
            <a:endParaRPr lang="sv-SE" dirty="0" smtClean="0"/>
          </a:p>
          <a:p>
            <a:r>
              <a:rPr lang="sv-SE" dirty="0" err="1" smtClean="0"/>
              <a:t>Around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zero/negative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Romney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Twitter REST API: 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Follower</a:t>
            </a:r>
            <a:r>
              <a:rPr lang="sv-SE" sz="2400" dirty="0" smtClean="0"/>
              <a:t> data, </a:t>
            </a:r>
            <a:r>
              <a:rPr lang="sv-SE" sz="2400" dirty="0" err="1" smtClean="0"/>
              <a:t>profile</a:t>
            </a:r>
            <a:r>
              <a:rPr lang="sv-SE" sz="2400" dirty="0" smtClean="0"/>
              <a:t> data,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Limitation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requests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Searches</a:t>
            </a:r>
            <a:r>
              <a:rPr lang="sv-SE" sz="2400" dirty="0" smtClean="0"/>
              <a:t> </a:t>
            </a:r>
            <a:r>
              <a:rPr lang="sv-SE" sz="2400" dirty="0" err="1" smtClean="0"/>
              <a:t>against</a:t>
            </a:r>
            <a:r>
              <a:rPr lang="sv-SE" sz="2400" dirty="0" smtClean="0"/>
              <a:t> a </a:t>
            </a:r>
            <a:r>
              <a:rPr lang="sv-SE" sz="2400" dirty="0" err="1" smtClean="0"/>
              <a:t>sample</a:t>
            </a:r>
            <a:r>
              <a:rPr lang="sv-SE" sz="2400" dirty="0" smtClean="0"/>
              <a:t> </a:t>
            </a:r>
            <a:r>
              <a:rPr lang="sv-SE" sz="2400" dirty="0" err="1" smtClean="0"/>
              <a:t>of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endParaRPr lang="sv-SE" sz="2400" dirty="0" smtClean="0"/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None/>
            </a:pPr>
            <a:r>
              <a:rPr lang="sv-SE" sz="2400" dirty="0" smtClean="0"/>
              <a:t>Streaming API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Tweets</a:t>
            </a:r>
            <a:r>
              <a:rPr lang="sv-SE" sz="2400" dirty="0" smtClean="0"/>
              <a:t> as </a:t>
            </a:r>
            <a:r>
              <a:rPr lang="sv-SE" sz="2400" dirty="0" err="1" smtClean="0"/>
              <a:t>they</a:t>
            </a:r>
            <a:r>
              <a:rPr lang="sv-SE" sz="2400" dirty="0" smtClean="0"/>
              <a:t> </a:t>
            </a:r>
            <a:r>
              <a:rPr lang="sv-SE" sz="2400" dirty="0" err="1" smtClean="0"/>
              <a:t>are</a:t>
            </a:r>
            <a:r>
              <a:rPr lang="sv-SE" sz="2400" dirty="0" smtClean="0"/>
              <a:t> </a:t>
            </a:r>
            <a:r>
              <a:rPr lang="sv-SE" sz="2400" dirty="0" err="1" smtClean="0"/>
              <a:t>tweeted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smtClean="0"/>
              <a:t>Public </a:t>
            </a:r>
            <a:r>
              <a:rPr lang="sv-SE" sz="2400" dirty="0" err="1" smtClean="0"/>
              <a:t>stream</a:t>
            </a:r>
            <a:r>
              <a:rPr lang="sv-SE" sz="2400" dirty="0" smtClean="0"/>
              <a:t> and </a:t>
            </a:r>
            <a:r>
              <a:rPr lang="sv-SE" sz="2400" dirty="0" err="1" smtClean="0"/>
              <a:t>user</a:t>
            </a:r>
            <a:r>
              <a:rPr lang="sv-SE" sz="2400" dirty="0" smtClean="0"/>
              <a:t> </a:t>
            </a:r>
            <a:r>
              <a:rPr lang="sv-SE" sz="2400" dirty="0" err="1" smtClean="0"/>
              <a:t>stream</a:t>
            </a:r>
            <a:endParaRPr lang="sv-SE" sz="24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400" dirty="0" err="1" smtClean="0"/>
              <a:t>Recieve</a:t>
            </a:r>
            <a:r>
              <a:rPr lang="sv-SE" sz="2400" dirty="0" smtClean="0"/>
              <a:t> </a:t>
            </a:r>
            <a:r>
              <a:rPr lang="sv-SE" sz="2400" dirty="0" err="1" smtClean="0"/>
              <a:t>tweets</a:t>
            </a:r>
            <a:r>
              <a:rPr lang="sv-SE" sz="2400" dirty="0" smtClean="0"/>
              <a:t> </a:t>
            </a:r>
            <a:r>
              <a:rPr lang="sv-SE" sz="2400" dirty="0" err="1" smtClean="0"/>
              <a:t>depending</a:t>
            </a:r>
            <a:r>
              <a:rPr lang="sv-SE" sz="2400" dirty="0" smtClean="0"/>
              <a:t> on </a:t>
            </a:r>
            <a:r>
              <a:rPr lang="sv-SE" sz="2400" dirty="0" err="1" smtClean="0"/>
              <a:t>language</a:t>
            </a:r>
            <a:r>
              <a:rPr lang="sv-SE" sz="2400" dirty="0" smtClean="0"/>
              <a:t>, </a:t>
            </a:r>
            <a:r>
              <a:rPr lang="sv-SE" sz="2400" dirty="0" err="1" smtClean="0"/>
              <a:t>user</a:t>
            </a:r>
            <a:r>
              <a:rPr lang="sv-SE" sz="2400" dirty="0" smtClean="0"/>
              <a:t>/</a:t>
            </a:r>
            <a:r>
              <a:rPr lang="sv-SE" sz="2400" dirty="0" err="1" smtClean="0"/>
              <a:t>users</a:t>
            </a:r>
            <a:r>
              <a:rPr lang="sv-SE" sz="2400" dirty="0" smtClean="0"/>
              <a:t>, </a:t>
            </a:r>
            <a:r>
              <a:rPr lang="sv-SE" sz="2400" dirty="0" err="1" smtClean="0"/>
              <a:t>words</a:t>
            </a:r>
            <a:r>
              <a:rPr lang="sv-SE" sz="2400" dirty="0" smtClean="0"/>
              <a:t>/</a:t>
            </a:r>
            <a:r>
              <a:rPr lang="sv-SE" sz="2400" dirty="0" err="1" smtClean="0"/>
              <a:t>hashtags</a:t>
            </a:r>
            <a:r>
              <a:rPr lang="sv-SE" sz="2400" dirty="0" smtClean="0"/>
              <a:t> or </a:t>
            </a:r>
            <a:r>
              <a:rPr lang="sv-SE" sz="2400" dirty="0" err="1" smtClean="0"/>
              <a:t>location</a:t>
            </a:r>
            <a:endParaRPr lang="sv-SE" sz="2400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88579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*</a:t>
            </a:r>
            <a:r>
              <a:rPr lang="en-US" baseline="0" noProof="0" dirty="0" smtClean="0"/>
              <a:t> Tweets are noisy due to use of a variety of languages, formats/signs, unstructured grammar and </a:t>
            </a:r>
            <a:r>
              <a:rPr lang="en-US" baseline="0" noProof="0" dirty="0" err="1" smtClean="0"/>
              <a:t>and</a:t>
            </a:r>
            <a:r>
              <a:rPr lang="en-US" baseline="0" noProof="0" dirty="0" smtClean="0"/>
              <a:t> unofficial </a:t>
            </a:r>
            <a:r>
              <a:rPr lang="en-US" baseline="0" noProof="0" dirty="0" err="1" smtClean="0"/>
              <a:t>abbrevations</a:t>
            </a:r>
            <a:r>
              <a:rPr lang="en-US" baseline="0" noProof="0" dirty="0" smtClean="0"/>
              <a:t>.</a:t>
            </a:r>
          </a:p>
          <a:p>
            <a:r>
              <a:rPr lang="en-US" baseline="0" noProof="0" dirty="0" smtClean="0"/>
              <a:t>-&gt; Need for text cleaning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* Simplest features are the individual words composing the tweet, and the associated feature values are the frequencies of word occurrences in the tweet.</a:t>
            </a:r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sv-SE" dirty="0" smtClean="0"/>
              <a:t>An N-gra</a:t>
            </a:r>
            <a:r>
              <a:rPr lang="sv-SE" baseline="0" dirty="0" smtClean="0"/>
              <a:t>m is a </a:t>
            </a:r>
            <a:r>
              <a:rPr lang="sv-SE" baseline="0" dirty="0" err="1" smtClean="0"/>
              <a:t>subsequence</a:t>
            </a:r>
            <a:r>
              <a:rPr lang="sv-SE" baseline="0" dirty="0" smtClean="0"/>
              <a:t> of N </a:t>
            </a:r>
            <a:r>
              <a:rPr lang="sv-SE" baseline="0" dirty="0" err="1" smtClean="0"/>
              <a:t>items</a:t>
            </a:r>
            <a:r>
              <a:rPr lang="sv-SE" baseline="0" dirty="0" smtClean="0"/>
              <a:t> in a given </a:t>
            </a:r>
            <a:r>
              <a:rPr lang="sv-SE" baseline="0" dirty="0" err="1" smtClean="0"/>
              <a:t>sequence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sequence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anything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characters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sv-SE" baseline="0" dirty="0" smtClean="0"/>
              <a:t> </a:t>
            </a:r>
            <a:r>
              <a:rPr lang="sv-SE" baseline="0" dirty="0" err="1" smtClean="0"/>
              <a:t>Unigram</a:t>
            </a:r>
            <a:r>
              <a:rPr lang="sv-SE" baseline="0" dirty="0" smtClean="0"/>
              <a:t> – A </a:t>
            </a:r>
            <a:r>
              <a:rPr lang="sv-SE" baseline="0" dirty="0" err="1" smtClean="0"/>
              <a:t>single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sv-SE" baseline="0" dirty="0" err="1" smtClean="0"/>
              <a:t>Bigram</a:t>
            </a:r>
            <a:r>
              <a:rPr lang="sv-SE" baseline="0" dirty="0" smtClean="0"/>
              <a:t> – A </a:t>
            </a:r>
            <a:r>
              <a:rPr lang="sv-SE" baseline="0" dirty="0" err="1" smtClean="0"/>
              <a:t>sequence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two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words</a:t>
            </a:r>
            <a:endParaRPr lang="sv-SE" baseline="0" dirty="0" smtClean="0"/>
          </a:p>
          <a:p>
            <a:pPr>
              <a:buFont typeface="Arial" charset="0"/>
              <a:buChar char="•"/>
            </a:pP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uni-</a:t>
            </a:r>
            <a:r>
              <a:rPr lang="sv-SE" baseline="0" dirty="0" smtClean="0"/>
              <a:t>, bi and </a:t>
            </a:r>
            <a:r>
              <a:rPr lang="sv-SE" baseline="0" dirty="0" err="1" smtClean="0"/>
              <a:t>trigram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generated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considered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attribute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Stop words: Words which have</a:t>
            </a:r>
            <a:r>
              <a:rPr lang="en-US" baseline="0" noProof="0" dirty="0" smtClean="0"/>
              <a:t> little information content and are unlikely to help with text mining -&gt; Are therefore removed</a:t>
            </a:r>
          </a:p>
          <a:p>
            <a:r>
              <a:rPr lang="en-US" baseline="0" noProof="0" dirty="0" smtClean="0"/>
              <a:t>Stop words within </a:t>
            </a:r>
            <a:r>
              <a:rPr lang="en-US" baseline="0" noProof="0" dirty="0" err="1" smtClean="0"/>
              <a:t>frases</a:t>
            </a:r>
            <a:r>
              <a:rPr lang="en-US" baseline="0" noProof="0" dirty="0" smtClean="0"/>
              <a:t> are in most cases retained (”to the”, a bigram, can also be removed)</a:t>
            </a:r>
          </a:p>
          <a:p>
            <a:endParaRPr lang="en-US" noProof="0" dirty="0" smtClean="0"/>
          </a:p>
          <a:p>
            <a:r>
              <a:rPr lang="en-US" noProof="0" dirty="0" smtClean="0"/>
              <a:t>Stemming</a:t>
            </a:r>
            <a:r>
              <a:rPr lang="en-US" baseline="0" noProof="0" dirty="0" smtClean="0"/>
              <a:t> has the disadvantage of discarding linguistic information</a:t>
            </a:r>
          </a:p>
          <a:p>
            <a:r>
              <a:rPr lang="en-US" baseline="0" noProof="0" dirty="0" smtClean="0"/>
              <a:t>Reduces the set of words -&gt; Reduced dimensionality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Are different types of stemming algorithms, one of the most common</a:t>
            </a:r>
            <a:r>
              <a:rPr lang="en-US" baseline="0" noProof="0" dirty="0" smtClean="0"/>
              <a:t> are Porter’s algorithm.  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Step by step, removes</a:t>
            </a:r>
            <a:r>
              <a:rPr lang="en-US" baseline="0" noProof="0" dirty="0" smtClean="0"/>
              <a:t> suffixes to bring variant forms of a word together</a:t>
            </a:r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10</a:t>
            </a:fld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noProof="0" dirty="0" smtClean="0"/>
              <a:t>Time-series for analyzing the increase of tweets that</a:t>
            </a:r>
            <a:r>
              <a:rPr lang="en-US" baseline="0" noProof="0" dirty="0" smtClean="0"/>
              <a:t> mentioned Ebola.</a:t>
            </a:r>
            <a:r>
              <a:rPr lang="en-US" noProof="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noProof="0" dirty="0" smtClean="0"/>
              <a:t>It is clear that the number of tweets mentioning</a:t>
            </a:r>
            <a:r>
              <a:rPr lang="en-US" baseline="0" noProof="0" dirty="0" smtClean="0"/>
              <a:t> Ebola increased rapidly during the time for the study. </a:t>
            </a:r>
          </a:p>
          <a:p>
            <a:pPr>
              <a:buFont typeface="Arial" charset="0"/>
              <a:buNone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11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N-grams</a:t>
            </a:r>
            <a:r>
              <a:rPr lang="en-US" baseline="0" noProof="0" dirty="0" smtClean="0"/>
              <a:t> were computed and clustered by K-means – Size of chart bubbles represent the relative frequency of the n-gram. </a:t>
            </a:r>
            <a:endParaRPr lang="en-US" noProof="0" dirty="0" smtClean="0"/>
          </a:p>
          <a:p>
            <a:r>
              <a:rPr lang="en-US" noProof="0" dirty="0" smtClean="0"/>
              <a:t>Four main public topics of concern were discussed: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Risk factors: Cause of the virus (transmission, infection) – The blue cluster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Prevention education: Health information (prevention methods, signs, symptoms) – The orange cluster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Disease trends: Spread and location (names of locations, information about spread) – The green cluster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Compassion: Prays for countries in Africa – The red cluster</a:t>
            </a:r>
            <a:endParaRPr lang="en-US" noProof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12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u="sng" dirty="0" smtClean="0"/>
              <a:t>Sentiment </a:t>
            </a:r>
            <a:r>
              <a:rPr lang="sv-SE" u="sng" dirty="0" err="1" smtClean="0"/>
              <a:t>analysis</a:t>
            </a:r>
            <a:r>
              <a:rPr lang="sv-SE" dirty="0" smtClean="0"/>
              <a:t>: </a:t>
            </a:r>
            <a:r>
              <a:rPr lang="sv-SE" dirty="0" err="1" smtClean="0"/>
              <a:t>Field</a:t>
            </a:r>
            <a:r>
              <a:rPr lang="sv-SE" dirty="0" smtClean="0"/>
              <a:t> of </a:t>
            </a:r>
            <a:r>
              <a:rPr lang="sv-SE" dirty="0" err="1" smtClean="0"/>
              <a:t>study</a:t>
            </a:r>
            <a:r>
              <a:rPr lang="sv-SE" dirty="0" smtClean="0"/>
              <a:t> that </a:t>
            </a:r>
            <a:r>
              <a:rPr lang="sv-SE" dirty="0" err="1" smtClean="0"/>
              <a:t>analyzes</a:t>
            </a:r>
            <a:r>
              <a:rPr lang="sv-SE" dirty="0" smtClean="0"/>
              <a:t> </a:t>
            </a:r>
            <a:r>
              <a:rPr lang="sv-SE" dirty="0" err="1" smtClean="0"/>
              <a:t>peoples</a:t>
            </a:r>
            <a:r>
              <a:rPr lang="sv-SE" dirty="0" smtClean="0"/>
              <a:t> </a:t>
            </a:r>
            <a:r>
              <a:rPr lang="sv-SE" dirty="0" err="1" smtClean="0"/>
              <a:t>opinons</a:t>
            </a:r>
            <a:r>
              <a:rPr lang="sv-SE" baseline="0" dirty="0" smtClean="0"/>
              <a:t>, sentiments, </a:t>
            </a:r>
            <a:r>
              <a:rPr lang="sv-SE" baseline="0" dirty="0" err="1" smtClean="0"/>
              <a:t>evaluations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appraises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attitudes</a:t>
            </a:r>
            <a:r>
              <a:rPr lang="sv-SE" baseline="0" dirty="0" smtClean="0"/>
              <a:t> and emotions </a:t>
            </a:r>
            <a:r>
              <a:rPr lang="sv-SE" baseline="0" dirty="0" err="1" smtClean="0"/>
              <a:t>towars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entities</a:t>
            </a:r>
            <a:r>
              <a:rPr lang="sv-SE" baseline="0" dirty="0" smtClean="0"/>
              <a:t>. In this </a:t>
            </a:r>
            <a:r>
              <a:rPr lang="sv-SE" baseline="0" dirty="0" err="1" smtClean="0"/>
              <a:t>example</a:t>
            </a:r>
            <a:r>
              <a:rPr lang="sv-SE" baseline="0" dirty="0" smtClean="0"/>
              <a:t> sentiment </a:t>
            </a:r>
            <a:r>
              <a:rPr lang="sv-SE" baseline="0" dirty="0" err="1" smtClean="0"/>
              <a:t>polarity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towars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candidates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keywords</a:t>
            </a:r>
            <a:r>
              <a:rPr lang="sv-SE" baseline="0" dirty="0" smtClean="0"/>
              <a:t>.</a:t>
            </a:r>
          </a:p>
          <a:p>
            <a:r>
              <a:rPr lang="sv-SE" u="sng" baseline="0" dirty="0" err="1" smtClean="0"/>
              <a:t>Score.polarity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a list of positive and negative opinion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 or sentiment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 in English. The </a:t>
            </a:r>
            <a:r>
              <a:rPr lang="sv-SE" baseline="0" dirty="0" err="1" smtClean="0"/>
              <a:t>score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computed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difference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number</a:t>
            </a:r>
            <a:r>
              <a:rPr lang="sv-SE" baseline="0" dirty="0" smtClean="0"/>
              <a:t> of </a:t>
            </a:r>
            <a:r>
              <a:rPr lang="sv-SE" baseline="0" dirty="0" err="1" smtClean="0"/>
              <a:t>positve</a:t>
            </a:r>
            <a:r>
              <a:rPr lang="sv-SE" baseline="0" dirty="0" smtClean="0"/>
              <a:t> and negative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tweet</a:t>
            </a:r>
            <a:r>
              <a:rPr lang="sv-SE" baseline="0" dirty="0" smtClean="0"/>
              <a:t>. Words are </a:t>
            </a:r>
            <a:r>
              <a:rPr lang="sv-SE" baseline="0" dirty="0" err="1" smtClean="0"/>
              <a:t>manually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selected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graded</a:t>
            </a:r>
            <a:r>
              <a:rPr lang="sv-SE" baseline="0" dirty="0" smtClean="0"/>
              <a:t> by a human </a:t>
            </a:r>
            <a:r>
              <a:rPr lang="sv-SE" baseline="0" dirty="0" err="1" smtClean="0"/>
              <a:t>judge</a:t>
            </a:r>
            <a:r>
              <a:rPr lang="sv-SE" baseline="0" dirty="0" smtClean="0"/>
              <a:t>.</a:t>
            </a:r>
          </a:p>
          <a:p>
            <a:r>
              <a:rPr lang="sv-SE" u="sng" baseline="0" dirty="0" err="1" smtClean="0"/>
              <a:t>Score.sentiment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Metric</a:t>
            </a:r>
            <a:r>
              <a:rPr lang="sv-SE" baseline="0" dirty="0" smtClean="0"/>
              <a:t> that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the R </a:t>
            </a:r>
            <a:r>
              <a:rPr lang="sv-SE" baseline="0" dirty="0" err="1" smtClean="0"/>
              <a:t>package</a:t>
            </a:r>
            <a:r>
              <a:rPr lang="sv-SE" baseline="0" dirty="0" smtClean="0"/>
              <a:t> sentiment to </a:t>
            </a:r>
            <a:r>
              <a:rPr lang="sv-SE" baseline="0" dirty="0" err="1" smtClean="0"/>
              <a:t>classify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polarity</a:t>
            </a:r>
            <a:r>
              <a:rPr lang="sv-SE" baseline="0" dirty="0" smtClean="0"/>
              <a:t> (positive or negative). It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a naive </a:t>
            </a:r>
            <a:r>
              <a:rPr lang="sv-SE" baseline="0" dirty="0" err="1" smtClean="0"/>
              <a:t>Bayes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classifier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lexicon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Score</a:t>
            </a:r>
            <a:r>
              <a:rPr lang="sv-SE" baseline="0" dirty="0" smtClean="0"/>
              <a:t> is -1, 0 or 1. </a:t>
            </a:r>
            <a:r>
              <a:rPr lang="sv-SE" baseline="0" dirty="0" err="1" smtClean="0"/>
              <a:t>Evaluates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, not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found</a:t>
            </a:r>
            <a:r>
              <a:rPr lang="sv-SE" baseline="0" dirty="0" smtClean="0"/>
              <a:t> in a </a:t>
            </a:r>
            <a:r>
              <a:rPr lang="sv-SE" baseline="0" dirty="0" err="1" smtClean="0"/>
              <a:t>specified</a:t>
            </a:r>
            <a:r>
              <a:rPr lang="sv-SE" baseline="0" dirty="0" smtClean="0"/>
              <a:t> list. </a:t>
            </a:r>
          </a:p>
          <a:p>
            <a:r>
              <a:rPr lang="sv-SE" u="sng" baseline="0" dirty="0" err="1" smtClean="0"/>
              <a:t>Score.afinn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Tweet’s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the AFINN list, a </a:t>
            </a:r>
            <a:r>
              <a:rPr lang="sv-SE" baseline="0" dirty="0" err="1" smtClean="0"/>
              <a:t>listof</a:t>
            </a:r>
            <a:r>
              <a:rPr lang="sv-SE" baseline="0" dirty="0" smtClean="0"/>
              <a:t> English </a:t>
            </a:r>
            <a:r>
              <a:rPr lang="sv-SE" baseline="0" dirty="0" err="1" smtClean="0"/>
              <a:t>words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rated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valence</a:t>
            </a:r>
            <a:r>
              <a:rPr lang="sv-SE" baseline="0" dirty="0" smtClean="0"/>
              <a:t> with an </a:t>
            </a:r>
            <a:r>
              <a:rPr lang="sv-SE" baseline="0" dirty="0" err="1" smtClean="0"/>
              <a:t>integer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-5 and 5. Words in list </a:t>
            </a:r>
            <a:r>
              <a:rPr lang="sv-SE" baseline="0" dirty="0" err="1" smtClean="0"/>
              <a:t>manually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labeled</a:t>
            </a:r>
            <a:r>
              <a:rPr lang="sv-SE" baseline="0" dirty="0" smtClean="0"/>
              <a:t> by Finn Nielsen.</a:t>
            </a:r>
          </a:p>
          <a:p>
            <a:pPr>
              <a:buFont typeface="Arial" charset="0"/>
              <a:buChar char="•"/>
            </a:pPr>
            <a:r>
              <a:rPr lang="sv-SE" baseline="0" dirty="0" smtClean="0"/>
              <a:t>Human </a:t>
            </a:r>
            <a:r>
              <a:rPr lang="sv-SE" baseline="0" dirty="0" err="1" smtClean="0"/>
              <a:t>judge</a:t>
            </a:r>
            <a:r>
              <a:rPr lang="sv-SE" baseline="0" dirty="0" smtClean="0"/>
              <a:t> in all </a:t>
            </a:r>
            <a:r>
              <a:rPr lang="sv-SE" baseline="0" dirty="0" err="1" smtClean="0"/>
              <a:t>cases</a:t>
            </a: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BC763-A577-4139-9468-42C163C5ADDC}" type="slidenum">
              <a:rPr lang="sv-SE" smtClean="0"/>
              <a:pPr/>
              <a:t>14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v-S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Klicka på ikonen för att lägga till en bild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med rundade hörn diagonalt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DC88DAC-BFFC-42AC-82DE-FBDFF6BE271E}" type="datetimeFigureOut">
              <a:rPr lang="sv-SE" smtClean="0"/>
              <a:pPr/>
              <a:t>2016-05-16</a:t>
            </a:fld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75D48AB-BDC4-4E3A-9A3A-59BBB2CCAE3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 Mining – Twitter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Gustav </a:t>
            </a:r>
            <a:r>
              <a:rPr lang="sv-SE" dirty="0" err="1" smtClean="0"/>
              <a:t>Sternelöv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3, </a:t>
            </a:r>
            <a:r>
              <a:rPr lang="sv-SE" dirty="0" err="1"/>
              <a:t>cont</a:t>
            </a:r>
            <a:r>
              <a:rPr lang="sv-SE" dirty="0"/>
              <a:t>.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lvl="1"/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most</a:t>
            </a:r>
            <a:r>
              <a:rPr lang="sv-SE" dirty="0" smtClean="0"/>
              <a:t> common </a:t>
            </a:r>
            <a:r>
              <a:rPr lang="sv-SE" dirty="0" err="1" smtClean="0"/>
              <a:t>approaches</a:t>
            </a:r>
            <a:r>
              <a:rPr lang="sv-SE" dirty="0" smtClean="0"/>
              <a:t> for </a:t>
            </a:r>
            <a:r>
              <a:rPr lang="sv-SE" dirty="0" err="1" smtClean="0"/>
              <a:t>stemming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068960"/>
            <a:ext cx="6323236" cy="1641539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710500"/>
            <a:ext cx="6323236" cy="15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7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Analyze</a:t>
            </a:r>
            <a:r>
              <a:rPr lang="sv-SE" dirty="0" smtClean="0"/>
              <a:t> data – The Ebola </a:t>
            </a:r>
            <a:r>
              <a:rPr lang="sv-SE" dirty="0" err="1" smtClean="0"/>
              <a:t>outbreak</a:t>
            </a:r>
            <a:endParaRPr lang="sv-SE" dirty="0" smtClean="0"/>
          </a:p>
          <a:p>
            <a:pPr lvl="1"/>
            <a:r>
              <a:rPr lang="en-US" dirty="0" smtClean="0"/>
              <a:t>Time-series to analyze the number</a:t>
            </a:r>
            <a:r>
              <a:rPr lang="en-US" dirty="0" smtClean="0"/>
              <a:t> </a:t>
            </a:r>
            <a:r>
              <a:rPr lang="en-US" dirty="0" smtClean="0"/>
              <a:t>of tweets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852936"/>
            <a:ext cx="6696744" cy="34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18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31640" y="4972000"/>
            <a:ext cx="7195460" cy="664536"/>
          </a:xfrm>
        </p:spPr>
        <p:txBody>
          <a:bodyPr>
            <a:noAutofit/>
          </a:bodyPr>
          <a:lstStyle/>
          <a:p>
            <a:r>
              <a:rPr lang="sv-SE" sz="3600" dirty="0"/>
              <a:t>Mining </a:t>
            </a:r>
            <a:r>
              <a:rPr lang="sv-SE" sz="3600" dirty="0" err="1"/>
              <a:t>of</a:t>
            </a:r>
            <a:r>
              <a:rPr lang="sv-SE" sz="3600" dirty="0"/>
              <a:t> </a:t>
            </a:r>
            <a:r>
              <a:rPr lang="sv-SE" sz="3600" dirty="0" err="1"/>
              <a:t>tweets</a:t>
            </a:r>
            <a:r>
              <a:rPr lang="sv-SE" sz="3600" dirty="0"/>
              <a:t> – Step </a:t>
            </a:r>
            <a:r>
              <a:rPr lang="sv-SE" sz="3600" dirty="0" smtClean="0"/>
              <a:t>4, </a:t>
            </a:r>
            <a:r>
              <a:rPr lang="sv-SE" sz="3600" dirty="0" err="1" smtClean="0"/>
              <a:t>cont</a:t>
            </a:r>
            <a:r>
              <a:rPr lang="sv-SE" sz="2800" dirty="0" smtClean="0"/>
              <a:t>.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sz="half" idx="2"/>
          </p:nvPr>
        </p:nvSpPr>
        <p:spPr>
          <a:xfrm>
            <a:off x="2699793" y="5733256"/>
            <a:ext cx="5856042" cy="912255"/>
          </a:xfrm>
        </p:spPr>
        <p:txBody>
          <a:bodyPr>
            <a:normAutofit/>
          </a:bodyPr>
          <a:lstStyle/>
          <a:p>
            <a:r>
              <a:rPr lang="sv-SE" sz="2600" dirty="0" smtClean="0"/>
              <a:t>N-grams </a:t>
            </a:r>
            <a:r>
              <a:rPr lang="sv-SE" sz="2600" dirty="0" err="1" smtClean="0"/>
              <a:t>clustered</a:t>
            </a:r>
            <a:r>
              <a:rPr lang="sv-SE" sz="2600" dirty="0" smtClean="0"/>
              <a:t> </a:t>
            </a:r>
            <a:r>
              <a:rPr lang="sv-SE" sz="2600" dirty="0" err="1" smtClean="0"/>
              <a:t>with</a:t>
            </a:r>
            <a:r>
              <a:rPr lang="sv-SE" sz="2600" dirty="0" smtClean="0"/>
              <a:t> the k-</a:t>
            </a:r>
            <a:r>
              <a:rPr lang="sv-SE" sz="2600" dirty="0" err="1" smtClean="0"/>
              <a:t>means</a:t>
            </a:r>
            <a:r>
              <a:rPr lang="sv-SE" sz="2600" dirty="0" smtClean="0"/>
              <a:t> </a:t>
            </a:r>
            <a:r>
              <a:rPr lang="sv-SE" sz="2600" dirty="0" err="1" smtClean="0"/>
              <a:t>algorithm</a:t>
            </a:r>
            <a:endParaRPr lang="sv-SE" sz="2600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06" b="1106"/>
          <a:stretch/>
        </p:blipFill>
        <p:spPr>
          <a:xfrm>
            <a:off x="251520" y="188640"/>
            <a:ext cx="8534400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35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 smtClean="0"/>
              <a:t>The US </a:t>
            </a:r>
            <a:r>
              <a:rPr lang="sv-SE" sz="3900" dirty="0" err="1" smtClean="0"/>
              <a:t>presidential</a:t>
            </a:r>
            <a:r>
              <a:rPr lang="sv-SE" sz="3900" dirty="0" smtClean="0"/>
              <a:t> </a:t>
            </a:r>
            <a:r>
              <a:rPr lang="sv-SE" sz="3900" dirty="0" err="1" smtClean="0"/>
              <a:t>election</a:t>
            </a:r>
            <a:r>
              <a:rPr lang="sv-SE" sz="3900" dirty="0" smtClean="0"/>
              <a:t> in 2012 </a:t>
            </a:r>
            <a:r>
              <a:rPr lang="sv-SE" sz="3900" dirty="0" err="1" smtClean="0"/>
              <a:t>reflected</a:t>
            </a:r>
            <a:r>
              <a:rPr lang="sv-SE" sz="3900" dirty="0" smtClean="0"/>
              <a:t> in </a:t>
            </a:r>
            <a:r>
              <a:rPr lang="sv-SE" sz="3900" dirty="0" err="1" smtClean="0"/>
              <a:t>tweets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Aim</a:t>
            </a:r>
            <a:r>
              <a:rPr lang="sv-SE" dirty="0"/>
              <a:t>: </a:t>
            </a:r>
          </a:p>
          <a:p>
            <a:pPr lvl="1"/>
            <a:r>
              <a:rPr lang="sv-SE" dirty="0" err="1"/>
              <a:t>Compare</a:t>
            </a:r>
            <a:r>
              <a:rPr lang="sv-SE" dirty="0"/>
              <a:t> sentiments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candidates</a:t>
            </a:r>
            <a:r>
              <a:rPr lang="sv-SE" dirty="0"/>
              <a:t> and </a:t>
            </a:r>
            <a:r>
              <a:rPr lang="sv-SE" dirty="0" err="1"/>
              <a:t>keywords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 dirty="0"/>
              <a:t> the </a:t>
            </a:r>
            <a:r>
              <a:rPr lang="sv-SE" dirty="0" err="1" smtClean="0"/>
              <a:t>election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from </a:t>
            </a:r>
            <a:r>
              <a:rPr lang="sv-SE" dirty="0" err="1" smtClean="0"/>
              <a:t>October</a:t>
            </a:r>
            <a:r>
              <a:rPr lang="sv-SE" dirty="0" smtClean="0"/>
              <a:t> to November 2012</a:t>
            </a:r>
          </a:p>
          <a:p>
            <a:r>
              <a:rPr lang="sv-SE" dirty="0" smtClean="0"/>
              <a:t>Total </a:t>
            </a:r>
            <a:r>
              <a:rPr lang="sv-SE" dirty="0" err="1" smtClean="0"/>
              <a:t>of</a:t>
            </a:r>
            <a:r>
              <a:rPr lang="sv-SE" dirty="0" smtClean="0"/>
              <a:t> 196,000 </a:t>
            </a:r>
            <a:r>
              <a:rPr lang="sv-SE" dirty="0" err="1" smtClean="0"/>
              <a:t>tweets</a:t>
            </a:r>
            <a:endParaRPr lang="sv-SE" dirty="0" smtClean="0"/>
          </a:p>
          <a:p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lvl="1"/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names</a:t>
            </a:r>
            <a:r>
              <a:rPr lang="sv-SE" dirty="0" smtClean="0"/>
              <a:t>, </a:t>
            </a:r>
            <a:r>
              <a:rPr lang="sv-SE" dirty="0" err="1" smtClean="0"/>
              <a:t>election</a:t>
            </a:r>
            <a:r>
              <a:rPr lang="sv-SE" dirty="0" smtClean="0"/>
              <a:t> </a:t>
            </a:r>
            <a:r>
              <a:rPr lang="sv-SE" dirty="0" err="1" smtClean="0"/>
              <a:t>related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r>
              <a:rPr lang="sv-SE" dirty="0" smtClean="0"/>
              <a:t> and </a:t>
            </a:r>
            <a:r>
              <a:rPr lang="sv-SE" dirty="0" err="1" smtClean="0"/>
              <a:t>candidates</a:t>
            </a:r>
            <a:r>
              <a:rPr lang="sv-SE" dirty="0" smtClean="0"/>
              <a:t> </a:t>
            </a:r>
            <a:r>
              <a:rPr lang="sv-SE" dirty="0" err="1" smtClean="0"/>
              <a:t>hashtags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3174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 smtClean="0"/>
              <a:t>tweets</a:t>
            </a:r>
            <a:r>
              <a:rPr lang="sv-SE" sz="3900" dirty="0" smtClean="0"/>
              <a:t>, </a:t>
            </a:r>
            <a:r>
              <a:rPr lang="sv-SE" sz="3900" dirty="0" err="1" smtClean="0"/>
              <a:t>cont</a:t>
            </a:r>
            <a:r>
              <a:rPr lang="sv-SE" sz="3900" dirty="0" smtClean="0"/>
              <a:t>.</a:t>
            </a:r>
            <a:endParaRPr lang="sv-SE" sz="39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, </a:t>
            </a:r>
            <a:r>
              <a:rPr lang="sv-SE" dirty="0" err="1"/>
              <a:t>punctuation</a:t>
            </a:r>
            <a:r>
              <a:rPr lang="sv-SE" dirty="0"/>
              <a:t> symbols etc.</a:t>
            </a:r>
          </a:p>
          <a:p>
            <a:pPr lvl="1"/>
            <a:r>
              <a:rPr lang="sv-SE" dirty="0" err="1"/>
              <a:t>Deleted</a:t>
            </a:r>
            <a:r>
              <a:rPr lang="sv-SE" dirty="0"/>
              <a:t> all RTs </a:t>
            </a:r>
          </a:p>
          <a:p>
            <a:pPr lvl="1"/>
            <a:r>
              <a:rPr lang="sv-SE" dirty="0" err="1"/>
              <a:t>Converted</a:t>
            </a:r>
            <a:r>
              <a:rPr lang="sv-SE" dirty="0"/>
              <a:t> </a:t>
            </a:r>
            <a:r>
              <a:rPr lang="sv-SE" dirty="0" err="1"/>
              <a:t>emoticons</a:t>
            </a:r>
            <a:r>
              <a:rPr lang="sv-SE" dirty="0"/>
              <a:t> to </a:t>
            </a:r>
            <a:r>
              <a:rPr lang="sv-SE" dirty="0" err="1" smtClean="0"/>
              <a:t>words</a:t>
            </a:r>
            <a:endParaRPr lang="sv-SE" dirty="0" smtClean="0"/>
          </a:p>
          <a:p>
            <a:r>
              <a:rPr lang="sv-SE" dirty="0" smtClean="0"/>
              <a:t>Sentiment </a:t>
            </a:r>
            <a:r>
              <a:rPr lang="sv-SE" dirty="0" err="1" smtClean="0"/>
              <a:t>analysis</a:t>
            </a:r>
            <a:endParaRPr lang="sv-SE" dirty="0" smtClean="0"/>
          </a:p>
          <a:p>
            <a:pPr lvl="1"/>
            <a:r>
              <a:rPr lang="sv-SE" dirty="0" err="1" smtClean="0"/>
              <a:t>Aim</a:t>
            </a:r>
            <a:r>
              <a:rPr lang="sv-SE" dirty="0" smtClean="0"/>
              <a:t> is to </a:t>
            </a:r>
            <a:r>
              <a:rPr lang="sv-SE" dirty="0" err="1" smtClean="0"/>
              <a:t>classify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as positive or negative</a:t>
            </a:r>
          </a:p>
          <a:p>
            <a:pPr lvl="1"/>
            <a:r>
              <a:rPr lang="sv-SE" dirty="0" smtClean="0"/>
              <a:t>3 </a:t>
            </a:r>
            <a:r>
              <a:rPr lang="sv-SE" dirty="0" err="1" smtClean="0"/>
              <a:t>scoring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r>
              <a:rPr lang="sv-SE" dirty="0" smtClean="0"/>
              <a:t> (</a:t>
            </a:r>
            <a:r>
              <a:rPr lang="sv-SE" dirty="0" err="1" smtClean="0"/>
              <a:t>Score.polarity</a:t>
            </a:r>
            <a:r>
              <a:rPr lang="sv-SE" dirty="0" smtClean="0"/>
              <a:t>, </a:t>
            </a:r>
            <a:r>
              <a:rPr lang="sv-SE" dirty="0" err="1" smtClean="0"/>
              <a:t>Score.sentiment</a:t>
            </a:r>
            <a:r>
              <a:rPr lang="sv-SE" dirty="0" smtClean="0"/>
              <a:t> and </a:t>
            </a:r>
            <a:r>
              <a:rPr lang="sv-SE" dirty="0" err="1" smtClean="0"/>
              <a:t>Score.afinn</a:t>
            </a:r>
            <a:r>
              <a:rPr lang="sv-SE" dirty="0" smtClean="0"/>
              <a:t>)</a:t>
            </a:r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1063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9340"/>
          <a:stretch/>
        </p:blipFill>
        <p:spPr>
          <a:xfrm>
            <a:off x="1835696" y="1612805"/>
            <a:ext cx="5688633" cy="190856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4" cstate="print"/>
          <a:srcRect l="1266" t="7790"/>
          <a:stretch/>
        </p:blipFill>
        <p:spPr>
          <a:xfrm>
            <a:off x="1835696" y="3645024"/>
            <a:ext cx="5688632" cy="25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40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900" dirty="0"/>
              <a:t>The US </a:t>
            </a:r>
            <a:r>
              <a:rPr lang="sv-SE" sz="3900" dirty="0" err="1"/>
              <a:t>presidential</a:t>
            </a:r>
            <a:r>
              <a:rPr lang="sv-SE" sz="3900" dirty="0"/>
              <a:t> </a:t>
            </a:r>
            <a:r>
              <a:rPr lang="sv-SE" sz="3900" dirty="0" err="1"/>
              <a:t>election</a:t>
            </a:r>
            <a:r>
              <a:rPr lang="sv-SE" sz="3900" dirty="0"/>
              <a:t> in 2012 </a:t>
            </a:r>
            <a:r>
              <a:rPr lang="sv-SE" sz="3900" dirty="0" err="1"/>
              <a:t>reflected</a:t>
            </a:r>
            <a:r>
              <a:rPr lang="sv-SE" sz="3900" dirty="0"/>
              <a:t> in </a:t>
            </a:r>
            <a:r>
              <a:rPr lang="sv-SE" sz="3900" dirty="0" err="1"/>
              <a:t>tweets</a:t>
            </a:r>
            <a:r>
              <a:rPr lang="sv-SE" sz="3900" dirty="0"/>
              <a:t>, </a:t>
            </a:r>
            <a:r>
              <a:rPr lang="sv-SE" sz="3900" dirty="0" err="1"/>
              <a:t>cont</a:t>
            </a:r>
            <a:r>
              <a:rPr lang="sv-SE" sz="3900" dirty="0"/>
              <a:t>.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2056" y="1646238"/>
            <a:ext cx="7539887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53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Sources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https://about.twitter.com/company , 27/4 -16</a:t>
            </a:r>
            <a:endParaRPr lang="sv-SE" dirty="0" smtClean="0"/>
          </a:p>
          <a:p>
            <a:r>
              <a:rPr lang="en-US" dirty="0" smtClean="0"/>
              <a:t>http://uk.businessinsider.com/tweets-on-twitter-is-in-serious-decline-2016-2, 27/4- </a:t>
            </a:r>
            <a:r>
              <a:rPr lang="en-US" dirty="0" smtClean="0"/>
              <a:t>16</a:t>
            </a:r>
          </a:p>
          <a:p>
            <a:r>
              <a:rPr lang="en-US" dirty="0" smtClean="0"/>
              <a:t>http://expandedramblings.com/index.php/march-2013-by-the-numbers-a-few-amazing-twitter-stats/, 27/4- 16</a:t>
            </a:r>
            <a:endParaRPr lang="sv-SE" dirty="0" smtClean="0"/>
          </a:p>
          <a:p>
            <a:r>
              <a:rPr lang="en-US" dirty="0" smtClean="0"/>
              <a:t>https://dev.twitter.com/rest/public, 28/4 - 16</a:t>
            </a:r>
            <a:endParaRPr lang="sv-SE" dirty="0" smtClean="0"/>
          </a:p>
          <a:p>
            <a:r>
              <a:rPr lang="en-US" dirty="0" smtClean="0"/>
              <a:t>https://dev.twitter.com/streaming/overview, 28/4-16</a:t>
            </a:r>
            <a:endParaRPr lang="sv-SE" dirty="0" smtClean="0"/>
          </a:p>
          <a:p>
            <a:r>
              <a:rPr lang="en-US" dirty="0" smtClean="0"/>
              <a:t>F. </a:t>
            </a:r>
            <a:r>
              <a:rPr lang="en-US" dirty="0" err="1" smtClean="0"/>
              <a:t>Nooralahzadeh</a:t>
            </a:r>
            <a:r>
              <a:rPr lang="en-US" dirty="0" smtClean="0"/>
              <a:t>, V. </a:t>
            </a:r>
            <a:r>
              <a:rPr lang="en-US" dirty="0" err="1" smtClean="0"/>
              <a:t>Arunachalam</a:t>
            </a:r>
            <a:r>
              <a:rPr lang="en-US" dirty="0" smtClean="0"/>
              <a:t> and C. G. </a:t>
            </a:r>
            <a:r>
              <a:rPr lang="en-US" dirty="0" err="1" smtClean="0"/>
              <a:t>Chiru</a:t>
            </a:r>
            <a:r>
              <a:rPr lang="en-US" dirty="0" smtClean="0"/>
              <a:t>, "2012 Presidential Elections on Twitter -- An Analysis of How the US and French Election were Reflected in Tweets," </a:t>
            </a:r>
            <a:r>
              <a:rPr lang="en-US" i="1" dirty="0" smtClean="0"/>
              <a:t>2013 19th International Conference on Control Systems and Computer Science</a:t>
            </a:r>
            <a:r>
              <a:rPr lang="en-US" dirty="0" smtClean="0"/>
              <a:t>, Bucharest, </a:t>
            </a:r>
            <a:r>
              <a:rPr lang="en-US" dirty="0" smtClean="0"/>
              <a:t>2013, </a:t>
            </a:r>
            <a:r>
              <a:rPr lang="en-US" dirty="0" smtClean="0"/>
              <a:t>pp. 240-246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Odlum</a:t>
            </a:r>
            <a:r>
              <a:rPr lang="en-US" dirty="0" smtClean="0"/>
              <a:t>, M., &amp; Yoon, S. (2015). Major article: What can we learn about the Ebola outbreak from tweets?. </a:t>
            </a:r>
            <a:r>
              <a:rPr lang="en-US" i="1" dirty="0" smtClean="0"/>
              <a:t>AJIC: American Journal Of Infection Control</a:t>
            </a:r>
            <a:r>
              <a:rPr lang="en-US" dirty="0" smtClean="0"/>
              <a:t>, </a:t>
            </a:r>
            <a:r>
              <a:rPr lang="en-US" i="1" dirty="0" smtClean="0"/>
              <a:t>43</a:t>
            </a:r>
            <a:r>
              <a:rPr lang="en-US" dirty="0" smtClean="0"/>
              <a:t>563-571. doi:10.1016/j.ajic.2015.02.023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485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Twitter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/>
          <a:lstStyle/>
          <a:p>
            <a:r>
              <a:rPr lang="sv-SE" dirty="0" smtClean="0"/>
              <a:t>Social </a:t>
            </a:r>
            <a:r>
              <a:rPr lang="sv-SE" dirty="0" err="1" smtClean="0"/>
              <a:t>network</a:t>
            </a:r>
            <a:r>
              <a:rPr lang="sv-SE" dirty="0" smtClean="0"/>
              <a:t>, </a:t>
            </a:r>
            <a:r>
              <a:rPr lang="sv-SE" dirty="0" err="1" smtClean="0"/>
              <a:t>launched</a:t>
            </a:r>
            <a:r>
              <a:rPr lang="sv-SE" dirty="0" smtClean="0"/>
              <a:t> in 2006</a:t>
            </a:r>
          </a:p>
          <a:p>
            <a:r>
              <a:rPr lang="sv-SE" dirty="0" err="1" smtClean="0"/>
              <a:t>Tweets</a:t>
            </a:r>
            <a:r>
              <a:rPr lang="sv-SE" dirty="0" smtClean="0"/>
              <a:t>, maximum 140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sv-SE" dirty="0" smtClean="0"/>
              <a:t>1.3 billion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endParaRPr lang="sv-SE" dirty="0" smtClean="0"/>
          </a:p>
          <a:p>
            <a:r>
              <a:rPr lang="en-US" dirty="0" smtClean="0"/>
              <a:t>320 million monthly active users</a:t>
            </a:r>
            <a:endParaRPr lang="sv-SE" dirty="0" smtClean="0"/>
          </a:p>
          <a:p>
            <a:r>
              <a:rPr lang="sv-SE" dirty="0" smtClean="0"/>
              <a:t>On </a:t>
            </a:r>
            <a:r>
              <a:rPr lang="sv-SE" dirty="0" err="1" smtClean="0"/>
              <a:t>average</a:t>
            </a:r>
            <a:r>
              <a:rPr lang="sv-SE" dirty="0" smtClean="0"/>
              <a:t> 303 million </a:t>
            </a:r>
            <a:r>
              <a:rPr lang="sv-SE" dirty="0" err="1" smtClean="0"/>
              <a:t>tweets/day</a:t>
            </a:r>
            <a:r>
              <a:rPr lang="sv-SE" dirty="0" smtClean="0"/>
              <a:t> (</a:t>
            </a:r>
            <a:r>
              <a:rPr lang="sv-SE" dirty="0" err="1" smtClean="0"/>
              <a:t>January</a:t>
            </a:r>
            <a:r>
              <a:rPr lang="sv-SE" dirty="0" smtClean="0"/>
              <a:t> 2016)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ubrik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Access </a:t>
            </a:r>
            <a:r>
              <a:rPr lang="sv-SE" dirty="0" err="1" smtClean="0"/>
              <a:t>Twitter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17" name="Platshållare för innehåll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Two</a:t>
            </a:r>
            <a:r>
              <a:rPr lang="sv-SE" dirty="0" smtClean="0"/>
              <a:t> public API:s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/>
              <a:t>Twitter REST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/>
              <a:t>Search</a:t>
            </a:r>
            <a:r>
              <a:rPr lang="sv-SE" sz="2900" dirty="0"/>
              <a:t> </a:t>
            </a:r>
            <a:r>
              <a:rPr lang="sv-SE" sz="2900" dirty="0" err="1"/>
              <a:t>against</a:t>
            </a:r>
            <a:r>
              <a:rPr lang="sv-SE" sz="2900" dirty="0"/>
              <a:t> a </a:t>
            </a:r>
            <a:r>
              <a:rPr lang="sv-SE" sz="2900" dirty="0" err="1"/>
              <a:t>sample</a:t>
            </a:r>
            <a:r>
              <a:rPr lang="sv-SE" sz="2900" dirty="0"/>
              <a:t> </a:t>
            </a:r>
            <a:r>
              <a:rPr lang="sv-SE" sz="2900" dirty="0" err="1"/>
              <a:t>of</a:t>
            </a:r>
            <a:r>
              <a:rPr lang="sv-SE" sz="2900" dirty="0"/>
              <a:t> </a:t>
            </a:r>
            <a:r>
              <a:rPr lang="sv-SE" sz="2900" dirty="0" err="1"/>
              <a:t>tweets</a:t>
            </a:r>
            <a:r>
              <a:rPr lang="sv-SE" sz="2900" dirty="0"/>
              <a:t> </a:t>
            </a:r>
            <a:r>
              <a:rPr lang="sv-SE" sz="2900" dirty="0" err="1"/>
              <a:t>published</a:t>
            </a:r>
            <a:r>
              <a:rPr lang="sv-SE" sz="2900" dirty="0"/>
              <a:t> in the </a:t>
            </a:r>
            <a:r>
              <a:rPr lang="sv-SE" sz="2900" dirty="0" err="1"/>
              <a:t>past</a:t>
            </a:r>
            <a:r>
              <a:rPr lang="sv-SE" sz="2900" dirty="0"/>
              <a:t> 7 </a:t>
            </a:r>
            <a:r>
              <a:rPr lang="sv-SE" sz="2900" dirty="0" err="1" smtClean="0"/>
              <a:t>days</a:t>
            </a:r>
            <a:endParaRPr lang="sv-SE" sz="2900" dirty="0" smtClean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Streaming API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2900" dirty="0" err="1" smtClean="0"/>
              <a:t>Tweets</a:t>
            </a:r>
            <a:r>
              <a:rPr lang="sv-SE" sz="2900" dirty="0" smtClean="0"/>
              <a:t> as </a:t>
            </a:r>
            <a:r>
              <a:rPr lang="sv-SE" sz="2900" dirty="0" err="1" smtClean="0"/>
              <a:t>they</a:t>
            </a:r>
            <a:r>
              <a:rPr lang="sv-SE" sz="2900" dirty="0" smtClean="0"/>
              <a:t> </a:t>
            </a:r>
            <a:r>
              <a:rPr lang="sv-SE" sz="2900" dirty="0" err="1" smtClean="0"/>
              <a:t>are</a:t>
            </a:r>
            <a:r>
              <a:rPr lang="sv-SE" sz="2900" dirty="0" smtClean="0"/>
              <a:t> </a:t>
            </a:r>
            <a:r>
              <a:rPr lang="sv-SE" sz="2900" dirty="0" err="1" smtClean="0"/>
              <a:t>tweeted</a:t>
            </a:r>
            <a:r>
              <a:rPr lang="sv-SE" sz="2900" dirty="0" smtClean="0"/>
              <a:t>, no sampling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sv-SE" sz="3200" dirty="0" smtClean="0"/>
              <a:t>R </a:t>
            </a:r>
            <a:r>
              <a:rPr lang="sv-SE" sz="3200" dirty="0" err="1" smtClean="0"/>
              <a:t>packages</a:t>
            </a:r>
            <a:r>
              <a:rPr lang="sv-SE" sz="3200" dirty="0" smtClean="0"/>
              <a:t> for easy access (</a:t>
            </a:r>
            <a:r>
              <a:rPr lang="sv-SE" sz="3200" dirty="0" err="1" smtClean="0"/>
              <a:t>twitteR</a:t>
            </a:r>
            <a:r>
              <a:rPr lang="sv-SE" sz="3200" dirty="0" smtClean="0"/>
              <a:t>, </a:t>
            </a:r>
            <a:r>
              <a:rPr lang="sv-SE" sz="3200" dirty="0" err="1" smtClean="0"/>
              <a:t>streamR</a:t>
            </a:r>
            <a:r>
              <a:rPr lang="sv-SE" sz="3200" dirty="0" smtClean="0"/>
              <a:t>)</a:t>
            </a:r>
          </a:p>
          <a:p>
            <a:pPr>
              <a:buNone/>
            </a:pP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use</a:t>
            </a:r>
            <a:r>
              <a:rPr lang="sv-SE" dirty="0" smtClean="0"/>
              <a:t> of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Predict</a:t>
            </a:r>
            <a:r>
              <a:rPr lang="sv-SE" dirty="0" smtClean="0"/>
              <a:t> real world </a:t>
            </a:r>
            <a:r>
              <a:rPr lang="sv-SE" dirty="0" err="1" smtClean="0"/>
              <a:t>outcomes</a:t>
            </a:r>
            <a:endParaRPr lang="sv-SE" dirty="0" smtClean="0"/>
          </a:p>
          <a:p>
            <a:pPr lvl="1"/>
            <a:r>
              <a:rPr lang="sv-SE" dirty="0" err="1" smtClean="0"/>
              <a:t>Presidential</a:t>
            </a:r>
            <a:r>
              <a:rPr lang="sv-SE" dirty="0" smtClean="0"/>
              <a:t> </a:t>
            </a:r>
            <a:r>
              <a:rPr lang="sv-SE" dirty="0" err="1" smtClean="0"/>
              <a:t>elections</a:t>
            </a:r>
            <a:endParaRPr lang="sv-SE" dirty="0" smtClean="0"/>
          </a:p>
          <a:p>
            <a:pPr lvl="1"/>
            <a:r>
              <a:rPr lang="sv-SE" dirty="0" err="1" smtClean="0"/>
              <a:t>Box-office</a:t>
            </a:r>
            <a:r>
              <a:rPr lang="sv-SE" dirty="0" smtClean="0"/>
              <a:t> </a:t>
            </a:r>
            <a:r>
              <a:rPr lang="sv-SE" dirty="0" err="1" smtClean="0"/>
              <a:t>revenues</a:t>
            </a:r>
            <a:r>
              <a:rPr lang="sv-SE" dirty="0" smtClean="0"/>
              <a:t> for </a:t>
            </a:r>
            <a:r>
              <a:rPr lang="sv-SE" dirty="0" err="1" smtClean="0"/>
              <a:t>movies</a:t>
            </a:r>
            <a:r>
              <a:rPr lang="sv-SE" dirty="0" smtClean="0"/>
              <a:t> </a:t>
            </a:r>
          </a:p>
          <a:p>
            <a:r>
              <a:rPr lang="en-US" dirty="0"/>
              <a:t>Analyze sentiments about presidential </a:t>
            </a:r>
            <a:r>
              <a:rPr lang="en-US" dirty="0" smtClean="0"/>
              <a:t>candidates</a:t>
            </a:r>
          </a:p>
          <a:p>
            <a:r>
              <a:rPr lang="sv-SE" dirty="0" err="1" smtClean="0"/>
              <a:t>Detect</a:t>
            </a:r>
            <a:r>
              <a:rPr lang="sv-SE" dirty="0" smtClean="0"/>
              <a:t> </a:t>
            </a:r>
            <a:r>
              <a:rPr lang="sv-SE" dirty="0" err="1" smtClean="0"/>
              <a:t>earthquakes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Learn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public </a:t>
            </a:r>
            <a:r>
              <a:rPr lang="sv-SE" dirty="0" err="1" smtClean="0"/>
              <a:t>reactions</a:t>
            </a:r>
            <a:r>
              <a:rPr lang="sv-SE" dirty="0" smtClean="0"/>
              <a:t> on an </a:t>
            </a:r>
            <a:r>
              <a:rPr lang="sv-SE" dirty="0" err="1" smtClean="0"/>
              <a:t>outbreak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disease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Ebola </a:t>
            </a:r>
            <a:r>
              <a:rPr lang="sv-SE" dirty="0" err="1" smtClean="0"/>
              <a:t>outbreak</a:t>
            </a:r>
            <a:r>
              <a:rPr lang="sv-SE" dirty="0" smtClean="0"/>
              <a:t> in </a:t>
            </a:r>
            <a:r>
              <a:rPr lang="sv-SE" dirty="0" err="1" smtClean="0"/>
              <a:t>tweets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1646237"/>
            <a:ext cx="8229601" cy="4526280"/>
          </a:xfrm>
        </p:spPr>
        <p:txBody>
          <a:bodyPr>
            <a:normAutofit/>
          </a:bodyPr>
          <a:lstStyle/>
          <a:p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aims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Twitter as a real-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Ebola </a:t>
            </a:r>
            <a:r>
              <a:rPr lang="sv-SE" dirty="0" err="1"/>
              <a:t>outbreak</a:t>
            </a:r>
            <a:r>
              <a:rPr lang="sv-SE" dirty="0"/>
              <a:t> </a:t>
            </a:r>
            <a:r>
              <a:rPr lang="sv-SE" dirty="0" err="1"/>
              <a:t>surveillance</a:t>
            </a:r>
            <a:r>
              <a:rPr lang="sv-SE" dirty="0"/>
              <a:t> to monitor information </a:t>
            </a:r>
            <a:r>
              <a:rPr lang="sv-SE" dirty="0" err="1"/>
              <a:t>spread</a:t>
            </a:r>
            <a:endParaRPr lang="sv-SE" dirty="0"/>
          </a:p>
          <a:p>
            <a:pPr lvl="1"/>
            <a:r>
              <a:rPr lang="sv-SE" dirty="0" err="1"/>
              <a:t>Examine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public </a:t>
            </a:r>
            <a:r>
              <a:rPr lang="sv-SE" dirty="0" err="1"/>
              <a:t>knowledge</a:t>
            </a:r>
            <a:r>
              <a:rPr lang="sv-SE" dirty="0"/>
              <a:t> and </a:t>
            </a:r>
            <a:r>
              <a:rPr lang="sv-SE" dirty="0" err="1" smtClean="0"/>
              <a:t>attitude</a:t>
            </a:r>
            <a:endParaRPr lang="sv-SE" dirty="0" smtClean="0"/>
          </a:p>
          <a:p>
            <a:r>
              <a:rPr lang="sv-SE" dirty="0" err="1" smtClean="0"/>
              <a:t>Tweets</a:t>
            </a:r>
            <a:r>
              <a:rPr lang="sv-SE" dirty="0" smtClean="0"/>
              <a:t> in English </a:t>
            </a:r>
            <a:r>
              <a:rPr lang="sv-SE" dirty="0" err="1" smtClean="0"/>
              <a:t>about</a:t>
            </a:r>
            <a:r>
              <a:rPr lang="sv-SE" dirty="0" smtClean="0"/>
              <a:t> Ebola (</a:t>
            </a:r>
            <a:r>
              <a:rPr lang="sv-SE" dirty="0" err="1" smtClean="0"/>
              <a:t>July</a:t>
            </a:r>
            <a:r>
              <a:rPr lang="sv-SE" dirty="0" smtClean="0"/>
              <a:t> 24 – August 1, 2014)</a:t>
            </a:r>
          </a:p>
          <a:p>
            <a:r>
              <a:rPr lang="sv-SE" dirty="0" smtClean="0"/>
              <a:t>42,236 </a:t>
            </a:r>
            <a:r>
              <a:rPr lang="sv-SE" dirty="0" err="1" smtClean="0"/>
              <a:t>tweets</a:t>
            </a:r>
            <a:r>
              <a:rPr lang="sv-SE" dirty="0" smtClean="0"/>
              <a:t> (16,499 </a:t>
            </a:r>
            <a:r>
              <a:rPr lang="sv-SE" dirty="0" err="1" smtClean="0"/>
              <a:t>unique</a:t>
            </a:r>
            <a:r>
              <a:rPr lang="sv-SE" dirty="0" smtClean="0"/>
              <a:t>, 25,737 RTs)</a:t>
            </a:r>
          </a:p>
        </p:txBody>
      </p:sp>
    </p:spTree>
    <p:extLst>
      <p:ext uri="{BB962C8B-B14F-4D97-AF65-F5344CB8AC3E}">
        <p14:creationId xmlns:p14="http://schemas.microsoft.com/office/powerpoint/2010/main" xmlns="" val="3448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Mining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tweets</a:t>
            </a:r>
            <a:r>
              <a:rPr lang="sv-SE" dirty="0" smtClean="0"/>
              <a:t> – Step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Build</a:t>
            </a:r>
            <a:r>
              <a:rPr lang="sv-SE" dirty="0" smtClean="0"/>
              <a:t> a </a:t>
            </a:r>
            <a:r>
              <a:rPr lang="sv-SE" dirty="0" err="1" smtClean="0"/>
              <a:t>tweet</a:t>
            </a:r>
            <a:r>
              <a:rPr lang="sv-SE" dirty="0" smtClean="0"/>
              <a:t> corpus</a:t>
            </a:r>
          </a:p>
          <a:p>
            <a:pPr lvl="1"/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keywords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smtClean="0"/>
              <a:t>#Ebola, #</a:t>
            </a:r>
            <a:r>
              <a:rPr lang="sv-SE" dirty="0" err="1" smtClean="0"/>
              <a:t>EbolaOutbreak</a:t>
            </a:r>
            <a:r>
              <a:rPr lang="sv-SE" dirty="0" smtClean="0"/>
              <a:t>, #</a:t>
            </a:r>
            <a:r>
              <a:rPr lang="sv-SE" dirty="0" err="1" smtClean="0"/>
              <a:t>EbolaVirus</a:t>
            </a:r>
            <a:r>
              <a:rPr lang="sv-SE" dirty="0" smtClean="0"/>
              <a:t>, 	#</a:t>
            </a:r>
            <a:r>
              <a:rPr lang="sv-SE" dirty="0" err="1" smtClean="0"/>
              <a:t>EbolaFacts</a:t>
            </a:r>
            <a:r>
              <a:rPr lang="sv-SE" dirty="0" smtClean="0"/>
              <a:t>. </a:t>
            </a:r>
          </a:p>
          <a:p>
            <a:pPr lvl="1"/>
            <a:r>
              <a:rPr lang="sv-SE" dirty="0" smtClean="0"/>
              <a:t>Information </a:t>
            </a:r>
            <a:r>
              <a:rPr lang="sv-SE" dirty="0" err="1" smtClean="0"/>
              <a:t>received</a:t>
            </a:r>
            <a:r>
              <a:rPr lang="sv-SE" dirty="0" smtClean="0"/>
              <a:t> from </a:t>
            </a:r>
            <a:r>
              <a:rPr lang="sv-SE" dirty="0" err="1" smtClean="0"/>
              <a:t>tweets</a:t>
            </a:r>
            <a:r>
              <a:rPr lang="sv-SE" dirty="0" smtClean="0"/>
              <a:t>: </a:t>
            </a:r>
          </a:p>
          <a:p>
            <a:pPr marL="411480" lvl="1" indent="0">
              <a:buNone/>
            </a:pPr>
            <a:r>
              <a:rPr lang="sv-SE" dirty="0"/>
              <a:t>	</a:t>
            </a:r>
            <a:r>
              <a:rPr lang="sv-SE" dirty="0" err="1" smtClean="0"/>
              <a:t>Content</a:t>
            </a:r>
            <a:r>
              <a:rPr lang="sv-SE" dirty="0" smtClean="0"/>
              <a:t>, time stamp, </a:t>
            </a:r>
            <a:r>
              <a:rPr lang="sv-SE" dirty="0" err="1"/>
              <a:t>g</a:t>
            </a:r>
            <a:r>
              <a:rPr lang="sv-SE" dirty="0" err="1" smtClean="0"/>
              <a:t>eographic</a:t>
            </a:r>
            <a:r>
              <a:rPr lang="sv-SE" dirty="0" smtClean="0"/>
              <a:t> </a:t>
            </a:r>
            <a:r>
              <a:rPr lang="sv-SE" dirty="0" err="1" smtClean="0"/>
              <a:t>location</a:t>
            </a:r>
            <a:r>
              <a:rPr lang="sv-SE" dirty="0" smtClean="0"/>
              <a:t>, </a:t>
            </a:r>
            <a:r>
              <a:rPr lang="sv-SE" dirty="0" err="1" smtClean="0"/>
              <a:t>user</a:t>
            </a:r>
            <a:r>
              <a:rPr lang="sv-SE" dirty="0" smtClean="0"/>
              <a:t> 	</a:t>
            </a:r>
            <a:r>
              <a:rPr lang="sv-SE" dirty="0" err="1" smtClean="0"/>
              <a:t>name</a:t>
            </a:r>
            <a:r>
              <a:rPr lang="sv-SE" dirty="0" smtClean="0"/>
              <a:t>,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(</a:t>
            </a:r>
            <a:r>
              <a:rPr lang="sv-SE" dirty="0" err="1" smtClean="0"/>
              <a:t>unique</a:t>
            </a:r>
            <a:r>
              <a:rPr lang="sv-SE" dirty="0" smtClean="0"/>
              <a:t> or RT) and 	</a:t>
            </a:r>
            <a:r>
              <a:rPr lang="sv-SE" dirty="0" err="1" smtClean="0"/>
              <a:t>number</a:t>
            </a:r>
            <a:r>
              <a:rPr lang="sv-SE" dirty="0" smtClean="0"/>
              <a:t> of </a:t>
            </a:r>
            <a:r>
              <a:rPr lang="sv-SE" dirty="0" err="1" smtClean="0"/>
              <a:t>followers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9353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</a:t>
            </a:r>
            <a:r>
              <a:rPr lang="sv-SE" dirty="0" err="1"/>
              <a:t>cleaning</a:t>
            </a:r>
            <a:endParaRPr lang="sv-SE" dirty="0"/>
          </a:p>
          <a:p>
            <a:pPr lvl="1"/>
            <a:r>
              <a:rPr lang="sv-SE" dirty="0" err="1"/>
              <a:t>Remove</a:t>
            </a:r>
            <a:r>
              <a:rPr lang="sv-SE" dirty="0"/>
              <a:t> non-standard or special </a:t>
            </a:r>
            <a:r>
              <a:rPr lang="sv-SE" dirty="0" err="1"/>
              <a:t>characters</a:t>
            </a:r>
            <a:r>
              <a:rPr lang="sv-SE" dirty="0"/>
              <a:t>      </a:t>
            </a:r>
            <a:r>
              <a:rPr lang="sv-SE" dirty="0" smtClean="0"/>
              <a:t>  (”, </a:t>
            </a:r>
            <a:r>
              <a:rPr lang="sv-SE" dirty="0"/>
              <a:t>´, ’, ;, ^, @)</a:t>
            </a:r>
          </a:p>
          <a:p>
            <a:pPr lvl="1"/>
            <a:r>
              <a:rPr lang="sv-SE" dirty="0" err="1"/>
              <a:t>Spaces</a:t>
            </a:r>
            <a:r>
              <a:rPr lang="sv-SE" dirty="0"/>
              <a:t>, </a:t>
            </a:r>
            <a:r>
              <a:rPr lang="sv-SE" dirty="0" err="1"/>
              <a:t>www</a:t>
            </a:r>
            <a:r>
              <a:rPr lang="sv-SE" dirty="0"/>
              <a:t>, http and </a:t>
            </a:r>
            <a:r>
              <a:rPr lang="sv-SE" dirty="0" err="1"/>
              <a:t>similar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tweets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 smtClean="0"/>
              <a:t>removed</a:t>
            </a:r>
            <a:endParaRPr lang="sv-SE" dirty="0" smtClean="0"/>
          </a:p>
          <a:p>
            <a:r>
              <a:rPr lang="sv-SE" dirty="0" smtClean="0"/>
              <a:t>Text Transformation</a:t>
            </a:r>
          </a:p>
          <a:p>
            <a:pPr lvl="1"/>
            <a:r>
              <a:rPr lang="sv-SE" dirty="0" err="1" smtClean="0"/>
              <a:t>Content</a:t>
            </a:r>
            <a:r>
              <a:rPr lang="sv-SE" dirty="0" smtClean="0"/>
              <a:t> is </a:t>
            </a:r>
            <a:r>
              <a:rPr lang="sv-SE" dirty="0" err="1" smtClean="0"/>
              <a:t>represented</a:t>
            </a:r>
            <a:r>
              <a:rPr lang="sv-SE" dirty="0" smtClean="0"/>
              <a:t> as 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features</a:t>
            </a:r>
          </a:p>
          <a:p>
            <a:pPr lvl="1"/>
            <a:r>
              <a:rPr lang="sv-SE" dirty="0" err="1" smtClean="0"/>
              <a:t>Individual</a:t>
            </a:r>
            <a:r>
              <a:rPr lang="sv-SE" dirty="0" smtClean="0"/>
              <a:t> </a:t>
            </a:r>
            <a:r>
              <a:rPr lang="sv-SE" dirty="0" err="1" smtClean="0"/>
              <a:t>words</a:t>
            </a:r>
            <a:r>
              <a:rPr lang="sv-SE" dirty="0" smtClean="0"/>
              <a:t> has the </a:t>
            </a:r>
            <a:r>
              <a:rPr lang="sv-SE" dirty="0" err="1" smtClean="0"/>
              <a:t>frequencies</a:t>
            </a:r>
            <a:r>
              <a:rPr lang="sv-SE" dirty="0" smtClean="0"/>
              <a:t> of </a:t>
            </a:r>
            <a:r>
              <a:rPr lang="en-US" dirty="0" smtClean="0"/>
              <a:t>occurrences </a:t>
            </a:r>
            <a:r>
              <a:rPr lang="sv-SE" dirty="0" smtClean="0"/>
              <a:t>as </a:t>
            </a:r>
            <a:r>
              <a:rPr lang="sv-SE" dirty="0" smtClean="0"/>
              <a:t>feature</a:t>
            </a:r>
          </a:p>
          <a:p>
            <a:pPr lvl="1"/>
            <a:r>
              <a:rPr lang="sv-SE" dirty="0" err="1" smtClean="0"/>
              <a:t>Other</a:t>
            </a:r>
            <a:r>
              <a:rPr lang="sv-SE" dirty="0" smtClean="0"/>
              <a:t> features: N-grams and </a:t>
            </a:r>
            <a:r>
              <a:rPr lang="sv-SE" dirty="0" err="1" smtClean="0"/>
              <a:t>numeric</a:t>
            </a:r>
            <a:r>
              <a:rPr lang="sv-SE" dirty="0" smtClean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20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2, </a:t>
            </a:r>
            <a:r>
              <a:rPr lang="sv-SE" dirty="0" err="1" smtClean="0"/>
              <a:t>cont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N-grams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subsequence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N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/>
              <a:t>An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 err="1" smtClean="0"/>
              <a:t>What</a:t>
            </a:r>
            <a:r>
              <a:rPr lang="sv-SE" dirty="0" smtClean="0"/>
              <a:t> is Ebola?”</a:t>
            </a:r>
            <a:endParaRPr lang="sv-SE" dirty="0"/>
          </a:p>
          <a:p>
            <a:pPr lvl="2"/>
            <a:r>
              <a:rPr lang="sv-SE" dirty="0"/>
              <a:t>3 </a:t>
            </a:r>
            <a:r>
              <a:rPr lang="sv-SE" dirty="0" err="1"/>
              <a:t>unigrams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”, ”</a:t>
            </a:r>
            <a:r>
              <a:rPr lang="sv-SE" dirty="0"/>
              <a:t> </a:t>
            </a:r>
            <a:r>
              <a:rPr lang="sv-SE" dirty="0" smtClean="0"/>
              <a:t>is”, ”Ebola”</a:t>
            </a:r>
            <a:endParaRPr lang="sv-SE" dirty="0"/>
          </a:p>
          <a:p>
            <a:pPr lvl="2"/>
            <a:r>
              <a:rPr lang="sv-SE" dirty="0"/>
              <a:t>2 </a:t>
            </a:r>
            <a:r>
              <a:rPr lang="sv-SE" dirty="0" err="1"/>
              <a:t>bigrams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smtClean="0"/>
              <a:t>is”, ”</a:t>
            </a:r>
            <a:r>
              <a:rPr lang="sv-SE" dirty="0"/>
              <a:t> is Ebola</a:t>
            </a:r>
            <a:r>
              <a:rPr lang="sv-SE" dirty="0" smtClean="0"/>
              <a:t>”</a:t>
            </a:r>
            <a:endParaRPr lang="sv-SE" dirty="0"/>
          </a:p>
          <a:p>
            <a:pPr lvl="2"/>
            <a:r>
              <a:rPr lang="sv-SE" dirty="0"/>
              <a:t>1 </a:t>
            </a:r>
            <a:r>
              <a:rPr lang="sv-SE" dirty="0" err="1"/>
              <a:t>trigram</a:t>
            </a:r>
            <a:r>
              <a:rPr lang="sv-SE" dirty="0"/>
              <a:t>: </a:t>
            </a:r>
            <a:r>
              <a:rPr lang="sv-SE" dirty="0" smtClean="0"/>
              <a:t>”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is Ebola</a:t>
            </a:r>
            <a:r>
              <a:rPr lang="sv-SE" dirty="0" smtClean="0"/>
              <a:t>”</a:t>
            </a:r>
          </a:p>
          <a:p>
            <a:pPr lvl="1"/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generated</a:t>
            </a:r>
            <a:r>
              <a:rPr lang="sv-SE" dirty="0" smtClean="0"/>
              <a:t> </a:t>
            </a:r>
            <a:r>
              <a:rPr lang="sv-SE" dirty="0" err="1" smtClean="0"/>
              <a:t>unigram</a:t>
            </a:r>
            <a:r>
              <a:rPr lang="sv-SE" dirty="0" smtClean="0"/>
              <a:t>, </a:t>
            </a:r>
            <a:r>
              <a:rPr lang="sv-SE" dirty="0" err="1" smtClean="0"/>
              <a:t>bigram</a:t>
            </a:r>
            <a:r>
              <a:rPr lang="sv-SE" dirty="0" smtClean="0"/>
              <a:t>, </a:t>
            </a:r>
            <a:r>
              <a:rPr lang="sv-SE" dirty="0" err="1" smtClean="0"/>
              <a:t>trigram</a:t>
            </a:r>
            <a:r>
              <a:rPr lang="sv-SE" dirty="0" smtClean="0"/>
              <a:t> and so on is an </a:t>
            </a:r>
            <a:r>
              <a:rPr lang="sv-SE" dirty="0" err="1" smtClean="0"/>
              <a:t>attribute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xmlns="" val="12784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Mining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tweets</a:t>
            </a:r>
            <a:r>
              <a:rPr lang="sv-SE" dirty="0"/>
              <a:t> – Step </a:t>
            </a:r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Dimensionallity</a:t>
            </a:r>
            <a:r>
              <a:rPr lang="sv-SE" dirty="0"/>
              <a:t> </a:t>
            </a:r>
            <a:r>
              <a:rPr lang="sv-SE" dirty="0" err="1"/>
              <a:t>reduction</a:t>
            </a:r>
            <a:endParaRPr lang="sv-SE" dirty="0"/>
          </a:p>
          <a:p>
            <a:pPr lvl="1"/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: </a:t>
            </a:r>
            <a:r>
              <a:rPr lang="sv-SE" dirty="0" err="1"/>
              <a:t>Removal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stop </a:t>
            </a:r>
            <a:r>
              <a:rPr lang="sv-SE" dirty="0" err="1"/>
              <a:t>words</a:t>
            </a:r>
            <a:r>
              <a:rPr lang="sv-SE" dirty="0"/>
              <a:t> and </a:t>
            </a:r>
            <a:r>
              <a:rPr lang="sv-SE" dirty="0" err="1" smtClean="0"/>
              <a:t>stemming</a:t>
            </a:r>
            <a:endParaRPr lang="sv-SE" dirty="0" smtClean="0"/>
          </a:p>
          <a:p>
            <a:r>
              <a:rPr lang="sv-SE" dirty="0"/>
              <a:t>Stop </a:t>
            </a:r>
            <a:r>
              <a:rPr lang="sv-SE" dirty="0" err="1"/>
              <a:t>words</a:t>
            </a:r>
            <a:endParaRPr lang="sv-SE" dirty="0"/>
          </a:p>
          <a:p>
            <a:pPr lvl="1"/>
            <a:r>
              <a:rPr lang="sv-SE" dirty="0"/>
              <a:t>Common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little</a:t>
            </a:r>
            <a:r>
              <a:rPr lang="sv-SE" dirty="0"/>
              <a:t> information (”the”, ”to</a:t>
            </a:r>
            <a:r>
              <a:rPr lang="sv-SE" dirty="0" smtClean="0"/>
              <a:t>”)</a:t>
            </a:r>
          </a:p>
          <a:p>
            <a:r>
              <a:rPr lang="sv-SE" dirty="0" err="1" smtClean="0"/>
              <a:t>Stemming</a:t>
            </a:r>
            <a:endParaRPr lang="sv-SE" dirty="0" smtClean="0"/>
          </a:p>
          <a:p>
            <a:pPr lvl="1"/>
            <a:r>
              <a:rPr lang="sv-SE" dirty="0" err="1" smtClean="0"/>
              <a:t>Identify</a:t>
            </a:r>
            <a:r>
              <a:rPr lang="sv-SE" dirty="0" smtClean="0"/>
              <a:t> a </a:t>
            </a:r>
            <a:r>
              <a:rPr lang="sv-SE" dirty="0" err="1" smtClean="0"/>
              <a:t>word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and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suffices</a:t>
            </a:r>
            <a:r>
              <a:rPr lang="sv-SE" dirty="0" smtClean="0"/>
              <a:t> and </a:t>
            </a:r>
            <a:r>
              <a:rPr lang="sv-SE" dirty="0" err="1" smtClean="0"/>
              <a:t>prefixes</a:t>
            </a:r>
            <a:r>
              <a:rPr lang="sv-SE" dirty="0" smtClean="0"/>
              <a:t> from different </a:t>
            </a:r>
            <a:r>
              <a:rPr lang="sv-SE" dirty="0" err="1" smtClean="0"/>
              <a:t>word</a:t>
            </a:r>
            <a:r>
              <a:rPr lang="sv-SE" dirty="0" smtClean="0"/>
              <a:t> forms</a:t>
            </a:r>
          </a:p>
          <a:p>
            <a:pPr lvl="1"/>
            <a:r>
              <a:rPr lang="sv-SE" dirty="0" err="1" smtClean="0"/>
              <a:t>Porter’s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endParaRPr lang="sv-SE" dirty="0" smtClean="0"/>
          </a:p>
          <a:p>
            <a:pPr marL="41148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228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jutet">
  <a:themeElements>
    <a:clrScheme name="Anpassat 1">
      <a:dk1>
        <a:sysClr val="windowText" lastClr="000000"/>
      </a:dk1>
      <a:lt1>
        <a:sysClr val="window" lastClr="FFFFFF"/>
      </a:lt1>
      <a:dk2>
        <a:srgbClr val="4099F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jutet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jute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990</TotalTime>
  <Words>1185</Words>
  <Application>Microsoft Office PowerPoint</Application>
  <PresentationFormat>Bildspel på skärmen (4:3)</PresentationFormat>
  <Paragraphs>146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Gjutet</vt:lpstr>
      <vt:lpstr>Web Mining – Twitter</vt:lpstr>
      <vt:lpstr>What is Twitter?</vt:lpstr>
      <vt:lpstr>Access Twitter data</vt:lpstr>
      <vt:lpstr>The use of tweets</vt:lpstr>
      <vt:lpstr>The Ebola outbreak in tweets</vt:lpstr>
      <vt:lpstr>Mining of tweets – Step 1</vt:lpstr>
      <vt:lpstr>Mining of tweets – Step 2</vt:lpstr>
      <vt:lpstr>Mining of tweets – Step 2, cont.</vt:lpstr>
      <vt:lpstr>Mining of tweets – Step 3</vt:lpstr>
      <vt:lpstr>Mining of tweets – Step 3, cont.</vt:lpstr>
      <vt:lpstr>Mining of tweets – Step 4</vt:lpstr>
      <vt:lpstr>Mining of tweets – Step 4, cont.</vt:lpstr>
      <vt:lpstr>The US presidential election in 2012 reflected in tweets</vt:lpstr>
      <vt:lpstr>The US presidential election in 2012 reflected in tweets, cont.</vt:lpstr>
      <vt:lpstr>The US presidential election in 2012 reflected in tweets, cont.</vt:lpstr>
      <vt:lpstr>The US presidential election in 2012 reflected in tweets, cont.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– Why and how</dc:title>
  <dc:creator>Gustav</dc:creator>
  <cp:lastModifiedBy>Gustav</cp:lastModifiedBy>
  <cp:revision>56</cp:revision>
  <dcterms:created xsi:type="dcterms:W3CDTF">2016-04-22T10:55:59Z</dcterms:created>
  <dcterms:modified xsi:type="dcterms:W3CDTF">2016-05-16T12:55:19Z</dcterms:modified>
</cp:coreProperties>
</file>