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spb.onk.su/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cop-for-presentati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1063" y="473297"/>
            <a:ext cx="11742674" cy="88070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Z9qKivX_kL0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98541" y="-183063"/>
            <a:ext cx="15189082" cy="10119726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35"/>
          <p:cNvSpPr/>
          <p:nvPr>
            <p:ph type="body" idx="1"/>
          </p:nvPr>
        </p:nvSpPr>
        <p:spPr>
          <a:xfrm>
            <a:off x="863600" y="7806266"/>
            <a:ext cx="10464800" cy="1130301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/>
          <a:lstStyle/>
          <a:p>
            <a:pPr lvl="0" defTabSz="280415">
              <a:defRPr sz="1800"/>
            </a:pPr>
            <a:r>
              <a:rPr b="1" sz="1727"/>
              <a:t>Полицейские не соблюдают права граждан при задержании, бьют их, обижают, третируют, содержат в оп дольше положенного и прочая и прочая</a:t>
            </a:r>
            <a:endParaRPr b="1" sz="1727"/>
          </a:p>
          <a:p>
            <a:pPr lvl="0" defTabSz="280415">
              <a:defRPr sz="1800"/>
            </a:pPr>
            <a:endParaRPr b="1" sz="1727"/>
          </a:p>
          <a:p>
            <a:pPr lvl="0" defTabSz="280415">
              <a:defRPr sz="1800"/>
            </a:pPr>
            <a:r>
              <a:rPr b="1" sz="1727"/>
              <a:t>а жаловаться долго, муторно и дорого - адвокаты не справляются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0iL2u766DUk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/>
          <p:nvPr>
            <p:ph type="body" idx="1"/>
          </p:nvPr>
        </p:nvSpPr>
        <p:spPr>
          <a:xfrm>
            <a:off x="1270000" y="423333"/>
            <a:ext cx="10464801" cy="1130301"/>
          </a:xfrm>
          <a:prstGeom prst="rect">
            <a:avLst/>
          </a:prstGeom>
          <a:gradFill>
            <a:gsLst>
              <a:gs pos="0">
                <a:srgbClr val="0365C0"/>
              </a:gs>
              <a:gs pos="100000">
                <a:srgbClr val="0365C0"/>
              </a:gs>
            </a:gsLst>
            <a:lin ang="5400000"/>
          </a:gradFill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/>
          <a:lstStyle/>
          <a:p>
            <a:pPr lvl="0">
              <a:defRPr sz="1800"/>
            </a:pPr>
            <a:r>
              <a:rPr b="1" sz="2400">
                <a:solidFill>
                  <a:srgbClr val="FFFFFF"/>
                </a:solidFill>
              </a:rPr>
              <a:t>Целевая аудитория</a:t>
            </a:r>
            <a:endParaRPr b="1" sz="24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b="1" sz="2400">
                <a:solidFill>
                  <a:srgbClr val="FFFFFF"/>
                </a:solidFill>
              </a:rPr>
              <a:t>граждане, которых недавно задержали и отпустили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C42rqLkJ2ek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4825" y="0"/>
            <a:ext cx="6915151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41"/>
          <p:cNvSpPr/>
          <p:nvPr>
            <p:ph type="body" idx="1"/>
          </p:nvPr>
        </p:nvSpPr>
        <p:spPr>
          <a:xfrm>
            <a:off x="1269999" y="999988"/>
            <a:ext cx="10464801" cy="1130301"/>
          </a:xfrm>
          <a:prstGeom prst="rect">
            <a:avLst/>
          </a:prstGeom>
          <a:blipFill>
            <a:blip r:embed="rId3"/>
          </a:blipFill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/>
          <a:lstStyle>
            <a:lvl1pPr>
              <a:defRPr b="1" sz="2400">
                <a:solidFill>
                  <a:srgbClr val="FFFFF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FFFFFF"/>
                </a:solidFill>
              </a:rPr>
              <a:t>Решение: упрощение процедуры написания и подачи юридически корректной жалобы в прокуратуру и другие органы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creen Shot 2014-10-26 at 16.22.4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2481" y="1499269"/>
            <a:ext cx="10599838" cy="6755062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>
            <p:ph type="body" idx="1"/>
          </p:nvPr>
        </p:nvSpPr>
        <p:spPr>
          <a:xfrm>
            <a:off x="1270000" y="6604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b="1" sz="3800"/>
            </a:lvl1pPr>
          </a:lstStyle>
          <a:p>
            <a:pPr lvl="0">
              <a:defRPr b="0" sz="1800"/>
            </a:pPr>
            <a:r>
              <a:rPr b="1" sz="3800"/>
              <a:t>Генератор заявлений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body" idx="1"/>
          </p:nvPr>
        </p:nvSpPr>
        <p:spPr>
          <a:xfrm>
            <a:off x="1270000" y="6604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b="1" sz="3800"/>
            </a:lvl1pPr>
          </a:lstStyle>
          <a:p>
            <a:pPr lvl="0">
              <a:defRPr b="0" sz="1800"/>
            </a:pPr>
            <a:r>
              <a:rPr b="1" sz="3800"/>
              <a:t>Готовая жалоба за 2 минуты!</a:t>
            </a:r>
          </a:p>
        </p:txBody>
      </p:sp>
      <p:pic>
        <p:nvPicPr>
          <p:cNvPr id="47" name="478201.jpg"/>
          <p:cNvPicPr/>
          <p:nvPr/>
        </p:nvPicPr>
        <p:blipFill>
          <a:blip r:embed="rId2">
            <a:extLst/>
          </a:blip>
          <a:srcRect l="4819" t="0" r="0" b="8524"/>
          <a:stretch>
            <a:fillRect/>
          </a:stretch>
        </p:blipFill>
        <p:spPr>
          <a:xfrm>
            <a:off x="3395067" y="1250995"/>
            <a:ext cx="6214534" cy="81329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body" idx="1"/>
          </p:nvPr>
        </p:nvSpPr>
        <p:spPr>
          <a:xfrm>
            <a:off x="1270000" y="7112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b="1" sz="4200"/>
            </a:lvl1pPr>
          </a:lstStyle>
          <a:p>
            <a:pPr lvl="0">
              <a:defRPr b="0" sz="1800"/>
            </a:pPr>
            <a:r>
              <a:rPr b="1" sz="4200"/>
              <a:t>Сбор пожертвований </a:t>
            </a:r>
          </a:p>
        </p:txBody>
      </p:sp>
      <p:pic>
        <p:nvPicPr>
          <p:cNvPr id="50" name="Screen Shot 2014-10-26 at 16.25.5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909588"/>
            <a:ext cx="13004801" cy="3934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body" idx="1"/>
          </p:nvPr>
        </p:nvSpPr>
        <p:spPr>
          <a:xfrm>
            <a:off x="1269999" y="660400"/>
            <a:ext cx="10464801" cy="1130301"/>
          </a:xfrm>
          <a:prstGeom prst="rect">
            <a:avLst/>
          </a:prstGeom>
        </p:spPr>
        <p:txBody>
          <a:bodyPr/>
          <a:lstStyle>
            <a:lvl1pPr>
              <a:defRPr b="1" sz="3800"/>
            </a:lvl1pPr>
          </a:lstStyle>
          <a:p>
            <a:pPr lvl="0">
              <a:defRPr b="0" sz="1800"/>
            </a:pPr>
            <a:r>
              <a:rPr b="1" sz="3800"/>
              <a:t>Технологии, открытые данные </a:t>
            </a:r>
          </a:p>
        </p:txBody>
      </p:sp>
      <p:sp>
        <p:nvSpPr>
          <p:cNvPr id="53" name="Shape 53"/>
          <p:cNvSpPr/>
          <p:nvPr/>
        </p:nvSpPr>
        <p:spPr>
          <a:xfrm>
            <a:off x="1322688" y="2423583"/>
            <a:ext cx="10874604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444500" indent="-444500" algn="l">
              <a:buSzPct val="75000"/>
              <a:buChar char="•"/>
              <a:defRPr sz="1800"/>
            </a:pPr>
            <a:r>
              <a:rPr sz="3600"/>
              <a:t>Github.io</a:t>
            </a:r>
            <a:endParaRPr sz="36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600"/>
              <a:t>JavaScript</a:t>
            </a:r>
            <a:endParaRPr sz="36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600"/>
              <a:t>Bootstrap</a:t>
            </a:r>
            <a:endParaRPr sz="36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600"/>
              <a:t>jQuery</a:t>
            </a:r>
            <a:endParaRPr sz="36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600"/>
              <a:t>HTML </a:t>
            </a:r>
            <a:endParaRPr sz="36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600"/>
              <a:t>сделано в PyCharm</a:t>
            </a:r>
            <a:endParaRPr sz="36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600" u="sng">
                <a:hlinkClick r:id="rId2" invalidUrl="" action="" tgtFrame="" tooltip="" history="1" highlightClick="0" endSnd="0"/>
              </a:rPr>
              <a:t>http://spb.onk.su/</a:t>
            </a:r>
            <a:r>
              <a:rPr sz="3600"/>
              <a:t> - контакты ГУВД и прокуратуры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body" idx="1"/>
          </p:nvPr>
        </p:nvSpPr>
        <p:spPr>
          <a:xfrm>
            <a:off x="1270000" y="8890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 lvl="0">
              <a:defRPr sz="1800"/>
            </a:pPr>
            <a:r>
              <a:rPr sz="5300"/>
              <a:t>Команда </a:t>
            </a:r>
          </a:p>
        </p:txBody>
      </p:sp>
      <p:pic>
        <p:nvPicPr>
          <p:cNvPr id="56" name="y_c38a4c79.jpg"/>
          <p:cNvPicPr/>
          <p:nvPr/>
        </p:nvPicPr>
        <p:blipFill>
          <a:blip r:embed="rId2">
            <a:extLst/>
          </a:blip>
          <a:srcRect l="0" t="0" r="34174" b="0"/>
          <a:stretch>
            <a:fillRect/>
          </a:stretch>
        </p:blipFill>
        <p:spPr>
          <a:xfrm>
            <a:off x="7211325" y="2561865"/>
            <a:ext cx="4589445" cy="4629956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150259_4631663065720_129136487_n.jpg"/>
          <p:cNvPicPr/>
          <p:nvPr/>
        </p:nvPicPr>
        <p:blipFill>
          <a:blip r:embed="rId3">
            <a:extLst/>
          </a:blip>
          <a:srcRect l="3343" t="11091" r="410" b="16799"/>
          <a:stretch>
            <a:fillRect/>
          </a:stretch>
        </p:blipFill>
        <p:spPr>
          <a:xfrm>
            <a:off x="1311465" y="2487414"/>
            <a:ext cx="4922474" cy="4778670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/>
        </p:nvSpPr>
        <p:spPr>
          <a:xfrm>
            <a:off x="1429535" y="7150100"/>
            <a:ext cx="468630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Владимир Беркутов, </a:t>
            </a:r>
            <a:endParaRPr sz="3600"/>
          </a:p>
          <a:p>
            <a:pPr lvl="0">
              <a:defRPr sz="1800"/>
            </a:pPr>
            <a:r>
              <a:rPr sz="3600"/>
              <a:t>программист</a:t>
            </a:r>
          </a:p>
        </p:txBody>
      </p:sp>
      <p:sp>
        <p:nvSpPr>
          <p:cNvPr id="59" name="Shape 59"/>
          <p:cNvSpPr/>
          <p:nvPr/>
        </p:nvSpPr>
        <p:spPr>
          <a:xfrm>
            <a:off x="7181652" y="7423150"/>
            <a:ext cx="46488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Яна Теплицкая, автор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