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3" r:id="rId3"/>
    <p:sldId id="326" r:id="rId4"/>
    <p:sldId id="327" r:id="rId5"/>
    <p:sldId id="328" r:id="rId6"/>
    <p:sldId id="330" r:id="rId7"/>
    <p:sldId id="329" r:id="rId8"/>
    <p:sldId id="332" r:id="rId9"/>
    <p:sldId id="331" r:id="rId10"/>
    <p:sldId id="333" r:id="rId11"/>
    <p:sldId id="334" r:id="rId12"/>
    <p:sldId id="335" r:id="rId13"/>
    <p:sldId id="339" r:id="rId14"/>
    <p:sldId id="336" r:id="rId15"/>
    <p:sldId id="346" r:id="rId16"/>
    <p:sldId id="338" r:id="rId17"/>
    <p:sldId id="340" r:id="rId18"/>
    <p:sldId id="359" r:id="rId19"/>
    <p:sldId id="342" r:id="rId20"/>
    <p:sldId id="343" r:id="rId21"/>
    <p:sldId id="345" r:id="rId22"/>
    <p:sldId id="341" r:id="rId23"/>
    <p:sldId id="344"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70" d="100"/>
          <a:sy n="70" d="100"/>
        </p:scale>
        <p:origin x="3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D5397B-4EBC-4F65-A8C1-E42F86C596F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B0158AF3-3DCA-453D-BBF8-F95D1FFF0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7E9A89C3-876F-40B9-A28D-0010C1822FDF}"/>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63D1DFD0-1F7B-4C1D-8741-ACE7F7F426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7A2F382-ECA4-48EF-BE8E-3BC52ACB186A}"/>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201360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C203FBA-A78F-4230-9BD1-038BD51131A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6C925E7D-34A6-4A6B-99E5-69EF48D3873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3AF5F74C-863C-4087-9E56-079F169C2210}"/>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DD964CA4-5DA3-4961-B42E-C247893863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1172BFB-C813-4D54-8815-11714002CF45}"/>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76444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94863B47-6F02-4C86-B9B5-A464AC9B028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14D7139-4087-4D7D-BFCD-69396A5F4AFF}"/>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C6227A0D-2410-44E7-9A3F-770CFE50A77B}"/>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6A2DDB8E-AA11-4D78-9F2D-530E75AEA7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E4A9441-1DEC-4323-8A53-33BC59F801CE}"/>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55842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09D4AEF-E055-4E03-ACB7-AD31336A9BF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7B8CC640-4402-4868-872F-4D0FC135EB1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785B9DC-6715-43BF-830E-01004AED3BA5}"/>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E7B74F58-C3CD-47D7-9DB8-3F7E97B8CB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70AA86D1-D71D-4732-9F72-E6C1FD997A59}"/>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72749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7C9CD6-BF42-4F67-84B6-7A66842B56D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D78DCC4C-C048-43A0-936B-0BF1681E4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C358A2A3-8F61-4F27-B89F-4EC46F057564}"/>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D166F62F-C9C2-469D-904F-24F4172565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052789C-A3D2-4D2A-B533-233867B9B393}"/>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44731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D0EB4D-B10A-43CD-8583-47699F1F951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62985593-9259-4460-A149-AE7349A9B5FE}"/>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90FEF286-744D-49D9-A040-584E7A19E01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4A7DA6D5-973D-449A-966D-7EB510AE34B5}"/>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6" name="Espaço Reservado para Rodapé 5">
            <a:extLst>
              <a:ext uri="{FF2B5EF4-FFF2-40B4-BE49-F238E27FC236}">
                <a16:creationId xmlns:a16="http://schemas.microsoft.com/office/drawing/2014/main" xmlns="" id="{8AD04829-3DDF-464A-B0DD-74C4C105FE0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06699524-7B64-4C84-BD98-1CB91E338968}"/>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44633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8D9CB22-8C6C-4EAE-BF45-56693AA5691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56802E03-E496-4B09-A94A-1DD04F9AB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AAF0E7CF-3C0F-4F1F-97AE-56BC498039E2}"/>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9A51CD3F-BFA9-4E03-AC19-8E6D485D6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FFB93F82-54B3-4847-A10D-D2419B47A3A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C320E6E6-AFA6-4B04-86B5-05A71179626C}"/>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8" name="Espaço Reservado para Rodapé 7">
            <a:extLst>
              <a:ext uri="{FF2B5EF4-FFF2-40B4-BE49-F238E27FC236}">
                <a16:creationId xmlns:a16="http://schemas.microsoft.com/office/drawing/2014/main" xmlns="" id="{AB58EC38-36C0-4E17-A5E6-3A687BE56AB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D5277AA8-8895-4D3F-960A-0B7C066FC044}"/>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64319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72EFA15-CF59-4211-8839-CD2B7A9A59E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F2CF40F5-80E0-498D-BC98-39A80F8927EE}"/>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4" name="Espaço Reservado para Rodapé 3">
            <a:extLst>
              <a:ext uri="{FF2B5EF4-FFF2-40B4-BE49-F238E27FC236}">
                <a16:creationId xmlns:a16="http://schemas.microsoft.com/office/drawing/2014/main" xmlns="" id="{1865A031-25F4-4046-AC02-3A90766DF38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D4EFF83C-5B0D-445F-9D4E-EBA180EE81AE}"/>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69069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8BA60D03-93AD-417E-9F2C-640A9573F5BA}"/>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3" name="Espaço Reservado para Rodapé 2">
            <a:extLst>
              <a:ext uri="{FF2B5EF4-FFF2-40B4-BE49-F238E27FC236}">
                <a16:creationId xmlns:a16="http://schemas.microsoft.com/office/drawing/2014/main" xmlns="" id="{2B391FA1-F7D0-48AF-B03D-ACAA3357C49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79910DB-B9A9-4B5D-922E-9226743D1C4A}"/>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29676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409763-609A-4305-B652-20B8B975842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7B65FEC5-5702-4E6C-A87E-89C0374AA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85C1ECE-BE31-47F4-91C6-6CE7CFF74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16988FF2-F3BA-49B6-927D-0D12E2B76539}"/>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6" name="Espaço Reservado para Rodapé 5">
            <a:extLst>
              <a:ext uri="{FF2B5EF4-FFF2-40B4-BE49-F238E27FC236}">
                <a16:creationId xmlns:a16="http://schemas.microsoft.com/office/drawing/2014/main" xmlns="" id="{BCBAF0AF-BAB3-42DC-9A1F-B389B12F9EE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FD0713E2-4B42-4418-BE2C-B3F1FB156EF4}"/>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294061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A1FE102-76C1-479B-B9B5-AE56FC73C2C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A0E39AE5-A889-482D-A69A-B7D1BCB02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7A5D7373-C7C6-41A1-859D-D6823553B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30EBA9B8-CBFD-4EC3-8870-C3320399DD27}"/>
              </a:ext>
            </a:extLst>
          </p:cNvPr>
          <p:cNvSpPr>
            <a:spLocks noGrp="1"/>
          </p:cNvSpPr>
          <p:nvPr>
            <p:ph type="dt" sz="half" idx="10"/>
          </p:nvPr>
        </p:nvSpPr>
        <p:spPr/>
        <p:txBody>
          <a:bodyPr/>
          <a:lstStyle/>
          <a:p>
            <a:fld id="{8D26D039-F333-4CC1-A22A-ACBC3E1641AD}" type="datetimeFigureOut">
              <a:rPr lang="pt-BR" smtClean="0"/>
              <a:t>27/04/2018</a:t>
            </a:fld>
            <a:endParaRPr lang="pt-BR"/>
          </a:p>
        </p:txBody>
      </p:sp>
      <p:sp>
        <p:nvSpPr>
          <p:cNvPr id="6" name="Espaço Reservado para Rodapé 5">
            <a:extLst>
              <a:ext uri="{FF2B5EF4-FFF2-40B4-BE49-F238E27FC236}">
                <a16:creationId xmlns:a16="http://schemas.microsoft.com/office/drawing/2014/main" xmlns="" id="{22E5A173-148A-4F1E-8234-4F51BAE59AA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53880183-D78C-4600-AC0F-D246E91E6DBB}"/>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424405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F1253284-082C-4495-9480-1C8A376B0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1D1E2397-6A16-4477-B365-2C0C3B725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42A4E79F-F0C2-49AE-BC43-9333801BF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6D039-F333-4CC1-A22A-ACBC3E1641AD}" type="datetimeFigureOut">
              <a:rPr lang="pt-BR" smtClean="0"/>
              <a:t>27/04/2018</a:t>
            </a:fld>
            <a:endParaRPr lang="pt-BR"/>
          </a:p>
        </p:txBody>
      </p:sp>
      <p:sp>
        <p:nvSpPr>
          <p:cNvPr id="5" name="Espaço Reservado para Rodapé 4">
            <a:extLst>
              <a:ext uri="{FF2B5EF4-FFF2-40B4-BE49-F238E27FC236}">
                <a16:creationId xmlns:a16="http://schemas.microsoft.com/office/drawing/2014/main" xmlns="" id="{453EA3E3-4FCC-48E1-89B6-DB30B17B9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0728B11F-7128-479E-80F1-7FF5D2751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EC874-5BD8-4AB2-A87E-AB8C18C5FCD6}" type="slidenum">
              <a:rPr lang="pt-BR" smtClean="0"/>
              <a:t>‹nº›</a:t>
            </a:fld>
            <a:endParaRPr lang="pt-BR"/>
          </a:p>
        </p:txBody>
      </p:sp>
    </p:spTree>
    <p:extLst>
      <p:ext uri="{BB962C8B-B14F-4D97-AF65-F5344CB8AC3E}">
        <p14:creationId xmlns:p14="http://schemas.microsoft.com/office/powerpoint/2010/main" val="87153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a:t>
            </a:r>
            <a:r>
              <a:rPr lang="pt-BR" sz="3200" dirty="0">
                <a:solidFill>
                  <a:schemeClr val="bg1"/>
                </a:solidFill>
              </a:rPr>
              <a:t>Programação com decisão</a:t>
            </a:r>
            <a:endParaRPr lang="pt-BR" sz="3000" dirty="0">
              <a:solidFill>
                <a:schemeClr val="bg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7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a:solidFill>
                  <a:schemeClr val="lt1"/>
                </a:solidFill>
                <a:ea typeface="Calibri"/>
                <a:cs typeface="Calibri"/>
                <a:sym typeface="Calibri"/>
              </a:rPr>
              <a:t>Laços de Repetições</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154984"/>
          </a:xfrm>
          <a:prstGeom prst="rect">
            <a:avLst/>
          </a:prstGeom>
        </p:spPr>
        <p:txBody>
          <a:bodyPr wrap="square">
            <a:spAutoFit/>
          </a:bodyPr>
          <a:lstStyle/>
          <a:p>
            <a:r>
              <a:rPr lang="pt-BR" sz="2000" b="1" dirty="0"/>
              <a:t>Exemplo prático com o </a:t>
            </a:r>
            <a:r>
              <a:rPr lang="pt-BR" sz="2000" b="1" dirty="0" err="1"/>
              <a:t>while</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decimal salario = 1000; </a:t>
            </a:r>
          </a:p>
          <a:p>
            <a:pPr lvl="0" eaLnBrk="0" fontAlgn="base" hangingPunct="0">
              <a:spcBef>
                <a:spcPct val="0"/>
              </a:spcBef>
              <a:spcAft>
                <a:spcPct val="0"/>
              </a:spcAft>
            </a:pPr>
            <a:endParaRPr lang="pt-BR" altLang="pt-BR" sz="2000" dirty="0">
              <a:solidFill>
                <a:srgbClr val="1D2021"/>
              </a:solidFill>
              <a:cs typeface="Arial" panose="020B0604020202020204" pitchFamily="34" charset="0"/>
            </a:endParaRPr>
          </a:p>
          <a:p>
            <a:pPr lvl="0" eaLnBrk="0" fontAlgn="base" hangingPunct="0">
              <a:spcBef>
                <a:spcPct val="0"/>
              </a:spcBef>
              <a:spcAft>
                <a:spcPct val="0"/>
              </a:spcAft>
            </a:pP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 (salario &lt; 5000) {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	salario *= 100;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	</a:t>
            </a:r>
            <a:r>
              <a:rPr kumimoji="0" lang="pt-BR" altLang="pt-BR" sz="2000" b="0" i="0" u="none" strike="noStrike" cap="none" normalizeH="0" baseline="0" dirty="0" err="1">
                <a:ln>
                  <a:noFill/>
                </a:ln>
                <a:solidFill>
                  <a:srgbClr val="1D2021"/>
                </a:solidFill>
                <a:effectLst/>
                <a:cs typeface="Arial" panose="020B0604020202020204" pitchFamily="34" charset="0"/>
              </a:rPr>
              <a:t>Console.WriteLine</a:t>
            </a:r>
            <a:r>
              <a:rPr kumimoji="0" lang="pt-BR" altLang="pt-BR" sz="2000" b="0" i="0" u="none" strike="noStrike" cap="none" normalizeH="0" baseline="0" dirty="0">
                <a:ln>
                  <a:noFill/>
                </a:ln>
                <a:solidFill>
                  <a:srgbClr val="1D2021"/>
                </a:solidFill>
                <a:effectLst/>
                <a:cs typeface="Arial" panose="020B0604020202020204" pitchFamily="34" charset="0"/>
              </a:rPr>
              <a:t>("Meu salário AINDA é de = " + salario);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a:t>
            </a:r>
          </a:p>
          <a:p>
            <a:pPr lvl="0" eaLnBrk="0" fontAlgn="base" hangingPunct="0">
              <a:spcBef>
                <a:spcPct val="0"/>
              </a:spcBef>
              <a:spcAft>
                <a:spcPct val="0"/>
              </a:spcAft>
            </a:pPr>
            <a:endParaRPr kumimoji="0" lang="pt-BR" altLang="pt-BR" sz="20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Devemos saber que o laço de repetição </a:t>
            </a: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 pode não ser executado. Isso pode ocorrer quando, na primeira verificação da condição, ela for falsa. Neste cenário, o programa simplesmente irá “pular” para a execução da próxima instrução após o laço.</a:t>
            </a:r>
            <a:endParaRPr kumimoji="0" lang="pt-BR" altLang="pt-BR" sz="2000" b="0" i="0" u="none" strike="noStrike" cap="none" normalizeH="0" baseline="0" dirty="0">
              <a:ln>
                <a:noFill/>
              </a:ln>
              <a:solidFill>
                <a:schemeClr val="tx1"/>
              </a:solidFill>
              <a:effectLst/>
            </a:endParaRPr>
          </a:p>
          <a:p>
            <a:pPr>
              <a:buClr>
                <a:schemeClr val="dk1"/>
              </a:buClr>
              <a:buSzPct val="25000"/>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23468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170099"/>
          </a:xfrm>
          <a:prstGeom prst="rect">
            <a:avLst/>
          </a:prstGeom>
        </p:spPr>
        <p:txBody>
          <a:bodyPr wrap="square">
            <a:spAutoFit/>
          </a:bodyPr>
          <a:lstStyle/>
          <a:p>
            <a:r>
              <a:rPr lang="pt-BR" sz="2000" b="1" dirty="0"/>
              <a:t>Instrução Do/</a:t>
            </a:r>
            <a:r>
              <a:rPr lang="pt-BR" sz="2000" b="1" dirty="0" err="1"/>
              <a:t>While</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O do/</a:t>
            </a: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 tem quase o mesmo funcionamento que o </a:t>
            </a: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 a diferença é que com o uso dele teremos os comandos executados ao menos uma única vez.</a:t>
            </a:r>
          </a:p>
          <a:p>
            <a:pPr lvl="0" eaLnBrk="0" fontAlgn="base" hangingPunct="0">
              <a:spcBef>
                <a:spcPct val="0"/>
              </a:spcBef>
              <a:spcAft>
                <a:spcPct val="0"/>
              </a:spcAft>
            </a:pPr>
            <a:endParaRPr kumimoji="0" lang="pt-BR" altLang="pt-BR" sz="20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Veja abaixo a sintaxe do do/</a:t>
            </a: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a:t>
            </a:r>
          </a:p>
          <a:p>
            <a:pPr lvl="0" eaLnBrk="0" fontAlgn="base" hangingPunct="0">
              <a:spcBef>
                <a:spcPct val="0"/>
              </a:spcBef>
              <a:spcAft>
                <a:spcPct val="0"/>
              </a:spcAft>
            </a:pPr>
            <a:endParaRPr lang="pt-BR" altLang="pt-BR" sz="2000" dirty="0">
              <a:solidFill>
                <a:srgbClr val="1D2021"/>
              </a:solidFill>
              <a:cs typeface="Arial" panose="020B0604020202020204" pitchFamily="34" charset="0"/>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do {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	//comandos;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cs typeface="Arial" panose="020B0604020202020204" pitchFamily="34" charset="0"/>
              </a:rPr>
              <a:t>} </a:t>
            </a:r>
            <a:r>
              <a:rPr kumimoji="0" lang="pt-BR" altLang="pt-BR" sz="2000" b="0" i="0" u="none" strike="noStrike" cap="none" normalizeH="0" baseline="0" dirty="0" err="1">
                <a:ln>
                  <a:noFill/>
                </a:ln>
                <a:solidFill>
                  <a:srgbClr val="1D2021"/>
                </a:solidFill>
                <a:effectLst/>
                <a:cs typeface="Arial" panose="020B0604020202020204" pitchFamily="34" charset="0"/>
              </a:rPr>
              <a:t>while</a:t>
            </a:r>
            <a:r>
              <a:rPr kumimoji="0" lang="pt-BR" altLang="pt-BR" sz="2000" b="0" i="0" u="none" strike="noStrike" cap="none" normalizeH="0" baseline="0" dirty="0">
                <a:ln>
                  <a:noFill/>
                </a:ln>
                <a:solidFill>
                  <a:srgbClr val="1D2021"/>
                </a:solidFill>
                <a:effectLst/>
                <a:cs typeface="Arial" panose="020B0604020202020204" pitchFamily="34" charset="0"/>
              </a:rPr>
              <a:t> (</a:t>
            </a:r>
            <a:r>
              <a:rPr kumimoji="0" lang="pt-BR" altLang="pt-BR" sz="2000" b="0" i="0" u="none" strike="noStrike" cap="none" normalizeH="0" baseline="0" dirty="0" err="1">
                <a:ln>
                  <a:noFill/>
                </a:ln>
                <a:solidFill>
                  <a:srgbClr val="1D2021"/>
                </a:solidFill>
                <a:effectLst/>
                <a:cs typeface="Arial" panose="020B0604020202020204" pitchFamily="34" charset="0"/>
              </a:rPr>
              <a:t>condicao</a:t>
            </a:r>
            <a:r>
              <a:rPr kumimoji="0" lang="pt-BR" altLang="pt-BR" sz="2000" b="0" i="0" u="none" strike="noStrike" cap="none" normalizeH="0" baseline="0" dirty="0">
                <a:ln>
                  <a:noFill/>
                </a:ln>
                <a:solidFill>
                  <a:srgbClr val="1D2021"/>
                </a:solidFill>
                <a:effectLst/>
                <a:cs typeface="Arial" panose="020B0604020202020204" pitchFamily="34" charset="0"/>
              </a:rPr>
              <a:t>);</a:t>
            </a: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4766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2554545"/>
          </a:xfrm>
          <a:prstGeom prst="rect">
            <a:avLst/>
          </a:prstGeom>
        </p:spPr>
        <p:txBody>
          <a:bodyPr wrap="square">
            <a:spAutoFit/>
          </a:bodyPr>
          <a:lstStyle/>
          <a:p>
            <a:r>
              <a:rPr lang="pt-BR" sz="2000" b="1" dirty="0"/>
              <a:t>Exemplo prático com o Do/</a:t>
            </a:r>
            <a:r>
              <a:rPr lang="pt-BR" sz="2000" b="1" dirty="0" err="1"/>
              <a:t>While</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eaLnBrk="0" fontAlgn="base" hangingPunct="0">
              <a:spcBef>
                <a:spcPct val="0"/>
              </a:spcBef>
              <a:spcAft>
                <a:spcPct val="0"/>
              </a:spcAft>
            </a:pPr>
            <a:r>
              <a:rPr kumimoji="0" lang="pt-BR" altLang="pt-BR" sz="2000" b="0" i="0" u="none" strike="noStrike" cap="none" normalizeH="0" baseline="0" dirty="0" err="1">
                <a:ln>
                  <a:noFill/>
                </a:ln>
                <a:solidFill>
                  <a:srgbClr val="1D2021"/>
                </a:solidFill>
                <a:effectLst/>
                <a:cs typeface="Arial" panose="020B0604020202020204" pitchFamily="34" charset="0"/>
              </a:rPr>
              <a:t>int</a:t>
            </a:r>
            <a:r>
              <a:rPr kumimoji="0" lang="pt-BR" altLang="pt-BR" sz="2000" b="0" i="0" u="none" strike="noStrike" cap="none" normalizeH="0" baseline="0" dirty="0">
                <a:ln>
                  <a:noFill/>
                </a:ln>
                <a:solidFill>
                  <a:srgbClr val="1D2021"/>
                </a:solidFill>
                <a:effectLst/>
                <a:cs typeface="Arial" panose="020B0604020202020204" pitchFamily="34" charset="0"/>
              </a:rPr>
              <a:t> aumento = 10; </a:t>
            </a:r>
          </a:p>
          <a:p>
            <a:pPr lvl="0" eaLnBrk="0" fontAlgn="base" hangingPunct="0">
              <a:spcBef>
                <a:spcPct val="0"/>
              </a:spcBef>
              <a:spcAft>
                <a:spcPct val="0"/>
              </a:spcAft>
            </a:pPr>
            <a:endParaRPr lang="pt-BR" altLang="pt-BR" sz="2000" dirty="0">
              <a:solidFill>
                <a:srgbClr val="1D2021"/>
              </a:solidFill>
              <a:cs typeface="Arial" panose="020B0604020202020204" pitchFamily="34" charset="0"/>
            </a:endParaRP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rPr>
              <a:t>do {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rPr>
              <a:t>	</a:t>
            </a:r>
            <a:r>
              <a:rPr kumimoji="0" lang="pt-BR" altLang="pt-BR" sz="2000" b="0" i="0" u="none" strike="noStrike" cap="none" normalizeH="0" baseline="0" dirty="0" err="1">
                <a:ln>
                  <a:noFill/>
                </a:ln>
                <a:solidFill>
                  <a:srgbClr val="1D2021"/>
                </a:solidFill>
                <a:effectLst/>
              </a:rPr>
              <a:t>Console.WriteLine</a:t>
            </a:r>
            <a:r>
              <a:rPr kumimoji="0" lang="pt-BR" altLang="pt-BR" sz="2000" b="0" i="0" u="none" strike="noStrike" cap="none" normalizeH="0" baseline="0" dirty="0">
                <a:ln>
                  <a:noFill/>
                </a:ln>
                <a:solidFill>
                  <a:srgbClr val="1D2021"/>
                </a:solidFill>
                <a:effectLst/>
              </a:rPr>
              <a:t>("O valor atual do aumento é de: " + aumento); </a:t>
            </a:r>
          </a:p>
          <a:p>
            <a:pPr lvl="0" eaLnBrk="0" fontAlgn="base" hangingPunct="0">
              <a:spcBef>
                <a:spcPct val="0"/>
              </a:spcBef>
              <a:spcAft>
                <a:spcPct val="0"/>
              </a:spcAft>
            </a:pPr>
            <a:r>
              <a:rPr lang="pt-BR" altLang="pt-BR" sz="2000" dirty="0">
                <a:solidFill>
                  <a:srgbClr val="1D2021"/>
                </a:solidFill>
              </a:rPr>
              <a:t>	</a:t>
            </a:r>
            <a:r>
              <a:rPr kumimoji="0" lang="pt-BR" altLang="pt-BR" sz="2000" b="0" i="0" u="none" strike="noStrike" cap="none" normalizeH="0" baseline="0" dirty="0">
                <a:ln>
                  <a:noFill/>
                </a:ln>
                <a:solidFill>
                  <a:srgbClr val="1D2021"/>
                </a:solidFill>
                <a:effectLst/>
              </a:rPr>
              <a:t>aumento += 50; </a:t>
            </a:r>
          </a:p>
          <a:p>
            <a:pPr lvl="0" eaLnBrk="0" fontAlgn="base" hangingPunct="0">
              <a:spcBef>
                <a:spcPct val="0"/>
              </a:spcBef>
              <a:spcAft>
                <a:spcPct val="0"/>
              </a:spcAft>
            </a:pPr>
            <a:r>
              <a:rPr kumimoji="0" lang="pt-BR" altLang="pt-BR" sz="2000" b="0" i="0" u="none" strike="noStrike" cap="none" normalizeH="0" baseline="0" dirty="0">
                <a:ln>
                  <a:noFill/>
                </a:ln>
                <a:solidFill>
                  <a:srgbClr val="1D2021"/>
                </a:solidFill>
                <a:effectLst/>
              </a:rPr>
              <a:t>} </a:t>
            </a:r>
            <a:r>
              <a:rPr kumimoji="0" lang="pt-BR" altLang="pt-BR" sz="2000" b="0" i="0" u="none" strike="noStrike" cap="none" normalizeH="0" baseline="0" dirty="0" err="1">
                <a:ln>
                  <a:noFill/>
                </a:ln>
                <a:solidFill>
                  <a:srgbClr val="1D2021"/>
                </a:solidFill>
                <a:effectLst/>
              </a:rPr>
              <a:t>while</a:t>
            </a:r>
            <a:r>
              <a:rPr kumimoji="0" lang="pt-BR" altLang="pt-BR" sz="2000" b="0" i="0" u="none" strike="noStrike" cap="none" normalizeH="0" baseline="0" dirty="0">
                <a:ln>
                  <a:noFill/>
                </a:ln>
                <a:solidFill>
                  <a:srgbClr val="1D2021"/>
                </a:solidFill>
                <a:effectLst/>
              </a:rPr>
              <a:t> (aumento &lt; 500);</a:t>
            </a: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291227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170099"/>
          </a:xfrm>
          <a:prstGeom prst="rect">
            <a:avLst/>
          </a:prstGeom>
        </p:spPr>
        <p:txBody>
          <a:bodyPr wrap="square">
            <a:spAutoFit/>
          </a:bodyPr>
          <a:lstStyle/>
          <a:p>
            <a:r>
              <a:rPr lang="pt-BR" sz="2000" b="1" dirty="0"/>
              <a:t>Instrução For</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a:r>
              <a:rPr lang="pt-BR" sz="2000" dirty="0"/>
              <a:t>Seu uso é recomendado quando sabemos a quantidade de repetições que devemos mostrar no console</a:t>
            </a:r>
            <a:r>
              <a:rPr lang="pt-BR" sz="2000" dirty="0">
                <a:solidFill>
                  <a:srgbClr val="000000"/>
                </a:solidFill>
                <a:cs typeface="Arial" panose="020B0604020202020204" pitchFamily="34" charset="0"/>
              </a:rPr>
              <a:t>. </a:t>
            </a:r>
            <a:r>
              <a:rPr lang="pt-BR" sz="2000" dirty="0"/>
              <a:t>Imagine você  mostrar 100 vezes o nome de um cliente em um software para uma empresa, é inviável.</a:t>
            </a:r>
            <a:endParaRPr kumimoji="0" lang="pt-BR" altLang="pt-BR" sz="2000" b="0" i="0" u="none" strike="noStrike" cap="none" normalizeH="0" baseline="0" dirty="0">
              <a:ln>
                <a:noFill/>
              </a:ln>
              <a:solidFill>
                <a:srgbClr val="000000"/>
              </a:solidFill>
              <a:effectLst/>
              <a:cs typeface="Arial" panose="020B0604020202020204" pitchFamily="34" charset="0"/>
            </a:endParaRPr>
          </a:p>
          <a:p>
            <a:pPr lvl="0"/>
            <a:endParaRPr lang="pt-BR" altLang="pt-BR" sz="2000" dirty="0">
              <a:solidFill>
                <a:srgbClr val="000000"/>
              </a:solidFill>
            </a:endParaRPr>
          </a:p>
          <a:p>
            <a:pPr lvl="0"/>
            <a:r>
              <a:rPr lang="pt-BR" altLang="pt-BR" sz="2000" dirty="0" err="1">
                <a:solidFill>
                  <a:srgbClr val="000000"/>
                </a:solidFill>
              </a:rPr>
              <a:t>int</a:t>
            </a:r>
            <a:r>
              <a:rPr lang="pt-BR" altLang="pt-BR" sz="2000" dirty="0">
                <a:solidFill>
                  <a:srgbClr val="000000"/>
                </a:solidFill>
              </a:rPr>
              <a:t> i;</a:t>
            </a:r>
            <a:endParaRPr kumimoji="0" lang="pt-BR" altLang="pt-BR" sz="2000" b="0" i="0" u="none" strike="noStrike" cap="none" normalizeH="0" baseline="0" dirty="0">
              <a:ln>
                <a:noFill/>
              </a:ln>
              <a:solidFill>
                <a:srgbClr val="000000"/>
              </a:solidFill>
              <a:effectLst/>
            </a:endParaRP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rPr>
              <a:t>for (i =0; i &lt;= 10; i++) </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rPr>
              <a:t>{</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rPr>
              <a:t> //instruções </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rPr>
              <a:t>}</a:t>
            </a: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280677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847207"/>
          </a:xfrm>
          <a:prstGeom prst="rect">
            <a:avLst/>
          </a:prstGeom>
        </p:spPr>
        <p:txBody>
          <a:bodyPr wrap="square">
            <a:spAutoFit/>
          </a:bodyPr>
          <a:lstStyle/>
          <a:p>
            <a:r>
              <a:rPr lang="pt-BR" sz="2000" b="1" dirty="0"/>
              <a:t>Exemplo prático com for</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eaLnBrk="0" fontAlgn="base" hangingPunct="0">
              <a:spcBef>
                <a:spcPct val="0"/>
              </a:spcBef>
              <a:spcAft>
                <a:spcPct val="0"/>
              </a:spcAft>
            </a:pPr>
            <a:r>
              <a:rPr lang="pt-BR" altLang="pt-BR" sz="2000" dirty="0" err="1"/>
              <a:t>int</a:t>
            </a:r>
            <a:r>
              <a:rPr lang="pt-BR" altLang="pt-BR" sz="2000" dirty="0"/>
              <a:t> valor = 0;</a:t>
            </a:r>
          </a:p>
          <a:p>
            <a:pPr lvl="0" eaLnBrk="0" fontAlgn="base" hangingPunct="0">
              <a:spcBef>
                <a:spcPct val="0"/>
              </a:spcBef>
              <a:spcAft>
                <a:spcPct val="0"/>
              </a:spcAft>
            </a:pPr>
            <a:r>
              <a:rPr lang="pt-BR" altLang="pt-BR" sz="2000" dirty="0" err="1"/>
              <a:t>Console.WriteLine</a:t>
            </a:r>
            <a:r>
              <a:rPr lang="pt-BR" altLang="pt-BR" sz="2000" dirty="0"/>
              <a:t>(“Digite um número para criar uma tabuada”);</a:t>
            </a:r>
          </a:p>
          <a:p>
            <a:pPr lvl="0" eaLnBrk="0" fontAlgn="base" hangingPunct="0">
              <a:spcBef>
                <a:spcPct val="0"/>
              </a:spcBef>
              <a:spcAft>
                <a:spcPct val="0"/>
              </a:spcAft>
            </a:pPr>
            <a:endParaRPr lang="pt-BR" altLang="pt-BR" sz="2000" dirty="0"/>
          </a:p>
          <a:p>
            <a:pPr lvl="0" eaLnBrk="0" fontAlgn="base" hangingPunct="0">
              <a:spcBef>
                <a:spcPct val="0"/>
              </a:spcBef>
              <a:spcAft>
                <a:spcPct val="0"/>
              </a:spcAft>
            </a:pPr>
            <a:r>
              <a:rPr lang="pt-BR" altLang="pt-BR" sz="2000" dirty="0"/>
              <a:t>valor = Int16.Parse(</a:t>
            </a:r>
            <a:r>
              <a:rPr lang="pt-BR" altLang="pt-BR" sz="2000" dirty="0" err="1"/>
              <a:t>Console.ReadLine</a:t>
            </a:r>
            <a:r>
              <a:rPr lang="pt-BR" altLang="pt-BR" sz="2000" dirty="0"/>
              <a:t>());</a:t>
            </a:r>
          </a:p>
          <a:p>
            <a:pPr lvl="0" eaLnBrk="0" fontAlgn="base" hangingPunct="0">
              <a:spcBef>
                <a:spcPct val="0"/>
              </a:spcBef>
              <a:spcAft>
                <a:spcPct val="0"/>
              </a:spcAft>
            </a:pPr>
            <a:endParaRPr kumimoji="0" lang="pt-BR" altLang="pt-BR" sz="2000" b="0" i="0" u="none" strike="noStrike" cap="none" normalizeH="0" baseline="0" dirty="0">
              <a:ln>
                <a:noFill/>
              </a:ln>
              <a:solidFill>
                <a:schemeClr val="tx1"/>
              </a:solidFill>
              <a:effectLst/>
            </a:endParaRPr>
          </a:p>
          <a:p>
            <a:pPr lvl="0" eaLnBrk="0" fontAlgn="base" hangingPunct="0">
              <a:spcBef>
                <a:spcPct val="0"/>
              </a:spcBef>
              <a:spcAft>
                <a:spcPct val="0"/>
              </a:spcAft>
            </a:pPr>
            <a:r>
              <a:rPr lang="pt-BR" altLang="pt-BR" sz="2000" dirty="0"/>
              <a:t>for(</a:t>
            </a:r>
            <a:r>
              <a:rPr lang="pt-BR" altLang="pt-BR" sz="2000" dirty="0" err="1"/>
              <a:t>int</a:t>
            </a:r>
            <a:r>
              <a:rPr lang="pt-BR" altLang="pt-BR" sz="2000" dirty="0"/>
              <a:t> i =0; i &lt;= 10; i++){</a:t>
            </a:r>
          </a:p>
          <a:p>
            <a:pPr lvl="0" eaLnBrk="0" fontAlgn="base" hangingPunct="0">
              <a:spcBef>
                <a:spcPct val="0"/>
              </a:spcBef>
              <a:spcAft>
                <a:spcPct val="0"/>
              </a:spcAft>
            </a:pPr>
            <a:r>
              <a:rPr kumimoji="0" lang="pt-BR" altLang="pt-BR" sz="2000" b="0" i="0" u="none" strike="noStrike" cap="none" normalizeH="0" baseline="0" dirty="0">
                <a:ln>
                  <a:noFill/>
                </a:ln>
                <a:solidFill>
                  <a:schemeClr val="tx1"/>
                </a:solidFill>
                <a:effectLst/>
              </a:rPr>
              <a:t>      </a:t>
            </a:r>
            <a:r>
              <a:rPr kumimoji="0" lang="pt-BR" altLang="pt-BR" sz="2000" b="0" i="0" u="none" strike="noStrike" cap="none" normalizeH="0" baseline="0" dirty="0" err="1">
                <a:ln>
                  <a:noFill/>
                </a:ln>
                <a:solidFill>
                  <a:schemeClr val="tx1"/>
                </a:solidFill>
                <a:effectLst/>
              </a:rPr>
              <a:t>Console.WriteLine</a:t>
            </a:r>
            <a:r>
              <a:rPr kumimoji="0" lang="pt-BR" altLang="pt-BR" sz="2000" b="0" i="0" u="none" strike="noStrike" cap="none" normalizeH="0" baseline="0" dirty="0">
                <a:ln>
                  <a:noFill/>
                </a:ln>
                <a:solidFill>
                  <a:schemeClr val="tx1"/>
                </a:solidFill>
                <a:effectLst/>
              </a:rPr>
              <a:t>( valor + “x” + i + “=” + (valor * i));</a:t>
            </a:r>
          </a:p>
          <a:p>
            <a:pPr lvl="0" eaLnBrk="0" fontAlgn="base" hangingPunct="0">
              <a:spcBef>
                <a:spcPct val="0"/>
              </a:spcBef>
              <a:spcAft>
                <a:spcPct val="0"/>
              </a:spcAft>
            </a:pPr>
            <a:r>
              <a:rPr kumimoji="0" lang="pt-BR" altLang="pt-BR" sz="20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128388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2923877"/>
          </a:xfrm>
          <a:prstGeom prst="rect">
            <a:avLst/>
          </a:prstGeom>
        </p:spPr>
        <p:txBody>
          <a:bodyPr wrap="square">
            <a:spAutoFit/>
          </a:bodyPr>
          <a:lstStyle/>
          <a:p>
            <a:r>
              <a:rPr lang="pt-BR" sz="2000" b="1" dirty="0"/>
              <a:t>Instrução </a:t>
            </a:r>
            <a:r>
              <a:rPr lang="pt-BR" sz="2000" b="1" dirty="0" err="1"/>
              <a:t>Foreach</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O </a:t>
            </a:r>
            <a:r>
              <a:rPr lang="pt-BR" sz="2000" b="1" dirty="0" err="1"/>
              <a:t>foreach</a:t>
            </a:r>
            <a:r>
              <a:rPr lang="pt-BR" sz="2000" dirty="0"/>
              <a:t> é um recurso do </a:t>
            </a:r>
            <a:r>
              <a:rPr lang="pt-BR" sz="2000" b="1" dirty="0"/>
              <a:t>C#</a:t>
            </a:r>
            <a:r>
              <a:rPr lang="pt-BR" sz="2000" dirty="0"/>
              <a:t> que possibilita executar um conjunto de comandos para cada elemento presente em uma coleção (</a:t>
            </a:r>
            <a:r>
              <a:rPr lang="pt-BR" sz="2000" dirty="0" err="1"/>
              <a:t>Array</a:t>
            </a:r>
            <a:r>
              <a:rPr lang="pt-BR" sz="2000" dirty="0"/>
              <a:t>, </a:t>
            </a:r>
            <a:r>
              <a:rPr lang="pt-BR" sz="2000" dirty="0" err="1"/>
              <a:t>List</a:t>
            </a:r>
            <a:r>
              <a:rPr lang="pt-BR" sz="2000" dirty="0"/>
              <a:t>, </a:t>
            </a:r>
            <a:r>
              <a:rPr lang="pt-BR" sz="2000" dirty="0" err="1"/>
              <a:t>Stack</a:t>
            </a:r>
            <a:r>
              <a:rPr lang="pt-BR" sz="2000" dirty="0"/>
              <a:t>, </a:t>
            </a:r>
            <a:r>
              <a:rPr lang="pt-BR" sz="2000" dirty="0" err="1"/>
              <a:t>Queue</a:t>
            </a:r>
            <a:r>
              <a:rPr lang="pt-BR" sz="2000" dirty="0"/>
              <a:t> e outras). Portanto, diferentemente do </a:t>
            </a:r>
            <a:r>
              <a:rPr lang="pt-BR" sz="2000" dirty="0" err="1"/>
              <a:t>while</a:t>
            </a:r>
            <a:r>
              <a:rPr lang="pt-BR" sz="2000" dirty="0"/>
              <a:t> e do for, não precisamos definir uma condição de parada. Isso é definido de forma implícita, pelo tamanho da coleção.</a:t>
            </a:r>
          </a:p>
          <a:p>
            <a:endParaRPr lang="pt-BR" sz="2000" dirty="0"/>
          </a:p>
          <a:p>
            <a:r>
              <a:rPr lang="pt-BR" sz="2000" dirty="0"/>
              <a:t>Sintaxe da estrutura de repetição </a:t>
            </a:r>
            <a:r>
              <a:rPr lang="pt-BR" sz="2000" dirty="0" err="1"/>
              <a:t>foreach</a:t>
            </a:r>
            <a:r>
              <a:rPr lang="pt-BR" sz="2000" dirty="0"/>
              <a:t>:</a:t>
            </a:r>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pic>
        <p:nvPicPr>
          <p:cNvPr id="3" name="Imagem 2">
            <a:extLst>
              <a:ext uri="{FF2B5EF4-FFF2-40B4-BE49-F238E27FC236}">
                <a16:creationId xmlns:a16="http://schemas.microsoft.com/office/drawing/2014/main" xmlns="" id="{FFDC90C9-E264-4EC5-9A61-621578888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51" y="3322833"/>
            <a:ext cx="4432344" cy="1421695"/>
          </a:xfrm>
          <a:prstGeom prst="rect">
            <a:avLst/>
          </a:prstGeom>
        </p:spPr>
      </p:pic>
      <p:sp>
        <p:nvSpPr>
          <p:cNvPr id="6" name="Retângulo 5">
            <a:extLst>
              <a:ext uri="{FF2B5EF4-FFF2-40B4-BE49-F238E27FC236}">
                <a16:creationId xmlns:a16="http://schemas.microsoft.com/office/drawing/2014/main" xmlns="" id="{1FC510A4-03B4-497C-8D5E-39AF6BC46B71}"/>
              </a:ext>
            </a:extLst>
          </p:cNvPr>
          <p:cNvSpPr/>
          <p:nvPr/>
        </p:nvSpPr>
        <p:spPr>
          <a:xfrm>
            <a:off x="500331" y="4302434"/>
            <a:ext cx="6096000" cy="1938992"/>
          </a:xfrm>
          <a:prstGeom prst="rect">
            <a:avLst/>
          </a:prstGeom>
        </p:spPr>
        <p:txBody>
          <a:bodyPr>
            <a:spAutoFit/>
          </a:bodyPr>
          <a:lstStyle/>
          <a:p>
            <a:r>
              <a:rPr lang="pt-BR" sz="2000" dirty="0"/>
              <a:t>Na declaração do </a:t>
            </a:r>
            <a:r>
              <a:rPr lang="pt-BR" sz="2000" i="0" dirty="0" err="1">
                <a:solidFill>
                  <a:srgbClr val="0F8593"/>
                </a:solidFill>
                <a:effectLst/>
              </a:rPr>
              <a:t>foreach</a:t>
            </a:r>
            <a:r>
              <a:rPr lang="pt-BR" sz="2000" dirty="0"/>
              <a:t>, entre parênteses criamos um </a:t>
            </a:r>
            <a:r>
              <a:rPr lang="pt-BR" sz="2000" i="0" dirty="0">
                <a:solidFill>
                  <a:srgbClr val="0F8593"/>
                </a:solidFill>
                <a:effectLst/>
              </a:rPr>
              <a:t>elemento</a:t>
            </a:r>
            <a:r>
              <a:rPr lang="pt-BR" sz="2000" dirty="0"/>
              <a:t> do </a:t>
            </a:r>
            <a:r>
              <a:rPr lang="pt-BR" sz="2000" i="0" dirty="0">
                <a:solidFill>
                  <a:srgbClr val="0F8593"/>
                </a:solidFill>
                <a:effectLst/>
              </a:rPr>
              <a:t>tipo</a:t>
            </a:r>
            <a:r>
              <a:rPr lang="pt-BR" sz="2000" dirty="0"/>
              <a:t> utilizado na coleção e, com o operador </a:t>
            </a:r>
            <a:r>
              <a:rPr lang="pt-BR" sz="2000" i="0" dirty="0">
                <a:solidFill>
                  <a:srgbClr val="0F8593"/>
                </a:solidFill>
                <a:effectLst/>
              </a:rPr>
              <a:t>in</a:t>
            </a:r>
            <a:r>
              <a:rPr lang="pt-BR" sz="2000" dirty="0"/>
              <a:t>, informamos a coleção a ser percorrida. Assim, a cada loop os dados presentes em uma posição da coleção são atribuídos ao </a:t>
            </a:r>
            <a:r>
              <a:rPr lang="pt-BR" sz="2000" i="0" dirty="0">
                <a:solidFill>
                  <a:srgbClr val="0F8593"/>
                </a:solidFill>
                <a:effectLst/>
              </a:rPr>
              <a:t>elemento</a:t>
            </a:r>
            <a:r>
              <a:rPr lang="pt-BR" sz="2000" dirty="0"/>
              <a:t>. Por fim, entre chaves, inserimos o código a ser executado no loop.</a:t>
            </a:r>
          </a:p>
        </p:txBody>
      </p:sp>
    </p:spTree>
    <p:extLst>
      <p:ext uri="{BB962C8B-B14F-4D97-AF65-F5344CB8AC3E}">
        <p14:creationId xmlns:p14="http://schemas.microsoft.com/office/powerpoint/2010/main" val="91782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a:t>
            </a:r>
            <a:r>
              <a:rPr lang="pt-BR" sz="3200" dirty="0" err="1">
                <a:solidFill>
                  <a:schemeClr val="lt1"/>
                </a:solidFill>
                <a:ea typeface="Calibri"/>
                <a:cs typeface="Calibri"/>
                <a:sym typeface="Calibri"/>
              </a:rPr>
              <a:t>Array</a:t>
            </a:r>
            <a:endParaRPr lang="pt-BR" sz="3000" dirty="0">
              <a:solidFill>
                <a:schemeClr val="bg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3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5078313"/>
          </a:xfrm>
          <a:prstGeom prst="rect">
            <a:avLst/>
          </a:prstGeom>
        </p:spPr>
        <p:txBody>
          <a:bodyPr wrap="square">
            <a:spAutoFit/>
          </a:bodyPr>
          <a:lstStyle/>
          <a:p>
            <a:r>
              <a:rPr lang="pt-BR" sz="2000" b="1" dirty="0" err="1"/>
              <a:t>Array</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Um </a:t>
            </a:r>
            <a:r>
              <a:rPr lang="pt-BR" sz="2000" b="1" dirty="0" err="1"/>
              <a:t>Array</a:t>
            </a:r>
            <a:r>
              <a:rPr lang="pt-BR" sz="2000" dirty="0"/>
              <a:t> é um conjunto de elementos de um mesmo tipo de dados onde cada elemento do conjunto é acessado pela posição no </a:t>
            </a:r>
            <a:r>
              <a:rPr lang="pt-BR" sz="2000" dirty="0" err="1"/>
              <a:t>array</a:t>
            </a:r>
            <a:r>
              <a:rPr lang="pt-BR" sz="2000" dirty="0"/>
              <a:t> que é dada através de um índice </a:t>
            </a:r>
            <a:r>
              <a:rPr lang="pt-BR" sz="2000" i="1" dirty="0"/>
              <a:t>(uma sequência de números inteiros)</a:t>
            </a:r>
            <a:r>
              <a:rPr lang="pt-BR" sz="2000" dirty="0"/>
              <a:t>.  Um </a:t>
            </a:r>
            <a:r>
              <a:rPr lang="pt-BR" sz="2000" dirty="0" err="1"/>
              <a:t>array</a:t>
            </a:r>
            <a:r>
              <a:rPr lang="pt-BR" sz="2000" dirty="0"/>
              <a:t> de uma dimensão é também conhecido como vetor</a:t>
            </a:r>
            <a:r>
              <a:rPr lang="pt-BR" sz="2000" dirty="0" smtClean="0"/>
              <a:t>, e </a:t>
            </a:r>
            <a:r>
              <a:rPr lang="pt-BR" sz="2000" dirty="0"/>
              <a:t>, um </a:t>
            </a:r>
            <a:r>
              <a:rPr lang="pt-BR" sz="2000" dirty="0" err="1"/>
              <a:t>array</a:t>
            </a:r>
            <a:r>
              <a:rPr lang="pt-BR" sz="2000" dirty="0"/>
              <a:t> de mais de uma dimensão e conhecido como uma matriz</a:t>
            </a:r>
            <a:r>
              <a:rPr lang="pt-BR" sz="2000" dirty="0" smtClean="0"/>
              <a:t>.</a:t>
            </a:r>
          </a:p>
          <a:p>
            <a:endParaRPr lang="pt-BR" sz="2000" dirty="0"/>
          </a:p>
          <a:p>
            <a:r>
              <a:rPr lang="pt-BR" sz="2000" dirty="0"/>
              <a:t>Na linguagem C#  os </a:t>
            </a:r>
            <a:r>
              <a:rPr lang="pt-BR" sz="2000" b="1" dirty="0" err="1"/>
              <a:t>arrays</a:t>
            </a:r>
            <a:r>
              <a:rPr lang="pt-BR" sz="2000" dirty="0"/>
              <a:t> possuem o índice com base zero, ou seja, o primeiro elemento do </a:t>
            </a:r>
            <a:r>
              <a:rPr lang="pt-BR" sz="2000" dirty="0" err="1"/>
              <a:t>array</a:t>
            </a:r>
            <a:r>
              <a:rPr lang="pt-BR" sz="2000" dirty="0"/>
              <a:t> possui o</a:t>
            </a:r>
            <a:r>
              <a:rPr lang="pt-BR" sz="2000" u="sng" dirty="0"/>
              <a:t> índice zero (0</a:t>
            </a:r>
            <a:r>
              <a:rPr lang="pt-BR" sz="2000" u="sng" dirty="0" smtClean="0"/>
              <a:t>)</a:t>
            </a:r>
            <a:r>
              <a:rPr lang="pt-BR" sz="2000" dirty="0" smtClean="0"/>
              <a:t>.</a:t>
            </a:r>
          </a:p>
          <a:p>
            <a:endParaRPr lang="pt-BR" sz="2000" dirty="0"/>
          </a:p>
          <a:p>
            <a:r>
              <a:rPr lang="pt-BR" sz="2000" dirty="0"/>
              <a:t>Um </a:t>
            </a:r>
            <a:r>
              <a:rPr lang="pt-BR" sz="2000" dirty="0" err="1"/>
              <a:t>array</a:t>
            </a:r>
            <a:r>
              <a:rPr lang="pt-BR" sz="2000" dirty="0"/>
              <a:t> de uma dimensão é declarado informando o tipo de dados do </a:t>
            </a:r>
            <a:r>
              <a:rPr lang="pt-BR" sz="2000" dirty="0" err="1"/>
              <a:t>array</a:t>
            </a:r>
            <a:r>
              <a:rPr lang="pt-BR" sz="2000" dirty="0"/>
              <a:t> seguido do nome do </a:t>
            </a:r>
            <a:r>
              <a:rPr lang="pt-BR" sz="2000" dirty="0" err="1"/>
              <a:t>array</a:t>
            </a:r>
            <a:r>
              <a:rPr lang="pt-BR" sz="2000" dirty="0"/>
              <a:t>, lembrando que devemos colocar colchetes ([]) depois do tipo do </a:t>
            </a:r>
            <a:r>
              <a:rPr lang="pt-BR" sz="2000" dirty="0" err="1"/>
              <a:t>array</a:t>
            </a:r>
            <a:r>
              <a:rPr lang="pt-BR" sz="2000" dirty="0"/>
              <a:t> e não após o seu nome:</a:t>
            </a:r>
            <a:endParaRPr lang="pt-BR" sz="2000" dirty="0"/>
          </a:p>
          <a:p>
            <a:endParaRPr lang="pt-BR" sz="2000" dirty="0" smtClean="0"/>
          </a:p>
          <a:p>
            <a:r>
              <a:rPr lang="pt-BR" sz="2000" dirty="0" err="1" smtClean="0"/>
              <a:t>Ex</a:t>
            </a:r>
            <a:r>
              <a:rPr lang="pt-BR" sz="2000" dirty="0"/>
              <a:t>:  </a:t>
            </a:r>
            <a:r>
              <a:rPr lang="pt-BR" sz="2000" b="1" dirty="0" err="1"/>
              <a:t>int</a:t>
            </a:r>
            <a:r>
              <a:rPr lang="pt-BR" sz="2000" b="1" dirty="0"/>
              <a:t>[] tabela; ==&gt; correto</a:t>
            </a:r>
            <a:r>
              <a:rPr lang="pt-BR" sz="2000" dirty="0"/>
              <a:t>   </a:t>
            </a:r>
            <a:r>
              <a:rPr lang="pt-BR" sz="2000" b="1" dirty="0"/>
              <a:t>  </a:t>
            </a:r>
            <a:r>
              <a:rPr lang="pt-BR" sz="2000" b="1" dirty="0" err="1"/>
              <a:t>int</a:t>
            </a:r>
            <a:r>
              <a:rPr lang="pt-BR" sz="2000" b="1" dirty="0"/>
              <a:t> tabela[];  ==&gt; incorreto</a:t>
            </a:r>
            <a:endParaRPr lang="pt-BR" sz="2000" dirty="0"/>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116921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6309420"/>
          </a:xfrm>
          <a:prstGeom prst="rect">
            <a:avLst/>
          </a:prstGeom>
        </p:spPr>
        <p:txBody>
          <a:bodyPr wrap="square">
            <a:spAutoFit/>
          </a:bodyPr>
          <a:lstStyle/>
          <a:p>
            <a:r>
              <a:rPr lang="pt-BR" sz="2000" b="1" dirty="0" err="1"/>
              <a:t>Array</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Na linguagem C# o tamanho do </a:t>
            </a:r>
            <a:r>
              <a:rPr lang="pt-BR" sz="2000" dirty="0" err="1"/>
              <a:t>arrray</a:t>
            </a:r>
            <a:r>
              <a:rPr lang="pt-BR" sz="2000" dirty="0"/>
              <a:t> não é parte do seu tipo, isso permite declarar uma </a:t>
            </a:r>
            <a:r>
              <a:rPr lang="pt-BR" sz="2000" dirty="0" err="1"/>
              <a:t>array</a:t>
            </a:r>
            <a:r>
              <a:rPr lang="pt-BR" sz="2000" dirty="0"/>
              <a:t> e em seguida atribuir qualquer </a:t>
            </a:r>
            <a:r>
              <a:rPr lang="pt-BR" sz="2000" dirty="0" err="1"/>
              <a:t>array</a:t>
            </a:r>
            <a:r>
              <a:rPr lang="pt-BR" sz="2000" dirty="0"/>
              <a:t> de objetos </a:t>
            </a:r>
            <a:r>
              <a:rPr lang="pt-BR" sz="2000" dirty="0" err="1"/>
              <a:t>int</a:t>
            </a:r>
            <a:r>
              <a:rPr lang="pt-BR" sz="2000" dirty="0"/>
              <a:t> a ele, sem considerar o seu tamanho</a:t>
            </a:r>
            <a:r>
              <a:rPr lang="pt-BR" sz="2000" dirty="0" smtClean="0"/>
              <a:t>:</a:t>
            </a:r>
          </a:p>
          <a:p>
            <a:endParaRPr lang="pt-BR" sz="2000" dirty="0"/>
          </a:p>
          <a:p>
            <a:r>
              <a:rPr lang="pt-BR" sz="2000" dirty="0" err="1"/>
              <a:t>Ex</a:t>
            </a:r>
            <a:r>
              <a:rPr lang="pt-BR" sz="2000" dirty="0"/>
              <a:t>:    </a:t>
            </a:r>
            <a:r>
              <a:rPr lang="pt-BR" sz="2000" b="1" dirty="0" err="1"/>
              <a:t>int</a:t>
            </a:r>
            <a:r>
              <a:rPr lang="pt-BR" sz="2000" b="1" dirty="0"/>
              <a:t>[] </a:t>
            </a:r>
            <a:r>
              <a:rPr lang="pt-BR" sz="2000" b="1" dirty="0" err="1"/>
              <a:t>numeros</a:t>
            </a:r>
            <a:r>
              <a:rPr lang="pt-BR" sz="2000" b="1" dirty="0"/>
              <a:t>; </a:t>
            </a:r>
            <a:r>
              <a:rPr lang="pt-BR" sz="2000" dirty="0"/>
              <a:t>                         //declara </a:t>
            </a:r>
            <a:r>
              <a:rPr lang="pt-BR" sz="2000" dirty="0" err="1"/>
              <a:t>numeros</a:t>
            </a:r>
            <a:r>
              <a:rPr lang="pt-BR" sz="2000" dirty="0"/>
              <a:t> como um </a:t>
            </a:r>
            <a:r>
              <a:rPr lang="pt-BR" sz="2000" dirty="0" err="1"/>
              <a:t>array</a:t>
            </a:r>
            <a:r>
              <a:rPr lang="pt-BR" sz="2000" dirty="0"/>
              <a:t> de inteiros de qualquer tamanho</a:t>
            </a:r>
            <a:br>
              <a:rPr lang="pt-BR" sz="2000" dirty="0"/>
            </a:br>
            <a:r>
              <a:rPr lang="pt-BR" sz="2000" dirty="0"/>
              <a:t>         </a:t>
            </a:r>
            <a:r>
              <a:rPr lang="pt-BR" sz="2000" b="1" dirty="0" err="1"/>
              <a:t>numeros</a:t>
            </a:r>
            <a:r>
              <a:rPr lang="pt-BR" sz="2000" b="1" dirty="0"/>
              <a:t> = new </a:t>
            </a:r>
            <a:r>
              <a:rPr lang="pt-BR" sz="2000" b="1" dirty="0" err="1"/>
              <a:t>int</a:t>
            </a:r>
            <a:r>
              <a:rPr lang="pt-BR" sz="2000" b="1" dirty="0"/>
              <a:t>[10]; </a:t>
            </a:r>
            <a:r>
              <a:rPr lang="pt-BR" sz="2000" dirty="0"/>
              <a:t>         // </a:t>
            </a:r>
            <a:r>
              <a:rPr lang="pt-BR" sz="2000" dirty="0" err="1"/>
              <a:t>numeros</a:t>
            </a:r>
            <a:r>
              <a:rPr lang="pt-BR" sz="2000" dirty="0"/>
              <a:t> agora é um </a:t>
            </a:r>
            <a:r>
              <a:rPr lang="pt-BR" sz="2000" dirty="0" err="1"/>
              <a:t>array</a:t>
            </a:r>
            <a:r>
              <a:rPr lang="pt-BR" sz="2000" dirty="0"/>
              <a:t> de 10 elementos</a:t>
            </a:r>
            <a:br>
              <a:rPr lang="pt-BR" sz="2000" dirty="0"/>
            </a:br>
            <a:r>
              <a:rPr lang="pt-BR" sz="2000" dirty="0"/>
              <a:t>         </a:t>
            </a:r>
            <a:r>
              <a:rPr lang="pt-BR" sz="2000" b="1" dirty="0" err="1"/>
              <a:t>numeros</a:t>
            </a:r>
            <a:r>
              <a:rPr lang="pt-BR" sz="2000" b="1" dirty="0"/>
              <a:t> = new </a:t>
            </a:r>
            <a:r>
              <a:rPr lang="pt-BR" sz="2000" b="1" dirty="0" err="1"/>
              <a:t>int</a:t>
            </a:r>
            <a:r>
              <a:rPr lang="pt-BR" sz="2000" b="1" dirty="0"/>
              <a:t>[20];  </a:t>
            </a:r>
            <a:r>
              <a:rPr lang="pt-BR" sz="2000" dirty="0"/>
              <a:t>        // </a:t>
            </a:r>
            <a:r>
              <a:rPr lang="pt-BR" sz="2000" dirty="0" err="1"/>
              <a:t>numeros</a:t>
            </a:r>
            <a:r>
              <a:rPr lang="pt-BR" sz="2000" dirty="0"/>
              <a:t> agora é um </a:t>
            </a:r>
            <a:r>
              <a:rPr lang="pt-BR" sz="2000" dirty="0" err="1"/>
              <a:t>array</a:t>
            </a:r>
            <a:r>
              <a:rPr lang="pt-BR" sz="2000" dirty="0"/>
              <a:t> de 20 </a:t>
            </a:r>
            <a:r>
              <a:rPr lang="pt-BR" sz="2000" dirty="0" smtClean="0"/>
              <a:t>elementos</a:t>
            </a:r>
          </a:p>
          <a:p>
            <a:endParaRPr lang="pt-BR" sz="2000" dirty="0"/>
          </a:p>
          <a:p>
            <a:r>
              <a:rPr lang="pt-BR" sz="2000" dirty="0"/>
              <a:t>Em C# declaramos um </a:t>
            </a:r>
            <a:r>
              <a:rPr lang="pt-BR" sz="2000" dirty="0" err="1"/>
              <a:t>array</a:t>
            </a:r>
            <a:r>
              <a:rPr lang="pt-BR" sz="2000" dirty="0"/>
              <a:t> assim :</a:t>
            </a:r>
            <a:endParaRPr lang="pt-BR" sz="2000" dirty="0"/>
          </a:p>
          <a:p>
            <a:endParaRPr lang="pt-BR" sz="2000" b="1" dirty="0" smtClean="0"/>
          </a:p>
          <a:p>
            <a:r>
              <a:rPr lang="pt-BR" sz="2000" b="1" dirty="0" err="1" smtClean="0"/>
              <a:t>String</a:t>
            </a:r>
            <a:r>
              <a:rPr lang="pt-BR" sz="2000" b="1" dirty="0"/>
              <a:t>[] nomes;    //</a:t>
            </a:r>
            <a:r>
              <a:rPr lang="pt-BR" sz="2000" b="1" dirty="0" err="1"/>
              <a:t>array</a:t>
            </a:r>
            <a:r>
              <a:rPr lang="pt-BR" sz="2000" b="1" dirty="0"/>
              <a:t> nomes de qualquer tamanho </a:t>
            </a:r>
            <a:endParaRPr lang="pt-BR" sz="2000" dirty="0"/>
          </a:p>
          <a:p>
            <a:endParaRPr lang="pt-BR" sz="2000" dirty="0" smtClean="0"/>
          </a:p>
          <a:p>
            <a:r>
              <a:rPr lang="pt-BR" sz="2000" dirty="0" smtClean="0"/>
              <a:t>mas </a:t>
            </a:r>
            <a:r>
              <a:rPr lang="pt-BR" sz="2000" dirty="0"/>
              <a:t>isso não cria o </a:t>
            </a:r>
            <a:r>
              <a:rPr lang="pt-BR" sz="2000" dirty="0" err="1"/>
              <a:t>array</a:t>
            </a:r>
            <a:r>
              <a:rPr lang="pt-BR" sz="2000" dirty="0"/>
              <a:t> para fazer isso devemos declarar:</a:t>
            </a:r>
            <a:endParaRPr lang="pt-BR" sz="2000" dirty="0"/>
          </a:p>
          <a:p>
            <a:endParaRPr lang="pt-BR" sz="2000" b="1" dirty="0" smtClean="0"/>
          </a:p>
          <a:p>
            <a:r>
              <a:rPr lang="pt-BR" sz="2000" b="1" dirty="0" smtClean="0"/>
              <a:t>nomes </a:t>
            </a:r>
            <a:r>
              <a:rPr lang="pt-BR" sz="2000" b="1" dirty="0"/>
              <a:t>= new </a:t>
            </a:r>
            <a:r>
              <a:rPr lang="pt-BR" sz="2000" b="1" dirty="0" err="1"/>
              <a:t>string</a:t>
            </a:r>
            <a:r>
              <a:rPr lang="pt-BR" sz="2000" b="1" dirty="0"/>
              <a:t>[5];      </a:t>
            </a:r>
            <a:r>
              <a:rPr lang="pt-BR" sz="2000" dirty="0"/>
              <a:t> </a:t>
            </a:r>
            <a:r>
              <a:rPr lang="pt-BR" sz="2000" b="1" dirty="0"/>
              <a:t> //</a:t>
            </a:r>
            <a:r>
              <a:rPr lang="pt-BR" sz="2000" b="1" dirty="0" err="1"/>
              <a:t>array</a:t>
            </a:r>
            <a:r>
              <a:rPr lang="pt-BR" sz="2000" b="1" dirty="0"/>
              <a:t> de </a:t>
            </a:r>
            <a:r>
              <a:rPr lang="pt-BR" sz="2000" b="1" dirty="0" err="1"/>
              <a:t>strings</a:t>
            </a:r>
            <a:r>
              <a:rPr lang="pt-BR" sz="2000" b="1" dirty="0"/>
              <a:t> de 5 elementos  </a:t>
            </a:r>
            <a:endParaRPr lang="pt-BR" sz="2000" dirty="0"/>
          </a:p>
          <a:p>
            <a:r>
              <a:rPr lang="pt-BR" sz="2000" dirty="0"/>
              <a:t>finalmente para </a:t>
            </a:r>
            <a:r>
              <a:rPr lang="pt-BR" sz="2000" dirty="0" err="1"/>
              <a:t>incializar</a:t>
            </a:r>
            <a:r>
              <a:rPr lang="pt-BR" sz="2000" dirty="0"/>
              <a:t> o </a:t>
            </a:r>
            <a:r>
              <a:rPr lang="pt-BR" sz="2000" dirty="0" err="1"/>
              <a:t>array</a:t>
            </a:r>
            <a:r>
              <a:rPr lang="pt-BR" sz="2000" dirty="0"/>
              <a:t> fazemos assim:</a:t>
            </a:r>
            <a:endParaRPr lang="pt-BR" sz="2000" dirty="0"/>
          </a:p>
          <a:p>
            <a:endParaRPr lang="pt-BR" sz="2000" dirty="0"/>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296994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462760"/>
          </a:xfrm>
          <a:prstGeom prst="rect">
            <a:avLst/>
          </a:prstGeom>
        </p:spPr>
        <p:txBody>
          <a:bodyPr wrap="square">
            <a:spAutoFit/>
          </a:bodyPr>
          <a:lstStyle/>
          <a:p>
            <a:r>
              <a:rPr lang="pt-BR" sz="2000" b="1" dirty="0"/>
              <a:t>Declaração de vetores</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1"/>
            <a:r>
              <a:rPr lang="pt-BR" sz="2000" dirty="0"/>
              <a:t>Exemplo 1:</a:t>
            </a:r>
          </a:p>
          <a:p>
            <a:pPr lvl="1"/>
            <a:r>
              <a:rPr lang="pt-BR" sz="2000" dirty="0"/>
              <a:t>	 </a:t>
            </a:r>
            <a:r>
              <a:rPr lang="pt-BR" sz="2000" dirty="0" err="1"/>
              <a:t>String</a:t>
            </a:r>
            <a:r>
              <a:rPr lang="pt-BR" sz="2000" dirty="0"/>
              <a:t>[ ] nome = { "Paulo", "</a:t>
            </a:r>
            <a:r>
              <a:rPr lang="pt-BR" sz="2000" dirty="0" err="1"/>
              <a:t>fernando</a:t>
            </a:r>
            <a:r>
              <a:rPr lang="pt-BR" sz="2000" dirty="0"/>
              <a:t>" };</a:t>
            </a:r>
          </a:p>
          <a:p>
            <a:pPr lvl="1"/>
            <a:endParaRPr lang="pt-BR" sz="2000" dirty="0"/>
          </a:p>
          <a:p>
            <a:pPr lvl="1"/>
            <a:r>
              <a:rPr lang="pt-BR" sz="2000" dirty="0"/>
              <a:t>Exemplo 2:</a:t>
            </a:r>
          </a:p>
          <a:p>
            <a:pPr lvl="1"/>
            <a:r>
              <a:rPr lang="pt-BR" sz="2000" dirty="0"/>
              <a:t>            </a:t>
            </a:r>
            <a:r>
              <a:rPr lang="pt-BR" sz="2000" dirty="0" err="1"/>
              <a:t>String</a:t>
            </a:r>
            <a:r>
              <a:rPr lang="pt-BR" sz="2000" dirty="0"/>
              <a:t>[ ] nome1 = new </a:t>
            </a:r>
            <a:r>
              <a:rPr lang="pt-BR" sz="2000" dirty="0" err="1"/>
              <a:t>String</a:t>
            </a:r>
            <a:r>
              <a:rPr lang="pt-BR" sz="2000" dirty="0"/>
              <a:t>[] {"</a:t>
            </a:r>
            <a:r>
              <a:rPr lang="pt-BR" sz="2000" dirty="0" err="1"/>
              <a:t>Beth","Deise</a:t>
            </a:r>
            <a:r>
              <a:rPr lang="pt-BR" sz="2000" dirty="0"/>
              <a:t>" };</a:t>
            </a:r>
          </a:p>
          <a:p>
            <a:pPr lvl="1"/>
            <a:endParaRPr lang="pt-BR" sz="2000" dirty="0"/>
          </a:p>
          <a:p>
            <a:pPr lvl="1"/>
            <a:r>
              <a:rPr lang="pt-BR" sz="2000" dirty="0"/>
              <a:t>Exemplo 3:</a:t>
            </a:r>
          </a:p>
          <a:p>
            <a:pPr lvl="1"/>
            <a:r>
              <a:rPr lang="pt-BR" sz="2000" dirty="0"/>
              <a:t>            </a:t>
            </a:r>
            <a:r>
              <a:rPr lang="pt-BR" sz="2000" dirty="0" err="1"/>
              <a:t>String</a:t>
            </a:r>
            <a:r>
              <a:rPr lang="pt-BR" sz="2000" dirty="0"/>
              <a:t>[ ] nome2 = new </a:t>
            </a:r>
            <a:r>
              <a:rPr lang="pt-BR" sz="2000" dirty="0" err="1"/>
              <a:t>String</a:t>
            </a:r>
            <a:r>
              <a:rPr lang="pt-BR" sz="2000" dirty="0"/>
              <a:t>[2];</a:t>
            </a:r>
          </a:p>
          <a:p>
            <a:pPr lvl="1"/>
            <a:r>
              <a:rPr lang="pt-BR" sz="2000" dirty="0"/>
              <a:t>            nome2[0] = "Helena";</a:t>
            </a:r>
          </a:p>
          <a:p>
            <a:pPr lvl="1"/>
            <a:r>
              <a:rPr lang="pt-BR" sz="2000" dirty="0"/>
              <a:t>            nome2[1] = "Verônica";</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123267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Programação com decisão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11455878" cy="2000548"/>
          </a:xfrm>
          <a:prstGeom prst="rect">
            <a:avLst/>
          </a:prstGeom>
        </p:spPr>
        <p:txBody>
          <a:bodyPr wrap="square">
            <a:spAutoFit/>
          </a:bodyPr>
          <a:lstStyle/>
          <a:p>
            <a:r>
              <a:rPr lang="pt-BR" sz="2000" b="1" i="0" u="none" strike="noStrike" dirty="0">
                <a:solidFill>
                  <a:srgbClr val="000000"/>
                </a:solidFill>
                <a:effectLst/>
              </a:rPr>
              <a:t>Programação com Decisão?</a:t>
            </a:r>
          </a:p>
          <a:p>
            <a:endParaRPr lang="pt-BR" sz="2000" b="1" dirty="0">
              <a:solidFill>
                <a:srgbClr val="000000"/>
              </a:solidFill>
            </a:endParaRPr>
          </a:p>
          <a:p>
            <a:r>
              <a:rPr lang="pt-BR" sz="2000" dirty="0"/>
              <a:t>Os comandos de controle de fluxo são a essência de qualquer linguagem, porque governam o fluxo da</a:t>
            </a:r>
          </a:p>
          <a:p>
            <a:r>
              <a:rPr lang="pt-BR" sz="2000" dirty="0"/>
              <a:t>execução do programa. São poderosos e ajudam a explicar a popularidade da linguagem. Podemos dividir em três categorias:</a:t>
            </a:r>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
        <p:nvSpPr>
          <p:cNvPr id="9" name="Retângulo 8">
            <a:extLst>
              <a:ext uri="{FF2B5EF4-FFF2-40B4-BE49-F238E27FC236}">
                <a16:creationId xmlns:a16="http://schemas.microsoft.com/office/drawing/2014/main" xmlns="" id="{9DD64020-D558-4506-AE99-FE3CB91AF14D}"/>
              </a:ext>
            </a:extLst>
          </p:cNvPr>
          <p:cNvSpPr/>
          <p:nvPr/>
        </p:nvSpPr>
        <p:spPr>
          <a:xfrm>
            <a:off x="414069" y="3164681"/>
            <a:ext cx="6096000" cy="3477875"/>
          </a:xfrm>
          <a:prstGeom prst="rect">
            <a:avLst/>
          </a:prstGeom>
        </p:spPr>
        <p:txBody>
          <a:bodyPr>
            <a:spAutoFit/>
          </a:bodyPr>
          <a:lstStyle/>
          <a:p>
            <a:r>
              <a:rPr lang="pt-BR" sz="2000" dirty="0"/>
              <a:t>A primeira consiste em instruções condicionais</a:t>
            </a:r>
          </a:p>
          <a:p>
            <a:endParaRPr lang="pt-BR" sz="2000" dirty="0"/>
          </a:p>
          <a:p>
            <a:r>
              <a:rPr lang="pt-BR" sz="2000" dirty="0"/>
              <a:t>	</a:t>
            </a:r>
            <a:r>
              <a:rPr lang="pt-BR" sz="2000" b="1" dirty="0" err="1"/>
              <a:t>if</a:t>
            </a:r>
            <a:r>
              <a:rPr lang="pt-BR" sz="2000" b="1" dirty="0"/>
              <a:t> e switch.</a:t>
            </a:r>
          </a:p>
          <a:p>
            <a:endParaRPr lang="pt-BR" sz="2000" dirty="0"/>
          </a:p>
          <a:p>
            <a:r>
              <a:rPr lang="pt-BR" sz="2000" dirty="0"/>
              <a:t>A segunda são os comandos de controle de loop :</a:t>
            </a:r>
          </a:p>
          <a:p>
            <a:endParaRPr lang="pt-BR" sz="2000" dirty="0"/>
          </a:p>
          <a:p>
            <a:r>
              <a:rPr lang="pt-BR" sz="2000" dirty="0"/>
              <a:t>	</a:t>
            </a:r>
            <a:r>
              <a:rPr lang="pt-BR" sz="2000" b="1" dirty="0" err="1"/>
              <a:t>while</a:t>
            </a:r>
            <a:r>
              <a:rPr lang="pt-BR" sz="2000" b="1" dirty="0"/>
              <a:t>, for/</a:t>
            </a:r>
            <a:r>
              <a:rPr lang="pt-BR" sz="2000" b="1" dirty="0" err="1"/>
              <a:t>foreach</a:t>
            </a:r>
            <a:r>
              <a:rPr lang="pt-BR" sz="2000" b="1" dirty="0"/>
              <a:t> e o do-</a:t>
            </a:r>
            <a:r>
              <a:rPr lang="pt-BR" sz="2000" b="1" dirty="0" err="1"/>
              <a:t>while</a:t>
            </a:r>
            <a:r>
              <a:rPr lang="pt-BR" sz="2000" b="1" dirty="0"/>
              <a:t>.</a:t>
            </a:r>
          </a:p>
          <a:p>
            <a:endParaRPr lang="pt-BR" sz="2000" dirty="0"/>
          </a:p>
          <a:p>
            <a:r>
              <a:rPr lang="pt-BR" sz="2000" dirty="0"/>
              <a:t>Controle de erros:</a:t>
            </a:r>
          </a:p>
          <a:p>
            <a:endParaRPr lang="pt-BR" sz="2000" dirty="0"/>
          </a:p>
          <a:p>
            <a:r>
              <a:rPr lang="pt-BR" sz="2000" dirty="0"/>
              <a:t>	</a:t>
            </a:r>
            <a:r>
              <a:rPr lang="pt-BR" sz="2000" b="1" dirty="0" err="1"/>
              <a:t>Try</a:t>
            </a:r>
            <a:r>
              <a:rPr lang="pt-BR" sz="2000" b="1" dirty="0"/>
              <a:t> ... Catch ... </a:t>
            </a:r>
            <a:r>
              <a:rPr lang="pt-BR" sz="2000" b="1" dirty="0" err="1"/>
              <a:t>Finally</a:t>
            </a:r>
            <a:endParaRPr lang="pt-BR" sz="2000" b="1" dirty="0"/>
          </a:p>
        </p:txBody>
      </p:sp>
    </p:spTree>
    <p:extLst>
      <p:ext uri="{BB962C8B-B14F-4D97-AF65-F5344CB8AC3E}">
        <p14:creationId xmlns:p14="http://schemas.microsoft.com/office/powerpoint/2010/main" val="252491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154984"/>
          </a:xfrm>
          <a:prstGeom prst="rect">
            <a:avLst/>
          </a:prstGeom>
        </p:spPr>
        <p:txBody>
          <a:bodyPr wrap="square">
            <a:spAutoFit/>
          </a:bodyPr>
          <a:lstStyle/>
          <a:p>
            <a:r>
              <a:rPr lang="pt-BR" sz="2000" b="1" dirty="0"/>
              <a:t>Ler um vetor</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Para ler o conteúdo de um vetor utilizamos um comando de saída de tela, por exemplo </a:t>
            </a:r>
            <a:r>
              <a:rPr lang="pt-BR" sz="2000" dirty="0" err="1"/>
              <a:t>Console.Write</a:t>
            </a:r>
            <a:r>
              <a:rPr lang="pt-BR" sz="2000" dirty="0"/>
              <a:t> ou </a:t>
            </a:r>
            <a:r>
              <a:rPr lang="pt-BR" sz="2000" dirty="0" err="1"/>
              <a:t>Console.WriteLine</a:t>
            </a:r>
            <a:r>
              <a:rPr lang="pt-BR" sz="2000" dirty="0"/>
              <a:t>, passamos como parâmetro o nome do vetor e a posição do dado entre colchetes que queremos visualizar. Por Exemplo:</a:t>
            </a:r>
          </a:p>
          <a:p>
            <a:endParaRPr lang="pt-BR" sz="2000" dirty="0"/>
          </a:p>
          <a:p>
            <a:r>
              <a:rPr lang="pt-BR" sz="2000" dirty="0"/>
              <a:t>	 </a:t>
            </a:r>
            <a:r>
              <a:rPr lang="pt-BR" sz="2000" dirty="0" err="1"/>
              <a:t>String</a:t>
            </a:r>
            <a:r>
              <a:rPr lang="pt-BR" sz="2000" dirty="0"/>
              <a:t>[ ] nome = { "Paulo", "Fernando" };</a:t>
            </a:r>
          </a:p>
          <a:p>
            <a:r>
              <a:rPr lang="pt-BR" sz="2000" dirty="0"/>
              <a:t>	</a:t>
            </a:r>
            <a:r>
              <a:rPr lang="pt-BR" sz="2000" dirty="0" err="1"/>
              <a:t>Console.Write</a:t>
            </a:r>
            <a:r>
              <a:rPr lang="pt-BR" sz="2000" dirty="0"/>
              <a:t>(nome[0]);</a:t>
            </a:r>
          </a:p>
          <a:p>
            <a:endParaRPr lang="pt-BR" sz="2000" dirty="0"/>
          </a:p>
          <a:p>
            <a:r>
              <a:rPr lang="pt-BR" sz="2000" dirty="0"/>
              <a:t>Isso nos dará a seguinte saída: Paulo – Pois Paulo é um nome que está na primeira posição do vetor, todo </a:t>
            </a:r>
            <a:r>
              <a:rPr lang="pt-BR" sz="2000" dirty="0" err="1"/>
              <a:t>Array</a:t>
            </a:r>
            <a:r>
              <a:rPr lang="pt-BR" sz="2000" dirty="0"/>
              <a:t>, neste caso vetor, sempre começa com a posição zero(0)</a:t>
            </a:r>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861213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2646878"/>
          </a:xfrm>
          <a:prstGeom prst="rect">
            <a:avLst/>
          </a:prstGeom>
        </p:spPr>
        <p:txBody>
          <a:bodyPr wrap="square">
            <a:spAutoFit/>
          </a:bodyPr>
          <a:lstStyle/>
          <a:p>
            <a:r>
              <a:rPr lang="pt-BR" sz="2000" b="1" dirty="0"/>
              <a:t>Ler um vetor</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dirty="0"/>
              <a:t>Quando se deseja ler todo o conteúdo de um </a:t>
            </a:r>
            <a:r>
              <a:rPr lang="pt-BR" dirty="0" err="1"/>
              <a:t>array</a:t>
            </a:r>
            <a:r>
              <a:rPr lang="pt-BR" dirty="0"/>
              <a:t> fazemos uso de laços. Assim podemos ler o </a:t>
            </a:r>
            <a:r>
              <a:rPr lang="pt-BR" dirty="0" err="1"/>
              <a:t>array</a:t>
            </a:r>
            <a:r>
              <a:rPr lang="pt-BR" dirty="0"/>
              <a:t> de ponta a ponta ou apenas parte dele. Exemplo:</a:t>
            </a:r>
          </a:p>
          <a:p>
            <a:endParaRPr lang="pt-BR" dirty="0"/>
          </a:p>
          <a:p>
            <a:r>
              <a:rPr lang="pt-BR" dirty="0"/>
              <a:t>	</a:t>
            </a:r>
            <a:r>
              <a:rPr lang="pt-BR" dirty="0" err="1"/>
              <a:t>string</a:t>
            </a:r>
            <a:r>
              <a:rPr lang="pt-BR" dirty="0"/>
              <a:t>[ ] nome = { "Paulo", “Fernando“, ”Mônica”, ”Beatriz” };</a:t>
            </a:r>
          </a:p>
          <a:p>
            <a:r>
              <a:rPr lang="pt-BR" dirty="0"/>
              <a:t>	for(</a:t>
            </a:r>
            <a:r>
              <a:rPr lang="pt-BR" dirty="0" err="1"/>
              <a:t>int</a:t>
            </a:r>
            <a:r>
              <a:rPr lang="pt-BR" dirty="0"/>
              <a:t> n = 0; n &lt;= 3; n++){</a:t>
            </a:r>
          </a:p>
          <a:p>
            <a:pPr marL="128016" lvl="1" indent="0">
              <a:buNone/>
            </a:pPr>
            <a:r>
              <a:rPr lang="pt-BR" dirty="0"/>
              <a:t>		</a:t>
            </a:r>
            <a:r>
              <a:rPr lang="pt-BR" dirty="0" err="1"/>
              <a:t>Console.writeLine</a:t>
            </a:r>
            <a:r>
              <a:rPr lang="pt-BR" dirty="0"/>
              <a:t>(nome[n]);</a:t>
            </a:r>
          </a:p>
          <a:p>
            <a:pPr marL="128016" lvl="1" indent="0">
              <a:buNone/>
            </a:pPr>
            <a:r>
              <a:rPr lang="pt-BR" dirty="0"/>
              <a:t>	</a:t>
            </a:r>
            <a:r>
              <a:rPr lang="pt-BR" dirty="0" smtClean="0"/>
              <a:t>}</a:t>
            </a:r>
            <a:endParaRPr lang="pt-BR" dirty="0"/>
          </a:p>
        </p:txBody>
      </p:sp>
    </p:spTree>
    <p:extLst>
      <p:ext uri="{BB962C8B-B14F-4D97-AF65-F5344CB8AC3E}">
        <p14:creationId xmlns:p14="http://schemas.microsoft.com/office/powerpoint/2010/main" val="1116461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770537"/>
          </a:xfrm>
          <a:prstGeom prst="rect">
            <a:avLst/>
          </a:prstGeom>
        </p:spPr>
        <p:txBody>
          <a:bodyPr wrap="square">
            <a:spAutoFit/>
          </a:bodyPr>
          <a:lstStyle/>
          <a:p>
            <a:r>
              <a:rPr lang="pt-BR" sz="2000" b="1" dirty="0" err="1"/>
              <a:t>Array</a:t>
            </a:r>
            <a:r>
              <a:rPr lang="pt-BR" sz="2000" b="1" dirty="0"/>
              <a:t> – Vetor </a:t>
            </a:r>
            <a:r>
              <a:rPr lang="pt-BR" sz="2000" b="1" dirty="0" smtClean="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Há dois tipos de </a:t>
            </a:r>
            <a:r>
              <a:rPr lang="pt-BR" sz="2000" dirty="0" err="1"/>
              <a:t>Array</a:t>
            </a:r>
            <a:r>
              <a:rPr lang="pt-BR" sz="2000" dirty="0"/>
              <a:t>:</a:t>
            </a:r>
          </a:p>
          <a:p>
            <a:endParaRPr lang="pt-BR" sz="2000" dirty="0"/>
          </a:p>
          <a:p>
            <a:pPr marL="800100" lvl="1" indent="-342900">
              <a:buFont typeface="Arial" panose="020B0604020202020204" pitchFamily="34" charset="0"/>
              <a:buChar char="•"/>
            </a:pPr>
            <a:r>
              <a:rPr lang="pt-BR" sz="2000" dirty="0"/>
              <a:t>Uma dimensão, também conhecido como vetor:</a:t>
            </a:r>
          </a:p>
          <a:p>
            <a:pPr lvl="2"/>
            <a:r>
              <a:rPr lang="pt-BR" sz="2000" dirty="0"/>
              <a:t>Exemplo: </a:t>
            </a:r>
            <a:r>
              <a:rPr lang="pt-BR" sz="2000" dirty="0" err="1"/>
              <a:t>String</a:t>
            </a:r>
            <a:r>
              <a:rPr lang="pt-BR" sz="2000" dirty="0"/>
              <a:t>[] nome = {“</a:t>
            </a:r>
            <a:r>
              <a:rPr lang="pt-BR" sz="2000" dirty="0" err="1"/>
              <a:t>Paulo”,”Fernanda</a:t>
            </a:r>
            <a:r>
              <a:rPr lang="pt-BR" sz="2000" dirty="0"/>
              <a:t>”}</a:t>
            </a:r>
          </a:p>
          <a:p>
            <a:pPr marL="1257300" lvl="2"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Uma característica deste tipo de </a:t>
            </a:r>
            <a:r>
              <a:rPr lang="pt-BR" sz="2000" dirty="0" err="1"/>
              <a:t>array</a:t>
            </a:r>
            <a:r>
              <a:rPr lang="pt-BR" sz="2000" dirty="0"/>
              <a:t>(vetor) é seu conteúdo. Postado em apenas uma linha.</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Existem muitas formas de se declarar um vetor;</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Um vetor pode de ser de muitos tipos;</a:t>
            </a:r>
          </a:p>
          <a:p>
            <a:pPr lvl="1"/>
            <a:endParaRPr lang="pt-BR" sz="2000" dirty="0"/>
          </a:p>
          <a:p>
            <a:pPr lvl="0" eaLnBrk="0" fontAlgn="base" hangingPunct="0">
              <a:spcBef>
                <a:spcPct val="0"/>
              </a:spcBef>
              <a:spcAft>
                <a:spcPct val="0"/>
              </a:spcAft>
            </a:pPr>
            <a:r>
              <a:rPr kumimoji="0" lang="pt-BR" altLang="pt-BR" sz="2000" b="0" i="0" u="none" strike="noStrike" cap="none" normalizeH="0" baseline="0" dirty="0">
                <a:ln>
                  <a:noFill/>
                </a:ln>
                <a:solidFill>
                  <a:srgbClr val="000000"/>
                </a:solidFill>
                <a:effectLst/>
                <a:cs typeface="Arial" panose="020B0604020202020204" pitchFamily="34" charset="0"/>
              </a:rPr>
              <a:t/>
            </a:r>
            <a:br>
              <a:rPr kumimoji="0" lang="pt-BR" altLang="pt-BR" sz="2000" b="0" i="0" u="none" strike="noStrike" cap="none" normalizeH="0" baseline="0" dirty="0">
                <a:ln>
                  <a:noFill/>
                </a:ln>
                <a:solidFill>
                  <a:srgbClr val="000000"/>
                </a:solidFill>
                <a:effectLst/>
                <a:cs typeface="Arial" panose="020B0604020202020204" pitchFamily="34" charset="0"/>
              </a:rPr>
            </a:b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1184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293209"/>
          </a:xfrm>
          <a:prstGeom prst="rect">
            <a:avLst/>
          </a:prstGeom>
        </p:spPr>
        <p:txBody>
          <a:bodyPr wrap="square">
            <a:spAutoFit/>
          </a:bodyPr>
          <a:lstStyle/>
          <a:p>
            <a:r>
              <a:rPr lang="pt-BR" sz="2000" b="1" dirty="0"/>
              <a:t>Ler um vetor</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dirty="0"/>
              <a:t>Quando se deseja ler todo o conteúdo de um </a:t>
            </a:r>
            <a:r>
              <a:rPr lang="pt-BR" dirty="0" err="1"/>
              <a:t>array</a:t>
            </a:r>
            <a:r>
              <a:rPr lang="pt-BR" dirty="0"/>
              <a:t> fazemos uso de laços. Assim podemos ler o </a:t>
            </a:r>
            <a:r>
              <a:rPr lang="pt-BR" dirty="0" err="1"/>
              <a:t>array</a:t>
            </a:r>
            <a:r>
              <a:rPr lang="pt-BR" dirty="0"/>
              <a:t> de ponta a ponta ou apenas parte dele. Exemplo:</a:t>
            </a:r>
          </a:p>
          <a:p>
            <a:endParaRPr lang="pt-BR" dirty="0"/>
          </a:p>
          <a:p>
            <a:r>
              <a:rPr lang="pt-BR" dirty="0"/>
              <a:t>	</a:t>
            </a:r>
            <a:r>
              <a:rPr lang="pt-BR" dirty="0" err="1"/>
              <a:t>String</a:t>
            </a:r>
            <a:r>
              <a:rPr lang="pt-BR" dirty="0"/>
              <a:t>[ ] nome = { "Paulo", “Fernando“, ”Mônica”, ”Beatriz” };</a:t>
            </a:r>
          </a:p>
          <a:p>
            <a:r>
              <a:rPr lang="pt-BR" dirty="0"/>
              <a:t>	for(</a:t>
            </a:r>
            <a:r>
              <a:rPr lang="pt-BR" dirty="0" err="1"/>
              <a:t>int</a:t>
            </a:r>
            <a:r>
              <a:rPr lang="pt-BR" dirty="0"/>
              <a:t> n = 0; n &lt;= 3; n++){</a:t>
            </a:r>
          </a:p>
          <a:p>
            <a:pPr marL="128016" lvl="1" indent="0">
              <a:buNone/>
            </a:pPr>
            <a:r>
              <a:rPr lang="pt-BR" dirty="0"/>
              <a:t>		</a:t>
            </a:r>
            <a:r>
              <a:rPr lang="pt-BR" dirty="0" err="1"/>
              <a:t>Console.writeLine</a:t>
            </a:r>
            <a:r>
              <a:rPr lang="pt-BR" dirty="0"/>
              <a:t>(nome[n]);</a:t>
            </a:r>
          </a:p>
          <a:p>
            <a:pPr marL="128016" lvl="1" indent="0">
              <a:buNone/>
            </a:pPr>
            <a:r>
              <a:rPr lang="pt-BR" dirty="0"/>
              <a:t>	}</a:t>
            </a:r>
          </a:p>
          <a:p>
            <a:pPr marL="128016" lvl="1" indent="0">
              <a:buNone/>
            </a:pPr>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48122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6093976"/>
          </a:xfrm>
          <a:prstGeom prst="rect">
            <a:avLst/>
          </a:prstGeom>
        </p:spPr>
        <p:txBody>
          <a:bodyPr wrap="square">
            <a:spAutoFit/>
          </a:bodyPr>
          <a:lstStyle/>
          <a:p>
            <a:r>
              <a:rPr lang="pt-BR" sz="2000" b="1" dirty="0"/>
              <a:t>Localizar um valor em um vetor </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a:lnSpc>
                <a:spcPct val="120000"/>
              </a:lnSpc>
            </a:pPr>
            <a:r>
              <a:rPr lang="pt-BR" dirty="0"/>
              <a:t> 	</a:t>
            </a:r>
            <a:r>
              <a:rPr lang="pt-BR" sz="2000" dirty="0" err="1"/>
              <a:t>int</a:t>
            </a:r>
            <a:r>
              <a:rPr lang="pt-BR" sz="2000" dirty="0"/>
              <a:t>[ ] </a:t>
            </a:r>
            <a:r>
              <a:rPr lang="pt-BR" sz="2000" dirty="0" err="1"/>
              <a:t>numeros</a:t>
            </a:r>
            <a:r>
              <a:rPr lang="pt-BR" sz="2000" dirty="0"/>
              <a:t> = { 39, 0, 5, 1, 3, 10, 4 };</a:t>
            </a:r>
          </a:p>
          <a:p>
            <a:pPr>
              <a:lnSpc>
                <a:spcPct val="120000"/>
              </a:lnSpc>
            </a:pPr>
            <a:endParaRPr lang="pt-BR" sz="2000" dirty="0"/>
          </a:p>
          <a:p>
            <a:pPr>
              <a:lnSpc>
                <a:spcPct val="120000"/>
              </a:lnSpc>
            </a:pPr>
            <a:r>
              <a:rPr lang="pt-BR" sz="2000" dirty="0"/>
              <a:t>               </a:t>
            </a:r>
            <a:r>
              <a:rPr lang="pt-BR" sz="2000" dirty="0" err="1"/>
              <a:t>Console.WriteLine</a:t>
            </a:r>
            <a:r>
              <a:rPr lang="pt-BR" sz="2000" dirty="0"/>
              <a:t>(“Digite um número e verifique se ele existe no </a:t>
            </a:r>
            <a:r>
              <a:rPr lang="pt-BR" sz="2000" dirty="0" err="1"/>
              <a:t>array</a:t>
            </a:r>
            <a:r>
              <a:rPr lang="pt-BR" sz="2000" dirty="0"/>
              <a:t>”)</a:t>
            </a:r>
          </a:p>
          <a:p>
            <a:pPr>
              <a:lnSpc>
                <a:spcPct val="120000"/>
              </a:lnSpc>
            </a:pPr>
            <a:r>
              <a:rPr lang="pt-BR" sz="2000" dirty="0"/>
              <a:t>               </a:t>
            </a:r>
            <a:r>
              <a:rPr lang="pt-BR" sz="2000" dirty="0" err="1"/>
              <a:t>int</a:t>
            </a:r>
            <a:r>
              <a:rPr lang="pt-BR" sz="2000" dirty="0"/>
              <a:t> valor = Int16.Parse(</a:t>
            </a:r>
            <a:r>
              <a:rPr lang="pt-BR" sz="2000" dirty="0" err="1"/>
              <a:t>Console.ReadLine</a:t>
            </a:r>
            <a:r>
              <a:rPr lang="pt-BR" sz="2000" dirty="0"/>
              <a:t>());</a:t>
            </a:r>
          </a:p>
          <a:p>
            <a:pPr>
              <a:lnSpc>
                <a:spcPct val="120000"/>
              </a:lnSpc>
            </a:pPr>
            <a:endParaRPr lang="pt-BR" sz="2000" dirty="0"/>
          </a:p>
          <a:p>
            <a:pPr marL="128016" lvl="1" indent="0">
              <a:buNone/>
            </a:pPr>
            <a:r>
              <a:rPr lang="nn-NO" sz="2000" dirty="0"/>
              <a:t>            </a:t>
            </a:r>
            <a:r>
              <a:rPr lang="pt-BR" sz="2000" dirty="0" err="1"/>
              <a:t>foreach</a:t>
            </a:r>
            <a:r>
              <a:rPr lang="pt-BR" sz="2000" dirty="0"/>
              <a:t>(var numero in </a:t>
            </a:r>
            <a:r>
              <a:rPr lang="pt-BR" sz="2000" dirty="0" err="1"/>
              <a:t>numeros</a:t>
            </a:r>
            <a:r>
              <a:rPr lang="pt-BR" sz="2000" dirty="0"/>
              <a:t> ){</a:t>
            </a:r>
          </a:p>
          <a:p>
            <a:pPr>
              <a:lnSpc>
                <a:spcPct val="120000"/>
              </a:lnSpc>
            </a:pPr>
            <a:r>
              <a:rPr lang="pt-BR" sz="2000" dirty="0"/>
              <a:t>              {</a:t>
            </a:r>
          </a:p>
          <a:p>
            <a:pPr>
              <a:lnSpc>
                <a:spcPct val="120000"/>
              </a:lnSpc>
            </a:pPr>
            <a:r>
              <a:rPr lang="pt-BR" sz="2000" dirty="0"/>
              <a:t>                 </a:t>
            </a:r>
            <a:r>
              <a:rPr lang="pt-BR" sz="2000" dirty="0" err="1"/>
              <a:t>if</a:t>
            </a:r>
            <a:r>
              <a:rPr lang="pt-BR" sz="2000" dirty="0"/>
              <a:t> (numero == valor){</a:t>
            </a:r>
          </a:p>
          <a:p>
            <a:pPr>
              <a:lnSpc>
                <a:spcPct val="120000"/>
              </a:lnSpc>
            </a:pPr>
            <a:r>
              <a:rPr lang="pt-BR" sz="2000" dirty="0"/>
              <a:t>                    </a:t>
            </a:r>
            <a:r>
              <a:rPr lang="pt-BR" sz="2000" dirty="0" err="1"/>
              <a:t>Console.Write</a:t>
            </a:r>
            <a:r>
              <a:rPr lang="pt-BR" sz="2000" dirty="0"/>
              <a:t>(numero);</a:t>
            </a:r>
          </a:p>
          <a:p>
            <a:pPr>
              <a:lnSpc>
                <a:spcPct val="120000"/>
              </a:lnSpc>
            </a:pPr>
            <a:r>
              <a:rPr lang="pt-BR" sz="2000" dirty="0"/>
              <a:t>                  }</a:t>
            </a:r>
          </a:p>
          <a:p>
            <a:pPr>
              <a:lnSpc>
                <a:spcPct val="120000"/>
              </a:lnSpc>
            </a:pPr>
            <a:r>
              <a:rPr lang="pt-BR" sz="2000" dirty="0"/>
              <a:t>               }</a:t>
            </a:r>
          </a:p>
          <a:p>
            <a:pPr>
              <a:lnSpc>
                <a:spcPct val="120000"/>
              </a:lnSpc>
            </a:pPr>
            <a:r>
              <a:rPr lang="pt-BR" sz="2000" dirty="0"/>
              <a:t>               </a:t>
            </a:r>
          </a:p>
          <a:p>
            <a:pPr>
              <a:lnSpc>
                <a:spcPct val="120000"/>
              </a:lnSpc>
            </a:pPr>
            <a:r>
              <a:rPr lang="pt-BR" sz="2000" dirty="0"/>
              <a:t>              </a:t>
            </a:r>
            <a:r>
              <a:rPr lang="pt-BR" sz="2000" dirty="0" err="1"/>
              <a:t>Console.ReadKey</a:t>
            </a:r>
            <a:r>
              <a:rPr lang="pt-BR" sz="2000" dirty="0"/>
              <a:t>();</a:t>
            </a:r>
          </a:p>
          <a:p>
            <a:pPr marL="128016" lvl="1" indent="0">
              <a:buNone/>
            </a:pPr>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08669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816429"/>
          </a:xfrm>
          <a:prstGeom prst="rect">
            <a:avLst/>
          </a:prstGeom>
        </p:spPr>
        <p:txBody>
          <a:bodyPr wrap="square">
            <a:spAutoFit/>
          </a:bodyPr>
          <a:lstStyle/>
          <a:p>
            <a:r>
              <a:rPr lang="pt-BR" sz="2000" b="1" dirty="0" err="1"/>
              <a:t>Array</a:t>
            </a:r>
            <a:r>
              <a:rPr lang="pt-BR" sz="2000" b="1" dirty="0"/>
              <a:t> - Matriz</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dirty="0"/>
              <a:t> 	</a:t>
            </a:r>
            <a:r>
              <a:rPr lang="pt-BR" sz="2000" dirty="0"/>
              <a:t>Uma matriz é um </a:t>
            </a:r>
            <a:r>
              <a:rPr lang="pt-BR" sz="2000" dirty="0" err="1"/>
              <a:t>array</a:t>
            </a:r>
            <a:r>
              <a:rPr lang="pt-BR" sz="2000" dirty="0"/>
              <a:t> de 2 ou mais dimensões. Muito utilizado para armazenamento de muitos dados e de forma mais complexa. Abaixo um exemplo de matriz mais utilizado:</a:t>
            </a:r>
          </a:p>
          <a:p>
            <a:r>
              <a:rPr lang="pt-BR" sz="2000" dirty="0"/>
              <a:t>	</a:t>
            </a:r>
          </a:p>
          <a:p>
            <a:r>
              <a:rPr lang="pt-BR" sz="2000" dirty="0"/>
              <a:t>	</a:t>
            </a:r>
            <a:r>
              <a:rPr lang="pt-BR" sz="2000" dirty="0" err="1"/>
              <a:t>String</a:t>
            </a:r>
            <a:r>
              <a:rPr lang="pt-BR" sz="2000" dirty="0"/>
              <a:t>[ , ] dados = {</a:t>
            </a:r>
          </a:p>
          <a:p>
            <a:r>
              <a:rPr lang="pt-BR" sz="2000" dirty="0"/>
              <a:t>                              {"</a:t>
            </a:r>
            <a:r>
              <a:rPr lang="pt-BR" sz="2000" dirty="0" err="1"/>
              <a:t>Nome","Idade</a:t>
            </a:r>
            <a:r>
              <a:rPr lang="pt-BR" sz="2000" dirty="0"/>
              <a:t>!"},</a:t>
            </a:r>
          </a:p>
          <a:p>
            <a:r>
              <a:rPr lang="pt-BR" sz="2000" dirty="0"/>
              <a:t>                              {"Paulo","23"},</a:t>
            </a:r>
          </a:p>
          <a:p>
            <a:r>
              <a:rPr lang="pt-BR" sz="2000" dirty="0"/>
              <a:t>                              {"Monica","45"}</a:t>
            </a:r>
          </a:p>
          <a:p>
            <a:r>
              <a:rPr lang="pt-BR" sz="2000" dirty="0"/>
              <a:t>                            };</a:t>
            </a:r>
          </a:p>
          <a:p>
            <a:pPr marL="128016" lvl="1" indent="0">
              <a:buNone/>
            </a:pPr>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767183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err="1">
                <a:solidFill>
                  <a:schemeClr val="bg1"/>
                </a:solidFill>
              </a:rPr>
              <a:t>Array</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539430"/>
          </a:xfrm>
          <a:prstGeom prst="rect">
            <a:avLst/>
          </a:prstGeom>
        </p:spPr>
        <p:txBody>
          <a:bodyPr wrap="square">
            <a:spAutoFit/>
          </a:bodyPr>
          <a:lstStyle/>
          <a:p>
            <a:r>
              <a:rPr lang="pt-BR" sz="2000" b="1" dirty="0" err="1"/>
              <a:t>Array</a:t>
            </a:r>
            <a:r>
              <a:rPr lang="pt-BR" sz="2000" b="1" dirty="0"/>
              <a:t> – Matriz - leitura</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dirty="0"/>
              <a:t> 	</a:t>
            </a:r>
            <a:r>
              <a:rPr lang="pt-BR" sz="2000" dirty="0"/>
              <a:t> </a:t>
            </a:r>
            <a:r>
              <a:rPr lang="pt-BR" sz="2000" dirty="0" err="1"/>
              <a:t>String</a:t>
            </a:r>
            <a:r>
              <a:rPr lang="pt-BR" sz="2000" dirty="0"/>
              <a:t>[ , ] dados = {</a:t>
            </a:r>
          </a:p>
          <a:p>
            <a:r>
              <a:rPr lang="pt-BR" sz="2000" dirty="0"/>
              <a:t>                              {"</a:t>
            </a:r>
            <a:r>
              <a:rPr lang="pt-BR" sz="2000" dirty="0" err="1"/>
              <a:t>Nome","Idade</a:t>
            </a:r>
            <a:r>
              <a:rPr lang="pt-BR" sz="2000" dirty="0"/>
              <a:t>"},</a:t>
            </a:r>
          </a:p>
          <a:p>
            <a:r>
              <a:rPr lang="pt-BR" sz="2000" dirty="0"/>
              <a:t>                              {"Paulo","23"},</a:t>
            </a:r>
          </a:p>
          <a:p>
            <a:r>
              <a:rPr lang="pt-BR" sz="2000" dirty="0"/>
              <a:t>                              {"Monica","45"}</a:t>
            </a:r>
          </a:p>
          <a:p>
            <a:r>
              <a:rPr lang="pt-BR" sz="2000" dirty="0"/>
              <a:t>                            };</a:t>
            </a:r>
          </a:p>
          <a:p>
            <a:endParaRPr lang="pt-BR" sz="2000" dirty="0"/>
          </a:p>
          <a:p>
            <a:pPr lvl="2"/>
            <a:r>
              <a:rPr lang="pt-BR" sz="2000" dirty="0" err="1"/>
              <a:t>Console.WriteLine</a:t>
            </a:r>
            <a:r>
              <a:rPr lang="pt-BR" sz="2000" dirty="0"/>
              <a:t>(dados[ 0 ][ 1 ]);</a:t>
            </a:r>
          </a:p>
          <a:p>
            <a:pPr lvl="2"/>
            <a:r>
              <a:rPr lang="pt-BR" sz="2000" dirty="0"/>
              <a:t>Teremos a seguinte saída: Idade</a:t>
            </a:r>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
        <p:nvSpPr>
          <p:cNvPr id="2" name="Retângulo 1">
            <a:extLst>
              <a:ext uri="{FF2B5EF4-FFF2-40B4-BE49-F238E27FC236}">
                <a16:creationId xmlns:a16="http://schemas.microsoft.com/office/drawing/2014/main" xmlns="" id="{3405FDF3-D830-4CD6-8187-30404B55338D}"/>
              </a:ext>
            </a:extLst>
          </p:cNvPr>
          <p:cNvSpPr/>
          <p:nvPr/>
        </p:nvSpPr>
        <p:spPr>
          <a:xfrm>
            <a:off x="6508647" y="1383944"/>
            <a:ext cx="3635932" cy="400110"/>
          </a:xfrm>
          <a:prstGeom prst="rect">
            <a:avLst/>
          </a:prstGeom>
        </p:spPr>
        <p:txBody>
          <a:bodyPr wrap="none">
            <a:spAutoFit/>
          </a:bodyPr>
          <a:lstStyle/>
          <a:p>
            <a:r>
              <a:rPr lang="pt-BR" sz="2000" b="1" dirty="0" err="1"/>
              <a:t>Array</a:t>
            </a:r>
            <a:r>
              <a:rPr lang="pt-BR" sz="2000" b="1" dirty="0"/>
              <a:t> – Matriz – leitura com laço</a:t>
            </a:r>
          </a:p>
        </p:txBody>
      </p:sp>
      <p:sp>
        <p:nvSpPr>
          <p:cNvPr id="3" name="Retângulo 2">
            <a:extLst>
              <a:ext uri="{FF2B5EF4-FFF2-40B4-BE49-F238E27FC236}">
                <a16:creationId xmlns:a16="http://schemas.microsoft.com/office/drawing/2014/main" xmlns="" id="{F31B9C4B-7A25-4ECD-A966-8C162DBD5325}"/>
              </a:ext>
            </a:extLst>
          </p:cNvPr>
          <p:cNvSpPr/>
          <p:nvPr/>
        </p:nvSpPr>
        <p:spPr>
          <a:xfrm>
            <a:off x="6508646" y="2136338"/>
            <a:ext cx="5361299" cy="3785652"/>
          </a:xfrm>
          <a:prstGeom prst="rect">
            <a:avLst/>
          </a:prstGeom>
        </p:spPr>
        <p:txBody>
          <a:bodyPr wrap="square">
            <a:spAutoFit/>
          </a:bodyPr>
          <a:lstStyle/>
          <a:p>
            <a:r>
              <a:rPr lang="pt-BR" sz="2000" dirty="0" err="1"/>
              <a:t>String</a:t>
            </a:r>
            <a:r>
              <a:rPr lang="pt-BR" sz="2000" dirty="0"/>
              <a:t>[ , ] dados = {</a:t>
            </a:r>
          </a:p>
          <a:p>
            <a:r>
              <a:rPr lang="pt-BR" sz="2000" dirty="0"/>
              <a:t>                              {"</a:t>
            </a:r>
            <a:r>
              <a:rPr lang="pt-BR" sz="2000" dirty="0" err="1"/>
              <a:t>Nome","Idade</a:t>
            </a:r>
            <a:r>
              <a:rPr lang="pt-BR" sz="2000" dirty="0"/>
              <a:t>"},</a:t>
            </a:r>
          </a:p>
          <a:p>
            <a:r>
              <a:rPr lang="pt-BR" sz="2000" dirty="0"/>
              <a:t>                              {"Paulo","23"},</a:t>
            </a:r>
          </a:p>
          <a:p>
            <a:r>
              <a:rPr lang="pt-BR" sz="2000" dirty="0"/>
              <a:t>                              {"Monica","45"}</a:t>
            </a:r>
          </a:p>
          <a:p>
            <a:r>
              <a:rPr lang="pt-BR" sz="2000" dirty="0"/>
              <a:t>                            };</a:t>
            </a:r>
          </a:p>
          <a:p>
            <a:r>
              <a:rPr lang="pt-BR" sz="2000" dirty="0"/>
              <a:t>  for(</a:t>
            </a:r>
            <a:r>
              <a:rPr lang="pt-BR" sz="2000" dirty="0" err="1"/>
              <a:t>int</a:t>
            </a:r>
            <a:r>
              <a:rPr lang="pt-BR" sz="2000" dirty="0"/>
              <a:t> </a:t>
            </a:r>
            <a:r>
              <a:rPr lang="pt-BR" sz="2000" dirty="0" err="1"/>
              <a:t>lin</a:t>
            </a:r>
            <a:r>
              <a:rPr lang="pt-BR" sz="2000" dirty="0"/>
              <a:t> = 0; </a:t>
            </a:r>
            <a:r>
              <a:rPr lang="pt-BR" sz="2000" dirty="0" err="1"/>
              <a:t>lin</a:t>
            </a:r>
            <a:r>
              <a:rPr lang="pt-BR" sz="2000" dirty="0"/>
              <a:t> &lt;=2 ; </a:t>
            </a:r>
            <a:r>
              <a:rPr lang="pt-BR" sz="2000" dirty="0" err="1"/>
              <a:t>lin</a:t>
            </a:r>
            <a:r>
              <a:rPr lang="pt-BR" sz="2000" dirty="0"/>
              <a:t>++){</a:t>
            </a:r>
          </a:p>
          <a:p>
            <a:pPr marL="128016" lvl="1" indent="0">
              <a:buNone/>
            </a:pPr>
            <a:r>
              <a:rPr lang="pt-BR" sz="2000" dirty="0"/>
              <a:t>      for(</a:t>
            </a:r>
            <a:r>
              <a:rPr lang="pt-BR" sz="2000" dirty="0" err="1"/>
              <a:t>int</a:t>
            </a:r>
            <a:r>
              <a:rPr lang="pt-BR" sz="2000" dirty="0"/>
              <a:t> </a:t>
            </a:r>
            <a:r>
              <a:rPr lang="pt-BR" sz="2000" dirty="0" err="1"/>
              <a:t>col</a:t>
            </a:r>
            <a:r>
              <a:rPr lang="pt-BR" sz="2000" dirty="0"/>
              <a:t> = 0; </a:t>
            </a:r>
            <a:r>
              <a:rPr lang="pt-BR" sz="2000" dirty="0" err="1"/>
              <a:t>col</a:t>
            </a:r>
            <a:r>
              <a:rPr lang="pt-BR" sz="2000" dirty="0"/>
              <a:t> &lt;=1; </a:t>
            </a:r>
            <a:r>
              <a:rPr lang="pt-BR" sz="2000" dirty="0" err="1"/>
              <a:t>col</a:t>
            </a:r>
            <a:r>
              <a:rPr lang="pt-BR" sz="2000" dirty="0"/>
              <a:t>++){</a:t>
            </a:r>
          </a:p>
          <a:p>
            <a:pPr marL="128016" lvl="1" indent="0">
              <a:buNone/>
            </a:pPr>
            <a:r>
              <a:rPr lang="pt-BR" sz="2000" dirty="0"/>
              <a:t>	</a:t>
            </a:r>
            <a:r>
              <a:rPr lang="pt-BR" sz="2000" dirty="0" err="1"/>
              <a:t>Console.WriteLine</a:t>
            </a:r>
            <a:r>
              <a:rPr lang="pt-BR" sz="2000" dirty="0"/>
              <a:t>(dados[ </a:t>
            </a:r>
            <a:r>
              <a:rPr lang="pt-BR" sz="2000" dirty="0" err="1"/>
              <a:t>lin</a:t>
            </a:r>
            <a:r>
              <a:rPr lang="pt-BR" sz="2000" dirty="0"/>
              <a:t> ][ </a:t>
            </a:r>
            <a:r>
              <a:rPr lang="pt-BR" sz="2000" dirty="0" err="1"/>
              <a:t>col</a:t>
            </a:r>
            <a:r>
              <a:rPr lang="pt-BR" sz="2000" dirty="0"/>
              <a:t> ]);</a:t>
            </a:r>
          </a:p>
          <a:p>
            <a:pPr marL="128016" lvl="1" indent="0">
              <a:buNone/>
            </a:pPr>
            <a:r>
              <a:rPr lang="pt-BR" sz="2000" dirty="0"/>
              <a:t>      }</a:t>
            </a:r>
          </a:p>
          <a:p>
            <a:pPr marL="128016" lvl="1" indent="0">
              <a:buNone/>
            </a:pPr>
            <a:r>
              <a:rPr lang="pt-BR" sz="2000" dirty="0"/>
              <a:t>}</a:t>
            </a:r>
          </a:p>
          <a:p>
            <a:pPr marL="1078992" lvl="7" indent="0">
              <a:buNone/>
            </a:pPr>
            <a:endParaRPr lang="pt-BR" sz="2000" dirty="0"/>
          </a:p>
          <a:p>
            <a:r>
              <a:rPr lang="pt-BR" sz="2000" dirty="0"/>
              <a:t>Assim você terá todos os dados do </a:t>
            </a:r>
            <a:r>
              <a:rPr lang="pt-BR" sz="2000" dirty="0" err="1"/>
              <a:t>array</a:t>
            </a:r>
            <a:r>
              <a:rPr lang="pt-BR" sz="2000" dirty="0"/>
              <a:t> em tela.</a:t>
            </a:r>
          </a:p>
        </p:txBody>
      </p:sp>
    </p:spTree>
    <p:extLst>
      <p:ext uri="{BB962C8B-B14F-4D97-AF65-F5344CB8AC3E}">
        <p14:creationId xmlns:p14="http://schemas.microsoft.com/office/powerpoint/2010/main" val="386191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Funções</a:t>
            </a:r>
            <a:endParaRPr lang="pt-BR" sz="3000" dirty="0">
              <a:solidFill>
                <a:schemeClr val="bg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18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124206"/>
          </a:xfrm>
          <a:prstGeom prst="rect">
            <a:avLst/>
          </a:prstGeom>
        </p:spPr>
        <p:txBody>
          <a:bodyPr wrap="square">
            <a:spAutoFit/>
          </a:bodyPr>
          <a:lstStyle/>
          <a:p>
            <a:r>
              <a:rPr lang="pt-BR" sz="2000" b="1" dirty="0"/>
              <a:t>Funções</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 	A principal característica é a utilização de técnicas que decompõem a solução de um problema em “blocos” que interagem com um bloco principal. Isso é possível por meio da técnica de refinamentos sucessivos e da modularização dos algoritmos.</a:t>
            </a:r>
          </a:p>
          <a:p>
            <a:endParaRPr lang="pt-BR" sz="2000" dirty="0"/>
          </a:p>
          <a:p>
            <a:r>
              <a:rPr lang="pt-BR" sz="2000" dirty="0"/>
              <a:t>	Você pode inserir funções em seus algoritmos, baste ter bem definido o que qual parte da estrutura de código se pretende modularizar.</a:t>
            </a:r>
          </a:p>
          <a:p>
            <a:endParaRPr lang="pt-BR" sz="2000" dirty="0"/>
          </a:p>
          <a:p>
            <a:r>
              <a:rPr lang="pt-BR" sz="2000" dirty="0"/>
              <a:t>	As ações de função estão hierarquicamente subordinadas a um algoritmo principal. Dentro de uma função, pode haver o chamamento de outras funções</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06853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816429"/>
          </a:xfrm>
          <a:prstGeom prst="rect">
            <a:avLst/>
          </a:prstGeom>
        </p:spPr>
        <p:txBody>
          <a:bodyPr wrap="square">
            <a:spAutoFit/>
          </a:bodyPr>
          <a:lstStyle/>
          <a:p>
            <a:r>
              <a:rPr lang="pt-BR" sz="2000" b="1" dirty="0"/>
              <a:t>Funções</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r>
              <a:rPr lang="pt-BR" sz="2000" dirty="0"/>
              <a:t> 	Há quatro tipos de funções:</a:t>
            </a:r>
          </a:p>
          <a:p>
            <a:endParaRPr lang="pt-BR" sz="2000" dirty="0"/>
          </a:p>
          <a:p>
            <a:pPr marL="1714500" lvl="3" indent="-342900">
              <a:buFont typeface="Arial" panose="020B0604020202020204" pitchFamily="34" charset="0"/>
              <a:buChar char="•"/>
            </a:pPr>
            <a:r>
              <a:rPr lang="pt-BR" sz="2000" dirty="0"/>
              <a:t>Função sem retorno e argumentos;</a:t>
            </a:r>
          </a:p>
          <a:p>
            <a:pPr marL="1714500" lvl="3" indent="-342900">
              <a:buFont typeface="Arial" panose="020B0604020202020204" pitchFamily="34" charset="0"/>
              <a:buChar char="•"/>
            </a:pPr>
            <a:r>
              <a:rPr lang="pt-BR" sz="2000" dirty="0"/>
              <a:t>Função sem retorno e com argumentos;</a:t>
            </a:r>
          </a:p>
          <a:p>
            <a:pPr marL="1714500" lvl="3" indent="-342900">
              <a:buFont typeface="Arial" panose="020B0604020202020204" pitchFamily="34" charset="0"/>
              <a:buChar char="•"/>
            </a:pPr>
            <a:endParaRPr lang="pt-BR" sz="2000" dirty="0"/>
          </a:p>
          <a:p>
            <a:pPr marL="1714500" lvl="3" indent="-342900">
              <a:buFont typeface="Arial" panose="020B0604020202020204" pitchFamily="34" charset="0"/>
              <a:buChar char="•"/>
            </a:pPr>
            <a:endParaRPr lang="pt-BR" sz="2000" dirty="0"/>
          </a:p>
          <a:p>
            <a:pPr marL="1714500" lvl="3" indent="-342900">
              <a:buFont typeface="Arial" panose="020B0604020202020204" pitchFamily="34" charset="0"/>
              <a:buChar char="•"/>
            </a:pPr>
            <a:r>
              <a:rPr lang="pt-BR" sz="2000" dirty="0"/>
              <a:t>Função com retorno e sem argumentos;</a:t>
            </a:r>
          </a:p>
          <a:p>
            <a:pPr marL="1714500" lvl="3" indent="-342900">
              <a:buFont typeface="Arial" panose="020B0604020202020204" pitchFamily="34" charset="0"/>
              <a:buChar char="•"/>
            </a:pPr>
            <a:r>
              <a:rPr lang="pt-BR" sz="2000" dirty="0"/>
              <a:t>Função com retorno e com argumentos;</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33085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Programação com decisão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5969478" cy="5016758"/>
          </a:xfrm>
          <a:prstGeom prst="rect">
            <a:avLst/>
          </a:prstGeom>
        </p:spPr>
        <p:txBody>
          <a:bodyPr wrap="square">
            <a:spAutoFit/>
          </a:bodyPr>
          <a:lstStyle/>
          <a:p>
            <a:r>
              <a:rPr lang="pt-BR" sz="2000" b="1" i="0" u="none" strike="noStrike" dirty="0">
                <a:solidFill>
                  <a:srgbClr val="000000"/>
                </a:solidFill>
                <a:effectLst/>
              </a:rPr>
              <a:t>Comandos de Decisão?</a:t>
            </a:r>
          </a:p>
          <a:p>
            <a:endParaRPr lang="pt-BR" sz="2000" b="1" dirty="0">
              <a:solidFill>
                <a:srgbClr val="000000"/>
              </a:solidFill>
            </a:endParaRPr>
          </a:p>
          <a:p>
            <a:r>
              <a:rPr lang="pt-BR" sz="2000" dirty="0"/>
              <a:t>Permitem determinar qual a ação a ser tomada com base no resultado de uma expressão condicional.</a:t>
            </a:r>
          </a:p>
          <a:p>
            <a:endParaRPr lang="pt-BR" sz="2000" dirty="0"/>
          </a:p>
          <a:p>
            <a:r>
              <a:rPr lang="pt-BR" sz="2000" dirty="0"/>
              <a:t>Permitem selecionar entre ações alternativas dependendo de critérios desenvolvidos no decorrer da execução do programa</a:t>
            </a:r>
          </a:p>
          <a:p>
            <a:endParaRPr lang="pt-BR" sz="2000" dirty="0"/>
          </a:p>
          <a:p>
            <a:r>
              <a:rPr lang="pt-BR" sz="2000" dirty="0"/>
              <a:t>A linguagem C# oferece 3 comandos de decisão:</a:t>
            </a:r>
          </a:p>
          <a:p>
            <a:endParaRPr lang="pt-BR" sz="2000" dirty="0"/>
          </a:p>
          <a:p>
            <a:r>
              <a:rPr lang="pt-BR" sz="2000" dirty="0"/>
              <a:t>	</a:t>
            </a:r>
            <a:r>
              <a:rPr lang="pt-BR" sz="2000" dirty="0" err="1"/>
              <a:t>if</a:t>
            </a:r>
            <a:endParaRPr lang="pt-BR" sz="2000" dirty="0"/>
          </a:p>
          <a:p>
            <a:endParaRPr lang="pt-BR" sz="2000" dirty="0"/>
          </a:p>
          <a:p>
            <a:r>
              <a:rPr lang="pt-BR" sz="2000" dirty="0"/>
              <a:t>	</a:t>
            </a:r>
            <a:r>
              <a:rPr lang="pt-BR" sz="2000" dirty="0" err="1"/>
              <a:t>if-else</a:t>
            </a:r>
            <a:endParaRPr lang="pt-BR" sz="2000" dirty="0"/>
          </a:p>
          <a:p>
            <a:endParaRPr lang="pt-BR" sz="2000" dirty="0"/>
          </a:p>
          <a:p>
            <a:r>
              <a:rPr lang="pt-BR" sz="2000" dirty="0"/>
              <a:t>	switch</a:t>
            </a:r>
          </a:p>
        </p:txBody>
      </p:sp>
      <p:sp>
        <p:nvSpPr>
          <p:cNvPr id="10" name="Retângulo 9">
            <a:extLst>
              <a:ext uri="{FF2B5EF4-FFF2-40B4-BE49-F238E27FC236}">
                <a16:creationId xmlns:a16="http://schemas.microsoft.com/office/drawing/2014/main" xmlns="" id="{3BEA9919-1287-4F87-869D-8BEDA1D47405}"/>
              </a:ext>
            </a:extLst>
          </p:cNvPr>
          <p:cNvSpPr/>
          <p:nvPr/>
        </p:nvSpPr>
        <p:spPr>
          <a:xfrm>
            <a:off x="7884545" y="1739419"/>
            <a:ext cx="6607833" cy="4832092"/>
          </a:xfrm>
          <a:prstGeom prst="rect">
            <a:avLst/>
          </a:prstGeom>
        </p:spPr>
        <p:txBody>
          <a:bodyPr wrap="square">
            <a:spAutoFit/>
          </a:bodyPr>
          <a:lstStyle/>
          <a:p>
            <a:r>
              <a:rPr lang="pt-BR" sz="2000" b="1" i="0" u="none" strike="noStrike" dirty="0">
                <a:solidFill>
                  <a:srgbClr val="000000"/>
                </a:solidFill>
                <a:effectLst/>
              </a:rPr>
              <a:t>O Comando </a:t>
            </a:r>
            <a:r>
              <a:rPr lang="pt-BR" sz="2000" b="1" i="0" u="none" strike="noStrike" dirty="0" err="1">
                <a:solidFill>
                  <a:srgbClr val="000000"/>
                </a:solidFill>
                <a:effectLst/>
              </a:rPr>
              <a:t>if</a:t>
            </a:r>
            <a:r>
              <a:rPr lang="pt-BR" sz="2000" b="1" i="0" u="none" strike="noStrike" dirty="0">
                <a:solidFill>
                  <a:srgbClr val="000000"/>
                </a:solidFill>
                <a:effectLst/>
              </a:rPr>
              <a:t>?</a:t>
            </a:r>
          </a:p>
          <a:p>
            <a:endParaRPr lang="pt-BR" sz="2000" b="1" dirty="0">
              <a:solidFill>
                <a:srgbClr val="000000"/>
              </a:solidFill>
            </a:endParaRPr>
          </a:p>
          <a:p>
            <a:r>
              <a:rPr lang="pt-BR" sz="2000" dirty="0" err="1"/>
              <a:t>if</a:t>
            </a:r>
            <a:r>
              <a:rPr lang="pt-BR" sz="2000" dirty="0"/>
              <a:t> (&lt;teste lógico&gt;)</a:t>
            </a:r>
            <a:endParaRPr lang="pt-BR" sz="2000" dirty="0">
              <a:effectLst/>
            </a:endParaRPr>
          </a:p>
          <a:p>
            <a:r>
              <a:rPr lang="pt-BR" sz="2000" dirty="0"/>
              <a:t>    &lt;comando&gt;</a:t>
            </a:r>
            <a:endParaRPr lang="pt-BR" sz="2000" dirty="0">
              <a:effectLst/>
            </a:endParaRPr>
          </a:p>
          <a:p>
            <a:r>
              <a:rPr lang="pt-BR" sz="2000" dirty="0"/>
              <a:t/>
            </a:r>
            <a:br>
              <a:rPr lang="pt-BR" sz="2000" dirty="0"/>
            </a:br>
            <a:r>
              <a:rPr lang="pt-BR" sz="2000" dirty="0"/>
              <a:t/>
            </a:r>
            <a:br>
              <a:rPr lang="pt-BR" sz="2000" dirty="0"/>
            </a:br>
            <a:r>
              <a:rPr lang="pt-BR" sz="2000" dirty="0" err="1"/>
              <a:t>if</a:t>
            </a:r>
            <a:r>
              <a:rPr lang="pt-BR" sz="2000" dirty="0"/>
              <a:t> (&lt;teste lógico&gt;)</a:t>
            </a:r>
            <a:endParaRPr lang="pt-BR" sz="2000" dirty="0">
              <a:effectLst/>
            </a:endParaRPr>
          </a:p>
          <a:p>
            <a:r>
              <a:rPr lang="pt-BR" sz="2000" dirty="0"/>
              <a:t>{</a:t>
            </a:r>
            <a:endParaRPr lang="pt-BR" sz="2000" dirty="0">
              <a:effectLst/>
            </a:endParaRPr>
          </a:p>
          <a:p>
            <a:r>
              <a:rPr lang="pt-BR" sz="2000" dirty="0"/>
              <a:t>  &lt;comando 1&gt;</a:t>
            </a:r>
            <a:endParaRPr lang="pt-BR" sz="2000" dirty="0">
              <a:effectLst/>
            </a:endParaRPr>
          </a:p>
          <a:p>
            <a:r>
              <a:rPr lang="pt-BR" sz="2000" dirty="0"/>
              <a:t>  &lt;comando 2&gt;</a:t>
            </a:r>
            <a:endParaRPr lang="pt-BR" sz="2000" dirty="0">
              <a:effectLst/>
            </a:endParaRPr>
          </a:p>
          <a:p>
            <a:r>
              <a:rPr lang="pt-BR" sz="2000" dirty="0"/>
              <a:t>   ...</a:t>
            </a:r>
            <a:endParaRPr lang="pt-BR" sz="2000" dirty="0">
              <a:effectLst/>
            </a:endParaRPr>
          </a:p>
          <a:p>
            <a:r>
              <a:rPr lang="pt-BR" sz="2000" dirty="0"/>
              <a:t> &lt;comando n&gt;</a:t>
            </a:r>
            <a:endParaRPr lang="pt-BR" sz="2000" dirty="0">
              <a:effectLst/>
            </a:endParaRPr>
          </a:p>
          <a:p>
            <a:r>
              <a:rPr lang="pt-BR" sz="2000" dirty="0"/>
              <a:t>}</a:t>
            </a:r>
            <a:endParaRPr lang="pt-BR" sz="2000" dirty="0">
              <a:effectLst/>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1417435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5047536"/>
          </a:xfrm>
          <a:prstGeom prst="rect">
            <a:avLst/>
          </a:prstGeom>
        </p:spPr>
        <p:txBody>
          <a:bodyPr wrap="square">
            <a:spAutoFit/>
          </a:bodyPr>
          <a:lstStyle/>
          <a:p>
            <a:r>
              <a:rPr lang="pt-BR" sz="2000" b="1" dirty="0"/>
              <a:t>Características</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marL="800100" lvl="1" indent="-342900">
              <a:buFont typeface="Arial" panose="020B0604020202020204" pitchFamily="34" charset="0"/>
              <a:buChar char="•"/>
            </a:pPr>
            <a:r>
              <a:rPr lang="pt-BR" sz="2000" dirty="0"/>
              <a:t> 	As funções quando não possuem retorno, em C#, elas são declaradas como VOID – vazio. </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	Funções com retorno deve ter o tipo de retorno declarado diferente de VOID.</a:t>
            </a:r>
          </a:p>
          <a:p>
            <a:pPr marL="800100" lvl="1" indent="-342900">
              <a:buFont typeface="Arial" panose="020B0604020202020204" pitchFamily="34" charset="0"/>
              <a:buChar char="•"/>
            </a:pPr>
            <a:r>
              <a:rPr lang="pt-BR" sz="2000" dirty="0"/>
              <a:t>	</a:t>
            </a:r>
          </a:p>
          <a:p>
            <a:pPr marL="800100" lvl="1" indent="-342900">
              <a:buFont typeface="Arial" panose="020B0604020202020204" pitchFamily="34" charset="0"/>
              <a:buChar char="•"/>
            </a:pPr>
            <a:r>
              <a:rPr lang="pt-BR" sz="2000" dirty="0"/>
              <a:t>	Outro ponto que devemos destacar é que toda função deve possuir um nome e seguido por parênteses. Esses, por sua vez, podem conter algo ou não.</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	Os elementos presentes nos parênteses são chamados de ARGUMENTOS. Muitas pessoas chamam de parâmetros. </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r>
              <a:rPr lang="pt-BR" sz="2000" dirty="0"/>
              <a:t>	Para que uma função faça as suas execuções é necessário “chama-la”, ou seja, escrever o nome da função no momento em que for utilizá-la.</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4194456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2462213"/>
          </a:xfrm>
          <a:prstGeom prst="rect">
            <a:avLst/>
          </a:prstGeom>
        </p:spPr>
        <p:txBody>
          <a:bodyPr wrap="square">
            <a:spAutoFit/>
          </a:bodyPr>
          <a:lstStyle/>
          <a:p>
            <a:r>
              <a:rPr lang="pt-BR" sz="2000" b="1" dirty="0"/>
              <a:t>Função SEM RETORNO E SEM ARGUMENTOS</a:t>
            </a:r>
            <a:r>
              <a:rPr lang="pt-BR" sz="2000" dirty="0"/>
              <a:t>:</a:t>
            </a:r>
            <a:endParaRPr lang="pt-BR" sz="2000" b="1" i="0" u="none" strike="noStrike" dirty="0">
              <a:solidFill>
                <a:srgbClr val="000000"/>
              </a:solidFill>
              <a:effectLst/>
            </a:endParaRPr>
          </a:p>
          <a:p>
            <a:endParaRPr lang="pt-BR" sz="2000" b="1" dirty="0">
              <a:solidFill>
                <a:srgbClr val="000000"/>
              </a:solidFill>
            </a:endParaRPr>
          </a:p>
          <a:p>
            <a:pPr marL="128016" lvl="1" indent="0">
              <a:buNone/>
            </a:pPr>
            <a:r>
              <a:rPr lang="pt-BR" sz="2000" dirty="0"/>
              <a:t> 	</a:t>
            </a:r>
            <a:r>
              <a:rPr lang="pt-BR" sz="2400" dirty="0" err="1"/>
              <a:t>void</a:t>
            </a:r>
            <a:r>
              <a:rPr lang="pt-BR" sz="2400" dirty="0"/>
              <a:t> mensagem(){</a:t>
            </a:r>
          </a:p>
          <a:p>
            <a:pPr marL="310896" lvl="2" indent="0">
              <a:buNone/>
            </a:pPr>
            <a:r>
              <a:rPr lang="pt-BR" sz="2400" dirty="0"/>
              <a:t>		</a:t>
            </a:r>
            <a:r>
              <a:rPr lang="pt-BR" sz="2400" dirty="0" err="1"/>
              <a:t>Console.WriteLine</a:t>
            </a:r>
            <a:r>
              <a:rPr lang="pt-BR" sz="2400" dirty="0"/>
              <a:t>(“Olá! Seja bem vindo!”);</a:t>
            </a:r>
          </a:p>
          <a:p>
            <a:pPr marL="310896" lvl="2" indent="0">
              <a:buNone/>
            </a:pPr>
            <a:r>
              <a:rPr lang="pt-BR" sz="2400" dirty="0"/>
              <a:t>	}</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
        <p:nvSpPr>
          <p:cNvPr id="2" name="Retângulo 1">
            <a:extLst>
              <a:ext uri="{FF2B5EF4-FFF2-40B4-BE49-F238E27FC236}">
                <a16:creationId xmlns:a16="http://schemas.microsoft.com/office/drawing/2014/main" xmlns="" id="{7F7A553A-72D8-4BFD-808B-A59AC11C1678}"/>
              </a:ext>
            </a:extLst>
          </p:cNvPr>
          <p:cNvSpPr/>
          <p:nvPr/>
        </p:nvSpPr>
        <p:spPr>
          <a:xfrm>
            <a:off x="500330" y="3647644"/>
            <a:ext cx="9385541" cy="1631216"/>
          </a:xfrm>
          <a:prstGeom prst="rect">
            <a:avLst/>
          </a:prstGeom>
        </p:spPr>
        <p:txBody>
          <a:bodyPr wrap="square">
            <a:spAutoFit/>
          </a:bodyPr>
          <a:lstStyle/>
          <a:p>
            <a:r>
              <a:rPr lang="pt-BR" sz="2000" b="1" dirty="0"/>
              <a:t>Função SEM RETORNO E COM ARGUMENTOS</a:t>
            </a:r>
            <a:r>
              <a:rPr lang="pt-BR" sz="2000" dirty="0"/>
              <a:t>:</a:t>
            </a:r>
          </a:p>
          <a:p>
            <a:pPr marL="128016" lvl="1" indent="0">
              <a:buNone/>
            </a:pPr>
            <a:endParaRPr lang="pt-BR" sz="2000" dirty="0"/>
          </a:p>
          <a:p>
            <a:pPr marL="128016" lvl="1" indent="0">
              <a:buNone/>
            </a:pPr>
            <a:r>
              <a:rPr lang="pt-BR" sz="2000" dirty="0"/>
              <a:t>	</a:t>
            </a:r>
            <a:r>
              <a:rPr lang="pt-BR" sz="2000" dirty="0" err="1"/>
              <a:t>void</a:t>
            </a:r>
            <a:r>
              <a:rPr lang="pt-BR" sz="2000" dirty="0"/>
              <a:t> mensagem(</a:t>
            </a:r>
            <a:r>
              <a:rPr lang="pt-BR" sz="2000" dirty="0" err="1"/>
              <a:t>String</a:t>
            </a:r>
            <a:r>
              <a:rPr lang="pt-BR" sz="2000" dirty="0"/>
              <a:t> </a:t>
            </a:r>
            <a:r>
              <a:rPr lang="pt-BR" sz="2000" dirty="0">
                <a:solidFill>
                  <a:srgbClr val="FF0000"/>
                </a:solidFill>
              </a:rPr>
              <a:t>nome</a:t>
            </a:r>
            <a:r>
              <a:rPr lang="pt-BR" sz="2000" dirty="0"/>
              <a:t>){</a:t>
            </a:r>
          </a:p>
          <a:p>
            <a:pPr marL="310896" lvl="2" indent="0">
              <a:buNone/>
            </a:pPr>
            <a:r>
              <a:rPr lang="pt-BR" sz="2000" dirty="0"/>
              <a:t>		</a:t>
            </a:r>
            <a:r>
              <a:rPr lang="pt-BR" sz="2000" dirty="0" err="1"/>
              <a:t>Console.WriteLine</a:t>
            </a:r>
            <a:r>
              <a:rPr lang="pt-BR" sz="2000" dirty="0"/>
              <a:t>(“Olá, </a:t>
            </a:r>
            <a:r>
              <a:rPr lang="pt-BR" sz="2000" dirty="0" err="1"/>
              <a:t>Sr</a:t>
            </a:r>
            <a:r>
              <a:rPr lang="pt-BR" sz="2000" dirty="0"/>
              <a:t>(a): “ + </a:t>
            </a:r>
            <a:r>
              <a:rPr lang="pt-BR" sz="2000" dirty="0">
                <a:solidFill>
                  <a:srgbClr val="FF0000"/>
                </a:solidFill>
              </a:rPr>
              <a:t>nome</a:t>
            </a:r>
            <a:r>
              <a:rPr lang="pt-BR" sz="2000" dirty="0"/>
              <a:t> + “! Seja bem vindo!”);</a:t>
            </a:r>
          </a:p>
          <a:p>
            <a:pPr marL="310896" lvl="2" indent="0">
              <a:buNone/>
            </a:pPr>
            <a:r>
              <a:rPr lang="pt-BR" sz="2000" dirty="0"/>
              <a:t>	}</a:t>
            </a:r>
          </a:p>
        </p:txBody>
      </p:sp>
    </p:spTree>
    <p:extLst>
      <p:ext uri="{BB962C8B-B14F-4D97-AF65-F5344CB8AC3E}">
        <p14:creationId xmlns:p14="http://schemas.microsoft.com/office/powerpoint/2010/main" val="357414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2462213"/>
          </a:xfrm>
          <a:prstGeom prst="rect">
            <a:avLst/>
          </a:prstGeom>
        </p:spPr>
        <p:txBody>
          <a:bodyPr wrap="square">
            <a:spAutoFit/>
          </a:bodyPr>
          <a:lstStyle/>
          <a:p>
            <a:r>
              <a:rPr lang="pt-BR" sz="2000" b="1" dirty="0"/>
              <a:t>Função COM RETORNO E SEM ARGUMENTOS:</a:t>
            </a:r>
          </a:p>
          <a:p>
            <a:endParaRPr lang="pt-BR" sz="2000" b="1" dirty="0">
              <a:solidFill>
                <a:srgbClr val="000000"/>
              </a:solidFill>
            </a:endParaRPr>
          </a:p>
          <a:p>
            <a:pPr marL="128016" lvl="1" indent="0">
              <a:buNone/>
            </a:pPr>
            <a:r>
              <a:rPr lang="pt-BR" sz="2000" dirty="0"/>
              <a:t> 	</a:t>
            </a:r>
            <a:r>
              <a:rPr lang="pt-BR" sz="2400" dirty="0"/>
              <a:t>Double </a:t>
            </a:r>
            <a:r>
              <a:rPr lang="pt-BR" sz="2400" dirty="0" err="1"/>
              <a:t>valorPI</a:t>
            </a:r>
            <a:r>
              <a:rPr lang="pt-BR" sz="2400" dirty="0"/>
              <a:t>(){</a:t>
            </a:r>
          </a:p>
          <a:p>
            <a:pPr marL="310896" lvl="2" indent="0">
              <a:buNone/>
            </a:pPr>
            <a:r>
              <a:rPr lang="pt-BR" sz="2400" dirty="0"/>
              <a:t>		</a:t>
            </a:r>
            <a:r>
              <a:rPr lang="pt-BR" sz="2400" dirty="0" err="1">
                <a:solidFill>
                  <a:srgbClr val="FF0000"/>
                </a:solidFill>
              </a:rPr>
              <a:t>return</a:t>
            </a:r>
            <a:r>
              <a:rPr lang="pt-BR" sz="2400" dirty="0">
                <a:solidFill>
                  <a:srgbClr val="FF0000"/>
                </a:solidFill>
              </a:rPr>
              <a:t> </a:t>
            </a:r>
            <a:r>
              <a:rPr lang="pt-BR" sz="2400" dirty="0"/>
              <a:t>3.1415</a:t>
            </a:r>
          </a:p>
          <a:p>
            <a:pPr marL="310896" lvl="2" indent="0">
              <a:buNone/>
            </a:pPr>
            <a:r>
              <a:rPr lang="pt-BR" sz="2400" dirty="0"/>
              <a:t>	}</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
        <p:nvSpPr>
          <p:cNvPr id="2" name="Retângulo 1">
            <a:extLst>
              <a:ext uri="{FF2B5EF4-FFF2-40B4-BE49-F238E27FC236}">
                <a16:creationId xmlns:a16="http://schemas.microsoft.com/office/drawing/2014/main" xmlns="" id="{7F7A553A-72D8-4BFD-808B-A59AC11C1678}"/>
              </a:ext>
            </a:extLst>
          </p:cNvPr>
          <p:cNvSpPr/>
          <p:nvPr/>
        </p:nvSpPr>
        <p:spPr>
          <a:xfrm>
            <a:off x="500330" y="3647644"/>
            <a:ext cx="9385541" cy="2862322"/>
          </a:xfrm>
          <a:prstGeom prst="rect">
            <a:avLst/>
          </a:prstGeom>
        </p:spPr>
        <p:txBody>
          <a:bodyPr wrap="square">
            <a:spAutoFit/>
          </a:bodyPr>
          <a:lstStyle/>
          <a:p>
            <a:r>
              <a:rPr lang="pt-BR" sz="2000" b="1" dirty="0"/>
              <a:t>Função COM RETORNO E COM ARGUMENTOS</a:t>
            </a:r>
            <a:r>
              <a:rPr lang="pt-BR" sz="2000" dirty="0"/>
              <a:t>:</a:t>
            </a:r>
          </a:p>
          <a:p>
            <a:endParaRPr lang="pt-BR" sz="2000" dirty="0"/>
          </a:p>
          <a:p>
            <a:pPr marL="128016" lvl="1" indent="0">
              <a:buNone/>
            </a:pPr>
            <a:endParaRPr lang="pt-BR" sz="2000" dirty="0"/>
          </a:p>
          <a:p>
            <a:pPr marL="128016" lvl="1" indent="0">
              <a:buNone/>
            </a:pPr>
            <a:r>
              <a:rPr lang="pt-BR" sz="2000" dirty="0"/>
              <a:t>	</a:t>
            </a:r>
            <a:r>
              <a:rPr lang="pt-BR" sz="2400" dirty="0" err="1"/>
              <a:t>Int</a:t>
            </a:r>
            <a:r>
              <a:rPr lang="pt-BR" sz="2400" dirty="0"/>
              <a:t> </a:t>
            </a:r>
            <a:r>
              <a:rPr lang="pt-BR" sz="2400" dirty="0" err="1"/>
              <a:t>areaDoRetangulo</a:t>
            </a:r>
            <a:r>
              <a:rPr lang="pt-BR" sz="2400" dirty="0"/>
              <a:t>(</a:t>
            </a:r>
            <a:r>
              <a:rPr lang="pt-BR" sz="2400" dirty="0" err="1"/>
              <a:t>int</a:t>
            </a:r>
            <a:r>
              <a:rPr lang="pt-BR" sz="2400" dirty="0"/>
              <a:t> largura, </a:t>
            </a:r>
            <a:r>
              <a:rPr lang="pt-BR" sz="2400" dirty="0" err="1"/>
              <a:t>int</a:t>
            </a:r>
            <a:r>
              <a:rPr lang="pt-BR" sz="2400" dirty="0"/>
              <a:t> altura){</a:t>
            </a:r>
          </a:p>
          <a:p>
            <a:pPr marL="128016" lvl="1" indent="0">
              <a:buNone/>
            </a:pPr>
            <a:r>
              <a:rPr lang="pt-BR" sz="2400" dirty="0"/>
              <a:t>		</a:t>
            </a:r>
            <a:r>
              <a:rPr lang="pt-BR" sz="2400" dirty="0" err="1"/>
              <a:t>int</a:t>
            </a:r>
            <a:r>
              <a:rPr lang="pt-BR" sz="2400" dirty="0"/>
              <a:t> resultado;</a:t>
            </a:r>
          </a:p>
          <a:p>
            <a:pPr marL="128016" lvl="1" indent="0">
              <a:buNone/>
            </a:pPr>
            <a:r>
              <a:rPr lang="pt-BR" sz="2400" dirty="0"/>
              <a:t>		resultado  = largura * altura;</a:t>
            </a:r>
          </a:p>
          <a:p>
            <a:pPr marL="310896" lvl="2" indent="0">
              <a:buNone/>
            </a:pPr>
            <a:r>
              <a:rPr lang="pt-BR" sz="2400" dirty="0"/>
              <a:t>		</a:t>
            </a:r>
            <a:r>
              <a:rPr lang="pt-BR" sz="2400" dirty="0" err="1">
                <a:solidFill>
                  <a:srgbClr val="FF0000"/>
                </a:solidFill>
              </a:rPr>
              <a:t>return</a:t>
            </a:r>
            <a:r>
              <a:rPr lang="pt-BR" sz="2400" dirty="0">
                <a:solidFill>
                  <a:srgbClr val="FF0000"/>
                </a:solidFill>
              </a:rPr>
              <a:t> </a:t>
            </a:r>
            <a:r>
              <a:rPr lang="pt-BR" sz="2400" dirty="0"/>
              <a:t>resultado</a:t>
            </a:r>
          </a:p>
          <a:p>
            <a:pPr marL="310896" lvl="2" indent="0">
              <a:buNone/>
            </a:pPr>
            <a:r>
              <a:rPr lang="pt-BR" sz="2400" dirty="0"/>
              <a:t>	}</a:t>
            </a:r>
          </a:p>
        </p:txBody>
      </p:sp>
    </p:spTree>
    <p:extLst>
      <p:ext uri="{BB962C8B-B14F-4D97-AF65-F5344CB8AC3E}">
        <p14:creationId xmlns:p14="http://schemas.microsoft.com/office/powerpoint/2010/main" val="3582157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a:t>
            </a:r>
            <a:r>
              <a:rPr lang="pt-BR" sz="3200" dirty="0" err="1">
                <a:solidFill>
                  <a:schemeClr val="bg1"/>
                </a:solidFill>
              </a:rPr>
              <a:t>Try</a:t>
            </a:r>
            <a:r>
              <a:rPr lang="pt-BR" sz="3200" dirty="0">
                <a:solidFill>
                  <a:schemeClr val="bg1"/>
                </a:solidFill>
              </a:rPr>
              <a:t>-Catch</a:t>
            </a:r>
            <a:endParaRPr lang="pt-BR" sz="3000" dirty="0">
              <a:solidFill>
                <a:schemeClr val="bg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5355312"/>
          </a:xfrm>
          <a:prstGeom prst="rect">
            <a:avLst/>
          </a:prstGeom>
        </p:spPr>
        <p:txBody>
          <a:bodyPr wrap="square">
            <a:spAutoFit/>
          </a:bodyPr>
          <a:lstStyle/>
          <a:p>
            <a:r>
              <a:rPr lang="pt-BR" sz="2000" b="1" dirty="0" err="1"/>
              <a:t>Try</a:t>
            </a:r>
            <a:r>
              <a:rPr lang="pt-BR" sz="2000" b="1" dirty="0"/>
              <a:t>-Catch</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eaLnBrk="0" fontAlgn="base" hangingPunct="0">
              <a:spcBef>
                <a:spcPct val="0"/>
              </a:spcBef>
              <a:spcAft>
                <a:spcPct val="0"/>
              </a:spcAft>
            </a:pPr>
            <a:r>
              <a:rPr lang="pt-BR" sz="2000" dirty="0"/>
              <a:t> 	</a:t>
            </a:r>
            <a:r>
              <a:rPr kumimoji="0" lang="pt-BR" altLang="pt-BR" sz="2000" b="0" i="0" u="none" strike="noStrike" cap="none" normalizeH="0" baseline="0" dirty="0">
                <a:ln>
                  <a:noFill/>
                </a:ln>
                <a:solidFill>
                  <a:srgbClr val="222222"/>
                </a:solidFill>
                <a:effectLst/>
              </a:rPr>
              <a:t>A instrução </a:t>
            </a:r>
            <a:r>
              <a:rPr kumimoji="0" lang="pt-BR" altLang="pt-BR" sz="2000" b="0" i="0" u="none" strike="noStrike" cap="none" normalizeH="0" baseline="0" dirty="0" err="1">
                <a:ln>
                  <a:noFill/>
                </a:ln>
                <a:solidFill>
                  <a:srgbClr val="222222"/>
                </a:solidFill>
                <a:effectLst/>
              </a:rPr>
              <a:t>try</a:t>
            </a:r>
            <a:r>
              <a:rPr kumimoji="0" lang="pt-BR" altLang="pt-BR" sz="2000" b="0" i="0" u="none" strike="noStrike" cap="none" normalizeH="0" baseline="0" dirty="0">
                <a:ln>
                  <a:noFill/>
                </a:ln>
                <a:solidFill>
                  <a:srgbClr val="222222"/>
                </a:solidFill>
                <a:effectLst/>
              </a:rPr>
              <a:t>-catch consiste em um bloco </a:t>
            </a:r>
            <a:r>
              <a:rPr kumimoji="0" lang="pt-BR" altLang="pt-BR" sz="2000" b="0" i="0" u="none" strike="noStrike" cap="none" normalizeH="0" baseline="0" dirty="0" err="1">
                <a:ln>
                  <a:noFill/>
                </a:ln>
                <a:solidFill>
                  <a:srgbClr val="222222"/>
                </a:solidFill>
                <a:effectLst/>
              </a:rPr>
              <a:t>try</a:t>
            </a:r>
            <a:r>
              <a:rPr kumimoji="0" lang="pt-BR" altLang="pt-BR" sz="2000" b="0" i="0" u="none" strike="noStrike" cap="none" normalizeH="0" baseline="0" dirty="0">
                <a:ln>
                  <a:noFill/>
                </a:ln>
                <a:solidFill>
                  <a:srgbClr val="222222"/>
                </a:solidFill>
                <a:effectLst/>
              </a:rPr>
              <a:t> seguido por uma ou mais cláusulas catch, que 	especificam os manipuladores para diferentes exceções.</a:t>
            </a:r>
          </a:p>
          <a:p>
            <a:pPr lvl="2" eaLnBrk="0" fontAlgn="base" hangingPunct="0">
              <a:spcBef>
                <a:spcPct val="0"/>
              </a:spcBef>
              <a:spcAft>
                <a:spcPct val="0"/>
              </a:spcAft>
            </a:pPr>
            <a:endParaRPr lang="pt-BR" altLang="pt-BR" sz="2000" dirty="0">
              <a:solidFill>
                <a:srgbClr val="222222"/>
              </a:solidFill>
            </a:endParaRPr>
          </a:p>
          <a:p>
            <a:pPr lvl="2"/>
            <a:r>
              <a:rPr lang="pt-BR" altLang="pt-BR" sz="2000" dirty="0">
                <a:solidFill>
                  <a:srgbClr val="222222"/>
                </a:solidFill>
              </a:rPr>
              <a:t>O bloco </a:t>
            </a:r>
            <a:r>
              <a:rPr lang="pt-BR" altLang="pt-BR" sz="2000" dirty="0" err="1">
                <a:solidFill>
                  <a:srgbClr val="222222"/>
                </a:solidFill>
              </a:rPr>
              <a:t>try</a:t>
            </a:r>
            <a:r>
              <a:rPr lang="pt-BR" altLang="pt-BR" sz="2000" dirty="0">
                <a:solidFill>
                  <a:srgbClr val="222222"/>
                </a:solidFill>
              </a:rPr>
              <a:t> contém o código protegido que pode causar a exceção.</a:t>
            </a:r>
          </a:p>
          <a:p>
            <a:pPr lvl="2"/>
            <a:endParaRPr lang="pt-BR" altLang="pt-BR" sz="2000" dirty="0">
              <a:solidFill>
                <a:srgbClr val="222222"/>
              </a:solidFill>
            </a:endParaRPr>
          </a:p>
          <a:p>
            <a:pPr lvl="2"/>
            <a:r>
              <a:rPr lang="pt-BR" altLang="pt-BR" sz="2000" dirty="0">
                <a:solidFill>
                  <a:srgbClr val="222222"/>
                </a:solidFill>
              </a:rPr>
              <a:t>O bloco é executado até que uma exceção seja lançada ou ele seja concluído com êxito.</a:t>
            </a:r>
            <a:r>
              <a:rPr lang="pt-BR" altLang="pt-BR" sz="2000" dirty="0"/>
              <a:t> </a:t>
            </a:r>
          </a:p>
          <a:p>
            <a:pPr lvl="2" eaLnBrk="0" fontAlgn="base" hangingPunct="0">
              <a:spcBef>
                <a:spcPct val="0"/>
              </a:spcBef>
              <a:spcAft>
                <a:spcPct val="0"/>
              </a:spcAft>
            </a:pPr>
            <a:endParaRPr kumimoji="0" lang="pt-BR" altLang="pt-BR" sz="2000" b="0" i="0" u="none" strike="noStrike" cap="none" normalizeH="0" baseline="0" dirty="0">
              <a:ln>
                <a:noFill/>
              </a:ln>
              <a:solidFill>
                <a:srgbClr val="222222"/>
              </a:solidFill>
              <a:effectLst/>
            </a:endParaRPr>
          </a:p>
          <a:p>
            <a:pPr lvl="2" eaLnBrk="0" fontAlgn="base" hangingPunct="0">
              <a:spcBef>
                <a:spcPct val="0"/>
              </a:spcBef>
              <a:spcAft>
                <a:spcPct val="0"/>
              </a:spcAft>
            </a:pPr>
            <a:r>
              <a:rPr lang="pt-BR" altLang="pt-BR" sz="2000" dirty="0" err="1">
                <a:solidFill>
                  <a:srgbClr val="222222"/>
                </a:solidFill>
              </a:rPr>
              <a:t>try</a:t>
            </a:r>
            <a:r>
              <a:rPr lang="pt-BR" altLang="pt-BR" sz="2000" dirty="0">
                <a:solidFill>
                  <a:srgbClr val="222222"/>
                </a:solidFill>
              </a:rPr>
              <a:t>{</a:t>
            </a:r>
          </a:p>
          <a:p>
            <a:pPr lvl="2" eaLnBrk="0" fontAlgn="base" hangingPunct="0">
              <a:spcBef>
                <a:spcPct val="0"/>
              </a:spcBef>
              <a:spcAft>
                <a:spcPct val="0"/>
              </a:spcAft>
            </a:pPr>
            <a:r>
              <a:rPr lang="pt-BR" altLang="pt-BR" sz="2000" dirty="0">
                <a:solidFill>
                  <a:srgbClr val="222222"/>
                </a:solidFill>
              </a:rPr>
              <a:t>    //comandos</a:t>
            </a:r>
          </a:p>
          <a:p>
            <a:pPr lvl="2" eaLnBrk="0" fontAlgn="base" hangingPunct="0">
              <a:spcBef>
                <a:spcPct val="0"/>
              </a:spcBef>
              <a:spcAft>
                <a:spcPct val="0"/>
              </a:spcAft>
            </a:pPr>
            <a:r>
              <a:rPr lang="pt-BR" altLang="pt-BR" sz="2000" dirty="0">
                <a:solidFill>
                  <a:srgbClr val="222222"/>
                </a:solidFill>
              </a:rPr>
              <a:t>}</a:t>
            </a:r>
          </a:p>
          <a:p>
            <a:pPr lvl="2" eaLnBrk="0" fontAlgn="base" hangingPunct="0">
              <a:spcBef>
                <a:spcPct val="0"/>
              </a:spcBef>
              <a:spcAft>
                <a:spcPct val="0"/>
              </a:spcAft>
            </a:pPr>
            <a:r>
              <a:rPr lang="pt-BR" altLang="pt-BR" sz="2000" dirty="0">
                <a:solidFill>
                  <a:srgbClr val="222222"/>
                </a:solidFill>
              </a:rPr>
              <a:t>catch{</a:t>
            </a:r>
          </a:p>
          <a:p>
            <a:pPr lvl="2" eaLnBrk="0" fontAlgn="base" hangingPunct="0">
              <a:spcBef>
                <a:spcPct val="0"/>
              </a:spcBef>
              <a:spcAft>
                <a:spcPct val="0"/>
              </a:spcAft>
            </a:pPr>
            <a:r>
              <a:rPr lang="pt-BR" altLang="pt-BR" sz="2000" dirty="0">
                <a:solidFill>
                  <a:srgbClr val="222222"/>
                </a:solidFill>
              </a:rPr>
              <a:t>    //comandos</a:t>
            </a:r>
          </a:p>
          <a:p>
            <a:pPr lvl="2" eaLnBrk="0" fontAlgn="base" hangingPunct="0">
              <a:spcBef>
                <a:spcPct val="0"/>
              </a:spcBef>
              <a:spcAft>
                <a:spcPct val="0"/>
              </a:spcAft>
            </a:pPr>
            <a:r>
              <a:rPr lang="pt-BR" altLang="pt-BR" sz="2000" dirty="0">
                <a:solidFill>
                  <a:srgbClr val="222222"/>
                </a:solidFill>
              </a:rPr>
              <a:t>}</a:t>
            </a:r>
          </a:p>
          <a:p>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40067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1" dirty="0">
                <a:solidFill>
                  <a:schemeClr val="bg1"/>
                </a:solidFill>
              </a:rPr>
              <a:t>Funções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4370427"/>
          </a:xfrm>
          <a:prstGeom prst="rect">
            <a:avLst/>
          </a:prstGeom>
        </p:spPr>
        <p:txBody>
          <a:bodyPr wrap="square">
            <a:spAutoFit/>
          </a:bodyPr>
          <a:lstStyle/>
          <a:p>
            <a:r>
              <a:rPr lang="pt-BR" sz="2000" b="1" dirty="0"/>
              <a:t>Exemplo </a:t>
            </a:r>
            <a:r>
              <a:rPr lang="pt-BR" sz="2000" b="1" dirty="0" err="1"/>
              <a:t>Try</a:t>
            </a:r>
            <a:r>
              <a:rPr lang="pt-BR" sz="2000" b="1" dirty="0"/>
              <a:t>-Catch</a:t>
            </a:r>
            <a:r>
              <a:rPr lang="pt-BR" sz="2000" b="1" dirty="0">
                <a:solidFill>
                  <a:srgbClr val="000000"/>
                </a:solidFill>
              </a:rPr>
              <a:t>:</a:t>
            </a:r>
            <a:endParaRPr lang="pt-BR" sz="2000" b="1" i="0" u="none" strike="noStrike" dirty="0">
              <a:solidFill>
                <a:srgbClr val="000000"/>
              </a:solidFill>
              <a:effectLst/>
            </a:endParaRPr>
          </a:p>
          <a:p>
            <a:endParaRPr lang="pt-BR" sz="2000" b="1" dirty="0">
              <a:solidFill>
                <a:srgbClr val="000000"/>
              </a:solidFill>
            </a:endParaRPr>
          </a:p>
          <a:p>
            <a:pPr lvl="0"/>
            <a:r>
              <a:rPr lang="pt-BR" sz="2000" dirty="0"/>
              <a:t> 	</a:t>
            </a:r>
            <a:r>
              <a:rPr lang="pt-BR" altLang="pt-BR" sz="2000" dirty="0">
                <a:solidFill>
                  <a:srgbClr val="222222"/>
                </a:solidFill>
              </a:rPr>
              <a:t>Conversão de tipos, Divisão por Zero, Escrita em arquivos. </a:t>
            </a:r>
            <a:endParaRPr kumimoji="0" lang="pt-BR" altLang="pt-BR" sz="2000" b="0" i="0" u="none" strike="noStrike" cap="none" normalizeH="0" baseline="0" dirty="0">
              <a:ln>
                <a:noFill/>
              </a:ln>
              <a:solidFill>
                <a:srgbClr val="222222"/>
              </a:solidFill>
              <a:effectLst/>
            </a:endParaRPr>
          </a:p>
          <a:p>
            <a:pPr lvl="2"/>
            <a:endParaRPr kumimoji="0" lang="pt-BR" altLang="pt-BR" sz="2000" b="0" i="0" u="none" strike="noStrike" cap="none" normalizeH="0" baseline="0" dirty="0">
              <a:ln>
                <a:noFill/>
              </a:ln>
              <a:solidFill>
                <a:srgbClr val="222222"/>
              </a:solidFill>
              <a:effectLst/>
            </a:endParaRPr>
          </a:p>
          <a:p>
            <a:pPr lvl="2"/>
            <a:r>
              <a:rPr kumimoji="0" lang="pt-BR" altLang="pt-BR" sz="2000" b="0" i="0" u="none" strike="noStrike" cap="none" normalizeH="0" baseline="0" dirty="0" err="1">
                <a:ln>
                  <a:noFill/>
                </a:ln>
                <a:solidFill>
                  <a:srgbClr val="222222"/>
                </a:solidFill>
                <a:effectLst/>
              </a:rPr>
              <a:t>try</a:t>
            </a:r>
            <a:r>
              <a:rPr kumimoji="0" lang="pt-BR" altLang="pt-BR" sz="2000" b="0" i="0" u="none" strike="noStrike" cap="none" normalizeH="0" baseline="0" dirty="0">
                <a:ln>
                  <a:noFill/>
                </a:ln>
                <a:solidFill>
                  <a:srgbClr val="222222"/>
                </a:solidFill>
                <a:effectLst/>
              </a:rPr>
              <a:t>  </a:t>
            </a:r>
          </a:p>
          <a:p>
            <a:pPr lvl="2"/>
            <a:r>
              <a:rPr kumimoji="0" lang="pt-BR" altLang="pt-BR" sz="2000" b="0" i="0" u="none" strike="noStrike" cap="none" normalizeH="0" baseline="0" dirty="0">
                <a:ln>
                  <a:noFill/>
                </a:ln>
                <a:solidFill>
                  <a:srgbClr val="222222"/>
                </a:solidFill>
                <a:effectLst/>
              </a:rPr>
              <a:t>{  </a:t>
            </a:r>
          </a:p>
          <a:p>
            <a:pPr lvl="2"/>
            <a:r>
              <a:rPr lang="pt-BR" altLang="pt-BR" sz="2000" dirty="0">
                <a:solidFill>
                  <a:srgbClr val="222222"/>
                </a:solidFill>
              </a:rPr>
              <a:t>	</a:t>
            </a:r>
            <a:r>
              <a:rPr lang="pt-BR" altLang="pt-BR" sz="2000" dirty="0" err="1">
                <a:solidFill>
                  <a:srgbClr val="222222"/>
                </a:solidFill>
              </a:rPr>
              <a:t>StreamWriter</a:t>
            </a:r>
            <a:r>
              <a:rPr lang="pt-BR" altLang="pt-BR" sz="2000" dirty="0">
                <a:solidFill>
                  <a:srgbClr val="222222"/>
                </a:solidFill>
              </a:rPr>
              <a:t> </a:t>
            </a:r>
            <a:r>
              <a:rPr lang="pt-BR" altLang="pt-BR" sz="2000" dirty="0" err="1">
                <a:solidFill>
                  <a:srgbClr val="222222"/>
                </a:solidFill>
              </a:rPr>
              <a:t>sw</a:t>
            </a:r>
            <a:r>
              <a:rPr lang="pt-BR" altLang="pt-BR" sz="2000" dirty="0">
                <a:solidFill>
                  <a:srgbClr val="222222"/>
                </a:solidFill>
              </a:rPr>
              <a:t> = new </a:t>
            </a:r>
            <a:r>
              <a:rPr lang="pt-BR" altLang="pt-BR" sz="2000" dirty="0" err="1">
                <a:solidFill>
                  <a:srgbClr val="222222"/>
                </a:solidFill>
              </a:rPr>
              <a:t>StreamWriter</a:t>
            </a:r>
            <a:r>
              <a:rPr lang="pt-BR" altLang="pt-BR" sz="2000" dirty="0">
                <a:solidFill>
                  <a:srgbClr val="222222"/>
                </a:solidFill>
              </a:rPr>
              <a:t>(“Arquivo.txt”)</a:t>
            </a:r>
          </a:p>
          <a:p>
            <a:pPr lvl="2"/>
            <a:r>
              <a:rPr kumimoji="0" lang="pt-BR" altLang="pt-BR" sz="2000" b="0" i="0" u="none" strike="noStrike" cap="none" normalizeH="0" baseline="0" dirty="0">
                <a:ln>
                  <a:noFill/>
                </a:ln>
                <a:solidFill>
                  <a:srgbClr val="222222"/>
                </a:solidFill>
                <a:effectLst/>
              </a:rPr>
              <a:t>	</a:t>
            </a:r>
            <a:r>
              <a:rPr kumimoji="0" lang="pt-BR" altLang="pt-BR" sz="2000" b="0" i="0" u="none" strike="noStrike" cap="none" normalizeH="0" baseline="0" dirty="0" err="1">
                <a:ln>
                  <a:noFill/>
                </a:ln>
                <a:solidFill>
                  <a:srgbClr val="222222"/>
                </a:solidFill>
                <a:effectLst/>
              </a:rPr>
              <a:t>sw.close</a:t>
            </a:r>
            <a:r>
              <a:rPr kumimoji="0" lang="pt-BR" altLang="pt-BR" sz="2000" b="0" i="0" u="none" strike="noStrike" cap="none" normalizeH="0" baseline="0" dirty="0">
                <a:ln>
                  <a:noFill/>
                </a:ln>
                <a:solidFill>
                  <a:srgbClr val="222222"/>
                </a:solidFill>
                <a:effectLst/>
              </a:rPr>
              <a:t>();</a:t>
            </a:r>
          </a:p>
          <a:p>
            <a:pPr lvl="2"/>
            <a:r>
              <a:rPr lang="pt-BR" altLang="pt-BR" sz="2000" dirty="0">
                <a:solidFill>
                  <a:srgbClr val="222222"/>
                </a:solidFill>
              </a:rPr>
              <a:t>	</a:t>
            </a:r>
            <a:r>
              <a:rPr lang="pt-BR" altLang="pt-BR" sz="2000" dirty="0" err="1">
                <a:solidFill>
                  <a:srgbClr val="222222"/>
                </a:solidFill>
              </a:rPr>
              <a:t>sw.WriteLine</a:t>
            </a:r>
            <a:r>
              <a:rPr lang="pt-BR" altLang="pt-BR" sz="2000" dirty="0">
                <a:solidFill>
                  <a:srgbClr val="222222"/>
                </a:solidFill>
              </a:rPr>
              <a:t>(“teste”);</a:t>
            </a:r>
            <a:endParaRPr kumimoji="0" lang="pt-BR" altLang="pt-BR" sz="2000" b="0" i="0" u="none" strike="noStrike" cap="none" normalizeH="0" baseline="0" dirty="0">
              <a:ln>
                <a:noFill/>
              </a:ln>
              <a:solidFill>
                <a:srgbClr val="222222"/>
              </a:solidFill>
              <a:effectLst/>
            </a:endParaRPr>
          </a:p>
          <a:p>
            <a:pPr lvl="2"/>
            <a:r>
              <a:rPr kumimoji="0" lang="pt-BR" altLang="pt-BR" sz="2000" b="0" i="0" u="none" strike="noStrike" cap="none" normalizeH="0" baseline="0" dirty="0">
                <a:ln>
                  <a:noFill/>
                </a:ln>
                <a:solidFill>
                  <a:srgbClr val="222222"/>
                </a:solidFill>
                <a:effectLst/>
              </a:rPr>
              <a:t>}</a:t>
            </a:r>
          </a:p>
          <a:p>
            <a:pPr lvl="2"/>
            <a:r>
              <a:rPr lang="en-US" dirty="0"/>
              <a:t>catch (Exception ex){ </a:t>
            </a:r>
          </a:p>
          <a:p>
            <a:pPr lvl="2"/>
            <a:r>
              <a:rPr lang="en-US" dirty="0"/>
              <a:t>	//</a:t>
            </a:r>
            <a:r>
              <a:rPr lang="en-US" dirty="0" err="1"/>
              <a:t>comandos</a:t>
            </a:r>
            <a:r>
              <a:rPr lang="en-US" dirty="0"/>
              <a:t> </a:t>
            </a:r>
          </a:p>
          <a:p>
            <a:pPr lvl="2"/>
            <a:r>
              <a:rPr lang="en-US" dirty="0"/>
              <a:t>} </a:t>
            </a:r>
            <a:endParaRPr lang="pt-BR" dirty="0"/>
          </a:p>
          <a:p>
            <a:pPr lvl="0" eaLnBrk="0" fontAlgn="base" hangingPunct="0">
              <a:spcBef>
                <a:spcPct val="0"/>
              </a:spcBef>
              <a:spcAft>
                <a:spcPct val="0"/>
              </a:spcAft>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37236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Programação com decisão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5969478" cy="2862322"/>
          </a:xfrm>
          <a:prstGeom prst="rect">
            <a:avLst/>
          </a:prstGeom>
        </p:spPr>
        <p:txBody>
          <a:bodyPr wrap="square">
            <a:spAutoFit/>
          </a:bodyPr>
          <a:lstStyle/>
          <a:p>
            <a:r>
              <a:rPr lang="pt-BR" sz="2000" b="1" i="0" u="none" strike="noStrike" dirty="0">
                <a:solidFill>
                  <a:srgbClr val="000000"/>
                </a:solidFill>
                <a:effectLst/>
              </a:rPr>
              <a:t>Comandos de Decisão - </a:t>
            </a:r>
            <a:r>
              <a:rPr lang="pt-BR" b="1" dirty="0"/>
              <a:t>O Comando </a:t>
            </a:r>
            <a:r>
              <a:rPr lang="pt-BR" b="1" i="1" dirty="0" err="1"/>
              <a:t>if-else</a:t>
            </a:r>
            <a:r>
              <a:rPr lang="pt-BR" sz="2000" b="1" i="0" u="none" strike="noStrike" dirty="0">
                <a:solidFill>
                  <a:srgbClr val="000000"/>
                </a:solidFill>
                <a:effectLst/>
              </a:rPr>
              <a:t>?</a:t>
            </a:r>
          </a:p>
          <a:p>
            <a:endParaRPr lang="pt-BR" sz="2000" b="1" dirty="0">
              <a:solidFill>
                <a:srgbClr val="000000"/>
              </a:solidFill>
            </a:endParaRPr>
          </a:p>
          <a:p>
            <a:pPr marL="342900" indent="-342900" fontAlgn="base">
              <a:buFont typeface="Arial" panose="020B0604020202020204" pitchFamily="34" charset="0"/>
              <a:buChar char="•"/>
            </a:pPr>
            <a:r>
              <a:rPr lang="pt-BR" sz="2000" dirty="0"/>
              <a:t>Caso o resultado do teste lógico seja verdadeiro, &lt;comando1&gt; será executado</a:t>
            </a:r>
          </a:p>
          <a:p>
            <a:pPr marL="342900" indent="-342900" fontAlgn="base">
              <a:buFont typeface="Arial" panose="020B0604020202020204" pitchFamily="34" charset="0"/>
              <a:buChar char="•"/>
            </a:pPr>
            <a:endParaRPr lang="pt-BR" sz="2000" dirty="0"/>
          </a:p>
          <a:p>
            <a:pPr marL="342900" indent="-342900" fontAlgn="base">
              <a:buFont typeface="Arial" panose="020B0604020202020204" pitchFamily="34" charset="0"/>
              <a:buChar char="•"/>
            </a:pPr>
            <a:r>
              <a:rPr lang="pt-BR" sz="2000" dirty="0"/>
              <a:t>Caso o resultado do teste lógico seja falso, &lt;comando2&gt; será executado</a:t>
            </a:r>
          </a:p>
          <a:p>
            <a:pPr marL="342900" indent="-342900" fontAlgn="base">
              <a:buFont typeface="Arial" panose="020B0604020202020204" pitchFamily="34" charset="0"/>
              <a:buChar char="•"/>
            </a:pPr>
            <a:endParaRPr lang="pt-BR" sz="2000" dirty="0"/>
          </a:p>
          <a:p>
            <a:pPr marL="342900" indent="-342900" fontAlgn="base">
              <a:buFont typeface="Arial" panose="020B0604020202020204" pitchFamily="34" charset="0"/>
              <a:buChar char="•"/>
            </a:pPr>
            <a:r>
              <a:rPr lang="pt-BR" sz="2000" dirty="0"/>
              <a:t>Pode-se agrupar vários comandos usando  chaves.</a:t>
            </a:r>
          </a:p>
        </p:txBody>
      </p:sp>
      <p:sp>
        <p:nvSpPr>
          <p:cNvPr id="10" name="Retângulo 9">
            <a:extLst>
              <a:ext uri="{FF2B5EF4-FFF2-40B4-BE49-F238E27FC236}">
                <a16:creationId xmlns:a16="http://schemas.microsoft.com/office/drawing/2014/main" xmlns="" id="{3BEA9919-1287-4F87-869D-8BEDA1D47405}"/>
              </a:ext>
            </a:extLst>
          </p:cNvPr>
          <p:cNvSpPr/>
          <p:nvPr/>
        </p:nvSpPr>
        <p:spPr>
          <a:xfrm>
            <a:off x="7884545" y="1739419"/>
            <a:ext cx="6607833" cy="2554545"/>
          </a:xfrm>
          <a:prstGeom prst="rect">
            <a:avLst/>
          </a:prstGeom>
        </p:spPr>
        <p:txBody>
          <a:bodyPr wrap="square">
            <a:spAutoFit/>
          </a:bodyPr>
          <a:lstStyle/>
          <a:p>
            <a:r>
              <a:rPr lang="pt-BR" sz="2000" b="1" i="0" u="none" strike="noStrike" dirty="0">
                <a:solidFill>
                  <a:srgbClr val="000000"/>
                </a:solidFill>
                <a:effectLst/>
              </a:rPr>
              <a:t>O Comando </a:t>
            </a:r>
            <a:r>
              <a:rPr lang="pt-BR" sz="2000" b="1" i="0" u="none" strike="noStrike" dirty="0" err="1">
                <a:solidFill>
                  <a:srgbClr val="000000"/>
                </a:solidFill>
                <a:effectLst/>
              </a:rPr>
              <a:t>if-else</a:t>
            </a:r>
            <a:r>
              <a:rPr lang="pt-BR" sz="2000" b="1" i="0" u="none" strike="noStrike" dirty="0">
                <a:solidFill>
                  <a:srgbClr val="000000"/>
                </a:solidFill>
                <a:effectLst/>
              </a:rPr>
              <a:t>?</a:t>
            </a:r>
          </a:p>
          <a:p>
            <a:endParaRPr lang="pt-BR" sz="2000" b="1" dirty="0">
              <a:solidFill>
                <a:srgbClr val="000000"/>
              </a:solidFill>
            </a:endParaRPr>
          </a:p>
          <a:p>
            <a:r>
              <a:rPr lang="pt-BR" dirty="0" err="1"/>
              <a:t>if</a:t>
            </a:r>
            <a:r>
              <a:rPr lang="pt-BR" dirty="0"/>
              <a:t> (&lt;teste lógico&gt;)</a:t>
            </a:r>
            <a:endParaRPr lang="pt-BR" sz="2000" dirty="0">
              <a:effectLst/>
            </a:endParaRPr>
          </a:p>
          <a:p>
            <a:r>
              <a:rPr lang="pt-BR" dirty="0"/>
              <a:t>    &lt;comando1&gt;</a:t>
            </a:r>
            <a:endParaRPr lang="pt-BR" sz="2000" dirty="0">
              <a:effectLst/>
            </a:endParaRPr>
          </a:p>
          <a:p>
            <a:r>
              <a:rPr lang="pt-BR" dirty="0" err="1"/>
              <a:t>else</a:t>
            </a:r>
            <a:endParaRPr lang="pt-BR" sz="2000" dirty="0">
              <a:effectLst/>
            </a:endParaRPr>
          </a:p>
          <a:p>
            <a:r>
              <a:rPr lang="pt-BR" dirty="0"/>
              <a:t>   &lt;comando2&gt;</a:t>
            </a:r>
            <a:endParaRPr lang="pt-BR" sz="2000" dirty="0">
              <a:effectLst/>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67847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Programação com decisão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11266097" cy="2554545"/>
          </a:xfrm>
          <a:prstGeom prst="rect">
            <a:avLst/>
          </a:prstGeom>
        </p:spPr>
        <p:txBody>
          <a:bodyPr wrap="square">
            <a:spAutoFit/>
          </a:bodyPr>
          <a:lstStyle/>
          <a:p>
            <a:r>
              <a:rPr lang="pt-BR" sz="2000" b="1" i="0" u="none" strike="noStrike" dirty="0">
                <a:solidFill>
                  <a:srgbClr val="000000"/>
                </a:solidFill>
                <a:effectLst/>
              </a:rPr>
              <a:t>Comandos de Decisão - </a:t>
            </a:r>
            <a:r>
              <a:rPr lang="pt-BR" b="1" dirty="0"/>
              <a:t>O Comando </a:t>
            </a:r>
            <a:r>
              <a:rPr lang="pt-BR" b="1" i="1" dirty="0"/>
              <a:t>Switch</a:t>
            </a:r>
            <a:r>
              <a:rPr lang="pt-BR" sz="2000" b="1" i="0" u="none" strike="noStrike" dirty="0">
                <a:solidFill>
                  <a:srgbClr val="000000"/>
                </a:solidFill>
                <a:effectLst/>
              </a:rPr>
              <a:t>?</a:t>
            </a:r>
          </a:p>
          <a:p>
            <a:endParaRPr lang="pt-BR" sz="2000" b="1" dirty="0">
              <a:solidFill>
                <a:srgbClr val="000000"/>
              </a:solidFill>
            </a:endParaRPr>
          </a:p>
          <a:p>
            <a:r>
              <a:rPr lang="pt-BR" sz="2000" dirty="0"/>
              <a:t>Switch/case é uma estrutura de condição que define o código a ser executado com base em uma comparação de valores.</a:t>
            </a:r>
          </a:p>
          <a:p>
            <a:endParaRPr lang="pt-BR" sz="2000" dirty="0"/>
          </a:p>
          <a:p>
            <a:r>
              <a:rPr lang="pt-BR" sz="2000" dirty="0"/>
              <a:t>Para que isso fique mais claro, vejamos a </a:t>
            </a:r>
            <a:br>
              <a:rPr lang="pt-BR" sz="2000" dirty="0"/>
            </a:br>
            <a:r>
              <a:rPr lang="pt-BR" sz="2000" dirty="0"/>
              <a:t>sintaxe do </a:t>
            </a:r>
            <a:r>
              <a:rPr lang="pt-BR" dirty="0"/>
              <a:t>switch/case</a:t>
            </a:r>
            <a:r>
              <a:rPr lang="pt-BR" sz="2000" dirty="0"/>
              <a:t>:</a:t>
            </a:r>
          </a:p>
          <a:p>
            <a:pPr marL="342900" indent="-342900" fontAlgn="base">
              <a:buFont typeface="Arial" panose="020B0604020202020204" pitchFamily="34" charset="0"/>
              <a:buChar char="•"/>
            </a:pPr>
            <a:endParaRPr lang="pt-BR" sz="2000" dirty="0"/>
          </a:p>
        </p:txBody>
      </p:sp>
      <p:pic>
        <p:nvPicPr>
          <p:cNvPr id="9" name="Imagem 8">
            <a:extLst>
              <a:ext uri="{FF2B5EF4-FFF2-40B4-BE49-F238E27FC236}">
                <a16:creationId xmlns:a16="http://schemas.microsoft.com/office/drawing/2014/main" xmlns="" id="{30D1F3CB-E567-4AC2-B84B-B25728667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9" y="2746384"/>
            <a:ext cx="5904996" cy="2962688"/>
          </a:xfrm>
          <a:prstGeom prst="rect">
            <a:avLst/>
          </a:prstGeom>
        </p:spPr>
      </p:pic>
      <p:sp>
        <p:nvSpPr>
          <p:cNvPr id="11" name="Retângulo 10">
            <a:extLst>
              <a:ext uri="{FF2B5EF4-FFF2-40B4-BE49-F238E27FC236}">
                <a16:creationId xmlns:a16="http://schemas.microsoft.com/office/drawing/2014/main" xmlns="" id="{B9CAAFC9-71F6-401D-8019-502A550C2C91}"/>
              </a:ext>
            </a:extLst>
          </p:cNvPr>
          <p:cNvSpPr/>
          <p:nvPr/>
        </p:nvSpPr>
        <p:spPr>
          <a:xfrm>
            <a:off x="414068" y="4052026"/>
            <a:ext cx="5106838" cy="1631216"/>
          </a:xfrm>
          <a:prstGeom prst="rect">
            <a:avLst/>
          </a:prstGeom>
        </p:spPr>
        <p:txBody>
          <a:bodyPr wrap="square">
            <a:spAutoFit/>
          </a:bodyPr>
          <a:lstStyle/>
          <a:p>
            <a:r>
              <a:rPr lang="pt-BR" sz="2000" dirty="0"/>
              <a:t>O operador </a:t>
            </a:r>
            <a:r>
              <a:rPr lang="pt-BR" sz="2000" i="0" dirty="0">
                <a:solidFill>
                  <a:srgbClr val="0F8593"/>
                </a:solidFill>
                <a:effectLst/>
              </a:rPr>
              <a:t>default</a:t>
            </a:r>
            <a:r>
              <a:rPr lang="pt-BR" sz="2000" dirty="0"/>
              <a:t> é utilizado quando precisamos definir um fluxo alternativo para as situações em que o valor contido no </a:t>
            </a:r>
            <a:r>
              <a:rPr lang="pt-BR" sz="2000" i="0" dirty="0">
                <a:solidFill>
                  <a:srgbClr val="0F8593"/>
                </a:solidFill>
                <a:effectLst/>
              </a:rPr>
              <a:t>switch</a:t>
            </a:r>
            <a:r>
              <a:rPr lang="pt-BR" sz="2000" dirty="0"/>
              <a:t> não seja atendido por nenhum dos </a:t>
            </a:r>
            <a:r>
              <a:rPr lang="pt-BR" sz="2000" b="1" dirty="0"/>
              <a:t>case</a:t>
            </a:r>
            <a:r>
              <a:rPr lang="pt-BR" sz="2000" dirty="0"/>
              <a:t>s especificados.</a:t>
            </a:r>
          </a:p>
        </p:txBody>
      </p:sp>
    </p:spTree>
    <p:extLst>
      <p:ext uri="{BB962C8B-B14F-4D97-AF65-F5344CB8AC3E}">
        <p14:creationId xmlns:p14="http://schemas.microsoft.com/office/powerpoint/2010/main" val="73684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Programação com decisão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11455878" cy="5139869"/>
          </a:xfrm>
          <a:prstGeom prst="rect">
            <a:avLst/>
          </a:prstGeom>
        </p:spPr>
        <p:txBody>
          <a:bodyPr wrap="square">
            <a:spAutoFit/>
          </a:bodyPr>
          <a:lstStyle/>
          <a:p>
            <a:r>
              <a:rPr lang="pt-BR" sz="2000" b="1" i="0" u="none" strike="noStrike" dirty="0">
                <a:solidFill>
                  <a:srgbClr val="000000"/>
                </a:solidFill>
                <a:effectLst/>
              </a:rPr>
              <a:t>Exercícios?</a:t>
            </a:r>
          </a:p>
          <a:p>
            <a:endParaRPr lang="pt-BR" sz="2000" b="1" dirty="0">
              <a:solidFill>
                <a:srgbClr val="000000"/>
              </a:solidFill>
            </a:endParaRPr>
          </a:p>
          <a:p>
            <a:r>
              <a:rPr lang="pt-BR" sz="2000" dirty="0"/>
              <a:t>Exercício 1:</a:t>
            </a:r>
          </a:p>
          <a:p>
            <a:endParaRPr lang="pt-BR" sz="2000" dirty="0"/>
          </a:p>
          <a:p>
            <a:r>
              <a:rPr lang="pt-BR" sz="2000" dirty="0"/>
              <a:t>Construa uma aplicação para dizer qual dia da semana uma determinada placa de veículo não pode circular. Use a estrutura </a:t>
            </a:r>
            <a:r>
              <a:rPr lang="pt-BR" sz="2000" dirty="0" err="1"/>
              <a:t>if</a:t>
            </a:r>
            <a:r>
              <a:rPr lang="pt-BR" sz="2000" dirty="0"/>
              <a:t> ... </a:t>
            </a:r>
            <a:r>
              <a:rPr lang="pt-BR" sz="2000" dirty="0" err="1"/>
              <a:t>Else</a:t>
            </a:r>
            <a:r>
              <a:rPr lang="pt-BR" sz="2000" dirty="0"/>
              <a:t> </a:t>
            </a:r>
            <a:r>
              <a:rPr lang="pt-BR" sz="2000" dirty="0" err="1"/>
              <a:t>if</a:t>
            </a:r>
            <a:r>
              <a:rPr lang="pt-BR" sz="2000" dirty="0"/>
              <a:t> .... </a:t>
            </a:r>
            <a:r>
              <a:rPr lang="pt-BR" sz="2000" dirty="0" err="1"/>
              <a:t>Else</a:t>
            </a:r>
            <a:r>
              <a:rPr lang="pt-BR" sz="2000" dirty="0"/>
              <a:t> . Depois, faça a mesma atividade com a estrutura Switch Case.</a:t>
            </a:r>
          </a:p>
          <a:p>
            <a:endParaRPr lang="pt-BR" sz="2000" dirty="0">
              <a:cs typeface="Segoe UI" panose="020B0502040204020203" pitchFamily="34" charset="0"/>
            </a:endParaRPr>
          </a:p>
          <a:p>
            <a:r>
              <a:rPr lang="pt-BR" sz="2000" dirty="0">
                <a:cs typeface="Segoe UI" panose="020B0502040204020203" pitchFamily="34" charset="0"/>
              </a:rPr>
              <a:t>Exercício 2:</a:t>
            </a:r>
          </a:p>
          <a:p>
            <a:endParaRPr lang="pt-BR" sz="2000" dirty="0">
              <a:cs typeface="Segoe UI" panose="020B0502040204020203" pitchFamily="34" charset="0"/>
            </a:endParaRPr>
          </a:p>
          <a:p>
            <a:pPr fontAlgn="base"/>
            <a:r>
              <a:rPr lang="pt-BR" sz="2000" dirty="0"/>
              <a:t>Escreva um programa, que </a:t>
            </a:r>
            <a:r>
              <a:rPr lang="pt-BR" sz="2000" b="1" dirty="0"/>
              <a:t>entre com o tipo do veículo </a:t>
            </a:r>
            <a:r>
              <a:rPr lang="pt-BR" sz="2000" dirty="0"/>
              <a:t>( ‘c’ para carro, ‘o’ para ônibus e ‘t’ para caminhão) e o </a:t>
            </a:r>
            <a:r>
              <a:rPr lang="pt-BR" sz="2000" b="1" dirty="0"/>
              <a:t>numero de horas </a:t>
            </a:r>
            <a:r>
              <a:rPr lang="pt-BR" sz="2000" dirty="0"/>
              <a:t>que o veiculo esteve estacionado, e informa o valor a ser pago de acordo com a tabela:</a:t>
            </a:r>
          </a:p>
          <a:p>
            <a:pPr marL="800100" lvl="1" indent="-342900" fontAlgn="base">
              <a:buFont typeface="Arial" panose="020B0604020202020204" pitchFamily="34" charset="0"/>
              <a:buChar char="•"/>
            </a:pPr>
            <a:r>
              <a:rPr lang="pt-BR" sz="2000" dirty="0"/>
              <a:t>carro R$ 2,00 a hora</a:t>
            </a:r>
          </a:p>
          <a:p>
            <a:pPr marL="800100" lvl="1" indent="-342900" fontAlgn="base">
              <a:buFont typeface="Arial" panose="020B0604020202020204" pitchFamily="34" charset="0"/>
              <a:buChar char="•"/>
            </a:pPr>
            <a:r>
              <a:rPr lang="pt-BR" sz="2000" dirty="0"/>
              <a:t>ônibus R$3,00 a hora</a:t>
            </a:r>
          </a:p>
          <a:p>
            <a:pPr marL="800100" lvl="1" indent="-342900" fontAlgn="base">
              <a:buFont typeface="Arial" panose="020B0604020202020204" pitchFamily="34" charset="0"/>
              <a:buChar char="•"/>
            </a:pPr>
            <a:r>
              <a:rPr lang="pt-BR" sz="2000" dirty="0"/>
              <a:t>caminhão R$4,00 a hora</a:t>
            </a: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349663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Laços de Repetições</a:t>
            </a:r>
            <a:endParaRPr lang="pt-BR" sz="3000" dirty="0">
              <a:solidFill>
                <a:schemeClr val="bg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66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11455878" cy="1631216"/>
          </a:xfrm>
          <a:prstGeom prst="rect">
            <a:avLst/>
          </a:prstGeom>
        </p:spPr>
        <p:txBody>
          <a:bodyPr wrap="square">
            <a:spAutoFit/>
          </a:bodyPr>
          <a:lstStyle/>
          <a:p>
            <a:r>
              <a:rPr lang="en-US" sz="2000" b="1" i="0" u="none" strike="noStrike" dirty="0">
                <a:solidFill>
                  <a:srgbClr val="000000"/>
                </a:solidFill>
                <a:effectLst/>
              </a:rPr>
              <a:t>While, Do/While, For e </a:t>
            </a:r>
            <a:r>
              <a:rPr lang="en-US" sz="2000" b="1" i="0" u="none" strike="noStrike" dirty="0" err="1">
                <a:solidFill>
                  <a:srgbClr val="000000"/>
                </a:solidFill>
                <a:effectLst/>
              </a:rPr>
              <a:t>ForEach</a:t>
            </a:r>
            <a:r>
              <a:rPr lang="pt-BR" sz="2000" b="1" i="0" u="none" strike="noStrike" dirty="0">
                <a:solidFill>
                  <a:srgbClr val="000000"/>
                </a:solidFill>
                <a:effectLst/>
              </a:rPr>
              <a:t>?</a:t>
            </a:r>
          </a:p>
          <a:p>
            <a:endParaRPr lang="pt-BR" sz="2000" b="1" dirty="0">
              <a:solidFill>
                <a:srgbClr val="000000"/>
              </a:solidFill>
            </a:endParaRPr>
          </a:p>
          <a:p>
            <a:pPr>
              <a:buClr>
                <a:schemeClr val="dk1"/>
              </a:buClr>
              <a:buSzPct val="25000"/>
            </a:pPr>
            <a:r>
              <a:rPr lang="pt-BR" sz="2000" dirty="0"/>
              <a:t>Frequentemente em nossas aplicações precisamos repetir a execução de um bloco de códigos do programa até que determinada condição seja verdadeira, ou senão até uma quantidade de vezes seja satisfeita. Para que essas repetições sejam possíveis, usamos os laços de repetições do C#.</a:t>
            </a:r>
            <a:endParaRPr lang="pt-BR" sz="2000" dirty="0">
              <a:solidFill>
                <a:schemeClr val="dk1"/>
              </a:solidFill>
              <a:ea typeface="Calibri"/>
              <a:cs typeface="Calibri"/>
              <a:sym typeface="Calibri"/>
            </a:endParaRPr>
          </a:p>
        </p:txBody>
      </p:sp>
    </p:spTree>
    <p:extLst>
      <p:ext uri="{BB962C8B-B14F-4D97-AF65-F5344CB8AC3E}">
        <p14:creationId xmlns:p14="http://schemas.microsoft.com/office/powerpoint/2010/main" val="59953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lt1"/>
                </a:solidFill>
                <a:ea typeface="Calibri"/>
                <a:cs typeface="Calibri"/>
                <a:sym typeface="Calibri"/>
              </a:rPr>
              <a:t>Laços de Repetições</a:t>
            </a:r>
            <a:r>
              <a:rPr lang="pt-BR" sz="1400" dirty="0">
                <a:solidFill>
                  <a:schemeClr val="bg1"/>
                </a:solidFill>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500331" y="1383944"/>
            <a:ext cx="11369615" cy="3785652"/>
          </a:xfrm>
          <a:prstGeom prst="rect">
            <a:avLst/>
          </a:prstGeom>
        </p:spPr>
        <p:txBody>
          <a:bodyPr wrap="square">
            <a:spAutoFit/>
          </a:bodyPr>
          <a:lstStyle/>
          <a:p>
            <a:r>
              <a:rPr lang="pt-BR" sz="2000" b="1" dirty="0"/>
              <a:t>Instrução </a:t>
            </a:r>
            <a:r>
              <a:rPr lang="pt-BR" sz="2000" b="1" dirty="0" err="1"/>
              <a:t>While</a:t>
            </a:r>
            <a:r>
              <a:rPr lang="pt-BR" sz="2000" b="1" i="0" u="none" strike="noStrike" dirty="0">
                <a:solidFill>
                  <a:srgbClr val="000000"/>
                </a:solidFill>
                <a:effectLst/>
              </a:rPr>
              <a:t>?</a:t>
            </a:r>
          </a:p>
          <a:p>
            <a:endParaRPr lang="pt-BR" sz="2000" b="1" dirty="0">
              <a:solidFill>
                <a:srgbClr val="000000"/>
              </a:solidFill>
            </a:endParaRPr>
          </a:p>
          <a:p>
            <a:pPr>
              <a:buClr>
                <a:schemeClr val="dk1"/>
              </a:buClr>
              <a:buSzPct val="25000"/>
            </a:pPr>
            <a:r>
              <a:rPr lang="pt-BR" sz="2000" dirty="0"/>
              <a:t>Esta instrução é usada quando não sabemos quantas vezes um determinado bloco de instruções precisa ser repetido. Com ele, a execução das instruções vai continuar até que uma condição seja verdadeira. A condição a ser analisada para a execução do laço de repetição deverá retornar um valor booleano.</a:t>
            </a:r>
          </a:p>
          <a:p>
            <a:pPr>
              <a:buClr>
                <a:schemeClr val="dk1"/>
              </a:buClr>
              <a:buSzPct val="25000"/>
            </a:pPr>
            <a:endParaRPr lang="pt-BR" sz="2000" dirty="0">
              <a:solidFill>
                <a:schemeClr val="dk1"/>
              </a:solidFill>
              <a:ea typeface="Calibri"/>
              <a:cs typeface="Calibri"/>
              <a:sym typeface="Calibri"/>
            </a:endParaRPr>
          </a:p>
          <a:p>
            <a:pPr eaLnBrk="0" fontAlgn="base" hangingPunct="0">
              <a:spcBef>
                <a:spcPct val="0"/>
              </a:spcBef>
              <a:spcAft>
                <a:spcPct val="0"/>
              </a:spcAft>
            </a:pPr>
            <a:r>
              <a:rPr lang="pt-BR" altLang="pt-BR" sz="2400" dirty="0" err="1">
                <a:solidFill>
                  <a:srgbClr val="1D2021"/>
                </a:solidFill>
              </a:rPr>
              <a:t>while</a:t>
            </a:r>
            <a:r>
              <a:rPr lang="pt-BR" altLang="pt-BR" sz="2400" dirty="0">
                <a:solidFill>
                  <a:srgbClr val="1D2021"/>
                </a:solidFill>
              </a:rPr>
              <a:t> (teste condicional) {</a:t>
            </a:r>
          </a:p>
          <a:p>
            <a:pPr eaLnBrk="0" fontAlgn="base" hangingPunct="0">
              <a:spcBef>
                <a:spcPct val="0"/>
              </a:spcBef>
              <a:spcAft>
                <a:spcPct val="0"/>
              </a:spcAft>
            </a:pPr>
            <a:r>
              <a:rPr lang="pt-BR" altLang="pt-BR" sz="2400" dirty="0">
                <a:solidFill>
                  <a:srgbClr val="1D2021"/>
                </a:solidFill>
              </a:rPr>
              <a:t>	//comandos; &gt; serão executados enquanto o teste </a:t>
            </a:r>
          </a:p>
          <a:p>
            <a:pPr eaLnBrk="0" fontAlgn="base" hangingPunct="0">
              <a:spcBef>
                <a:spcPct val="0"/>
              </a:spcBef>
              <a:spcAft>
                <a:spcPct val="0"/>
              </a:spcAft>
            </a:pPr>
            <a:r>
              <a:rPr lang="pt-BR" altLang="pt-BR" sz="2400" dirty="0">
                <a:solidFill>
                  <a:srgbClr val="1D2021"/>
                </a:solidFill>
              </a:rPr>
              <a:t>	condicional for igual a verdadeiro (</a:t>
            </a:r>
            <a:r>
              <a:rPr lang="pt-BR" altLang="pt-BR" sz="2400" dirty="0" err="1">
                <a:solidFill>
                  <a:srgbClr val="1D2021"/>
                </a:solidFill>
              </a:rPr>
              <a:t>true</a:t>
            </a:r>
            <a:r>
              <a:rPr lang="pt-BR" altLang="pt-BR" sz="2400" dirty="0">
                <a:solidFill>
                  <a:srgbClr val="1D2021"/>
                </a:solidFill>
              </a:rPr>
              <a:t>) </a:t>
            </a:r>
          </a:p>
          <a:p>
            <a:pPr eaLnBrk="0" fontAlgn="base" hangingPunct="0">
              <a:spcBef>
                <a:spcPct val="0"/>
              </a:spcBef>
              <a:spcAft>
                <a:spcPct val="0"/>
              </a:spcAft>
            </a:pPr>
            <a:r>
              <a:rPr lang="pt-BR" altLang="pt-BR" sz="2400" dirty="0">
                <a:solidFill>
                  <a:srgbClr val="1D2021"/>
                </a:solidFill>
              </a:rPr>
              <a:t>}</a:t>
            </a:r>
            <a:r>
              <a:rPr lang="pt-BR" altLang="pt-BR" sz="2400" dirty="0"/>
              <a:t> </a:t>
            </a:r>
          </a:p>
          <a:p>
            <a:pPr>
              <a:buClr>
                <a:schemeClr val="dk1"/>
              </a:buClr>
              <a:buSzPct val="25000"/>
            </a:pPr>
            <a:endParaRPr lang="pt-BR" sz="2400" dirty="0">
              <a:solidFill>
                <a:schemeClr val="dk1"/>
              </a:solidFill>
              <a:ea typeface="Calibri"/>
              <a:cs typeface="Calibri"/>
              <a:sym typeface="Calibri"/>
            </a:endParaRPr>
          </a:p>
        </p:txBody>
      </p:sp>
    </p:spTree>
    <p:extLst>
      <p:ext uri="{BB962C8B-B14F-4D97-AF65-F5344CB8AC3E}">
        <p14:creationId xmlns:p14="http://schemas.microsoft.com/office/powerpoint/2010/main" val="16003072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1446</Words>
  <Application>Microsoft Office PowerPoint</Application>
  <PresentationFormat>Widescreen</PresentationFormat>
  <Paragraphs>410</Paragraphs>
  <Slides>35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35</vt:i4>
      </vt:variant>
    </vt:vector>
  </HeadingPairs>
  <TitlesOfParts>
    <vt:vector size="40" baseType="lpstr">
      <vt:lpstr>Arial</vt:lpstr>
      <vt:lpstr>Calibri</vt:lpstr>
      <vt:lpstr>Calibri Light</vt:lpstr>
      <vt:lpstr>Segoe 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 Henrique</dc:creator>
  <cp:lastModifiedBy>Fernando Henrique</cp:lastModifiedBy>
  <cp:revision>35</cp:revision>
  <dcterms:created xsi:type="dcterms:W3CDTF">2018-04-12T19:48:14Z</dcterms:created>
  <dcterms:modified xsi:type="dcterms:W3CDTF">2018-04-27T22:03:00Z</dcterms:modified>
</cp:coreProperties>
</file>