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4"/>
  </p:sldMasterIdLst>
  <p:notesMasterIdLst>
    <p:notesMasterId r:id="rId56"/>
  </p:notesMasterIdLst>
  <p:sldIdLst>
    <p:sldId id="256" r:id="rId5"/>
    <p:sldId id="257" r:id="rId6"/>
    <p:sldId id="280" r:id="rId7"/>
    <p:sldId id="258" r:id="rId8"/>
    <p:sldId id="331" r:id="rId9"/>
    <p:sldId id="332" r:id="rId10"/>
    <p:sldId id="289" r:id="rId11"/>
    <p:sldId id="300" r:id="rId12"/>
    <p:sldId id="302" r:id="rId13"/>
    <p:sldId id="303" r:id="rId14"/>
    <p:sldId id="304" r:id="rId15"/>
    <p:sldId id="301" r:id="rId16"/>
    <p:sldId id="305" r:id="rId17"/>
    <p:sldId id="306" r:id="rId18"/>
    <p:sldId id="307" r:id="rId19"/>
    <p:sldId id="308" r:id="rId20"/>
    <p:sldId id="341" r:id="rId21"/>
    <p:sldId id="342" r:id="rId22"/>
    <p:sldId id="343" r:id="rId23"/>
    <p:sldId id="309" r:id="rId24"/>
    <p:sldId id="310" r:id="rId25"/>
    <p:sldId id="311" r:id="rId26"/>
    <p:sldId id="312" r:id="rId27"/>
    <p:sldId id="313" r:id="rId28"/>
    <p:sldId id="319" r:id="rId29"/>
    <p:sldId id="317" r:id="rId30"/>
    <p:sldId id="318" r:id="rId31"/>
    <p:sldId id="314" r:id="rId32"/>
    <p:sldId id="316" r:id="rId33"/>
    <p:sldId id="320" r:id="rId34"/>
    <p:sldId id="321" r:id="rId35"/>
    <p:sldId id="322" r:id="rId36"/>
    <p:sldId id="323" r:id="rId37"/>
    <p:sldId id="324" r:id="rId38"/>
    <p:sldId id="326" r:id="rId39"/>
    <p:sldId id="327" r:id="rId40"/>
    <p:sldId id="325" r:id="rId41"/>
    <p:sldId id="328" r:id="rId42"/>
    <p:sldId id="329" r:id="rId43"/>
    <p:sldId id="330" r:id="rId44"/>
    <p:sldId id="333" r:id="rId45"/>
    <p:sldId id="334" r:id="rId46"/>
    <p:sldId id="336" r:id="rId47"/>
    <p:sldId id="335" r:id="rId48"/>
    <p:sldId id="337" r:id="rId49"/>
    <p:sldId id="338" r:id="rId50"/>
    <p:sldId id="339" r:id="rId51"/>
    <p:sldId id="340" r:id="rId52"/>
    <p:sldId id="345" r:id="rId53"/>
    <p:sldId id="346" r:id="rId54"/>
    <p:sldId id="347" r:id="rId55"/>
  </p:sldIdLst>
  <p:sldSz cx="9144000" cy="5143500" type="screen16x9"/>
  <p:notesSz cx="6858000" cy="9144000"/>
  <p:embeddedFontLst>
    <p:embeddedFont>
      <p:font typeface="Cambria Math" panose="02040503050406030204" pitchFamily="18" charset="0"/>
      <p:regular r:id="rId57"/>
    </p:embeddedFont>
    <p:embeddedFont>
      <p:font typeface="Comfortaa" pitchFamily="2" charset="0"/>
      <p:regular r:id="rId58"/>
      <p:bold r:id="rId59"/>
    </p:embeddedFont>
    <p:embeddedFont>
      <p:font typeface="Consolas" panose="020B0609020204030204" pitchFamily="49" charset="0"/>
      <p:regular r:id="rId60"/>
      <p:bold r:id="rId61"/>
      <p:italic r:id="rId62"/>
      <p:boldItalic r:id="rId63"/>
    </p:embeddedFont>
    <p:embeddedFont>
      <p:font typeface="Montserrat" panose="020B0604020202020204" charset="0"/>
      <p:regular r:id="rId64"/>
      <p:bold r:id="rId65"/>
      <p:italic r:id="rId66"/>
      <p:boldItalic r:id="rId67"/>
    </p:embeddedFont>
    <p:embeddedFont>
      <p:font typeface="Montserrat Black" panose="020B0604020202020204" charset="0"/>
      <p:bold r:id="rId68"/>
      <p:boldItalic r:id="rId69"/>
    </p:embeddedFont>
    <p:embeddedFont>
      <p:font typeface="Montserrat ExtraBold" panose="020B0604020202020204" charset="0"/>
      <p:bold r:id="rId70"/>
      <p:boldItalic r:id="rId71"/>
    </p:embeddedFont>
    <p:embeddedFont>
      <p:font typeface="Roboto Mono" panose="020B0604020202020204" charset="0"/>
      <p:regular r:id="rId72"/>
      <p:bold r:id="rId73"/>
      <p:italic r:id="rId74"/>
      <p:boldItalic r:id="rId7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4E18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B1B7250-979D-47B3-A104-E14E87086799}">
  <a:tblStyle styleId="{DB1B7250-979D-47B3-A104-E14E8708679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7" autoAdjust="0"/>
    <p:restoredTop sz="94645" autoAdjust="0"/>
  </p:normalViewPr>
  <p:slideViewPr>
    <p:cSldViewPr snapToGrid="0">
      <p:cViewPr varScale="1">
        <p:scale>
          <a:sx n="108" d="100"/>
          <a:sy n="108" d="100"/>
        </p:scale>
        <p:origin x="730" y="82"/>
      </p:cViewPr>
      <p:guideLst>
        <p:guide orient="horz" pos="1620"/>
        <p:guide pos="2880"/>
      </p:guideLst>
    </p:cSldViewPr>
  </p:slideViewPr>
  <p:outlineViewPr>
    <p:cViewPr>
      <p:scale>
        <a:sx n="33" d="100"/>
        <a:sy n="33" d="100"/>
      </p:scale>
      <p:origin x="0" y="-9989"/>
    </p:cViewPr>
  </p:outlineViewPr>
  <p:notesTextViewPr>
    <p:cViewPr>
      <p:scale>
        <a:sx n="1" d="1"/>
        <a:sy n="1" d="1"/>
      </p:scale>
      <p:origin x="0" y="0"/>
    </p:cViewPr>
  </p:notesTextViewPr>
  <p:notesViewPr>
    <p:cSldViewPr snapToGrid="0">
      <p:cViewPr varScale="1">
        <p:scale>
          <a:sx n="66" d="100"/>
          <a:sy n="66" d="100"/>
        </p:scale>
        <p:origin x="3134" y="4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font" Target="fonts/font7.fntdata"/><Relationship Id="rId68" Type="http://schemas.openxmlformats.org/officeDocument/2006/relationships/font" Target="fonts/font12.fntdata"/><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font" Target="fonts/font2.fntdata"/><Relationship Id="rId66" Type="http://schemas.openxmlformats.org/officeDocument/2006/relationships/font" Target="fonts/font10.fntdata"/><Relationship Id="rId74" Type="http://schemas.openxmlformats.org/officeDocument/2006/relationships/font" Target="fonts/font18.fntdata"/><Relationship Id="rId79"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font" Target="fonts/font5.fntdata"/><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64" Type="http://schemas.openxmlformats.org/officeDocument/2006/relationships/font" Target="fonts/font8.fntdata"/><Relationship Id="rId69" Type="http://schemas.openxmlformats.org/officeDocument/2006/relationships/font" Target="fonts/font13.fntdata"/><Relationship Id="rId77"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font" Target="fonts/font16.fntdata"/><Relationship Id="rId80"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font" Target="fonts/font3.fntdata"/><Relationship Id="rId67" Type="http://schemas.openxmlformats.org/officeDocument/2006/relationships/font" Target="fonts/font11.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font" Target="fonts/font6.fntdata"/><Relationship Id="rId70" Type="http://schemas.openxmlformats.org/officeDocument/2006/relationships/font" Target="fonts/font14.fntdata"/><Relationship Id="rId75" Type="http://schemas.openxmlformats.org/officeDocument/2006/relationships/font" Target="fonts/font19.fntdata"/><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font" Target="fonts/font1.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font" Target="fonts/font4.fntdata"/><Relationship Id="rId65" Type="http://schemas.openxmlformats.org/officeDocument/2006/relationships/font" Target="fonts/font9.fntdata"/><Relationship Id="rId73" Type="http://schemas.openxmlformats.org/officeDocument/2006/relationships/font" Target="fonts/font17.fntdata"/><Relationship Id="rId78"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font" Target="fonts/font15.fntdata"/><Relationship Id="rId2" Type="http://schemas.openxmlformats.org/officeDocument/2006/relationships/customXml" Target="../customXml/item2.xml"/><Relationship Id="rId29" Type="http://schemas.openxmlformats.org/officeDocument/2006/relationships/slide" Target="slides/slide2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andre Fukaya" userId="a6a9a943-df61-4531-8174-9782d2adadb5" providerId="ADAL" clId="{F8E44D5E-B53F-42B0-A31C-E58CB8950EA3}"/>
    <pc:docChg chg="delSld">
      <pc:chgData name="Alexandre Fukaya" userId="a6a9a943-df61-4531-8174-9782d2adadb5" providerId="ADAL" clId="{F8E44D5E-B53F-42B0-A31C-E58CB8950EA3}" dt="2019-09-19T10:31:05.649" v="12" actId="2696"/>
      <pc:docMkLst>
        <pc:docMk/>
      </pc:docMkLst>
      <pc:sldChg chg="del">
        <pc:chgData name="Alexandre Fukaya" userId="a6a9a943-df61-4531-8174-9782d2adadb5" providerId="ADAL" clId="{F8E44D5E-B53F-42B0-A31C-E58CB8950EA3}" dt="2019-09-19T10:31:05.649" v="12" actId="2696"/>
        <pc:sldMkLst>
          <pc:docMk/>
          <pc:sldMk cId="0" sldId="279"/>
        </pc:sldMkLst>
      </pc:sldChg>
      <pc:sldChg chg="del">
        <pc:chgData name="Alexandre Fukaya" userId="a6a9a943-df61-4531-8174-9782d2adadb5" providerId="ADAL" clId="{F8E44D5E-B53F-42B0-A31C-E58CB8950EA3}" dt="2019-09-19T10:31:00.074" v="0" actId="2696"/>
        <pc:sldMkLst>
          <pc:docMk/>
          <pc:sldMk cId="2169108547" sldId="348"/>
        </pc:sldMkLst>
      </pc:sldChg>
      <pc:sldChg chg="del">
        <pc:chgData name="Alexandre Fukaya" userId="a6a9a943-df61-4531-8174-9782d2adadb5" providerId="ADAL" clId="{F8E44D5E-B53F-42B0-A31C-E58CB8950EA3}" dt="2019-09-19T10:31:01.174" v="1" actId="2696"/>
        <pc:sldMkLst>
          <pc:docMk/>
          <pc:sldMk cId="3492649523" sldId="349"/>
        </pc:sldMkLst>
      </pc:sldChg>
      <pc:sldChg chg="del">
        <pc:chgData name="Alexandre Fukaya" userId="a6a9a943-df61-4531-8174-9782d2adadb5" providerId="ADAL" clId="{F8E44D5E-B53F-42B0-A31C-E58CB8950EA3}" dt="2019-09-19T10:31:04.025" v="8" actId="2696"/>
        <pc:sldMkLst>
          <pc:docMk/>
          <pc:sldMk cId="1991895503" sldId="350"/>
        </pc:sldMkLst>
      </pc:sldChg>
      <pc:sldChg chg="del">
        <pc:chgData name="Alexandre Fukaya" userId="a6a9a943-df61-4531-8174-9782d2adadb5" providerId="ADAL" clId="{F8E44D5E-B53F-42B0-A31C-E58CB8950EA3}" dt="2019-09-19T10:31:02.149" v="2" actId="2696"/>
        <pc:sldMkLst>
          <pc:docMk/>
          <pc:sldMk cId="3970983921" sldId="351"/>
        </pc:sldMkLst>
      </pc:sldChg>
      <pc:sldChg chg="del">
        <pc:chgData name="Alexandre Fukaya" userId="a6a9a943-df61-4531-8174-9782d2adadb5" providerId="ADAL" clId="{F8E44D5E-B53F-42B0-A31C-E58CB8950EA3}" dt="2019-09-19T10:31:02.529" v="3" actId="2696"/>
        <pc:sldMkLst>
          <pc:docMk/>
          <pc:sldMk cId="2868132868" sldId="352"/>
        </pc:sldMkLst>
      </pc:sldChg>
      <pc:sldChg chg="del">
        <pc:chgData name="Alexandre Fukaya" userId="a6a9a943-df61-4531-8174-9782d2adadb5" providerId="ADAL" clId="{F8E44D5E-B53F-42B0-A31C-E58CB8950EA3}" dt="2019-09-19T10:31:02.946" v="4" actId="2696"/>
        <pc:sldMkLst>
          <pc:docMk/>
          <pc:sldMk cId="3145698434" sldId="353"/>
        </pc:sldMkLst>
      </pc:sldChg>
      <pc:sldChg chg="del">
        <pc:chgData name="Alexandre Fukaya" userId="a6a9a943-df61-4531-8174-9782d2adadb5" providerId="ADAL" clId="{F8E44D5E-B53F-42B0-A31C-E58CB8950EA3}" dt="2019-09-19T10:31:03.526" v="6" actId="2696"/>
        <pc:sldMkLst>
          <pc:docMk/>
          <pc:sldMk cId="3519421537" sldId="354"/>
        </pc:sldMkLst>
      </pc:sldChg>
      <pc:sldChg chg="del">
        <pc:chgData name="Alexandre Fukaya" userId="a6a9a943-df61-4531-8174-9782d2adadb5" providerId="ADAL" clId="{F8E44D5E-B53F-42B0-A31C-E58CB8950EA3}" dt="2019-09-19T10:31:03.313" v="5" actId="2696"/>
        <pc:sldMkLst>
          <pc:docMk/>
          <pc:sldMk cId="2442164131" sldId="355"/>
        </pc:sldMkLst>
      </pc:sldChg>
      <pc:sldChg chg="del">
        <pc:chgData name="Alexandre Fukaya" userId="a6a9a943-df61-4531-8174-9782d2adadb5" providerId="ADAL" clId="{F8E44D5E-B53F-42B0-A31C-E58CB8950EA3}" dt="2019-09-19T10:31:03.659" v="7" actId="2696"/>
        <pc:sldMkLst>
          <pc:docMk/>
          <pc:sldMk cId="2807565949" sldId="356"/>
        </pc:sldMkLst>
      </pc:sldChg>
      <pc:sldChg chg="del">
        <pc:chgData name="Alexandre Fukaya" userId="a6a9a943-df61-4531-8174-9782d2adadb5" providerId="ADAL" clId="{F8E44D5E-B53F-42B0-A31C-E58CB8950EA3}" dt="2019-09-19T10:31:04.810" v="10" actId="2696"/>
        <pc:sldMkLst>
          <pc:docMk/>
          <pc:sldMk cId="78516364" sldId="357"/>
        </pc:sldMkLst>
      </pc:sldChg>
      <pc:sldChg chg="del">
        <pc:chgData name="Alexandre Fukaya" userId="a6a9a943-df61-4531-8174-9782d2adadb5" providerId="ADAL" clId="{F8E44D5E-B53F-42B0-A31C-E58CB8950EA3}" dt="2019-09-19T10:31:04.294" v="9" actId="2696"/>
        <pc:sldMkLst>
          <pc:docMk/>
          <pc:sldMk cId="1619258583" sldId="358"/>
        </pc:sldMkLst>
      </pc:sldChg>
      <pc:sldChg chg="del">
        <pc:chgData name="Alexandre Fukaya" userId="a6a9a943-df61-4531-8174-9782d2adadb5" providerId="ADAL" clId="{F8E44D5E-B53F-42B0-A31C-E58CB8950EA3}" dt="2019-09-19T10:31:05.175" v="11" actId="2696"/>
        <pc:sldMkLst>
          <pc:docMk/>
          <pc:sldMk cId="263533670" sldId="35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5504ab519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5504ab519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5ea042523b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5ea042523b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84830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504ab519f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504ab519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5044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504ab519f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504ab519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5ea042523b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5ea042523b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5ea042523b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5ea042523b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96840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5ea042523b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5ea042523b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356862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5ea042523b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5ea042523b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629857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5ea042523b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5ea042523b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372137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97847" y="1520524"/>
            <a:ext cx="4174153" cy="20526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6000">
                <a:latin typeface="+mj-l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dirty="0"/>
              <a:t>Click to edit Master title style</a:t>
            </a:r>
            <a:endParaRPr dirty="0"/>
          </a:p>
        </p:txBody>
      </p:sp>
      <p:sp>
        <p:nvSpPr>
          <p:cNvPr id="5" name="Google Shape;70;p15">
            <a:extLst>
              <a:ext uri="{FF2B5EF4-FFF2-40B4-BE49-F238E27FC236}">
                <a16:creationId xmlns:a16="http://schemas.microsoft.com/office/drawing/2014/main" id="{FE696689-C70B-4866-9E06-6E7524A7FE92}"/>
              </a:ext>
            </a:extLst>
          </p:cNvPr>
          <p:cNvSpPr/>
          <p:nvPr/>
        </p:nvSpPr>
        <p:spPr>
          <a:xfrm rot="10800000">
            <a:off x="3693300" y="-35575"/>
            <a:ext cx="5450700" cy="5164800"/>
          </a:xfrm>
          <a:prstGeom prst="rtTriangle">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6" name="Picture 2" descr="https://lh4.googleusercontent.com/pj8m4XNYXJfGIBZQC8WSigDyk_6TtF65hK0NLHn3veEGUaWqXu3HHBlLnPz0leZj8vM9AWF5asMfM_mJ82atmmJklH-Gv2MhFyeA276OHG169mNadERQBdD0d7fJva7yC28Bx_zE6e8">
            <a:extLst>
              <a:ext uri="{FF2B5EF4-FFF2-40B4-BE49-F238E27FC236}">
                <a16:creationId xmlns:a16="http://schemas.microsoft.com/office/drawing/2014/main" id="{6E0902A5-5DF9-491F-966D-43ED3E031F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0993" y="3657600"/>
            <a:ext cx="792000" cy="792000"/>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70;p15">
            <a:extLst>
              <a:ext uri="{FF2B5EF4-FFF2-40B4-BE49-F238E27FC236}">
                <a16:creationId xmlns:a16="http://schemas.microsoft.com/office/drawing/2014/main" id="{644D1FB9-0D82-4172-9324-749D1D99313C}"/>
              </a:ext>
            </a:extLst>
          </p:cNvPr>
          <p:cNvSpPr/>
          <p:nvPr userDrawn="1"/>
        </p:nvSpPr>
        <p:spPr>
          <a:xfrm rot="10800000">
            <a:off x="3693300" y="-35575"/>
            <a:ext cx="5450700" cy="5164800"/>
          </a:xfrm>
          <a:prstGeom prst="rtTriangle">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Picture 2" descr="https://lh4.googleusercontent.com/pj8m4XNYXJfGIBZQC8WSigDyk_6TtF65hK0NLHn3veEGUaWqXu3HHBlLnPz0leZj8vM9AWF5asMfM_mJ82atmmJklH-Gv2MhFyeA276OHG169mNadERQBdD0d7fJva7yC28Bx_zE6e8">
            <a:extLst>
              <a:ext uri="{FF2B5EF4-FFF2-40B4-BE49-F238E27FC236}">
                <a16:creationId xmlns:a16="http://schemas.microsoft.com/office/drawing/2014/main" id="{7471BE3E-C17B-4AEE-8F95-0E1DA64EFD5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80993" y="3657600"/>
            <a:ext cx="792000" cy="79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6541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b="1">
                <a:latin typeface="+mj-lt"/>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dirty="0"/>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solidFill>
                  <a:schemeClr val="bg1"/>
                </a:solidFill>
                <a:latin typeface="+mn-lt"/>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en-US"/>
              <a:t>Edit Master text styles</a:t>
            </a: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04028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b="1">
                <a:latin typeface="+mj-lt"/>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dirty="0"/>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solidFill>
                  <a:schemeClr val="bg1"/>
                </a:solidFill>
                <a:latin typeface="+mn-lt"/>
              </a:defRPr>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Edit Master text styles</a:t>
            </a: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solidFill>
                  <a:schemeClr val="bg1"/>
                </a:solidFill>
                <a:latin typeface="+mn-lt"/>
              </a:defRPr>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Edit Master text styles</a:t>
            </a: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43928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b="1">
                <a:latin typeface="+mj-lt"/>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dirty="0"/>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68836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reserve="1" userDrawn="1">
  <p:cSld name="Exercices">
    <p:bg>
      <p:bgPr>
        <a:solidFill>
          <a:schemeClr val="bg2">
            <a:lumMod val="50000"/>
          </a:schemeClr>
        </a:solidFill>
        <a:effectLst/>
      </p:bgPr>
    </p:bg>
    <p:spTree>
      <p:nvGrpSpPr>
        <p:cNvPr id="1" name="Shape 25"/>
        <p:cNvGrpSpPr/>
        <p:nvPr/>
      </p:nvGrpSpPr>
      <p:grpSpPr>
        <a:xfrm>
          <a:off x="0" y="0"/>
          <a:ext cx="0" cy="0"/>
          <a:chOff x="0" y="0"/>
          <a:chExt cx="0" cy="0"/>
        </a:xfrm>
      </p:grpSpPr>
      <p:sp>
        <p:nvSpPr>
          <p:cNvPr id="4" name="Google Shape;283;p46">
            <a:extLst>
              <a:ext uri="{FF2B5EF4-FFF2-40B4-BE49-F238E27FC236}">
                <a16:creationId xmlns:a16="http://schemas.microsoft.com/office/drawing/2014/main" id="{C741A833-BDBE-4CE8-B844-FE8F0436674A}"/>
              </a:ext>
            </a:extLst>
          </p:cNvPr>
          <p:cNvSpPr txBox="1">
            <a:spLocks/>
          </p:cNvSpPr>
          <p:nvPr userDrawn="1"/>
        </p:nvSpPr>
        <p:spPr>
          <a:xfrm>
            <a:off x="311700" y="3555500"/>
            <a:ext cx="8520600" cy="483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2800"/>
              <a:buFont typeface="Arial"/>
              <a:buNone/>
              <a:defRPr sz="2800" b="1" i="0" u="none" strike="noStrike" cap="none">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lnSpc>
                <a:spcPct val="115000"/>
              </a:lnSpc>
            </a:pPr>
            <a:endParaRPr lang="pt-BR" sz="1200" dirty="0">
              <a:solidFill>
                <a:srgbClr val="FFFFFF"/>
              </a:solidFill>
            </a:endParaRPr>
          </a:p>
        </p:txBody>
      </p:sp>
      <p:sp>
        <p:nvSpPr>
          <p:cNvPr id="5" name="Google Shape;284;p46">
            <a:extLst>
              <a:ext uri="{FF2B5EF4-FFF2-40B4-BE49-F238E27FC236}">
                <a16:creationId xmlns:a16="http://schemas.microsoft.com/office/drawing/2014/main" id="{A6D6917B-C43D-4540-828E-65CFF933BB35}"/>
              </a:ext>
            </a:extLst>
          </p:cNvPr>
          <p:cNvSpPr/>
          <p:nvPr userDrawn="1"/>
        </p:nvSpPr>
        <p:spPr>
          <a:xfrm>
            <a:off x="0" y="1678793"/>
            <a:ext cx="9144000" cy="1561500"/>
          </a:xfrm>
          <a:prstGeom prst="rect">
            <a:avLst/>
          </a:prstGeom>
          <a:gradFill>
            <a:gsLst>
              <a:gs pos="0">
                <a:srgbClr val="000000"/>
              </a:gs>
              <a:gs pos="15000">
                <a:srgbClr val="000000"/>
              </a:gs>
              <a:gs pos="15000">
                <a:srgbClr val="FFD966"/>
              </a:gs>
              <a:gs pos="33000">
                <a:srgbClr val="FFD966"/>
              </a:gs>
              <a:gs pos="33000">
                <a:srgbClr val="000000"/>
              </a:gs>
              <a:gs pos="51000">
                <a:srgbClr val="000000"/>
              </a:gs>
              <a:gs pos="51000">
                <a:srgbClr val="FFD966"/>
              </a:gs>
              <a:gs pos="68000">
                <a:srgbClr val="FFD966"/>
              </a:gs>
              <a:gs pos="68000">
                <a:srgbClr val="000000"/>
              </a:gs>
              <a:gs pos="84000">
                <a:srgbClr val="000000"/>
              </a:gs>
              <a:gs pos="84000">
                <a:srgbClr val="FFD966"/>
              </a:gs>
              <a:gs pos="100000">
                <a:srgbClr val="FFD966"/>
              </a:gs>
            </a:gsLst>
            <a:lin ang="2700006"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85;p46">
            <a:extLst>
              <a:ext uri="{FF2B5EF4-FFF2-40B4-BE49-F238E27FC236}">
                <a16:creationId xmlns:a16="http://schemas.microsoft.com/office/drawing/2014/main" id="{4A3CF12F-087F-4B8F-BBEB-2D0981BA6615}"/>
              </a:ext>
            </a:extLst>
          </p:cNvPr>
          <p:cNvSpPr txBox="1">
            <a:spLocks/>
          </p:cNvSpPr>
          <p:nvPr userDrawn="1"/>
        </p:nvSpPr>
        <p:spPr>
          <a:xfrm>
            <a:off x="2317350" y="654800"/>
            <a:ext cx="4509300" cy="630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2800"/>
              <a:buFont typeface="Arial"/>
              <a:buNone/>
              <a:defRPr sz="2800" b="1" i="0" u="none" strike="noStrike" cap="none">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pt-BR" sz="4800">
                <a:solidFill>
                  <a:srgbClr val="FFD966"/>
                </a:solidFill>
                <a:latin typeface="Montserrat ExtraBold"/>
                <a:ea typeface="Montserrat ExtraBold"/>
                <a:cs typeface="Montserrat ExtraBold"/>
                <a:sym typeface="Montserrat ExtraBold"/>
              </a:rPr>
              <a:t>EXERCÍCIO</a:t>
            </a:r>
          </a:p>
        </p:txBody>
      </p:sp>
    </p:spTree>
    <p:extLst>
      <p:ext uri="{BB962C8B-B14F-4D97-AF65-F5344CB8AC3E}">
        <p14:creationId xmlns:p14="http://schemas.microsoft.com/office/powerpoint/2010/main" val="715183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userDrawn="1">
  <p:cSld name="1_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97847" y="1520524"/>
            <a:ext cx="4174153" cy="20526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6000">
                <a:latin typeface="+mj-l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dirty="0"/>
          </a:p>
        </p:txBody>
      </p:sp>
      <p:sp>
        <p:nvSpPr>
          <p:cNvPr id="5" name="Google Shape;70;p15">
            <a:extLst>
              <a:ext uri="{FF2B5EF4-FFF2-40B4-BE49-F238E27FC236}">
                <a16:creationId xmlns:a16="http://schemas.microsoft.com/office/drawing/2014/main" id="{FE696689-C70B-4866-9E06-6E7524A7FE92}"/>
              </a:ext>
            </a:extLst>
          </p:cNvPr>
          <p:cNvSpPr/>
          <p:nvPr userDrawn="1"/>
        </p:nvSpPr>
        <p:spPr>
          <a:xfrm rot="10800000">
            <a:off x="3693300" y="-35575"/>
            <a:ext cx="5450700" cy="5164800"/>
          </a:xfrm>
          <a:prstGeom prst="rtTriangle">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6" name="Picture 2" descr="https://lh4.googleusercontent.com/pj8m4XNYXJfGIBZQC8WSigDyk_6TtF65hK0NLHn3veEGUaWqXu3HHBlLnPz0leZj8vM9AWF5asMfM_mJ82atmmJklH-Gv2MhFyeA276OHG169mNadERQBdD0d7fJva7yC28Bx_zE6e8">
            <a:extLst>
              <a:ext uri="{FF2B5EF4-FFF2-40B4-BE49-F238E27FC236}">
                <a16:creationId xmlns:a16="http://schemas.microsoft.com/office/drawing/2014/main" id="{6E0902A5-5DF9-491F-966D-43ED3E031F5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80993" y="3657600"/>
            <a:ext cx="792000" cy="792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E1887"/>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dirty="0"/>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dirty="0"/>
          </a:p>
        </p:txBody>
      </p:sp>
    </p:spTree>
    <p:extLst>
      <p:ext uri="{BB962C8B-B14F-4D97-AF65-F5344CB8AC3E}">
        <p14:creationId xmlns:p14="http://schemas.microsoft.com/office/powerpoint/2010/main" val="51022304"/>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7" r:id="rId5"/>
    <p:sldLayoutId id="2147483648" r:id="rId6"/>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1" i="0" u="none" strike="noStrike" cap="none">
          <a:solidFill>
            <a:srgbClr val="000000"/>
          </a:solidFill>
          <a:latin typeface="+mj-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5" name="Google Shape;55;p13"/>
          <p:cNvPicPr preferRelativeResize="0"/>
          <p:nvPr/>
        </p:nvPicPr>
        <p:blipFill>
          <a:blip r:embed="rId3">
            <a:alphaModFix/>
          </a:blip>
          <a:stretch>
            <a:fillRect/>
          </a:stretch>
        </p:blipFill>
        <p:spPr>
          <a:xfrm>
            <a:off x="433225" y="1786339"/>
            <a:ext cx="4199651" cy="1105375"/>
          </a:xfrm>
          <a:prstGeom prst="rect">
            <a:avLst/>
          </a:prstGeom>
          <a:noFill/>
          <a:ln>
            <a:noFill/>
          </a:ln>
        </p:spPr>
      </p:pic>
      <p:sp>
        <p:nvSpPr>
          <p:cNvPr id="56" name="Google Shape;56;p13"/>
          <p:cNvSpPr txBox="1">
            <a:spLocks noGrp="1"/>
          </p:cNvSpPr>
          <p:nvPr>
            <p:ph type="ctrTitle"/>
          </p:nvPr>
        </p:nvSpPr>
        <p:spPr>
          <a:xfrm>
            <a:off x="5196400" y="-132075"/>
            <a:ext cx="3533700" cy="4942200"/>
          </a:xfrm>
          <a:prstGeom prst="rect">
            <a:avLst/>
          </a:prstGeom>
          <a:gradFill>
            <a:gsLst>
              <a:gs pos="0">
                <a:srgbClr val="38761D"/>
              </a:gs>
              <a:gs pos="50000">
                <a:srgbClr val="669D4D"/>
              </a:gs>
              <a:gs pos="50000">
                <a:srgbClr val="7DB165"/>
              </a:gs>
              <a:gs pos="100000">
                <a:srgbClr val="93C47D"/>
              </a:gs>
            </a:gsLst>
            <a:lin ang="0" scaled="0"/>
          </a:gradFill>
          <a:effectLst>
            <a:outerShdw blurRad="100013" dist="123825" dir="6840000"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6000">
                <a:solidFill>
                  <a:srgbClr val="FFFFFF"/>
                </a:solidFill>
                <a:latin typeface="Montserrat Black"/>
                <a:ea typeface="Montserrat Black"/>
                <a:cs typeface="Montserrat Black"/>
                <a:sym typeface="Montserrat Black"/>
              </a:rPr>
              <a:t>SPRINT</a:t>
            </a:r>
            <a:r>
              <a:rPr lang="en" sz="7200">
                <a:solidFill>
                  <a:srgbClr val="FFFFFF"/>
                </a:solidFill>
                <a:latin typeface="Montserrat Black"/>
                <a:ea typeface="Montserrat Black"/>
                <a:cs typeface="Montserrat Black"/>
                <a:sym typeface="Montserrat Black"/>
              </a:rPr>
              <a:t> </a:t>
            </a:r>
            <a:endParaRPr sz="7200">
              <a:solidFill>
                <a:srgbClr val="FFFFFF"/>
              </a:solidFill>
              <a:latin typeface="Montserrat Black"/>
              <a:ea typeface="Montserrat Black"/>
              <a:cs typeface="Montserrat Black"/>
              <a:sym typeface="Montserrat Black"/>
            </a:endParaRPr>
          </a:p>
          <a:p>
            <a:pPr marL="0" lvl="0" indent="0" algn="ctr" rtl="0">
              <a:lnSpc>
                <a:spcPct val="100000"/>
              </a:lnSpc>
              <a:spcBef>
                <a:spcPts val="0"/>
              </a:spcBef>
              <a:spcAft>
                <a:spcPts val="0"/>
              </a:spcAft>
              <a:buNone/>
            </a:pPr>
            <a:r>
              <a:rPr lang="en" sz="15000">
                <a:solidFill>
                  <a:srgbClr val="FFFFFF"/>
                </a:solidFill>
                <a:latin typeface="Montserrat Black"/>
                <a:ea typeface="Montserrat Black"/>
                <a:cs typeface="Montserrat Black"/>
                <a:sym typeface="Montserrat Black"/>
              </a:rPr>
              <a:t>3</a:t>
            </a:r>
            <a:endParaRPr sz="15000">
              <a:solidFill>
                <a:srgbClr val="FFFFFF"/>
              </a:solidFill>
              <a:latin typeface="Montserrat Black"/>
              <a:ea typeface="Montserrat Black"/>
              <a:cs typeface="Montserrat Black"/>
              <a:sym typeface="Montserrat Black"/>
            </a:endParaRPr>
          </a:p>
        </p:txBody>
      </p:sp>
      <p:sp>
        <p:nvSpPr>
          <p:cNvPr id="57" name="Google Shape;57;p13"/>
          <p:cNvSpPr txBox="1"/>
          <p:nvPr/>
        </p:nvSpPr>
        <p:spPr>
          <a:xfrm>
            <a:off x="936350" y="2869175"/>
            <a:ext cx="3390000" cy="27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FFFFFF"/>
                </a:solidFill>
                <a:latin typeface="Roboto Mono"/>
                <a:ea typeface="Roboto Mono"/>
                <a:cs typeface="Roboto Mono"/>
                <a:sym typeface="Roboto Mono"/>
              </a:rPr>
              <a:t>Introdução ao Backend</a:t>
            </a:r>
            <a:endParaRPr sz="1800" b="1">
              <a:solidFill>
                <a:srgbClr val="FFFFFF"/>
              </a:solidFill>
              <a:latin typeface="Roboto Mono"/>
              <a:ea typeface="Roboto Mono"/>
              <a:cs typeface="Roboto Mono"/>
              <a:sym typeface="Roboto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A6EE3-B190-46C9-8007-32A2C84B988F}"/>
              </a:ext>
            </a:extLst>
          </p:cNvPr>
          <p:cNvSpPr>
            <a:spLocks noGrp="1"/>
          </p:cNvSpPr>
          <p:nvPr>
            <p:ph type="title"/>
          </p:nvPr>
        </p:nvSpPr>
        <p:spPr/>
        <p:txBody>
          <a:bodyPr/>
          <a:lstStyle/>
          <a:p>
            <a:r>
              <a:rPr lang="pt-BR" dirty="0"/>
              <a:t>Fluxograma</a:t>
            </a:r>
          </a:p>
        </p:txBody>
      </p:sp>
      <p:sp>
        <p:nvSpPr>
          <p:cNvPr id="3" name="Text Placeholder 2">
            <a:extLst>
              <a:ext uri="{FF2B5EF4-FFF2-40B4-BE49-F238E27FC236}">
                <a16:creationId xmlns:a16="http://schemas.microsoft.com/office/drawing/2014/main" id="{4093497C-EEC0-4113-958A-BDB406308DEA}"/>
              </a:ext>
            </a:extLst>
          </p:cNvPr>
          <p:cNvSpPr>
            <a:spLocks noGrp="1"/>
          </p:cNvSpPr>
          <p:nvPr>
            <p:ph type="body" idx="1"/>
          </p:nvPr>
        </p:nvSpPr>
        <p:spPr/>
        <p:txBody>
          <a:bodyPr/>
          <a:lstStyle/>
          <a:p>
            <a:pPr marL="139700" indent="0">
              <a:buNone/>
            </a:pPr>
            <a:r>
              <a:rPr lang="pt-BR" dirty="0"/>
              <a:t>Um fluxograma é uma representação gráfica de um algoritmo, fluxo de trabalho ou processo e serve para nos ajudar a entender o seu comportamento, através de uma representação compacta e visual dos seus passos.</a:t>
            </a:r>
          </a:p>
        </p:txBody>
      </p:sp>
      <p:pic>
        <p:nvPicPr>
          <p:cNvPr id="1026" name="Picture 2" descr="https://documents.lucidchart.com/documents/46235455-430f-4a3c-afd9-ea06c405ea1a/pages/0_0?a=617&amp;x=33&amp;y=-42&amp;w=761&amp;h=1364&amp;store=1&amp;accept=image%2F*&amp;auth=LCA%208decf1817d3f7ed01e4cd6c49511af3587ca0b16-ts%3D1567435637">
            <a:extLst>
              <a:ext uri="{FF2B5EF4-FFF2-40B4-BE49-F238E27FC236}">
                <a16:creationId xmlns:a16="http://schemas.microsoft.com/office/drawing/2014/main" id="{422AB5A5-4BD5-4EEE-BB51-992085CEA2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1929" y="257397"/>
            <a:ext cx="2870200" cy="4628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8939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ACE74-7D7D-40C4-A36A-436B70B97F7F}"/>
              </a:ext>
            </a:extLst>
          </p:cNvPr>
          <p:cNvSpPr>
            <a:spLocks noGrp="1"/>
          </p:cNvSpPr>
          <p:nvPr>
            <p:ph type="title"/>
          </p:nvPr>
        </p:nvSpPr>
        <p:spPr/>
        <p:txBody>
          <a:bodyPr/>
          <a:lstStyle/>
          <a:p>
            <a:r>
              <a:rPr lang="pt-BR" dirty="0"/>
              <a:t>Fluxograma</a:t>
            </a:r>
          </a:p>
        </p:txBody>
      </p:sp>
      <p:sp>
        <p:nvSpPr>
          <p:cNvPr id="3" name="Text Placeholder 2">
            <a:extLst>
              <a:ext uri="{FF2B5EF4-FFF2-40B4-BE49-F238E27FC236}">
                <a16:creationId xmlns:a16="http://schemas.microsoft.com/office/drawing/2014/main" id="{42ED11CF-CDE8-4074-9BCB-C7F569E696A8}"/>
              </a:ext>
            </a:extLst>
          </p:cNvPr>
          <p:cNvSpPr>
            <a:spLocks noGrp="1"/>
          </p:cNvSpPr>
          <p:nvPr>
            <p:ph type="body" idx="1"/>
          </p:nvPr>
        </p:nvSpPr>
        <p:spPr/>
        <p:txBody>
          <a:bodyPr/>
          <a:lstStyle/>
          <a:p>
            <a:pPr marL="139700" indent="0">
              <a:buNone/>
            </a:pPr>
            <a:r>
              <a:rPr lang="pt-BR" sz="1800" dirty="0"/>
              <a:t>É um tipo de diagrama que representa um algoritmo, fluxo de trabalho ou processo.</a:t>
            </a:r>
          </a:p>
        </p:txBody>
      </p:sp>
      <p:pic>
        <p:nvPicPr>
          <p:cNvPr id="6" name="Google Shape;97;p18">
            <a:extLst>
              <a:ext uri="{FF2B5EF4-FFF2-40B4-BE49-F238E27FC236}">
                <a16:creationId xmlns:a16="http://schemas.microsoft.com/office/drawing/2014/main" id="{D6E6C77E-E85A-4696-AFDC-D1D0DE75B9A1}"/>
              </a:ext>
            </a:extLst>
          </p:cNvPr>
          <p:cNvPicPr preferRelativeResize="0"/>
          <p:nvPr/>
        </p:nvPicPr>
        <p:blipFill>
          <a:blip r:embed="rId2">
            <a:alphaModFix/>
          </a:blip>
          <a:stretch>
            <a:fillRect/>
          </a:stretch>
        </p:blipFill>
        <p:spPr>
          <a:xfrm>
            <a:off x="4832402" y="674737"/>
            <a:ext cx="3962176" cy="3794025"/>
          </a:xfrm>
          <a:prstGeom prst="rect">
            <a:avLst/>
          </a:prstGeom>
          <a:noFill/>
          <a:ln>
            <a:noFill/>
          </a:ln>
        </p:spPr>
      </p:pic>
    </p:spTree>
    <p:extLst>
      <p:ext uri="{BB962C8B-B14F-4D97-AF65-F5344CB8AC3E}">
        <p14:creationId xmlns:p14="http://schemas.microsoft.com/office/powerpoint/2010/main" val="496188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76D4E-9B07-4A50-94B9-05C015EC07A0}"/>
              </a:ext>
            </a:extLst>
          </p:cNvPr>
          <p:cNvSpPr>
            <a:spLocks noGrp="1"/>
          </p:cNvSpPr>
          <p:nvPr>
            <p:ph type="title"/>
          </p:nvPr>
        </p:nvSpPr>
        <p:spPr/>
        <p:txBody>
          <a:bodyPr/>
          <a:lstStyle/>
          <a:p>
            <a:r>
              <a:rPr lang="pt-BR" dirty="0"/>
              <a:t>Linguagem de Programação</a:t>
            </a:r>
          </a:p>
        </p:txBody>
      </p:sp>
      <p:sp>
        <p:nvSpPr>
          <p:cNvPr id="3" name="Text Placeholder 2">
            <a:extLst>
              <a:ext uri="{FF2B5EF4-FFF2-40B4-BE49-F238E27FC236}">
                <a16:creationId xmlns:a16="http://schemas.microsoft.com/office/drawing/2014/main" id="{4DF97DC8-B5E8-4BCB-84DE-1002F4B1B020}"/>
              </a:ext>
            </a:extLst>
          </p:cNvPr>
          <p:cNvSpPr>
            <a:spLocks noGrp="1"/>
          </p:cNvSpPr>
          <p:nvPr>
            <p:ph type="body" idx="1"/>
          </p:nvPr>
        </p:nvSpPr>
        <p:spPr/>
        <p:txBody>
          <a:bodyPr/>
          <a:lstStyle/>
          <a:p>
            <a:r>
              <a:rPr lang="pt-BR" dirty="0"/>
              <a:t>Uma linguagem de programação é uma linguagem formal escrita que especifica um conjunto de regras (Sintaxe) e instruções  (Semântica) para descrevermos programas de computador.</a:t>
            </a:r>
          </a:p>
        </p:txBody>
      </p:sp>
    </p:spTree>
    <p:extLst>
      <p:ext uri="{BB962C8B-B14F-4D97-AF65-F5344CB8AC3E}">
        <p14:creationId xmlns:p14="http://schemas.microsoft.com/office/powerpoint/2010/main" val="1040147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FEFFA-6893-4849-B52F-982AEEE05D68}"/>
              </a:ext>
            </a:extLst>
          </p:cNvPr>
          <p:cNvSpPr>
            <a:spLocks noGrp="1"/>
          </p:cNvSpPr>
          <p:nvPr>
            <p:ph type="title"/>
          </p:nvPr>
        </p:nvSpPr>
        <p:spPr/>
        <p:txBody>
          <a:bodyPr/>
          <a:lstStyle/>
          <a:p>
            <a:r>
              <a:rPr lang="pt-BR" dirty="0"/>
              <a:t>Linguagens de Programação</a:t>
            </a:r>
          </a:p>
        </p:txBody>
      </p:sp>
      <p:sp>
        <p:nvSpPr>
          <p:cNvPr id="3" name="Text Placeholder 2">
            <a:extLst>
              <a:ext uri="{FF2B5EF4-FFF2-40B4-BE49-F238E27FC236}">
                <a16:creationId xmlns:a16="http://schemas.microsoft.com/office/drawing/2014/main" id="{E5201F4C-6906-4E37-AB39-B797870E669F}"/>
              </a:ext>
            </a:extLst>
          </p:cNvPr>
          <p:cNvSpPr>
            <a:spLocks noGrp="1"/>
          </p:cNvSpPr>
          <p:nvPr>
            <p:ph type="body" idx="1"/>
          </p:nvPr>
        </p:nvSpPr>
        <p:spPr/>
        <p:txBody>
          <a:bodyPr/>
          <a:lstStyle/>
          <a:p>
            <a:pPr marL="114300" indent="0">
              <a:buNone/>
            </a:pPr>
            <a:r>
              <a:rPr lang="pt-BR" dirty="0"/>
              <a:t>Existem dúzias de linguagens de programação no mercado atualmente e muito se fala sobre o por que essa é superior que aquela, mas, qual a melhor linguagem existente na atualidade?</a:t>
            </a:r>
          </a:p>
          <a:p>
            <a:pPr marL="114300" indent="0">
              <a:buNone/>
            </a:pPr>
            <a:endParaRPr lang="pt-BR" dirty="0"/>
          </a:p>
          <a:p>
            <a:pPr marL="114300" indent="0">
              <a:buNone/>
            </a:pPr>
            <a:r>
              <a:rPr lang="pt-BR" dirty="0"/>
              <a:t>A resposta é...</a:t>
            </a:r>
          </a:p>
          <a:p>
            <a:pPr marL="114300" indent="0">
              <a:buNone/>
            </a:pPr>
            <a:endParaRPr lang="pt-BR" dirty="0"/>
          </a:p>
          <a:p>
            <a:pPr marL="114300" indent="0">
              <a:buNone/>
            </a:pPr>
            <a:r>
              <a:rPr lang="pt-BR" dirty="0"/>
              <a:t>Depende.</a:t>
            </a:r>
          </a:p>
        </p:txBody>
      </p:sp>
    </p:spTree>
    <p:extLst>
      <p:ext uri="{BB962C8B-B14F-4D97-AF65-F5344CB8AC3E}">
        <p14:creationId xmlns:p14="http://schemas.microsoft.com/office/powerpoint/2010/main" val="2729124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5F461-BD6A-4E3F-89FE-8A954938274F}"/>
              </a:ext>
            </a:extLst>
          </p:cNvPr>
          <p:cNvSpPr>
            <a:spLocks noGrp="1"/>
          </p:cNvSpPr>
          <p:nvPr>
            <p:ph type="title"/>
          </p:nvPr>
        </p:nvSpPr>
        <p:spPr/>
        <p:txBody>
          <a:bodyPr/>
          <a:lstStyle/>
          <a:p>
            <a:r>
              <a:rPr lang="pt-BR" dirty="0"/>
              <a:t>Domínios de Programação	</a:t>
            </a:r>
          </a:p>
        </p:txBody>
      </p:sp>
      <p:sp>
        <p:nvSpPr>
          <p:cNvPr id="3" name="Text Placeholder 2">
            <a:extLst>
              <a:ext uri="{FF2B5EF4-FFF2-40B4-BE49-F238E27FC236}">
                <a16:creationId xmlns:a16="http://schemas.microsoft.com/office/drawing/2014/main" id="{D32EAC46-7668-4041-976D-F4120585E6EE}"/>
              </a:ext>
            </a:extLst>
          </p:cNvPr>
          <p:cNvSpPr>
            <a:spLocks noGrp="1"/>
          </p:cNvSpPr>
          <p:nvPr>
            <p:ph type="body" idx="1"/>
          </p:nvPr>
        </p:nvSpPr>
        <p:spPr>
          <a:xfrm>
            <a:off x="311700" y="1152475"/>
            <a:ext cx="3898793" cy="3416400"/>
          </a:xfrm>
        </p:spPr>
        <p:txBody>
          <a:bodyPr/>
          <a:lstStyle/>
          <a:p>
            <a:pPr marL="114300" indent="0">
              <a:buNone/>
            </a:pPr>
            <a:r>
              <a:rPr lang="pt-BR" sz="1600" dirty="0"/>
              <a:t>Os domínios de programação representam as diferentes áreas onde os sistemas computacionais podem atuar, sendo as linguagens de programação desenvolvidas para satisfazer as diferentes necessidades um ou mais domínios destes domínios existentes.</a:t>
            </a:r>
          </a:p>
        </p:txBody>
      </p:sp>
      <p:sp>
        <p:nvSpPr>
          <p:cNvPr id="4" name="Text Placeholder 3">
            <a:extLst>
              <a:ext uri="{FF2B5EF4-FFF2-40B4-BE49-F238E27FC236}">
                <a16:creationId xmlns:a16="http://schemas.microsoft.com/office/drawing/2014/main" id="{DC713638-F84C-4F4D-B459-BD5E1197ED1B}"/>
              </a:ext>
            </a:extLst>
          </p:cNvPr>
          <p:cNvSpPr>
            <a:spLocks noGrp="1"/>
          </p:cNvSpPr>
          <p:nvPr>
            <p:ph type="body" idx="2"/>
          </p:nvPr>
        </p:nvSpPr>
        <p:spPr>
          <a:xfrm>
            <a:off x="4649972" y="1152475"/>
            <a:ext cx="4182328" cy="3416400"/>
          </a:xfrm>
        </p:spPr>
        <p:txBody>
          <a:bodyPr/>
          <a:lstStyle/>
          <a:p>
            <a:pPr>
              <a:buClr>
                <a:schemeClr val="bg1"/>
              </a:buClr>
            </a:pPr>
            <a:r>
              <a:rPr lang="pt-BR" sz="1600" dirty="0"/>
              <a:t>Aplicações Científicas: </a:t>
            </a:r>
          </a:p>
          <a:p>
            <a:pPr>
              <a:buClr>
                <a:schemeClr val="bg1"/>
              </a:buClr>
            </a:pPr>
            <a:r>
              <a:rPr lang="pt-BR" sz="1600" dirty="0"/>
              <a:t>Aplicações Comerciais.</a:t>
            </a:r>
          </a:p>
          <a:p>
            <a:pPr>
              <a:buClr>
                <a:schemeClr val="bg1"/>
              </a:buClr>
            </a:pPr>
            <a:r>
              <a:rPr lang="pt-BR" sz="1600" dirty="0"/>
              <a:t>Inteligência Artificial.</a:t>
            </a:r>
          </a:p>
          <a:p>
            <a:pPr>
              <a:buClr>
                <a:schemeClr val="bg1"/>
              </a:buClr>
            </a:pPr>
            <a:r>
              <a:rPr lang="pt-BR" sz="1600" dirty="0"/>
              <a:t>Programação de Sistemas de Base.</a:t>
            </a:r>
          </a:p>
          <a:p>
            <a:pPr>
              <a:buClr>
                <a:schemeClr val="bg1"/>
              </a:buClr>
            </a:pPr>
            <a:r>
              <a:rPr lang="pt-BR" sz="1600" dirty="0"/>
              <a:t>Linguagens de </a:t>
            </a:r>
            <a:r>
              <a:rPr lang="pt-BR" sz="1600" dirty="0" err="1"/>
              <a:t>Scripting</a:t>
            </a:r>
            <a:r>
              <a:rPr lang="pt-BR" sz="1600" dirty="0"/>
              <a:t>.</a:t>
            </a:r>
          </a:p>
          <a:p>
            <a:pPr>
              <a:buClr>
                <a:schemeClr val="bg1"/>
              </a:buClr>
            </a:pPr>
            <a:r>
              <a:rPr lang="pt-BR" sz="1600" dirty="0"/>
              <a:t>Linguagens de Propósitos Especiais.</a:t>
            </a:r>
          </a:p>
        </p:txBody>
      </p:sp>
    </p:spTree>
    <p:extLst>
      <p:ext uri="{BB962C8B-B14F-4D97-AF65-F5344CB8AC3E}">
        <p14:creationId xmlns:p14="http://schemas.microsoft.com/office/powerpoint/2010/main" val="2544149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ADE45-A42D-47E8-B304-80F8AC445B9C}"/>
              </a:ext>
            </a:extLst>
          </p:cNvPr>
          <p:cNvSpPr>
            <a:spLocks noGrp="1"/>
          </p:cNvSpPr>
          <p:nvPr>
            <p:ph type="title"/>
          </p:nvPr>
        </p:nvSpPr>
        <p:spPr/>
        <p:txBody>
          <a:bodyPr/>
          <a:lstStyle/>
          <a:p>
            <a:r>
              <a:rPr lang="pt-BR" dirty="0"/>
              <a:t>Tipos de Linguagens de Programação</a:t>
            </a:r>
          </a:p>
        </p:txBody>
      </p:sp>
      <p:sp>
        <p:nvSpPr>
          <p:cNvPr id="5" name="Text Placeholder 4">
            <a:extLst>
              <a:ext uri="{FF2B5EF4-FFF2-40B4-BE49-F238E27FC236}">
                <a16:creationId xmlns:a16="http://schemas.microsoft.com/office/drawing/2014/main" id="{6C5BC345-2CC7-486A-9F75-EE3B5F7832A9}"/>
              </a:ext>
            </a:extLst>
          </p:cNvPr>
          <p:cNvSpPr>
            <a:spLocks noGrp="1"/>
          </p:cNvSpPr>
          <p:nvPr>
            <p:ph type="body" idx="1"/>
          </p:nvPr>
        </p:nvSpPr>
        <p:spPr/>
        <p:txBody>
          <a:bodyPr/>
          <a:lstStyle/>
          <a:p>
            <a:r>
              <a:rPr lang="pt-BR" dirty="0"/>
              <a:t>Além dos domínios de programação, as linguagens de programação podem ser classificadas por como elas geram o código executável, o quão próximas elas estão da linguagem humana, e pelo tipo de paradigma de programação usado.</a:t>
            </a:r>
          </a:p>
        </p:txBody>
      </p:sp>
    </p:spTree>
    <p:extLst>
      <p:ext uri="{BB962C8B-B14F-4D97-AF65-F5344CB8AC3E}">
        <p14:creationId xmlns:p14="http://schemas.microsoft.com/office/powerpoint/2010/main" val="2473997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DE612-DF6E-449D-929F-B936CC7C7CB7}"/>
              </a:ext>
            </a:extLst>
          </p:cNvPr>
          <p:cNvSpPr>
            <a:spLocks noGrp="1"/>
          </p:cNvSpPr>
          <p:nvPr>
            <p:ph type="title"/>
          </p:nvPr>
        </p:nvSpPr>
        <p:spPr/>
        <p:txBody>
          <a:bodyPr/>
          <a:lstStyle/>
          <a:p>
            <a:r>
              <a:rPr lang="pt-BR" dirty="0"/>
              <a:t>Tipos de Linguagem de Programação</a:t>
            </a:r>
          </a:p>
        </p:txBody>
      </p:sp>
      <p:sp>
        <p:nvSpPr>
          <p:cNvPr id="4" name="Text Placeholder 3">
            <a:extLst>
              <a:ext uri="{FF2B5EF4-FFF2-40B4-BE49-F238E27FC236}">
                <a16:creationId xmlns:a16="http://schemas.microsoft.com/office/drawing/2014/main" id="{BD50E750-7884-417D-83B5-BB40CDE2F711}"/>
              </a:ext>
            </a:extLst>
          </p:cNvPr>
          <p:cNvSpPr>
            <a:spLocks noGrp="1"/>
          </p:cNvSpPr>
          <p:nvPr>
            <p:ph type="body" idx="1"/>
          </p:nvPr>
        </p:nvSpPr>
        <p:spPr/>
        <p:txBody>
          <a:bodyPr/>
          <a:lstStyle/>
          <a:p>
            <a:pPr marL="139700" indent="0">
              <a:buNone/>
            </a:pPr>
            <a:r>
              <a:rPr lang="pt-BR" dirty="0"/>
              <a:t>Tipo de Código Executável:</a:t>
            </a:r>
          </a:p>
          <a:p>
            <a:pPr>
              <a:buClr>
                <a:schemeClr val="bg1"/>
              </a:buClr>
            </a:pPr>
            <a:r>
              <a:rPr lang="pt-BR" dirty="0"/>
              <a:t>Interpretado</a:t>
            </a:r>
          </a:p>
          <a:p>
            <a:pPr>
              <a:buClr>
                <a:schemeClr val="bg1"/>
              </a:buClr>
            </a:pPr>
            <a:r>
              <a:rPr lang="pt-BR" dirty="0"/>
              <a:t>Compilado</a:t>
            </a:r>
          </a:p>
          <a:p>
            <a:pPr>
              <a:buClr>
                <a:schemeClr val="bg1"/>
              </a:buClr>
            </a:pPr>
            <a:r>
              <a:rPr lang="pt-BR" dirty="0"/>
              <a:t>Hibridas</a:t>
            </a:r>
          </a:p>
          <a:p>
            <a:pPr marL="139700" indent="0">
              <a:buNone/>
            </a:pPr>
            <a:endParaRPr lang="pt-BR" dirty="0"/>
          </a:p>
          <a:p>
            <a:pPr marL="139700" indent="0">
              <a:buNone/>
            </a:pPr>
            <a:r>
              <a:rPr lang="pt-BR" dirty="0"/>
              <a:t>Proximidade com a linguagem humana:</a:t>
            </a:r>
          </a:p>
          <a:p>
            <a:pPr>
              <a:buClr>
                <a:schemeClr val="bg1"/>
              </a:buClr>
            </a:pPr>
            <a:r>
              <a:rPr lang="pt-BR" dirty="0"/>
              <a:t>Alto Nível</a:t>
            </a:r>
          </a:p>
          <a:p>
            <a:pPr>
              <a:buClr>
                <a:schemeClr val="bg1"/>
              </a:buClr>
            </a:pPr>
            <a:r>
              <a:rPr lang="pt-BR" dirty="0"/>
              <a:t>Baixo Nível</a:t>
            </a:r>
          </a:p>
        </p:txBody>
      </p:sp>
      <p:sp>
        <p:nvSpPr>
          <p:cNvPr id="5" name="Text Placeholder 4">
            <a:extLst>
              <a:ext uri="{FF2B5EF4-FFF2-40B4-BE49-F238E27FC236}">
                <a16:creationId xmlns:a16="http://schemas.microsoft.com/office/drawing/2014/main" id="{8FC904FD-921E-42F4-A03C-2BB9CD58CBC7}"/>
              </a:ext>
            </a:extLst>
          </p:cNvPr>
          <p:cNvSpPr>
            <a:spLocks noGrp="1"/>
          </p:cNvSpPr>
          <p:nvPr>
            <p:ph type="body" idx="2"/>
          </p:nvPr>
        </p:nvSpPr>
        <p:spPr/>
        <p:txBody>
          <a:bodyPr/>
          <a:lstStyle/>
          <a:p>
            <a:pPr marL="139700" indent="0">
              <a:buNone/>
            </a:pPr>
            <a:r>
              <a:rPr lang="pt-BR" dirty="0"/>
              <a:t>Tipo de paradigma de programação:</a:t>
            </a:r>
          </a:p>
          <a:p>
            <a:pPr>
              <a:buClr>
                <a:schemeClr val="bg1"/>
              </a:buClr>
            </a:pPr>
            <a:r>
              <a:rPr lang="pt-BR" dirty="0"/>
              <a:t>Funcional</a:t>
            </a:r>
          </a:p>
          <a:p>
            <a:pPr>
              <a:buClr>
                <a:schemeClr val="bg1"/>
              </a:buClr>
            </a:pPr>
            <a:r>
              <a:rPr lang="pt-BR" dirty="0"/>
              <a:t>Imperativo</a:t>
            </a:r>
          </a:p>
          <a:p>
            <a:pPr>
              <a:buClr>
                <a:schemeClr val="bg1"/>
              </a:buClr>
            </a:pPr>
            <a:r>
              <a:rPr lang="pt-BR" dirty="0"/>
              <a:t>Estruturado</a:t>
            </a:r>
          </a:p>
          <a:p>
            <a:pPr>
              <a:buClr>
                <a:schemeClr val="bg1"/>
              </a:buClr>
            </a:pPr>
            <a:r>
              <a:rPr lang="pt-BR" dirty="0"/>
              <a:t>Lógica</a:t>
            </a:r>
          </a:p>
          <a:p>
            <a:pPr>
              <a:buClr>
                <a:schemeClr val="bg1"/>
              </a:buClr>
            </a:pPr>
            <a:r>
              <a:rPr lang="pt-BR" dirty="0"/>
              <a:t>Orientado a Objetos</a:t>
            </a:r>
          </a:p>
          <a:p>
            <a:pPr>
              <a:buClr>
                <a:schemeClr val="bg1"/>
              </a:buClr>
            </a:pPr>
            <a:r>
              <a:rPr lang="pt-BR" dirty="0"/>
              <a:t>Multiparadigma</a:t>
            </a:r>
          </a:p>
          <a:p>
            <a:pPr>
              <a:buClr>
                <a:schemeClr val="bg1"/>
              </a:buClr>
            </a:pPr>
            <a:endParaRPr lang="pt-BR" dirty="0"/>
          </a:p>
        </p:txBody>
      </p:sp>
    </p:spTree>
    <p:extLst>
      <p:ext uri="{BB962C8B-B14F-4D97-AF65-F5344CB8AC3E}">
        <p14:creationId xmlns:p14="http://schemas.microsoft.com/office/powerpoint/2010/main" val="367980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27A97-9806-4074-8A33-4EFD3C40D1DA}"/>
              </a:ext>
            </a:extLst>
          </p:cNvPr>
          <p:cNvSpPr>
            <a:spLocks noGrp="1"/>
          </p:cNvSpPr>
          <p:nvPr>
            <p:ph type="title"/>
          </p:nvPr>
        </p:nvSpPr>
        <p:spPr/>
        <p:txBody>
          <a:bodyPr/>
          <a:lstStyle/>
          <a:p>
            <a:r>
              <a:rPr lang="pt-BR" dirty="0"/>
              <a:t>Assembly </a:t>
            </a:r>
            <a:r>
              <a:rPr lang="pt-BR" dirty="0" err="1"/>
              <a:t>vs</a:t>
            </a:r>
            <a:r>
              <a:rPr lang="pt-BR" dirty="0"/>
              <a:t> C#</a:t>
            </a:r>
          </a:p>
        </p:txBody>
      </p:sp>
      <p:pic>
        <p:nvPicPr>
          <p:cNvPr id="10" name="Picture 9">
            <a:extLst>
              <a:ext uri="{FF2B5EF4-FFF2-40B4-BE49-F238E27FC236}">
                <a16:creationId xmlns:a16="http://schemas.microsoft.com/office/drawing/2014/main" id="{32525D1F-3420-43EF-9FAA-9E38D1769D47}"/>
              </a:ext>
            </a:extLst>
          </p:cNvPr>
          <p:cNvPicPr>
            <a:picLocks noChangeAspect="1"/>
          </p:cNvPicPr>
          <p:nvPr/>
        </p:nvPicPr>
        <p:blipFill>
          <a:blip r:embed="rId2"/>
          <a:stretch>
            <a:fillRect/>
          </a:stretch>
        </p:blipFill>
        <p:spPr>
          <a:xfrm>
            <a:off x="315602" y="1179025"/>
            <a:ext cx="3960000" cy="3519450"/>
          </a:xfrm>
          <a:prstGeom prst="rect">
            <a:avLst/>
          </a:prstGeom>
        </p:spPr>
      </p:pic>
      <p:pic>
        <p:nvPicPr>
          <p:cNvPr id="12" name="Picture 11">
            <a:extLst>
              <a:ext uri="{FF2B5EF4-FFF2-40B4-BE49-F238E27FC236}">
                <a16:creationId xmlns:a16="http://schemas.microsoft.com/office/drawing/2014/main" id="{7CA16387-18AE-43A5-A0D7-1B087185691A}"/>
              </a:ext>
            </a:extLst>
          </p:cNvPr>
          <p:cNvPicPr>
            <a:picLocks noChangeAspect="1"/>
          </p:cNvPicPr>
          <p:nvPr/>
        </p:nvPicPr>
        <p:blipFill>
          <a:blip r:embed="rId3"/>
          <a:stretch>
            <a:fillRect/>
          </a:stretch>
        </p:blipFill>
        <p:spPr>
          <a:xfrm>
            <a:off x="4572000" y="1179024"/>
            <a:ext cx="4320000" cy="3519449"/>
          </a:xfrm>
          <a:prstGeom prst="rect">
            <a:avLst/>
          </a:prstGeom>
        </p:spPr>
      </p:pic>
    </p:spTree>
    <p:extLst>
      <p:ext uri="{BB962C8B-B14F-4D97-AF65-F5344CB8AC3E}">
        <p14:creationId xmlns:p14="http://schemas.microsoft.com/office/powerpoint/2010/main" val="3002757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F6ACF-61BD-4FF0-B039-30F0B2992EFB}"/>
              </a:ext>
            </a:extLst>
          </p:cNvPr>
          <p:cNvSpPr>
            <a:spLocks noGrp="1"/>
          </p:cNvSpPr>
          <p:nvPr>
            <p:ph type="title"/>
          </p:nvPr>
        </p:nvSpPr>
        <p:spPr/>
        <p:txBody>
          <a:bodyPr/>
          <a:lstStyle/>
          <a:p>
            <a:r>
              <a:rPr lang="pt-BR" dirty="0"/>
              <a:t>COBOL </a:t>
            </a:r>
            <a:r>
              <a:rPr lang="pt-BR" dirty="0" err="1"/>
              <a:t>vs</a:t>
            </a:r>
            <a:r>
              <a:rPr lang="pt-BR" dirty="0"/>
              <a:t> C</a:t>
            </a:r>
          </a:p>
        </p:txBody>
      </p:sp>
      <p:pic>
        <p:nvPicPr>
          <p:cNvPr id="7" name="Picture 6">
            <a:extLst>
              <a:ext uri="{FF2B5EF4-FFF2-40B4-BE49-F238E27FC236}">
                <a16:creationId xmlns:a16="http://schemas.microsoft.com/office/drawing/2014/main" id="{8A06657E-89A3-4863-AB1C-63276E8A3195}"/>
              </a:ext>
            </a:extLst>
          </p:cNvPr>
          <p:cNvPicPr>
            <a:picLocks noChangeAspect="1"/>
          </p:cNvPicPr>
          <p:nvPr/>
        </p:nvPicPr>
        <p:blipFill>
          <a:blip r:embed="rId2"/>
          <a:stretch>
            <a:fillRect/>
          </a:stretch>
        </p:blipFill>
        <p:spPr>
          <a:xfrm>
            <a:off x="479340" y="1131750"/>
            <a:ext cx="3999900" cy="2880000"/>
          </a:xfrm>
          <a:prstGeom prst="rect">
            <a:avLst/>
          </a:prstGeom>
        </p:spPr>
      </p:pic>
      <p:pic>
        <p:nvPicPr>
          <p:cNvPr id="10" name="Picture 9">
            <a:extLst>
              <a:ext uri="{FF2B5EF4-FFF2-40B4-BE49-F238E27FC236}">
                <a16:creationId xmlns:a16="http://schemas.microsoft.com/office/drawing/2014/main" id="{663D7BE6-6DAB-4063-BE18-77F969F03B46}"/>
              </a:ext>
            </a:extLst>
          </p:cNvPr>
          <p:cNvPicPr>
            <a:picLocks/>
          </p:cNvPicPr>
          <p:nvPr/>
        </p:nvPicPr>
        <p:blipFill>
          <a:blip r:embed="rId3"/>
          <a:stretch>
            <a:fillRect/>
          </a:stretch>
        </p:blipFill>
        <p:spPr>
          <a:xfrm>
            <a:off x="5006340" y="1111586"/>
            <a:ext cx="3600000" cy="2920327"/>
          </a:xfrm>
          <a:prstGeom prst="rect">
            <a:avLst/>
          </a:prstGeom>
        </p:spPr>
      </p:pic>
    </p:spTree>
    <p:extLst>
      <p:ext uri="{BB962C8B-B14F-4D97-AF65-F5344CB8AC3E}">
        <p14:creationId xmlns:p14="http://schemas.microsoft.com/office/powerpoint/2010/main" val="2010834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4" name="Google Shape;284;p46"/>
          <p:cNvSpPr/>
          <p:nvPr/>
        </p:nvSpPr>
        <p:spPr>
          <a:xfrm>
            <a:off x="0" y="1678793"/>
            <a:ext cx="9144000" cy="1561500"/>
          </a:xfrm>
          <a:prstGeom prst="rect">
            <a:avLst/>
          </a:prstGeom>
          <a:gradFill>
            <a:gsLst>
              <a:gs pos="0">
                <a:srgbClr val="000000"/>
              </a:gs>
              <a:gs pos="15000">
                <a:srgbClr val="000000"/>
              </a:gs>
              <a:gs pos="15000">
                <a:srgbClr val="FFD966"/>
              </a:gs>
              <a:gs pos="33000">
                <a:srgbClr val="FFD966"/>
              </a:gs>
              <a:gs pos="33000">
                <a:srgbClr val="000000"/>
              </a:gs>
              <a:gs pos="51000">
                <a:srgbClr val="000000"/>
              </a:gs>
              <a:gs pos="51000">
                <a:srgbClr val="FFD966"/>
              </a:gs>
              <a:gs pos="68000">
                <a:srgbClr val="FFD966"/>
              </a:gs>
              <a:gs pos="68000">
                <a:srgbClr val="000000"/>
              </a:gs>
              <a:gs pos="84000">
                <a:srgbClr val="000000"/>
              </a:gs>
              <a:gs pos="84000">
                <a:srgbClr val="FFD966"/>
              </a:gs>
              <a:gs pos="100000">
                <a:srgbClr val="FFD966"/>
              </a:gs>
            </a:gsLst>
            <a:lin ang="2700006"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83;p46">
            <a:extLst>
              <a:ext uri="{FF2B5EF4-FFF2-40B4-BE49-F238E27FC236}">
                <a16:creationId xmlns:a16="http://schemas.microsoft.com/office/drawing/2014/main" id="{E644C538-73A7-4D30-AA9E-EDAF78FE57C9}"/>
              </a:ext>
            </a:extLst>
          </p:cNvPr>
          <p:cNvSpPr txBox="1">
            <a:spLocks/>
          </p:cNvSpPr>
          <p:nvPr/>
        </p:nvSpPr>
        <p:spPr>
          <a:xfrm>
            <a:off x="0" y="3556000"/>
            <a:ext cx="9144000" cy="48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2800"/>
              <a:buFont typeface="Arial"/>
              <a:buNone/>
              <a:defRPr sz="2800" b="1" i="0" u="none" strike="noStrike" cap="none">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lnSpc>
                <a:spcPct val="115000"/>
              </a:lnSpc>
            </a:pPr>
            <a:r>
              <a:rPr lang="pt-BR" sz="1800" dirty="0">
                <a:solidFill>
                  <a:srgbClr val="FFFFFF"/>
                </a:solidFill>
              </a:rPr>
              <a:t>Algoritmos e Fluxogramas</a:t>
            </a:r>
            <a:endParaRPr lang="pt-BR" sz="1200" dirty="0">
              <a:solidFill>
                <a:srgbClr val="FFFFFF"/>
              </a:solidFill>
            </a:endParaRPr>
          </a:p>
        </p:txBody>
      </p:sp>
    </p:spTree>
    <p:extLst>
      <p:ext uri="{BB962C8B-B14F-4D97-AF65-F5344CB8AC3E}">
        <p14:creationId xmlns:p14="http://schemas.microsoft.com/office/powerpoint/2010/main" val="2364719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ctrTitle"/>
          </p:nvPr>
        </p:nvSpPr>
        <p:spPr>
          <a:xfrm>
            <a:off x="137536" y="1010009"/>
            <a:ext cx="4608635" cy="3123482"/>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pt-BR" sz="6000" dirty="0">
                <a:solidFill>
                  <a:srgbClr val="FFFFFF"/>
                </a:solidFill>
                <a:latin typeface="Comfortaa" pitchFamily="2" charset="0"/>
                <a:ea typeface="Montserrat Black"/>
                <a:cs typeface="Montserrat Black"/>
                <a:sym typeface="Montserrat Black"/>
              </a:rPr>
              <a:t>A Lógica e os Fluxos</a:t>
            </a:r>
            <a:endParaRPr sz="6000" dirty="0">
              <a:solidFill>
                <a:srgbClr val="FFFFFF"/>
              </a:solidFill>
              <a:latin typeface="Comfortaa" pitchFamily="2" charset="0"/>
              <a:ea typeface="Montserrat Black"/>
              <a:cs typeface="Montserrat Black"/>
              <a:sym typeface="Montserrat Black"/>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E6B32-0D3D-4F6B-8BF2-5D30B799DBDA}"/>
              </a:ext>
            </a:extLst>
          </p:cNvPr>
          <p:cNvSpPr>
            <a:spLocks noGrp="1"/>
          </p:cNvSpPr>
          <p:nvPr>
            <p:ph type="ctrTitle"/>
          </p:nvPr>
        </p:nvSpPr>
        <p:spPr/>
        <p:txBody>
          <a:bodyPr/>
          <a:lstStyle/>
          <a:p>
            <a:r>
              <a:rPr lang="pt-BR" dirty="0"/>
              <a:t>C#</a:t>
            </a:r>
          </a:p>
        </p:txBody>
      </p:sp>
    </p:spTree>
    <p:extLst>
      <p:ext uri="{BB962C8B-B14F-4D97-AF65-F5344CB8AC3E}">
        <p14:creationId xmlns:p14="http://schemas.microsoft.com/office/powerpoint/2010/main" val="20300706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30AA6-AA27-4D03-B9FC-48F5BF0F27DD}"/>
              </a:ext>
            </a:extLst>
          </p:cNvPr>
          <p:cNvSpPr>
            <a:spLocks noGrp="1"/>
          </p:cNvSpPr>
          <p:nvPr>
            <p:ph type="title"/>
          </p:nvPr>
        </p:nvSpPr>
        <p:spPr/>
        <p:txBody>
          <a:bodyPr/>
          <a:lstStyle/>
          <a:p>
            <a:r>
              <a:rPr lang="pt-BR" dirty="0"/>
              <a:t>Um Pouco de História</a:t>
            </a:r>
          </a:p>
        </p:txBody>
      </p:sp>
      <p:sp>
        <p:nvSpPr>
          <p:cNvPr id="3" name="Text Placeholder 2">
            <a:extLst>
              <a:ext uri="{FF2B5EF4-FFF2-40B4-BE49-F238E27FC236}">
                <a16:creationId xmlns:a16="http://schemas.microsoft.com/office/drawing/2014/main" id="{40378645-9C64-4981-B5E5-B87DD5B15DD9}"/>
              </a:ext>
            </a:extLst>
          </p:cNvPr>
          <p:cNvSpPr>
            <a:spLocks noGrp="1"/>
          </p:cNvSpPr>
          <p:nvPr>
            <p:ph type="body" idx="1"/>
          </p:nvPr>
        </p:nvSpPr>
        <p:spPr/>
        <p:txBody>
          <a:bodyPr/>
          <a:lstStyle/>
          <a:p>
            <a:pPr marL="114300" indent="0">
              <a:buNone/>
            </a:pPr>
            <a:r>
              <a:rPr lang="pt-BR" dirty="0"/>
              <a:t>O C# (C Sharp) é uma linguagem de alto nível, multiparadigma, desenvolvida pela Microsoft como parte da plataforma .NET (Dot NET).</a:t>
            </a:r>
          </a:p>
          <a:p>
            <a:pPr marL="114300" indent="0">
              <a:buNone/>
            </a:pPr>
            <a:endParaRPr lang="pt-BR" dirty="0"/>
          </a:p>
          <a:p>
            <a:pPr marL="114300" indent="0">
              <a:buNone/>
            </a:pPr>
            <a:r>
              <a:rPr lang="pt-BR" dirty="0"/>
              <a:t>O C# tem como principal objetivo de projeto, ser uma linguagem orientada a objetos, de propósito geral, simples e moderna.</a:t>
            </a:r>
          </a:p>
          <a:p>
            <a:pPr marL="114300" indent="0">
              <a:buNone/>
            </a:pPr>
            <a:endParaRPr lang="pt-BR" dirty="0"/>
          </a:p>
          <a:p>
            <a:pPr marL="114300" indent="0">
              <a:buNone/>
            </a:pPr>
            <a:r>
              <a:rPr lang="pt-BR" dirty="0"/>
              <a:t>Com uma sintaxe similar os C/C++, o C# foi planejado para a criação de aplicações multiplataforma locais ou distribuídas.</a:t>
            </a:r>
          </a:p>
        </p:txBody>
      </p:sp>
    </p:spTree>
    <p:extLst>
      <p:ext uri="{BB962C8B-B14F-4D97-AF65-F5344CB8AC3E}">
        <p14:creationId xmlns:p14="http://schemas.microsoft.com/office/powerpoint/2010/main" val="36325683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7C069-2E85-4E25-B0B2-3DCDE480B227}"/>
              </a:ext>
            </a:extLst>
          </p:cNvPr>
          <p:cNvSpPr>
            <a:spLocks noGrp="1"/>
          </p:cNvSpPr>
          <p:nvPr>
            <p:ph type="title"/>
          </p:nvPr>
        </p:nvSpPr>
        <p:spPr/>
        <p:txBody>
          <a:bodyPr/>
          <a:lstStyle/>
          <a:p>
            <a:r>
              <a:rPr lang="pt-BR" dirty="0">
                <a:solidFill>
                  <a:srgbClr val="FFFFFF"/>
                </a:solidFill>
                <a:latin typeface="Montserrat"/>
                <a:ea typeface="Montserrat"/>
                <a:cs typeface="Montserrat"/>
                <a:sym typeface="Montserrat"/>
              </a:rPr>
              <a:t>A Plataforma </a:t>
            </a:r>
            <a:r>
              <a:rPr lang="en" dirty="0">
                <a:solidFill>
                  <a:srgbClr val="FFFFFF"/>
                </a:solidFill>
                <a:latin typeface="Montserrat"/>
                <a:ea typeface="Montserrat"/>
                <a:cs typeface="Montserrat"/>
                <a:sym typeface="Montserrat"/>
              </a:rPr>
              <a:t>.NET</a:t>
            </a:r>
            <a:endParaRPr lang="pt-BR" dirty="0"/>
          </a:p>
        </p:txBody>
      </p:sp>
      <p:sp>
        <p:nvSpPr>
          <p:cNvPr id="5" name="Text Placeholder 4">
            <a:extLst>
              <a:ext uri="{FF2B5EF4-FFF2-40B4-BE49-F238E27FC236}">
                <a16:creationId xmlns:a16="http://schemas.microsoft.com/office/drawing/2014/main" id="{5524D05A-C000-4E5C-8E2C-FDDA47A3C9EE}"/>
              </a:ext>
            </a:extLst>
          </p:cNvPr>
          <p:cNvSpPr>
            <a:spLocks noGrp="1"/>
          </p:cNvSpPr>
          <p:nvPr>
            <p:ph type="body" idx="1"/>
          </p:nvPr>
        </p:nvSpPr>
        <p:spPr>
          <a:xfrm>
            <a:off x="311699" y="2123450"/>
            <a:ext cx="3960000" cy="2700000"/>
          </a:xfrm>
          <a:solidFill>
            <a:srgbClr val="0070C0"/>
          </a:solidFill>
        </p:spPr>
        <p:txBody>
          <a:bodyPr/>
          <a:lstStyle/>
          <a:p>
            <a:pPr marL="139700" indent="0" algn="ctr">
              <a:buNone/>
            </a:pPr>
            <a:r>
              <a:rPr lang="pt-BR" sz="1800" b="1" dirty="0"/>
              <a:t>.NET Framework</a:t>
            </a:r>
          </a:p>
          <a:p>
            <a:pPr marL="139700" indent="0" algn="ctr">
              <a:buNone/>
            </a:pPr>
            <a:endParaRPr lang="pt-BR" sz="1800" dirty="0"/>
          </a:p>
          <a:p>
            <a:pPr marL="139700" indent="0" algn="ctr">
              <a:buNone/>
            </a:pPr>
            <a:r>
              <a:rPr lang="pt-BR" sz="1800" dirty="0"/>
              <a:t>Aplicações Desktop</a:t>
            </a:r>
          </a:p>
          <a:p>
            <a:pPr marL="139700" indent="0" algn="ctr">
              <a:buNone/>
            </a:pPr>
            <a:r>
              <a:rPr lang="pt-BR" sz="1800" dirty="0"/>
              <a:t>Somente Windows</a:t>
            </a:r>
          </a:p>
          <a:p>
            <a:pPr marL="139700" indent="0" algn="ctr">
              <a:buNone/>
            </a:pPr>
            <a:r>
              <a:rPr lang="pt-BR" sz="1800" dirty="0"/>
              <a:t>Código Estável</a:t>
            </a:r>
          </a:p>
          <a:p>
            <a:pPr marL="139700" indent="0" algn="ctr">
              <a:buNone/>
            </a:pPr>
            <a:r>
              <a:rPr lang="pt-BR" sz="1800" dirty="0"/>
              <a:t>Maior suporte a tecnologias</a:t>
            </a:r>
          </a:p>
          <a:p>
            <a:pPr marL="139700" indent="0" algn="ctr">
              <a:buNone/>
            </a:pPr>
            <a:r>
              <a:rPr lang="pt-BR" sz="1800" dirty="0"/>
              <a:t>Código Proprietário</a:t>
            </a:r>
          </a:p>
          <a:p>
            <a:pPr marL="139700" indent="0" algn="ctr">
              <a:buNone/>
            </a:pPr>
            <a:endParaRPr lang="pt-BR" sz="1800" dirty="0"/>
          </a:p>
          <a:p>
            <a:pPr marL="139700" indent="0" algn="ctr">
              <a:buNone/>
            </a:pPr>
            <a:endParaRPr lang="pt-BR" sz="1800" dirty="0"/>
          </a:p>
        </p:txBody>
      </p:sp>
      <p:sp>
        <p:nvSpPr>
          <p:cNvPr id="6" name="Text Placeholder 5">
            <a:extLst>
              <a:ext uri="{FF2B5EF4-FFF2-40B4-BE49-F238E27FC236}">
                <a16:creationId xmlns:a16="http://schemas.microsoft.com/office/drawing/2014/main" id="{C51FC3C5-AD8F-4890-97F2-8BD4861ECAF3}"/>
              </a:ext>
            </a:extLst>
          </p:cNvPr>
          <p:cNvSpPr>
            <a:spLocks noGrp="1"/>
          </p:cNvSpPr>
          <p:nvPr>
            <p:ph type="body" idx="2"/>
          </p:nvPr>
        </p:nvSpPr>
        <p:spPr>
          <a:xfrm>
            <a:off x="4928818" y="2123450"/>
            <a:ext cx="3960000" cy="2700000"/>
          </a:xfrm>
          <a:solidFill>
            <a:schemeClr val="accent3"/>
          </a:solidFill>
        </p:spPr>
        <p:txBody>
          <a:bodyPr/>
          <a:lstStyle/>
          <a:p>
            <a:pPr marL="139700" indent="0" algn="ctr">
              <a:buNone/>
            </a:pPr>
            <a:r>
              <a:rPr lang="pt-BR" sz="1800" b="1" dirty="0"/>
              <a:t>.NET Core</a:t>
            </a:r>
          </a:p>
          <a:p>
            <a:pPr marL="139700" indent="0" algn="ctr">
              <a:buNone/>
            </a:pPr>
            <a:endParaRPr lang="pt-BR" sz="1800" dirty="0"/>
          </a:p>
          <a:p>
            <a:pPr marL="139700" indent="0" algn="ctr">
              <a:buNone/>
            </a:pPr>
            <a:r>
              <a:rPr lang="pt-BR" sz="1800" dirty="0"/>
              <a:t>Aplicações Console</a:t>
            </a:r>
          </a:p>
          <a:p>
            <a:pPr marL="139700" indent="0" algn="ctr">
              <a:buNone/>
            </a:pPr>
            <a:r>
              <a:rPr lang="pt-BR" sz="1800" dirty="0"/>
              <a:t>Multiplataforma</a:t>
            </a:r>
          </a:p>
          <a:p>
            <a:pPr marL="139700" indent="0" algn="ctr">
              <a:buNone/>
            </a:pPr>
            <a:r>
              <a:rPr lang="pt-BR" sz="1800" dirty="0"/>
              <a:t>Em desenvolvimento</a:t>
            </a:r>
          </a:p>
          <a:p>
            <a:pPr marL="139700" indent="0" algn="ctr">
              <a:buNone/>
            </a:pPr>
            <a:r>
              <a:rPr lang="pt-BR" sz="1800" dirty="0"/>
              <a:t>Suporte parcial as tecnologias</a:t>
            </a:r>
          </a:p>
          <a:p>
            <a:pPr marL="139700" indent="0" algn="ctr">
              <a:buNone/>
            </a:pPr>
            <a:r>
              <a:rPr lang="pt-BR" sz="1800" dirty="0"/>
              <a:t>Open </a:t>
            </a:r>
            <a:r>
              <a:rPr lang="pt-BR" sz="1800" dirty="0" err="1"/>
              <a:t>Source</a:t>
            </a:r>
            <a:endParaRPr lang="pt-BR" sz="1800" dirty="0"/>
          </a:p>
          <a:p>
            <a:pPr marL="139700" indent="0" algn="ctr">
              <a:buNone/>
            </a:pPr>
            <a:endParaRPr lang="pt-BR" sz="1800" dirty="0"/>
          </a:p>
        </p:txBody>
      </p:sp>
      <p:sp>
        <p:nvSpPr>
          <p:cNvPr id="7" name="Rectangle 6">
            <a:extLst>
              <a:ext uri="{FF2B5EF4-FFF2-40B4-BE49-F238E27FC236}">
                <a16:creationId xmlns:a16="http://schemas.microsoft.com/office/drawing/2014/main" id="{FB9AAD67-D8F6-40E2-9A75-A011CF6FB506}"/>
              </a:ext>
            </a:extLst>
          </p:cNvPr>
          <p:cNvSpPr/>
          <p:nvPr/>
        </p:nvSpPr>
        <p:spPr>
          <a:xfrm>
            <a:off x="311699" y="1017725"/>
            <a:ext cx="8577119" cy="738664"/>
          </a:xfrm>
          <a:prstGeom prst="rect">
            <a:avLst/>
          </a:prstGeom>
        </p:spPr>
        <p:txBody>
          <a:bodyPr wrap="square">
            <a:spAutoFit/>
          </a:bodyPr>
          <a:lstStyle/>
          <a:p>
            <a:r>
              <a:rPr lang="pt-BR" dirty="0">
                <a:solidFill>
                  <a:schemeClr val="bg1"/>
                </a:solidFill>
                <a:latin typeface="+mn-lt"/>
              </a:rPr>
              <a:t>.NET é uma plataforma de desenvolvimento de aplicações, gratuita e open-</a:t>
            </a:r>
            <a:r>
              <a:rPr lang="pt-BR" dirty="0" err="1">
                <a:solidFill>
                  <a:schemeClr val="bg1"/>
                </a:solidFill>
                <a:latin typeface="+mn-lt"/>
              </a:rPr>
              <a:t>source</a:t>
            </a:r>
            <a:r>
              <a:rPr lang="pt-BR" dirty="0">
                <a:solidFill>
                  <a:schemeClr val="bg1"/>
                </a:solidFill>
                <a:latin typeface="+mn-lt"/>
              </a:rPr>
              <a:t> que permite o uso de diversas linguagens, editores e bibliotecas para o desenvolvimento para web, mobile, desktop, jogos e IOT.</a:t>
            </a:r>
          </a:p>
        </p:txBody>
      </p:sp>
      <p:grpSp>
        <p:nvGrpSpPr>
          <p:cNvPr id="11" name="Group 10">
            <a:extLst>
              <a:ext uri="{FF2B5EF4-FFF2-40B4-BE49-F238E27FC236}">
                <a16:creationId xmlns:a16="http://schemas.microsoft.com/office/drawing/2014/main" id="{ACCCED2C-1A2A-412E-A181-CEABA2BE84C8}"/>
              </a:ext>
            </a:extLst>
          </p:cNvPr>
          <p:cNvGrpSpPr/>
          <p:nvPr/>
        </p:nvGrpSpPr>
        <p:grpSpPr>
          <a:xfrm>
            <a:off x="3921150" y="2669125"/>
            <a:ext cx="1301700" cy="1301700"/>
            <a:chOff x="3921150" y="2669125"/>
            <a:chExt cx="1301700" cy="1301700"/>
          </a:xfrm>
        </p:grpSpPr>
        <p:sp>
          <p:nvSpPr>
            <p:cNvPr id="9" name="Google Shape;134;p23">
              <a:extLst>
                <a:ext uri="{FF2B5EF4-FFF2-40B4-BE49-F238E27FC236}">
                  <a16:creationId xmlns:a16="http://schemas.microsoft.com/office/drawing/2014/main" id="{C3DFA803-7C26-4885-AF50-B426AA8AE9DA}"/>
                </a:ext>
              </a:extLst>
            </p:cNvPr>
            <p:cNvSpPr/>
            <p:nvPr/>
          </p:nvSpPr>
          <p:spPr>
            <a:xfrm>
              <a:off x="3921150" y="2669125"/>
              <a:ext cx="1301700" cy="1301700"/>
            </a:xfrm>
            <a:prstGeom prst="ellipse">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5;p23">
              <a:extLst>
                <a:ext uri="{FF2B5EF4-FFF2-40B4-BE49-F238E27FC236}">
                  <a16:creationId xmlns:a16="http://schemas.microsoft.com/office/drawing/2014/main" id="{D302D3C4-D246-4223-8F7F-511807305149}"/>
                </a:ext>
              </a:extLst>
            </p:cNvPr>
            <p:cNvSpPr txBox="1"/>
            <p:nvPr/>
          </p:nvSpPr>
          <p:spPr>
            <a:xfrm>
              <a:off x="4120800" y="2956825"/>
              <a:ext cx="902400" cy="72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dirty="0">
                  <a:solidFill>
                    <a:srgbClr val="4E1887"/>
                  </a:solidFill>
                </a:rPr>
                <a:t>VS</a:t>
              </a:r>
              <a:endParaRPr sz="3600" b="1" dirty="0">
                <a:solidFill>
                  <a:srgbClr val="4E1887"/>
                </a:solidFill>
              </a:endParaRPr>
            </a:p>
          </p:txBody>
        </p:sp>
      </p:grpSp>
    </p:spTree>
    <p:extLst>
      <p:ext uri="{BB962C8B-B14F-4D97-AF65-F5344CB8AC3E}">
        <p14:creationId xmlns:p14="http://schemas.microsoft.com/office/powerpoint/2010/main" val="4938506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0E625-97F3-4AF6-92F4-8FFEBBF519B3}"/>
              </a:ext>
            </a:extLst>
          </p:cNvPr>
          <p:cNvSpPr>
            <a:spLocks noGrp="1"/>
          </p:cNvSpPr>
          <p:nvPr>
            <p:ph type="title"/>
          </p:nvPr>
        </p:nvSpPr>
        <p:spPr/>
        <p:txBody>
          <a:bodyPr/>
          <a:lstStyle/>
          <a:p>
            <a:r>
              <a:rPr lang="pt-BR" dirty="0"/>
              <a:t>Visual Studio</a:t>
            </a:r>
          </a:p>
        </p:txBody>
      </p:sp>
      <p:sp>
        <p:nvSpPr>
          <p:cNvPr id="3" name="Text Placeholder 2">
            <a:extLst>
              <a:ext uri="{FF2B5EF4-FFF2-40B4-BE49-F238E27FC236}">
                <a16:creationId xmlns:a16="http://schemas.microsoft.com/office/drawing/2014/main" id="{92F29742-BB86-481E-B36B-DD174E0493FD}"/>
              </a:ext>
            </a:extLst>
          </p:cNvPr>
          <p:cNvSpPr>
            <a:spLocks noGrp="1"/>
          </p:cNvSpPr>
          <p:nvPr>
            <p:ph type="body" idx="1"/>
          </p:nvPr>
        </p:nvSpPr>
        <p:spPr>
          <a:xfrm>
            <a:off x="311700" y="1028901"/>
            <a:ext cx="3999900" cy="3680750"/>
          </a:xfrm>
          <a:solidFill>
            <a:schemeClr val="accent6">
              <a:lumMod val="75000"/>
            </a:schemeClr>
          </a:solidFill>
        </p:spPr>
        <p:txBody>
          <a:bodyPr rIns="432000"/>
          <a:lstStyle/>
          <a:p>
            <a:pPr marL="139700" indent="0">
              <a:buNone/>
            </a:pPr>
            <a:r>
              <a:rPr lang="pt-BR" sz="1600" b="1" dirty="0"/>
              <a:t>Microsoft Visual Studio 2019</a:t>
            </a:r>
          </a:p>
          <a:p>
            <a:pPr marL="139700" indent="0">
              <a:buNone/>
            </a:pPr>
            <a:endParaRPr lang="pt-BR" sz="1600" dirty="0"/>
          </a:p>
          <a:p>
            <a:pPr marL="139700" indent="0">
              <a:buNone/>
            </a:pPr>
            <a:r>
              <a:rPr lang="pt-BR" dirty="0"/>
              <a:t>Ambiente de desenvolvimento integrado (IDE) dedicado ao .NET Framework, com suporte a diversas linguagens de programação como o Visual Basic (VB), C, C++, C# (C Sharp) e F# (F Sharp), permitindo o desenvolvimento de uma grande variedade de aplicações como websites, aplicativos web, serviços web e aplicativos móveis.</a:t>
            </a:r>
          </a:p>
          <a:p>
            <a:pPr marL="139700" indent="0">
              <a:buNone/>
            </a:pPr>
            <a:endParaRPr lang="pt-BR" sz="1600" dirty="0"/>
          </a:p>
        </p:txBody>
      </p:sp>
      <p:sp>
        <p:nvSpPr>
          <p:cNvPr id="4" name="Text Placeholder 3">
            <a:extLst>
              <a:ext uri="{FF2B5EF4-FFF2-40B4-BE49-F238E27FC236}">
                <a16:creationId xmlns:a16="http://schemas.microsoft.com/office/drawing/2014/main" id="{7B1B178D-6521-4384-BE28-E3BB09F2579F}"/>
              </a:ext>
            </a:extLst>
          </p:cNvPr>
          <p:cNvSpPr>
            <a:spLocks noGrp="1"/>
          </p:cNvSpPr>
          <p:nvPr>
            <p:ph type="body" idx="2"/>
          </p:nvPr>
        </p:nvSpPr>
        <p:spPr>
          <a:xfrm>
            <a:off x="4832400" y="1028901"/>
            <a:ext cx="3999900" cy="3680750"/>
          </a:xfrm>
          <a:solidFill>
            <a:schemeClr val="accent3">
              <a:lumMod val="60000"/>
              <a:lumOff val="40000"/>
            </a:schemeClr>
          </a:solidFill>
        </p:spPr>
        <p:txBody>
          <a:bodyPr lIns="360000"/>
          <a:lstStyle/>
          <a:p>
            <a:pPr marL="139700" indent="0">
              <a:buNone/>
            </a:pPr>
            <a:r>
              <a:rPr lang="pt-BR" sz="1600" b="1" dirty="0"/>
              <a:t>Microsoft Visual Studio </a:t>
            </a:r>
            <a:r>
              <a:rPr lang="pt-BR" sz="1600" b="1" dirty="0" err="1"/>
              <a:t>Code</a:t>
            </a:r>
            <a:endParaRPr lang="pt-BR" sz="1600" b="1" dirty="0"/>
          </a:p>
          <a:p>
            <a:pPr marL="139700" indent="0">
              <a:buNone/>
            </a:pPr>
            <a:endParaRPr lang="pt-BR" sz="1600" dirty="0"/>
          </a:p>
          <a:p>
            <a:pPr marL="139700" indent="0">
              <a:buNone/>
            </a:pPr>
            <a:r>
              <a:rPr lang="pt-BR" dirty="0"/>
              <a:t>Editor de código fonte leve mas poderoso, multiplataforma e com suporte a diversas linguagens de programação como </a:t>
            </a:r>
            <a:r>
              <a:rPr lang="pt-BR" dirty="0" err="1"/>
              <a:t>JavaScript</a:t>
            </a:r>
            <a:r>
              <a:rPr lang="pt-BR" dirty="0"/>
              <a:t>, </a:t>
            </a:r>
            <a:r>
              <a:rPr lang="pt-BR" dirty="0" err="1"/>
              <a:t>TypeScript</a:t>
            </a:r>
            <a:r>
              <a:rPr lang="pt-BR" dirty="0"/>
              <a:t>, Node.JS, </a:t>
            </a:r>
            <a:r>
              <a:rPr lang="en-US" dirty="0"/>
              <a:t>C++, C#, Java, Python, PHP, Go, </a:t>
            </a:r>
            <a:r>
              <a:rPr lang="en-US" dirty="0" err="1"/>
              <a:t>etc</a:t>
            </a:r>
            <a:r>
              <a:rPr lang="en-US" dirty="0"/>
              <a:t>…</a:t>
            </a:r>
            <a:endParaRPr lang="pt-BR" dirty="0"/>
          </a:p>
        </p:txBody>
      </p:sp>
      <p:grpSp>
        <p:nvGrpSpPr>
          <p:cNvPr id="7" name="Group 6">
            <a:extLst>
              <a:ext uri="{FF2B5EF4-FFF2-40B4-BE49-F238E27FC236}">
                <a16:creationId xmlns:a16="http://schemas.microsoft.com/office/drawing/2014/main" id="{6919AB33-376D-49A1-B3BD-220317D11072}"/>
              </a:ext>
            </a:extLst>
          </p:cNvPr>
          <p:cNvGrpSpPr/>
          <p:nvPr/>
        </p:nvGrpSpPr>
        <p:grpSpPr>
          <a:xfrm>
            <a:off x="3921150" y="2218426"/>
            <a:ext cx="1301700" cy="1301700"/>
            <a:chOff x="3921150" y="2669125"/>
            <a:chExt cx="1301700" cy="1301700"/>
          </a:xfrm>
        </p:grpSpPr>
        <p:sp>
          <p:nvSpPr>
            <p:cNvPr id="8" name="Google Shape;134;p23">
              <a:extLst>
                <a:ext uri="{FF2B5EF4-FFF2-40B4-BE49-F238E27FC236}">
                  <a16:creationId xmlns:a16="http://schemas.microsoft.com/office/drawing/2014/main" id="{F28F6026-0098-4359-90F9-4BCEEE5E9CCB}"/>
                </a:ext>
              </a:extLst>
            </p:cNvPr>
            <p:cNvSpPr/>
            <p:nvPr/>
          </p:nvSpPr>
          <p:spPr>
            <a:xfrm>
              <a:off x="3921150" y="2669125"/>
              <a:ext cx="1301700" cy="1301700"/>
            </a:xfrm>
            <a:prstGeom prst="ellipse">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5;p23">
              <a:extLst>
                <a:ext uri="{FF2B5EF4-FFF2-40B4-BE49-F238E27FC236}">
                  <a16:creationId xmlns:a16="http://schemas.microsoft.com/office/drawing/2014/main" id="{316D662F-04EA-4531-9662-E547974CB726}"/>
                </a:ext>
              </a:extLst>
            </p:cNvPr>
            <p:cNvSpPr txBox="1"/>
            <p:nvPr/>
          </p:nvSpPr>
          <p:spPr>
            <a:xfrm>
              <a:off x="4120800" y="2956825"/>
              <a:ext cx="902400" cy="72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dirty="0">
                  <a:solidFill>
                    <a:srgbClr val="4E1887"/>
                  </a:solidFill>
                </a:rPr>
                <a:t>VS</a:t>
              </a:r>
              <a:endParaRPr sz="3600" b="1" dirty="0">
                <a:solidFill>
                  <a:srgbClr val="4E1887"/>
                </a:solidFill>
              </a:endParaRPr>
            </a:p>
          </p:txBody>
        </p:sp>
      </p:grpSp>
    </p:spTree>
    <p:extLst>
      <p:ext uri="{BB962C8B-B14F-4D97-AF65-F5344CB8AC3E}">
        <p14:creationId xmlns:p14="http://schemas.microsoft.com/office/powerpoint/2010/main" val="25628948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33CD454-716E-4CAB-810E-57D5B22430E2}"/>
              </a:ext>
            </a:extLst>
          </p:cNvPr>
          <p:cNvSpPr>
            <a:spLocks noGrp="1"/>
          </p:cNvSpPr>
          <p:nvPr>
            <p:ph type="ctrTitle"/>
          </p:nvPr>
        </p:nvSpPr>
        <p:spPr/>
        <p:txBody>
          <a:bodyPr/>
          <a:lstStyle/>
          <a:p>
            <a:r>
              <a:rPr lang="pt-BR" dirty="0" err="1"/>
              <a:t>Hello</a:t>
            </a:r>
            <a:r>
              <a:rPr lang="pt-BR" dirty="0"/>
              <a:t> World!</a:t>
            </a:r>
          </a:p>
        </p:txBody>
      </p:sp>
    </p:spTree>
    <p:extLst>
      <p:ext uri="{BB962C8B-B14F-4D97-AF65-F5344CB8AC3E}">
        <p14:creationId xmlns:p14="http://schemas.microsoft.com/office/powerpoint/2010/main" val="13014899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A23FD-DB43-4C8F-BF51-9CBCF35DD898}"/>
              </a:ext>
            </a:extLst>
          </p:cNvPr>
          <p:cNvSpPr>
            <a:spLocks noGrp="1"/>
          </p:cNvSpPr>
          <p:nvPr>
            <p:ph type="title"/>
          </p:nvPr>
        </p:nvSpPr>
        <p:spPr/>
        <p:txBody>
          <a:bodyPr/>
          <a:lstStyle/>
          <a:p>
            <a:r>
              <a:rPr lang="pt-BR" dirty="0"/>
              <a:t>E Antes Havia o </a:t>
            </a:r>
            <a:r>
              <a:rPr lang="pt-BR" dirty="0" err="1"/>
              <a:t>Void</a:t>
            </a:r>
            <a:r>
              <a:rPr lang="pt-BR" dirty="0"/>
              <a:t> !</a:t>
            </a:r>
          </a:p>
        </p:txBody>
      </p:sp>
      <p:pic>
        <p:nvPicPr>
          <p:cNvPr id="4" name="Picture 3">
            <a:extLst>
              <a:ext uri="{FF2B5EF4-FFF2-40B4-BE49-F238E27FC236}">
                <a16:creationId xmlns:a16="http://schemas.microsoft.com/office/drawing/2014/main" id="{A1E16278-EDB4-4EBC-9014-C84F33D9A855}"/>
              </a:ext>
            </a:extLst>
          </p:cNvPr>
          <p:cNvPicPr>
            <a:picLocks noChangeAspect="1"/>
          </p:cNvPicPr>
          <p:nvPr/>
        </p:nvPicPr>
        <p:blipFill>
          <a:blip r:embed="rId2"/>
          <a:stretch>
            <a:fillRect/>
          </a:stretch>
        </p:blipFill>
        <p:spPr>
          <a:xfrm>
            <a:off x="311700" y="1078975"/>
            <a:ext cx="5257800" cy="3619500"/>
          </a:xfrm>
          <a:prstGeom prst="rect">
            <a:avLst/>
          </a:prstGeom>
        </p:spPr>
      </p:pic>
      <p:sp>
        <p:nvSpPr>
          <p:cNvPr id="5" name="TextBox 4">
            <a:extLst>
              <a:ext uri="{FF2B5EF4-FFF2-40B4-BE49-F238E27FC236}">
                <a16:creationId xmlns:a16="http://schemas.microsoft.com/office/drawing/2014/main" id="{EAFD5E4A-1DCC-4249-89E9-F6CAD8E54AA2}"/>
              </a:ext>
            </a:extLst>
          </p:cNvPr>
          <p:cNvSpPr txBox="1"/>
          <p:nvPr/>
        </p:nvSpPr>
        <p:spPr>
          <a:xfrm>
            <a:off x="5733143" y="1602254"/>
            <a:ext cx="3099157" cy="1938992"/>
          </a:xfrm>
          <a:prstGeom prst="rect">
            <a:avLst/>
          </a:prstGeom>
          <a:noFill/>
        </p:spPr>
        <p:txBody>
          <a:bodyPr wrap="square" rtlCol="0">
            <a:spAutoFit/>
          </a:bodyPr>
          <a:lstStyle/>
          <a:p>
            <a:r>
              <a:rPr lang="pt-BR" sz="2000" dirty="0">
                <a:solidFill>
                  <a:schemeClr val="bg1"/>
                </a:solidFill>
                <a:latin typeface="+mn-lt"/>
              </a:rPr>
              <a:t>Para essa primeira etapa do nosso curso vamos utilizar o Visual Studio </a:t>
            </a:r>
            <a:r>
              <a:rPr lang="pt-BR" sz="2000" dirty="0" err="1">
                <a:solidFill>
                  <a:schemeClr val="bg1"/>
                </a:solidFill>
                <a:latin typeface="+mn-lt"/>
              </a:rPr>
              <a:t>Code</a:t>
            </a:r>
            <a:r>
              <a:rPr lang="pt-BR" sz="2000" dirty="0">
                <a:solidFill>
                  <a:schemeClr val="bg1"/>
                </a:solidFill>
                <a:latin typeface="+mn-lt"/>
              </a:rPr>
              <a:t> para criar e manipular os nossos programas.</a:t>
            </a:r>
          </a:p>
        </p:txBody>
      </p:sp>
    </p:spTree>
    <p:extLst>
      <p:ext uri="{BB962C8B-B14F-4D97-AF65-F5344CB8AC3E}">
        <p14:creationId xmlns:p14="http://schemas.microsoft.com/office/powerpoint/2010/main" val="430217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D0665-3BD8-4DC5-940E-93D2A792702A}"/>
              </a:ext>
            </a:extLst>
          </p:cNvPr>
          <p:cNvSpPr>
            <a:spLocks noGrp="1"/>
          </p:cNvSpPr>
          <p:nvPr>
            <p:ph type="title"/>
          </p:nvPr>
        </p:nvSpPr>
        <p:spPr/>
        <p:txBody>
          <a:bodyPr/>
          <a:lstStyle/>
          <a:p>
            <a:r>
              <a:rPr lang="pt-BR" dirty="0"/>
              <a:t>Fiat Lux!</a:t>
            </a:r>
          </a:p>
        </p:txBody>
      </p:sp>
      <p:sp>
        <p:nvSpPr>
          <p:cNvPr id="3" name="Text Placeholder 2">
            <a:extLst>
              <a:ext uri="{FF2B5EF4-FFF2-40B4-BE49-F238E27FC236}">
                <a16:creationId xmlns:a16="http://schemas.microsoft.com/office/drawing/2014/main" id="{8C103477-9C4D-4A28-9D96-056FE599BC4D}"/>
              </a:ext>
            </a:extLst>
          </p:cNvPr>
          <p:cNvSpPr>
            <a:spLocks noGrp="1"/>
          </p:cNvSpPr>
          <p:nvPr>
            <p:ph type="body" idx="1"/>
          </p:nvPr>
        </p:nvSpPr>
        <p:spPr>
          <a:xfrm>
            <a:off x="311700" y="1757915"/>
            <a:ext cx="3999900" cy="2810959"/>
          </a:xfrm>
        </p:spPr>
        <p:txBody>
          <a:bodyPr/>
          <a:lstStyle/>
          <a:p>
            <a:pPr marL="139700" indent="0">
              <a:buClr>
                <a:schemeClr val="bg1"/>
              </a:buClr>
              <a:buNone/>
            </a:pPr>
            <a:r>
              <a:rPr lang="pt-BR" dirty="0"/>
              <a:t>Abrir o VS </a:t>
            </a:r>
            <a:r>
              <a:rPr lang="pt-BR" dirty="0" err="1"/>
              <a:t>Code</a:t>
            </a:r>
            <a:r>
              <a:rPr lang="pt-BR" dirty="0"/>
              <a:t> e selecionar o diretório de projetos.</a:t>
            </a:r>
          </a:p>
          <a:p>
            <a:pPr marL="482600" indent="-342900">
              <a:buClr>
                <a:schemeClr val="bg1"/>
              </a:buClr>
              <a:buFont typeface="+mj-lt"/>
              <a:buAutoNum type="arabicPeriod"/>
            </a:pPr>
            <a:r>
              <a:rPr lang="pt-BR" dirty="0"/>
              <a:t>Clique em File &gt; Open Folder.</a:t>
            </a:r>
          </a:p>
          <a:p>
            <a:pPr marL="482600" indent="-342900">
              <a:buClr>
                <a:schemeClr val="bg1"/>
              </a:buClr>
              <a:buFont typeface="+mj-lt"/>
              <a:buAutoNum type="arabicPeriod"/>
            </a:pPr>
            <a:r>
              <a:rPr lang="pt-BR" dirty="0"/>
              <a:t>Selecione a pasta desejada.</a:t>
            </a:r>
          </a:p>
          <a:p>
            <a:pPr marL="482600" indent="-342900">
              <a:buClr>
                <a:schemeClr val="bg1"/>
              </a:buClr>
              <a:buFont typeface="+mj-lt"/>
              <a:buAutoNum type="arabicPeriod"/>
            </a:pPr>
            <a:r>
              <a:rPr lang="pt-BR" dirty="0"/>
              <a:t>Clique em </a:t>
            </a:r>
            <a:r>
              <a:rPr lang="pt-BR" dirty="0" err="1"/>
              <a:t>Select</a:t>
            </a:r>
            <a:r>
              <a:rPr lang="pt-BR" dirty="0"/>
              <a:t> Folder.</a:t>
            </a:r>
          </a:p>
          <a:p>
            <a:pPr marL="139700" indent="0">
              <a:buNone/>
            </a:pPr>
            <a:endParaRPr lang="pt-BR" dirty="0"/>
          </a:p>
          <a:p>
            <a:pPr marL="139700" indent="0">
              <a:buNone/>
            </a:pPr>
            <a:r>
              <a:rPr lang="pt-BR" dirty="0"/>
              <a:t>Criar uma nova aplicação console.</a:t>
            </a:r>
          </a:p>
          <a:p>
            <a:pPr marL="482600" indent="-342900">
              <a:buClr>
                <a:schemeClr val="bg1"/>
              </a:buClr>
              <a:buFont typeface="+mj-lt"/>
              <a:buAutoNum type="arabicPeriod"/>
            </a:pPr>
            <a:r>
              <a:rPr lang="pt-BR" dirty="0"/>
              <a:t>Clique em </a:t>
            </a:r>
            <a:r>
              <a:rPr lang="pt-BR" dirty="0" err="1"/>
              <a:t>View</a:t>
            </a:r>
            <a:r>
              <a:rPr lang="pt-BR" dirty="0"/>
              <a:t> &gt; Terminal</a:t>
            </a:r>
          </a:p>
          <a:p>
            <a:pPr marL="482600" indent="-342900">
              <a:buClr>
                <a:schemeClr val="bg1"/>
              </a:buClr>
              <a:buFont typeface="+mj-lt"/>
              <a:buAutoNum type="arabicPeriod"/>
            </a:pPr>
            <a:r>
              <a:rPr lang="pt-BR" dirty="0"/>
              <a:t>Selecione o </a:t>
            </a:r>
            <a:r>
              <a:rPr lang="pt-BR" dirty="0" err="1"/>
              <a:t>prompt</a:t>
            </a:r>
            <a:r>
              <a:rPr lang="pt-BR" dirty="0"/>
              <a:t> e digite</a:t>
            </a:r>
          </a:p>
          <a:p>
            <a:pPr marL="482600" indent="-342900">
              <a:buClr>
                <a:schemeClr val="bg1"/>
              </a:buClr>
              <a:buFont typeface="+mj-lt"/>
              <a:buAutoNum type="arabicPeriod"/>
            </a:pPr>
            <a:r>
              <a:rPr lang="en-US" dirty="0"/>
              <a:t>dotnet new console -o HelloWorld</a:t>
            </a:r>
          </a:p>
          <a:p>
            <a:endParaRPr lang="pt-BR" dirty="0"/>
          </a:p>
        </p:txBody>
      </p:sp>
      <p:sp>
        <p:nvSpPr>
          <p:cNvPr id="5" name="Rectangle 4">
            <a:extLst>
              <a:ext uri="{FF2B5EF4-FFF2-40B4-BE49-F238E27FC236}">
                <a16:creationId xmlns:a16="http://schemas.microsoft.com/office/drawing/2014/main" id="{18CF57CB-49F2-4252-9BC1-6D7F59E97ED0}"/>
              </a:ext>
            </a:extLst>
          </p:cNvPr>
          <p:cNvSpPr/>
          <p:nvPr/>
        </p:nvSpPr>
        <p:spPr>
          <a:xfrm>
            <a:off x="311699" y="1017725"/>
            <a:ext cx="8520599" cy="584775"/>
          </a:xfrm>
          <a:prstGeom prst="rect">
            <a:avLst/>
          </a:prstGeom>
        </p:spPr>
        <p:txBody>
          <a:bodyPr wrap="square">
            <a:spAutoFit/>
          </a:bodyPr>
          <a:lstStyle/>
          <a:p>
            <a:r>
              <a:rPr lang="pt-BR" sz="1600" dirty="0">
                <a:solidFill>
                  <a:schemeClr val="bg1"/>
                </a:solidFill>
                <a:latin typeface="+mn-lt"/>
              </a:rPr>
              <a:t>Antes de começarmos com o C# vamos aprender como se cria uma nova aplicação com o VS </a:t>
            </a:r>
            <a:r>
              <a:rPr lang="pt-BR" sz="1600" dirty="0" err="1">
                <a:solidFill>
                  <a:schemeClr val="bg1"/>
                </a:solidFill>
                <a:latin typeface="+mn-lt"/>
              </a:rPr>
              <a:t>Code</a:t>
            </a:r>
            <a:r>
              <a:rPr lang="pt-BR" sz="1600" dirty="0">
                <a:solidFill>
                  <a:schemeClr val="bg1"/>
                </a:solidFill>
                <a:latin typeface="+mn-lt"/>
              </a:rPr>
              <a:t>.</a:t>
            </a:r>
          </a:p>
        </p:txBody>
      </p:sp>
      <p:pic>
        <p:nvPicPr>
          <p:cNvPr id="7" name="Picture 6">
            <a:extLst>
              <a:ext uri="{FF2B5EF4-FFF2-40B4-BE49-F238E27FC236}">
                <a16:creationId xmlns:a16="http://schemas.microsoft.com/office/drawing/2014/main" id="{99922FDE-B74C-4822-947C-0CE1AA0BBD0A}"/>
              </a:ext>
            </a:extLst>
          </p:cNvPr>
          <p:cNvPicPr>
            <a:picLocks noChangeAspect="1"/>
          </p:cNvPicPr>
          <p:nvPr/>
        </p:nvPicPr>
        <p:blipFill>
          <a:blip r:embed="rId2"/>
          <a:stretch>
            <a:fillRect/>
          </a:stretch>
        </p:blipFill>
        <p:spPr>
          <a:xfrm>
            <a:off x="4571998" y="1903058"/>
            <a:ext cx="4429125" cy="1728788"/>
          </a:xfrm>
          <a:prstGeom prst="rect">
            <a:avLst/>
          </a:prstGeom>
        </p:spPr>
      </p:pic>
    </p:spTree>
    <p:extLst>
      <p:ext uri="{BB962C8B-B14F-4D97-AF65-F5344CB8AC3E}">
        <p14:creationId xmlns:p14="http://schemas.microsoft.com/office/powerpoint/2010/main" val="28342193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388AF-225B-4AA3-8B72-092F9FAA94F4}"/>
              </a:ext>
            </a:extLst>
          </p:cNvPr>
          <p:cNvSpPr>
            <a:spLocks noGrp="1"/>
          </p:cNvSpPr>
          <p:nvPr>
            <p:ph type="title"/>
          </p:nvPr>
        </p:nvSpPr>
        <p:spPr/>
        <p:txBody>
          <a:bodyPr/>
          <a:lstStyle/>
          <a:p>
            <a:r>
              <a:rPr lang="pt-BR" dirty="0"/>
              <a:t>E Criou-se o </a:t>
            </a:r>
            <a:r>
              <a:rPr lang="pt-BR" dirty="0" err="1"/>
              <a:t>Main</a:t>
            </a:r>
            <a:r>
              <a:rPr lang="pt-BR" dirty="0"/>
              <a:t>(</a:t>
            </a:r>
            <a:r>
              <a:rPr lang="pt-BR" dirty="0" err="1"/>
              <a:t>string</a:t>
            </a:r>
            <a:r>
              <a:rPr lang="pt-BR" dirty="0"/>
              <a:t>[] </a:t>
            </a:r>
            <a:r>
              <a:rPr lang="pt-BR" dirty="0" err="1"/>
              <a:t>args</a:t>
            </a:r>
            <a:r>
              <a:rPr lang="pt-BR" dirty="0"/>
              <a:t>) ...</a:t>
            </a:r>
          </a:p>
        </p:txBody>
      </p:sp>
      <p:pic>
        <p:nvPicPr>
          <p:cNvPr id="5" name="Picture 4">
            <a:extLst>
              <a:ext uri="{FF2B5EF4-FFF2-40B4-BE49-F238E27FC236}">
                <a16:creationId xmlns:a16="http://schemas.microsoft.com/office/drawing/2014/main" id="{ED85BE33-B950-4136-98D0-1DEA7CE4617F}"/>
              </a:ext>
            </a:extLst>
          </p:cNvPr>
          <p:cNvPicPr>
            <a:picLocks noChangeAspect="1"/>
          </p:cNvPicPr>
          <p:nvPr/>
        </p:nvPicPr>
        <p:blipFill>
          <a:blip r:embed="rId2"/>
          <a:stretch>
            <a:fillRect/>
          </a:stretch>
        </p:blipFill>
        <p:spPr>
          <a:xfrm>
            <a:off x="3574500" y="1078975"/>
            <a:ext cx="5257800" cy="3619500"/>
          </a:xfrm>
          <a:prstGeom prst="rect">
            <a:avLst/>
          </a:prstGeom>
        </p:spPr>
      </p:pic>
      <p:sp>
        <p:nvSpPr>
          <p:cNvPr id="6" name="TextBox 5">
            <a:extLst>
              <a:ext uri="{FF2B5EF4-FFF2-40B4-BE49-F238E27FC236}">
                <a16:creationId xmlns:a16="http://schemas.microsoft.com/office/drawing/2014/main" id="{C422444E-91DA-4D1E-88C4-0A878C4B739E}"/>
              </a:ext>
            </a:extLst>
          </p:cNvPr>
          <p:cNvSpPr txBox="1"/>
          <p:nvPr/>
        </p:nvSpPr>
        <p:spPr>
          <a:xfrm>
            <a:off x="311700" y="1919229"/>
            <a:ext cx="3099157" cy="1938992"/>
          </a:xfrm>
          <a:prstGeom prst="rect">
            <a:avLst/>
          </a:prstGeom>
          <a:noFill/>
        </p:spPr>
        <p:txBody>
          <a:bodyPr wrap="square" rtlCol="0">
            <a:spAutoFit/>
          </a:bodyPr>
          <a:lstStyle/>
          <a:p>
            <a:r>
              <a:rPr lang="pt-BR" sz="2000" dirty="0">
                <a:solidFill>
                  <a:schemeClr val="bg1"/>
                </a:solidFill>
                <a:latin typeface="+mn-lt"/>
              </a:rPr>
              <a:t>Ao fim do processo, teremos um projeto criado para a nossa aplicação. Usaremos esse espaço para criar o nosso código.</a:t>
            </a:r>
          </a:p>
        </p:txBody>
      </p:sp>
    </p:spTree>
    <p:extLst>
      <p:ext uri="{BB962C8B-B14F-4D97-AF65-F5344CB8AC3E}">
        <p14:creationId xmlns:p14="http://schemas.microsoft.com/office/powerpoint/2010/main" val="24090499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884C-8FA4-4BE1-866E-0D7F521A5B10}"/>
              </a:ext>
            </a:extLst>
          </p:cNvPr>
          <p:cNvSpPr>
            <a:spLocks noGrp="1"/>
          </p:cNvSpPr>
          <p:nvPr>
            <p:ph type="title"/>
          </p:nvPr>
        </p:nvSpPr>
        <p:spPr/>
        <p:txBody>
          <a:bodyPr/>
          <a:lstStyle/>
          <a:p>
            <a:r>
              <a:rPr lang="pt-BR" dirty="0"/>
              <a:t>A Estrutura Básica de um Código C#</a:t>
            </a:r>
          </a:p>
        </p:txBody>
      </p:sp>
      <p:sp>
        <p:nvSpPr>
          <p:cNvPr id="4" name="Google Shape;142;p24">
            <a:extLst>
              <a:ext uri="{FF2B5EF4-FFF2-40B4-BE49-F238E27FC236}">
                <a16:creationId xmlns:a16="http://schemas.microsoft.com/office/drawing/2014/main" id="{6ECC33A9-4EB7-48FD-A9B7-F19479713F40}"/>
              </a:ext>
            </a:extLst>
          </p:cNvPr>
          <p:cNvSpPr txBox="1">
            <a:spLocks noGrp="1"/>
          </p:cNvSpPr>
          <p:nvPr>
            <p:ph type="body" idx="1"/>
          </p:nvPr>
        </p:nvSpPr>
        <p:spPr>
          <a:xfrm>
            <a:off x="311975" y="1174284"/>
            <a:ext cx="4260300" cy="1012800"/>
          </a:xfrm>
          <a:prstGeom prst="rect">
            <a:avLst/>
          </a:prstGeom>
          <a:noFill/>
          <a:ln>
            <a:noFill/>
          </a:ln>
        </p:spPr>
        <p:txBody>
          <a:bodyPr spcFirstLastPara="1" wrap="square" lIns="91425" tIns="91425" rIns="91425" bIns="91425" anchor="t" anchorCtr="0">
            <a:noAutofit/>
          </a:bodyPr>
          <a:lstStyle/>
          <a:p>
            <a:pPr marL="0" lvl="0" indent="0">
              <a:lnSpc>
                <a:spcPct val="100000"/>
              </a:lnSpc>
              <a:buNone/>
            </a:pPr>
            <a:r>
              <a:rPr lang="pt-BR" sz="1400" dirty="0"/>
              <a:t>A diretiva</a:t>
            </a:r>
            <a:r>
              <a:rPr lang="pt-BR" sz="1400" b="1" dirty="0"/>
              <a:t> </a:t>
            </a:r>
            <a:r>
              <a:rPr lang="en" sz="1400" b="1" dirty="0"/>
              <a:t>using </a:t>
            </a:r>
            <a:r>
              <a:rPr lang="pt-BR" sz="1400" dirty="0"/>
              <a:t>cria um alias para um </a:t>
            </a:r>
            <a:r>
              <a:rPr lang="pt-BR" sz="1400" dirty="0" err="1"/>
              <a:t>namespace</a:t>
            </a:r>
            <a:r>
              <a:rPr lang="pt-BR" sz="1400" dirty="0"/>
              <a:t> ou importa tipos definidos em outros </a:t>
            </a:r>
            <a:r>
              <a:rPr lang="pt-BR" sz="1400" dirty="0" err="1"/>
              <a:t>namespaces</a:t>
            </a:r>
            <a:r>
              <a:rPr lang="pt-BR" sz="1400" dirty="0"/>
              <a:t>.</a:t>
            </a:r>
            <a:endParaRPr sz="1400" dirty="0"/>
          </a:p>
        </p:txBody>
      </p:sp>
      <p:sp>
        <p:nvSpPr>
          <p:cNvPr id="5" name="Google Shape;143;p24">
            <a:extLst>
              <a:ext uri="{FF2B5EF4-FFF2-40B4-BE49-F238E27FC236}">
                <a16:creationId xmlns:a16="http://schemas.microsoft.com/office/drawing/2014/main" id="{6189AC39-49B3-4A46-96BF-01042EA4D061}"/>
              </a:ext>
            </a:extLst>
          </p:cNvPr>
          <p:cNvSpPr txBox="1">
            <a:spLocks/>
          </p:cNvSpPr>
          <p:nvPr/>
        </p:nvSpPr>
        <p:spPr>
          <a:xfrm>
            <a:off x="311150" y="3199884"/>
            <a:ext cx="4260850" cy="10128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mn-lt"/>
                <a:ea typeface="Arial"/>
                <a:cs typeface="Arial"/>
                <a:sym typeface="Arial"/>
              </a:defRPr>
            </a:lvl1pPr>
            <a:lvl2pPr marL="914400" marR="0" lvl="1"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eaLnBrk="1" hangingPunct="1">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nSpc>
                <a:spcPct val="100000"/>
              </a:lnSpc>
              <a:buFont typeface="Arial"/>
              <a:buNone/>
            </a:pPr>
            <a:r>
              <a:rPr lang="pt-BR" sz="1400" dirty="0">
                <a:solidFill>
                  <a:schemeClr val="bg1"/>
                </a:solidFill>
              </a:rPr>
              <a:t>O método </a:t>
            </a:r>
            <a:r>
              <a:rPr lang="pt-BR" sz="1400" b="1" dirty="0" err="1">
                <a:solidFill>
                  <a:schemeClr val="bg1"/>
                </a:solidFill>
              </a:rPr>
              <a:t>Main</a:t>
            </a:r>
            <a:r>
              <a:rPr lang="pt-BR" sz="1400" b="1" dirty="0">
                <a:solidFill>
                  <a:schemeClr val="bg1"/>
                </a:solidFill>
              </a:rPr>
              <a:t>()</a:t>
            </a:r>
            <a:r>
              <a:rPr lang="pt-BR" sz="1400" dirty="0">
                <a:solidFill>
                  <a:schemeClr val="bg1"/>
                </a:solidFill>
              </a:rPr>
              <a:t> define o ponto de entrada do programa, isto é, o ponto por onde o SO deve iniciar o processamento da aplicação.</a:t>
            </a:r>
          </a:p>
        </p:txBody>
      </p:sp>
      <p:sp>
        <p:nvSpPr>
          <p:cNvPr id="6" name="Google Shape;145;p24">
            <a:extLst>
              <a:ext uri="{FF2B5EF4-FFF2-40B4-BE49-F238E27FC236}">
                <a16:creationId xmlns:a16="http://schemas.microsoft.com/office/drawing/2014/main" id="{DEA2F87A-655B-4864-AE8F-78EAAD320914}"/>
              </a:ext>
            </a:extLst>
          </p:cNvPr>
          <p:cNvSpPr txBox="1">
            <a:spLocks/>
          </p:cNvSpPr>
          <p:nvPr/>
        </p:nvSpPr>
        <p:spPr>
          <a:xfrm>
            <a:off x="311700" y="2187084"/>
            <a:ext cx="4260850" cy="11945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mn-lt"/>
                <a:ea typeface="Arial"/>
                <a:cs typeface="Arial"/>
                <a:sym typeface="Arial"/>
              </a:defRPr>
            </a:lvl1pPr>
            <a:lvl2pPr marL="914400" marR="0" lvl="1"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eaLnBrk="1" hangingPunct="1">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nSpc>
                <a:spcPct val="100000"/>
              </a:lnSpc>
              <a:buFont typeface="Arial"/>
              <a:buNone/>
            </a:pPr>
            <a:r>
              <a:rPr lang="pt-BR" sz="1400" dirty="0">
                <a:solidFill>
                  <a:schemeClr val="bg1"/>
                </a:solidFill>
              </a:rPr>
              <a:t>Um</a:t>
            </a:r>
            <a:r>
              <a:rPr lang="pt-BR" sz="1400" b="1" dirty="0">
                <a:solidFill>
                  <a:schemeClr val="bg1"/>
                </a:solidFill>
              </a:rPr>
              <a:t> </a:t>
            </a:r>
            <a:r>
              <a:rPr lang="pt-BR" sz="1400" b="1" dirty="0" err="1">
                <a:solidFill>
                  <a:schemeClr val="bg1"/>
                </a:solidFill>
              </a:rPr>
              <a:t>namespace</a:t>
            </a:r>
            <a:r>
              <a:rPr lang="pt-BR" sz="1400" dirty="0">
                <a:solidFill>
                  <a:schemeClr val="bg1"/>
                </a:solidFill>
              </a:rPr>
              <a:t> é o  jeito do .NET de organizar suas </a:t>
            </a:r>
            <a:r>
              <a:rPr lang="pt-BR" sz="1400" b="1" dirty="0">
                <a:solidFill>
                  <a:schemeClr val="bg1"/>
                </a:solidFill>
              </a:rPr>
              <a:t>classes </a:t>
            </a:r>
            <a:r>
              <a:rPr lang="pt-BR" sz="1400" dirty="0">
                <a:solidFill>
                  <a:schemeClr val="bg1"/>
                </a:solidFill>
              </a:rPr>
              <a:t>(junção de um monte de códigos relacionados).</a:t>
            </a:r>
          </a:p>
        </p:txBody>
      </p:sp>
      <p:pic>
        <p:nvPicPr>
          <p:cNvPr id="7" name="Google Shape;144;p24">
            <a:extLst>
              <a:ext uri="{FF2B5EF4-FFF2-40B4-BE49-F238E27FC236}">
                <a16:creationId xmlns:a16="http://schemas.microsoft.com/office/drawing/2014/main" id="{FCAC5C9B-631A-4140-B298-CF227BCEE19D}"/>
              </a:ext>
            </a:extLst>
          </p:cNvPr>
          <p:cNvPicPr preferRelativeResize="0"/>
          <p:nvPr/>
        </p:nvPicPr>
        <p:blipFill rotWithShape="1">
          <a:blip r:embed="rId2">
            <a:alphaModFix/>
          </a:blip>
          <a:srcRect b="2305"/>
          <a:stretch/>
        </p:blipFill>
        <p:spPr>
          <a:xfrm>
            <a:off x="4724400" y="1170125"/>
            <a:ext cx="4107900" cy="3456900"/>
          </a:xfrm>
          <a:prstGeom prst="rect">
            <a:avLst/>
          </a:prstGeom>
          <a:noFill/>
          <a:ln>
            <a:noFill/>
          </a:ln>
        </p:spPr>
      </p:pic>
    </p:spTree>
    <p:extLst>
      <p:ext uri="{BB962C8B-B14F-4D97-AF65-F5344CB8AC3E}">
        <p14:creationId xmlns:p14="http://schemas.microsoft.com/office/powerpoint/2010/main" val="11817694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C4789-0206-49BE-9B91-68EC4B3E3B08}"/>
              </a:ext>
            </a:extLst>
          </p:cNvPr>
          <p:cNvSpPr>
            <a:spLocks noGrp="1"/>
          </p:cNvSpPr>
          <p:nvPr>
            <p:ph type="title"/>
          </p:nvPr>
        </p:nvSpPr>
        <p:spPr/>
        <p:txBody>
          <a:bodyPr/>
          <a:lstStyle/>
          <a:p>
            <a:r>
              <a:rPr lang="pt-BR" dirty="0"/>
              <a:t>Aprendendo a Falar e Escutar</a:t>
            </a:r>
          </a:p>
        </p:txBody>
      </p:sp>
      <p:sp>
        <p:nvSpPr>
          <p:cNvPr id="3" name="Text Placeholder 2">
            <a:extLst>
              <a:ext uri="{FF2B5EF4-FFF2-40B4-BE49-F238E27FC236}">
                <a16:creationId xmlns:a16="http://schemas.microsoft.com/office/drawing/2014/main" id="{957E38E2-0A10-4335-A176-4164770E25E5}"/>
              </a:ext>
            </a:extLst>
          </p:cNvPr>
          <p:cNvSpPr>
            <a:spLocks noGrp="1"/>
          </p:cNvSpPr>
          <p:nvPr>
            <p:ph type="body" idx="1"/>
          </p:nvPr>
        </p:nvSpPr>
        <p:spPr>
          <a:xfrm>
            <a:off x="311700" y="1788670"/>
            <a:ext cx="3999900" cy="2032642"/>
          </a:xfrm>
        </p:spPr>
        <p:txBody>
          <a:bodyPr/>
          <a:lstStyle/>
          <a:p>
            <a:pPr marL="114300" indent="0">
              <a:buNone/>
            </a:pPr>
            <a:r>
              <a:rPr lang="pt-BR" dirty="0"/>
              <a:t>Existem diversos comandos para exibir informações para os usuários em uma aplicação C#, contudo, para início, vamos usar o comando,</a:t>
            </a:r>
          </a:p>
          <a:p>
            <a:pPr marL="114300" indent="0">
              <a:buNone/>
            </a:pPr>
            <a:endParaRPr lang="pt-BR" b="1" dirty="0"/>
          </a:p>
          <a:p>
            <a:pPr marL="114300" indent="0" algn="ctr">
              <a:buNone/>
            </a:pPr>
            <a:r>
              <a:rPr lang="pt-BR" b="1" dirty="0" err="1"/>
              <a:t>System.Console.WriteLine</a:t>
            </a:r>
            <a:r>
              <a:rPr lang="pt-BR" b="1" dirty="0"/>
              <a:t>()</a:t>
            </a:r>
            <a:endParaRPr lang="pt-BR" dirty="0"/>
          </a:p>
        </p:txBody>
      </p:sp>
      <p:sp>
        <p:nvSpPr>
          <p:cNvPr id="4" name="Text Placeholder 3">
            <a:extLst>
              <a:ext uri="{FF2B5EF4-FFF2-40B4-BE49-F238E27FC236}">
                <a16:creationId xmlns:a16="http://schemas.microsoft.com/office/drawing/2014/main" id="{90E9CB6D-4FDF-4BBE-98B4-198E3C47E7DC}"/>
              </a:ext>
            </a:extLst>
          </p:cNvPr>
          <p:cNvSpPr>
            <a:spLocks noGrp="1"/>
          </p:cNvSpPr>
          <p:nvPr>
            <p:ph type="body" idx="2"/>
          </p:nvPr>
        </p:nvSpPr>
        <p:spPr>
          <a:xfrm>
            <a:off x="4832400" y="1788669"/>
            <a:ext cx="3999900" cy="2032642"/>
          </a:xfrm>
        </p:spPr>
        <p:txBody>
          <a:bodyPr/>
          <a:lstStyle/>
          <a:p>
            <a:r>
              <a:rPr lang="pt-BR" dirty="0"/>
              <a:t>Da mesma maneira, também existem muitos comandos para coletar a entrada de um usuário no C#. Para iniciar vamos trabalhar com o,</a:t>
            </a:r>
          </a:p>
          <a:p>
            <a:endParaRPr lang="pt-BR" dirty="0"/>
          </a:p>
          <a:p>
            <a:pPr algn="ctr"/>
            <a:r>
              <a:rPr lang="pt-BR" b="1" dirty="0" err="1"/>
              <a:t>System.Console.ReadLine</a:t>
            </a:r>
            <a:r>
              <a:rPr lang="pt-BR" b="1" dirty="0"/>
              <a:t>()</a:t>
            </a:r>
          </a:p>
        </p:txBody>
      </p:sp>
      <p:sp>
        <p:nvSpPr>
          <p:cNvPr id="5" name="Rectangle 4">
            <a:extLst>
              <a:ext uri="{FF2B5EF4-FFF2-40B4-BE49-F238E27FC236}">
                <a16:creationId xmlns:a16="http://schemas.microsoft.com/office/drawing/2014/main" id="{5F0C71C8-812B-4F2F-8090-577EC4555E79}"/>
              </a:ext>
            </a:extLst>
          </p:cNvPr>
          <p:cNvSpPr/>
          <p:nvPr/>
        </p:nvSpPr>
        <p:spPr>
          <a:xfrm>
            <a:off x="311699" y="1110809"/>
            <a:ext cx="8520599" cy="584775"/>
          </a:xfrm>
          <a:prstGeom prst="rect">
            <a:avLst/>
          </a:prstGeom>
        </p:spPr>
        <p:txBody>
          <a:bodyPr wrap="square">
            <a:spAutoFit/>
          </a:bodyPr>
          <a:lstStyle/>
          <a:p>
            <a:pPr marL="114300" indent="0">
              <a:buNone/>
            </a:pPr>
            <a:r>
              <a:rPr lang="pt-BR" sz="1600" dirty="0">
                <a:solidFill>
                  <a:schemeClr val="bg1"/>
                </a:solidFill>
                <a:latin typeface="+mn-lt"/>
              </a:rPr>
              <a:t>Agora que já temos nosso programa criado, vamos ensiná-lo a escutar o que nós temos a dizer e a responder aos nossos comandos.</a:t>
            </a:r>
          </a:p>
        </p:txBody>
      </p:sp>
      <p:sp>
        <p:nvSpPr>
          <p:cNvPr id="6" name="Rectangle 5">
            <a:extLst>
              <a:ext uri="{FF2B5EF4-FFF2-40B4-BE49-F238E27FC236}">
                <a16:creationId xmlns:a16="http://schemas.microsoft.com/office/drawing/2014/main" id="{CC28A045-414E-48C6-8281-9068960962AE}"/>
              </a:ext>
            </a:extLst>
          </p:cNvPr>
          <p:cNvSpPr/>
          <p:nvPr/>
        </p:nvSpPr>
        <p:spPr>
          <a:xfrm>
            <a:off x="311699" y="3914395"/>
            <a:ext cx="8520599" cy="584775"/>
          </a:xfrm>
          <a:prstGeom prst="rect">
            <a:avLst/>
          </a:prstGeom>
        </p:spPr>
        <p:txBody>
          <a:bodyPr wrap="square">
            <a:spAutoFit/>
          </a:bodyPr>
          <a:lstStyle/>
          <a:p>
            <a:pPr marL="114300" indent="0">
              <a:buNone/>
            </a:pPr>
            <a:r>
              <a:rPr lang="pt-BR" sz="1600" dirty="0">
                <a:solidFill>
                  <a:schemeClr val="bg1"/>
                </a:solidFill>
                <a:latin typeface="+mn-lt"/>
              </a:rPr>
              <a:t>Por enquanto não se preocupem com os detalhes dos comandos, eles ficarão mais claros na medida que avançarmos pelo conteúdo.</a:t>
            </a:r>
          </a:p>
        </p:txBody>
      </p:sp>
    </p:spTree>
    <p:extLst>
      <p:ext uri="{BB962C8B-B14F-4D97-AF65-F5344CB8AC3E}">
        <p14:creationId xmlns:p14="http://schemas.microsoft.com/office/powerpoint/2010/main" val="4188024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p:txBody>
          <a:bodyPr/>
          <a:lstStyle/>
          <a:p>
            <a:pPr lvl="0"/>
            <a:r>
              <a:rPr lang="pt-BR" dirty="0">
                <a:sym typeface="Montserrat"/>
              </a:rPr>
              <a:t>Lógica, Inferências e Premissas...</a:t>
            </a:r>
          </a:p>
        </p:txBody>
      </p:sp>
      <p:sp>
        <p:nvSpPr>
          <p:cNvPr id="2" name="Text Placeholder 1">
            <a:extLst>
              <a:ext uri="{FF2B5EF4-FFF2-40B4-BE49-F238E27FC236}">
                <a16:creationId xmlns:a16="http://schemas.microsoft.com/office/drawing/2014/main" id="{E7333CB9-36A5-4C23-B17B-5B6F0A98ABBF}"/>
              </a:ext>
            </a:extLst>
          </p:cNvPr>
          <p:cNvSpPr>
            <a:spLocks noGrp="1"/>
          </p:cNvSpPr>
          <p:nvPr>
            <p:ph type="body" idx="1"/>
          </p:nvPr>
        </p:nvSpPr>
        <p:spPr/>
        <p:txBody>
          <a:bodyPr/>
          <a:lstStyle/>
          <a:p>
            <a:r>
              <a:rPr lang="pt-BR" b="1" dirty="0"/>
              <a:t>Lógica</a:t>
            </a:r>
            <a:r>
              <a:rPr lang="pt-BR" dirty="0"/>
              <a:t>: É o estudo sistemático do raciocínio, do pensamento dedutivo através de inferências.</a:t>
            </a:r>
          </a:p>
          <a:p>
            <a:endParaRPr lang="pt-BR" dirty="0"/>
          </a:p>
          <a:p>
            <a:r>
              <a:rPr lang="pt-BR" b="1" dirty="0"/>
              <a:t>Inferência</a:t>
            </a:r>
            <a:r>
              <a:rPr lang="pt-BR" dirty="0"/>
              <a:t>: É o nome dado a cada passo no raciocínio lógico, indo de premissas até conclusões lógicas. </a:t>
            </a:r>
          </a:p>
          <a:p>
            <a:endParaRPr lang="pt-BR" dirty="0"/>
          </a:p>
          <a:p>
            <a:r>
              <a:rPr lang="pt-BR" b="1" dirty="0"/>
              <a:t>Premissas</a:t>
            </a:r>
            <a:r>
              <a:rPr lang="pt-BR" dirty="0"/>
              <a:t>: São proposições que servem como base para um raciocínio lógico.</a:t>
            </a:r>
          </a:p>
        </p:txBody>
      </p:sp>
    </p:spTree>
    <p:extLst>
      <p:ext uri="{BB962C8B-B14F-4D97-AF65-F5344CB8AC3E}">
        <p14:creationId xmlns:p14="http://schemas.microsoft.com/office/powerpoint/2010/main" val="1363743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86463-576C-4FEF-AFDB-CF5BA5B1EB28}"/>
              </a:ext>
            </a:extLst>
          </p:cNvPr>
          <p:cNvSpPr>
            <a:spLocks noGrp="1"/>
          </p:cNvSpPr>
          <p:nvPr>
            <p:ph type="title"/>
          </p:nvPr>
        </p:nvSpPr>
        <p:spPr/>
        <p:txBody>
          <a:bodyPr/>
          <a:lstStyle/>
          <a:p>
            <a:r>
              <a:rPr lang="pt-BR" dirty="0"/>
              <a:t>Lembrar é Viver</a:t>
            </a:r>
          </a:p>
        </p:txBody>
      </p:sp>
      <p:sp>
        <p:nvSpPr>
          <p:cNvPr id="5" name="Text Placeholder 4">
            <a:extLst>
              <a:ext uri="{FF2B5EF4-FFF2-40B4-BE49-F238E27FC236}">
                <a16:creationId xmlns:a16="http://schemas.microsoft.com/office/drawing/2014/main" id="{47906C64-A762-4746-882E-BEE7094225EE}"/>
              </a:ext>
            </a:extLst>
          </p:cNvPr>
          <p:cNvSpPr>
            <a:spLocks noGrp="1"/>
          </p:cNvSpPr>
          <p:nvPr>
            <p:ph type="body" idx="1"/>
          </p:nvPr>
        </p:nvSpPr>
        <p:spPr/>
        <p:txBody>
          <a:bodyPr/>
          <a:lstStyle/>
          <a:p>
            <a:r>
              <a:rPr lang="pt-BR" dirty="0"/>
              <a:t>Agora já sabemos como fazer para o nosso programa exibir e receber informações, podemos começar a interagir com eles, contudo, isso não é muito útil se a aplicação não conseguir se lembrar do que os usuários “disseram”.</a:t>
            </a:r>
          </a:p>
          <a:p>
            <a:endParaRPr lang="pt-BR" dirty="0"/>
          </a:p>
          <a:p>
            <a:r>
              <a:rPr lang="pt-BR" dirty="0"/>
              <a:t>Para resolver esse problema vamos falar um pouco sobre as variáveis.</a:t>
            </a:r>
          </a:p>
        </p:txBody>
      </p:sp>
    </p:spTree>
    <p:extLst>
      <p:ext uri="{BB962C8B-B14F-4D97-AF65-F5344CB8AC3E}">
        <p14:creationId xmlns:p14="http://schemas.microsoft.com/office/powerpoint/2010/main" val="34919298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CF75E-EAA7-4F9B-A975-B377A623F72B}"/>
              </a:ext>
            </a:extLst>
          </p:cNvPr>
          <p:cNvSpPr>
            <a:spLocks noGrp="1"/>
          </p:cNvSpPr>
          <p:nvPr>
            <p:ph type="title"/>
          </p:nvPr>
        </p:nvSpPr>
        <p:spPr/>
        <p:txBody>
          <a:bodyPr/>
          <a:lstStyle/>
          <a:p>
            <a:r>
              <a:rPr lang="pt-BR" dirty="0"/>
              <a:t>Variáveis e seus tipos</a:t>
            </a:r>
          </a:p>
        </p:txBody>
      </p:sp>
      <p:sp>
        <p:nvSpPr>
          <p:cNvPr id="4" name="Text Placeholder 3">
            <a:extLst>
              <a:ext uri="{FF2B5EF4-FFF2-40B4-BE49-F238E27FC236}">
                <a16:creationId xmlns:a16="http://schemas.microsoft.com/office/drawing/2014/main" id="{B97D9C26-20DA-43F0-8F53-3541C60451E1}"/>
              </a:ext>
            </a:extLst>
          </p:cNvPr>
          <p:cNvSpPr>
            <a:spLocks noGrp="1"/>
          </p:cNvSpPr>
          <p:nvPr>
            <p:ph type="body" idx="1"/>
          </p:nvPr>
        </p:nvSpPr>
        <p:spPr/>
        <p:txBody>
          <a:bodyPr/>
          <a:lstStyle/>
          <a:p>
            <a:r>
              <a:rPr lang="pt-BR" dirty="0"/>
              <a:t>Variáveis são “locais” onde nós podemos armazenar informações para que elas sejam processadas mais tarde.</a:t>
            </a:r>
          </a:p>
          <a:p>
            <a:endParaRPr lang="pt-BR" dirty="0"/>
          </a:p>
          <a:p>
            <a:r>
              <a:rPr lang="pt-BR" dirty="0"/>
              <a:t>Toda variável tem obrigatoriamente duas partes:</a:t>
            </a:r>
          </a:p>
          <a:p>
            <a:r>
              <a:rPr lang="pt-BR" b="1" dirty="0"/>
              <a:t>Tipo</a:t>
            </a:r>
            <a:r>
              <a:rPr lang="pt-BR" dirty="0"/>
              <a:t> – Utilizado para determinar o tipo de valor armazenado na variável.</a:t>
            </a:r>
          </a:p>
          <a:p>
            <a:r>
              <a:rPr lang="pt-BR" b="1" dirty="0"/>
              <a:t>Nome</a:t>
            </a:r>
            <a:r>
              <a:rPr lang="pt-BR" dirty="0"/>
              <a:t> – Utilizado para identificar a variável dentro de um programa.</a:t>
            </a:r>
          </a:p>
        </p:txBody>
      </p:sp>
      <p:sp>
        <p:nvSpPr>
          <p:cNvPr id="5" name="Text Placeholder 4">
            <a:extLst>
              <a:ext uri="{FF2B5EF4-FFF2-40B4-BE49-F238E27FC236}">
                <a16:creationId xmlns:a16="http://schemas.microsoft.com/office/drawing/2014/main" id="{C52DFC7C-15A3-4F79-8171-97E0633661AC}"/>
              </a:ext>
            </a:extLst>
          </p:cNvPr>
          <p:cNvSpPr>
            <a:spLocks noGrp="1"/>
          </p:cNvSpPr>
          <p:nvPr>
            <p:ph type="body" idx="2"/>
          </p:nvPr>
        </p:nvSpPr>
        <p:spPr/>
        <p:txBody>
          <a:bodyPr anchor="ctr" anchorCtr="0"/>
          <a:lstStyle/>
          <a:p>
            <a:r>
              <a:rPr lang="pt-BR" sz="2000" dirty="0" err="1">
                <a:solidFill>
                  <a:srgbClr val="569CD6"/>
                </a:solidFill>
                <a:latin typeface="Consolas" panose="020B0609020204030204" pitchFamily="49" charset="0"/>
              </a:rPr>
              <a:t>string</a:t>
            </a:r>
            <a:r>
              <a:rPr lang="pt-BR" sz="2000" dirty="0">
                <a:solidFill>
                  <a:srgbClr val="D4D4D4"/>
                </a:solidFill>
                <a:latin typeface="Consolas" panose="020B0609020204030204" pitchFamily="49" charset="0"/>
              </a:rPr>
              <a:t> </a:t>
            </a:r>
            <a:r>
              <a:rPr lang="pt-BR" sz="2000" dirty="0">
                <a:solidFill>
                  <a:srgbClr val="9CDCFE"/>
                </a:solidFill>
                <a:latin typeface="Consolas" panose="020B0609020204030204" pitchFamily="49" charset="0"/>
              </a:rPr>
              <a:t>nome</a:t>
            </a:r>
            <a:r>
              <a:rPr lang="pt-BR" sz="2000" dirty="0">
                <a:solidFill>
                  <a:srgbClr val="D4D4D4"/>
                </a:solidFill>
                <a:latin typeface="Consolas" panose="020B0609020204030204" pitchFamily="49" charset="0"/>
              </a:rPr>
              <a:t> = </a:t>
            </a:r>
            <a:r>
              <a:rPr lang="pt-BR" sz="2000" dirty="0">
                <a:solidFill>
                  <a:srgbClr val="CE9178"/>
                </a:solidFill>
                <a:latin typeface="Consolas" panose="020B0609020204030204" pitchFamily="49" charset="0"/>
              </a:rPr>
              <a:t>""</a:t>
            </a:r>
            <a:r>
              <a:rPr lang="pt-BR" sz="2000" dirty="0">
                <a:solidFill>
                  <a:srgbClr val="D4D4D4"/>
                </a:solidFill>
                <a:latin typeface="Consolas" panose="020B0609020204030204" pitchFamily="49" charset="0"/>
              </a:rPr>
              <a:t>;</a:t>
            </a:r>
          </a:p>
          <a:p>
            <a:r>
              <a:rPr lang="pt-BR" sz="2000" dirty="0" err="1">
                <a:solidFill>
                  <a:srgbClr val="569CD6"/>
                </a:solidFill>
                <a:latin typeface="Consolas" panose="020B0609020204030204" pitchFamily="49" charset="0"/>
              </a:rPr>
              <a:t>int</a:t>
            </a:r>
            <a:r>
              <a:rPr lang="pt-BR" sz="2000" dirty="0">
                <a:solidFill>
                  <a:srgbClr val="D4D4D4"/>
                </a:solidFill>
                <a:latin typeface="Consolas" panose="020B0609020204030204" pitchFamily="49" charset="0"/>
              </a:rPr>
              <a:t> </a:t>
            </a:r>
            <a:r>
              <a:rPr lang="pt-BR" sz="2000" dirty="0">
                <a:solidFill>
                  <a:srgbClr val="9CDCFE"/>
                </a:solidFill>
                <a:latin typeface="Consolas" panose="020B0609020204030204" pitchFamily="49" charset="0"/>
              </a:rPr>
              <a:t>idade</a:t>
            </a:r>
            <a:r>
              <a:rPr lang="pt-BR" sz="2000" dirty="0">
                <a:solidFill>
                  <a:srgbClr val="D4D4D4"/>
                </a:solidFill>
                <a:latin typeface="Consolas" panose="020B0609020204030204" pitchFamily="49" charset="0"/>
              </a:rPr>
              <a:t> = </a:t>
            </a:r>
            <a:r>
              <a:rPr lang="pt-BR" sz="2000" dirty="0">
                <a:solidFill>
                  <a:srgbClr val="B5CEA8"/>
                </a:solidFill>
                <a:latin typeface="Consolas" panose="020B0609020204030204" pitchFamily="49" charset="0"/>
              </a:rPr>
              <a:t>0</a:t>
            </a:r>
            <a:r>
              <a:rPr lang="pt-BR" sz="2000" dirty="0">
                <a:solidFill>
                  <a:srgbClr val="D4D4D4"/>
                </a:solidFill>
                <a:latin typeface="Consolas" panose="020B0609020204030204" pitchFamily="49" charset="0"/>
              </a:rPr>
              <a:t>;</a:t>
            </a:r>
          </a:p>
          <a:p>
            <a:r>
              <a:rPr lang="pt-BR" sz="2000" dirty="0" err="1">
                <a:solidFill>
                  <a:srgbClr val="569CD6"/>
                </a:solidFill>
                <a:latin typeface="Consolas" panose="020B0609020204030204" pitchFamily="49" charset="0"/>
              </a:rPr>
              <a:t>string</a:t>
            </a:r>
            <a:r>
              <a:rPr lang="pt-BR" sz="2000" dirty="0">
                <a:solidFill>
                  <a:srgbClr val="D4D4D4"/>
                </a:solidFill>
                <a:latin typeface="Consolas" panose="020B0609020204030204" pitchFamily="49" charset="0"/>
              </a:rPr>
              <a:t> </a:t>
            </a:r>
            <a:r>
              <a:rPr lang="pt-BR" sz="2000" dirty="0">
                <a:solidFill>
                  <a:srgbClr val="9CDCFE"/>
                </a:solidFill>
                <a:latin typeface="Consolas" panose="020B0609020204030204" pitchFamily="49" charset="0"/>
              </a:rPr>
              <a:t>telefone</a:t>
            </a:r>
            <a:r>
              <a:rPr lang="pt-BR" sz="2000" dirty="0">
                <a:solidFill>
                  <a:srgbClr val="D4D4D4"/>
                </a:solidFill>
                <a:latin typeface="Consolas" panose="020B0609020204030204" pitchFamily="49" charset="0"/>
              </a:rPr>
              <a:t> = </a:t>
            </a:r>
            <a:r>
              <a:rPr lang="pt-BR" sz="2000" dirty="0">
                <a:solidFill>
                  <a:srgbClr val="CE9178"/>
                </a:solidFill>
                <a:latin typeface="Consolas" panose="020B0609020204030204" pitchFamily="49" charset="0"/>
              </a:rPr>
              <a:t>""</a:t>
            </a:r>
            <a:r>
              <a:rPr lang="pt-BR" sz="20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10761811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9B0739A-D7E1-4633-97E0-7C4A63F59882}"/>
              </a:ext>
            </a:extLst>
          </p:cNvPr>
          <p:cNvSpPr>
            <a:spLocks noGrp="1"/>
          </p:cNvSpPr>
          <p:nvPr>
            <p:ph type="title"/>
          </p:nvPr>
        </p:nvSpPr>
        <p:spPr/>
        <p:txBody>
          <a:bodyPr/>
          <a:lstStyle/>
          <a:p>
            <a:r>
              <a:rPr lang="pt-BR" dirty="0"/>
              <a:t>Como Criar Nomes de Variáveis</a:t>
            </a:r>
          </a:p>
        </p:txBody>
      </p:sp>
      <p:sp>
        <p:nvSpPr>
          <p:cNvPr id="6" name="Text Placeholder 5">
            <a:extLst>
              <a:ext uri="{FF2B5EF4-FFF2-40B4-BE49-F238E27FC236}">
                <a16:creationId xmlns:a16="http://schemas.microsoft.com/office/drawing/2014/main" id="{159483E3-CE64-45FE-A8E3-86FD86638C38}"/>
              </a:ext>
            </a:extLst>
          </p:cNvPr>
          <p:cNvSpPr>
            <a:spLocks noGrp="1"/>
          </p:cNvSpPr>
          <p:nvPr>
            <p:ph type="body" idx="1"/>
          </p:nvPr>
        </p:nvSpPr>
        <p:spPr/>
        <p:txBody>
          <a:bodyPr/>
          <a:lstStyle/>
          <a:p>
            <a:pPr>
              <a:buClr>
                <a:schemeClr val="bg1"/>
              </a:buClr>
              <a:buFont typeface="Arial" panose="020B0604020202020204" pitchFamily="34" charset="0"/>
              <a:buChar char="•"/>
            </a:pPr>
            <a:r>
              <a:rPr lang="pt-BR" sz="1600" dirty="0"/>
              <a:t>Todo nome pode conter letras e pode conter números, e alguns caracteres especiais;</a:t>
            </a:r>
          </a:p>
          <a:p>
            <a:pPr>
              <a:buClr>
                <a:schemeClr val="bg1"/>
              </a:buClr>
              <a:buFont typeface="Arial" panose="020B0604020202020204" pitchFamily="34" charset="0"/>
              <a:buChar char="•"/>
            </a:pPr>
            <a:endParaRPr lang="pt-BR" sz="1600" dirty="0"/>
          </a:p>
          <a:p>
            <a:pPr>
              <a:buClr>
                <a:schemeClr val="bg1"/>
              </a:buClr>
              <a:buFont typeface="Arial" panose="020B0604020202020204" pitchFamily="34" charset="0"/>
              <a:buChar char="•"/>
            </a:pPr>
            <a:r>
              <a:rPr lang="pt-BR" sz="1600" dirty="0"/>
              <a:t>Toda variável deve começar com uma letra;</a:t>
            </a:r>
          </a:p>
          <a:p>
            <a:pPr>
              <a:buClr>
                <a:schemeClr val="bg1"/>
              </a:buClr>
              <a:buFont typeface="Arial" panose="020B0604020202020204" pitchFamily="34" charset="0"/>
              <a:buChar char="•"/>
            </a:pPr>
            <a:endParaRPr lang="pt-BR" sz="1600" dirty="0"/>
          </a:p>
          <a:p>
            <a:pPr>
              <a:buClr>
                <a:schemeClr val="bg1"/>
              </a:buClr>
              <a:buFont typeface="Arial" panose="020B0604020202020204" pitchFamily="34" charset="0"/>
              <a:buChar char="•"/>
            </a:pPr>
            <a:r>
              <a:rPr lang="pt-BR" sz="1600" dirty="0"/>
              <a:t>No C#, maiúsculas e minúsculas são consideradas caracteres diferentes;</a:t>
            </a:r>
          </a:p>
          <a:p>
            <a:pPr>
              <a:buClr>
                <a:schemeClr val="bg1"/>
              </a:buClr>
              <a:buFont typeface="Arial" panose="020B0604020202020204" pitchFamily="34" charset="0"/>
              <a:buChar char="•"/>
            </a:pPr>
            <a:endParaRPr lang="pt-BR" sz="1600" dirty="0"/>
          </a:p>
          <a:p>
            <a:pPr>
              <a:buClr>
                <a:schemeClr val="bg1"/>
              </a:buClr>
              <a:buFont typeface="Arial" panose="020B0604020202020204" pitchFamily="34" charset="0"/>
              <a:buChar char="•"/>
            </a:pPr>
            <a:r>
              <a:rPr lang="pt-BR" sz="1600" dirty="0"/>
              <a:t>Escolha nomes que significam alguma coisa e indiquem a função da variável no programa. Por exemplo: nome, telefone, endereço.</a:t>
            </a:r>
          </a:p>
          <a:p>
            <a:pPr>
              <a:buClr>
                <a:schemeClr val="bg1"/>
              </a:buClr>
              <a:buFont typeface="Arial" panose="020B0604020202020204" pitchFamily="34" charset="0"/>
              <a:buChar char="•"/>
            </a:pPr>
            <a:endParaRPr lang="pt-BR" sz="1600" dirty="0"/>
          </a:p>
          <a:p>
            <a:pPr>
              <a:buClr>
                <a:schemeClr val="bg1"/>
              </a:buClr>
              <a:buFont typeface="Arial" panose="020B0604020202020204" pitchFamily="34" charset="0"/>
              <a:buChar char="•"/>
            </a:pPr>
            <a:r>
              <a:rPr lang="pt-BR" sz="1600" dirty="0"/>
              <a:t>Caso no nome da variável seja composto, use o </a:t>
            </a:r>
            <a:r>
              <a:rPr lang="pt-BR" sz="1600" dirty="0" err="1"/>
              <a:t>camelCase</a:t>
            </a:r>
            <a:r>
              <a:rPr lang="pt-BR" sz="1600" dirty="0"/>
              <a:t> para separá-las.</a:t>
            </a:r>
          </a:p>
        </p:txBody>
      </p:sp>
    </p:spTree>
    <p:extLst>
      <p:ext uri="{BB962C8B-B14F-4D97-AF65-F5344CB8AC3E}">
        <p14:creationId xmlns:p14="http://schemas.microsoft.com/office/powerpoint/2010/main" val="8823027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2CDB2-2ADB-4329-BD83-6408DE1A9472}"/>
              </a:ext>
            </a:extLst>
          </p:cNvPr>
          <p:cNvSpPr>
            <a:spLocks noGrp="1"/>
          </p:cNvSpPr>
          <p:nvPr>
            <p:ph type="title"/>
          </p:nvPr>
        </p:nvSpPr>
        <p:spPr/>
        <p:txBody>
          <a:bodyPr/>
          <a:lstStyle/>
          <a:p>
            <a:r>
              <a:rPr lang="pt-BR" dirty="0"/>
              <a:t>Tipo de Variáveis</a:t>
            </a:r>
          </a:p>
        </p:txBody>
      </p:sp>
      <p:sp>
        <p:nvSpPr>
          <p:cNvPr id="3" name="Text Placeholder 2">
            <a:extLst>
              <a:ext uri="{FF2B5EF4-FFF2-40B4-BE49-F238E27FC236}">
                <a16:creationId xmlns:a16="http://schemas.microsoft.com/office/drawing/2014/main" id="{22FA946D-46DF-41E9-85B4-F9A68BCAFBD1}"/>
              </a:ext>
            </a:extLst>
          </p:cNvPr>
          <p:cNvSpPr>
            <a:spLocks noGrp="1"/>
          </p:cNvSpPr>
          <p:nvPr>
            <p:ph type="body" idx="1"/>
          </p:nvPr>
        </p:nvSpPr>
        <p:spPr/>
        <p:txBody>
          <a:bodyPr/>
          <a:lstStyle/>
          <a:p>
            <a:pPr marL="114300" indent="0">
              <a:buNone/>
            </a:pPr>
            <a:r>
              <a:rPr lang="pt-BR" dirty="0"/>
              <a:t>No C# os tipos das variáveis podem ser internos ou personalizados. Os tipos internos:</a:t>
            </a:r>
          </a:p>
          <a:p>
            <a:pPr>
              <a:buClr>
                <a:schemeClr val="bg1"/>
              </a:buClr>
            </a:pPr>
            <a:r>
              <a:rPr lang="pt-BR" dirty="0"/>
              <a:t>Os tipos internos são um conjunto padrão de tipos fornecidos pelo C# para representar números inteiros, valores de ponto flutuante, expressões boolianas, caracteres de texto, valores decimais e outros tipos de dados.</a:t>
            </a:r>
          </a:p>
          <a:p>
            <a:pPr>
              <a:buClr>
                <a:schemeClr val="bg1"/>
              </a:buClr>
            </a:pPr>
            <a:r>
              <a:rPr lang="pt-BR" dirty="0"/>
              <a:t>Já os tipos personalizados, são tipos criados pelos usuários através de estruturas especiais como Classes, Interfaces, </a:t>
            </a:r>
            <a:r>
              <a:rPr lang="pt-BR" dirty="0" err="1"/>
              <a:t>Structs</a:t>
            </a:r>
            <a:r>
              <a:rPr lang="pt-BR" dirty="0"/>
              <a:t> e </a:t>
            </a:r>
            <a:r>
              <a:rPr lang="pt-BR" dirty="0" err="1"/>
              <a:t>Enums</a:t>
            </a:r>
            <a:r>
              <a:rPr lang="pt-BR" dirty="0"/>
              <a:t>. </a:t>
            </a:r>
          </a:p>
        </p:txBody>
      </p:sp>
    </p:spTree>
    <p:extLst>
      <p:ext uri="{BB962C8B-B14F-4D97-AF65-F5344CB8AC3E}">
        <p14:creationId xmlns:p14="http://schemas.microsoft.com/office/powerpoint/2010/main" val="29695227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E94A0-5078-457C-9263-DD3FCF895732}"/>
              </a:ext>
            </a:extLst>
          </p:cNvPr>
          <p:cNvSpPr>
            <a:spLocks noGrp="1"/>
          </p:cNvSpPr>
          <p:nvPr>
            <p:ph type="title"/>
          </p:nvPr>
        </p:nvSpPr>
        <p:spPr>
          <a:xfrm>
            <a:off x="311700" y="270853"/>
            <a:ext cx="8520600" cy="572700"/>
          </a:xfrm>
        </p:spPr>
        <p:txBody>
          <a:bodyPr/>
          <a:lstStyle/>
          <a:p>
            <a:r>
              <a:rPr lang="pt-BR" dirty="0"/>
              <a:t>Tipos de Variáveis Internos</a:t>
            </a:r>
          </a:p>
        </p:txBody>
      </p:sp>
      <p:graphicFrame>
        <p:nvGraphicFramePr>
          <p:cNvPr id="4" name="Table 3">
            <a:extLst>
              <a:ext uri="{FF2B5EF4-FFF2-40B4-BE49-F238E27FC236}">
                <a16:creationId xmlns:a16="http://schemas.microsoft.com/office/drawing/2014/main" id="{C516918D-57FF-412F-B7B0-8AF29461C017}"/>
              </a:ext>
            </a:extLst>
          </p:cNvPr>
          <p:cNvGraphicFramePr>
            <a:graphicFrameLocks noGrp="1"/>
          </p:cNvGraphicFramePr>
          <p:nvPr>
            <p:extLst>
              <p:ext uri="{D42A27DB-BD31-4B8C-83A1-F6EECF244321}">
                <p14:modId xmlns:p14="http://schemas.microsoft.com/office/powerpoint/2010/main" val="1835302521"/>
              </p:ext>
            </p:extLst>
          </p:nvPr>
        </p:nvGraphicFramePr>
        <p:xfrm>
          <a:off x="485872" y="1017725"/>
          <a:ext cx="5969628" cy="3914304"/>
        </p:xfrm>
        <a:graphic>
          <a:graphicData uri="http://schemas.openxmlformats.org/drawingml/2006/table">
            <a:tbl>
              <a:tblPr firstRow="1"/>
              <a:tblGrid>
                <a:gridCol w="1482079">
                  <a:extLst>
                    <a:ext uri="{9D8B030D-6E8A-4147-A177-3AD203B41FA5}">
                      <a16:colId xmlns:a16="http://schemas.microsoft.com/office/drawing/2014/main" val="752083115"/>
                    </a:ext>
                  </a:extLst>
                </a:gridCol>
                <a:gridCol w="4487549">
                  <a:extLst>
                    <a:ext uri="{9D8B030D-6E8A-4147-A177-3AD203B41FA5}">
                      <a16:colId xmlns:a16="http://schemas.microsoft.com/office/drawing/2014/main" val="2893756178"/>
                    </a:ext>
                  </a:extLst>
                </a:gridCol>
              </a:tblGrid>
              <a:tr h="209761">
                <a:tc>
                  <a:txBody>
                    <a:bodyPr/>
                    <a:lstStyle/>
                    <a:p>
                      <a:r>
                        <a:rPr lang="pt-BR" sz="1600" b="1" dirty="0"/>
                        <a:t>Tipo</a:t>
                      </a:r>
                    </a:p>
                  </a:txBody>
                  <a:tcPr marL="64056" marR="64056" marT="32028" marB="32028" anchor="ctr">
                    <a:solidFill>
                      <a:schemeClr val="bg2">
                        <a:lumMod val="50000"/>
                      </a:schemeClr>
                    </a:solidFill>
                  </a:tcPr>
                </a:tc>
                <a:tc>
                  <a:txBody>
                    <a:bodyPr/>
                    <a:lstStyle/>
                    <a:p>
                      <a:r>
                        <a:rPr lang="pt-BR" sz="1600" b="1" dirty="0"/>
                        <a:t>Valores</a:t>
                      </a:r>
                    </a:p>
                  </a:txBody>
                  <a:tcPr marL="64056" marR="64056" marT="32028" marB="32028" anchor="ctr">
                    <a:solidFill>
                      <a:schemeClr val="bg2">
                        <a:lumMod val="50000"/>
                      </a:schemeClr>
                    </a:solidFill>
                  </a:tcPr>
                </a:tc>
                <a:extLst>
                  <a:ext uri="{0D108BD9-81ED-4DB2-BD59-A6C34878D82A}">
                    <a16:rowId xmlns:a16="http://schemas.microsoft.com/office/drawing/2014/main" val="2710721457"/>
                  </a:ext>
                </a:extLst>
              </a:tr>
              <a:tr h="268835">
                <a:tc>
                  <a:txBody>
                    <a:bodyPr/>
                    <a:lstStyle/>
                    <a:p>
                      <a:r>
                        <a:rPr lang="pt-BR" sz="1400" b="1" dirty="0" err="1"/>
                        <a:t>bool</a:t>
                      </a:r>
                      <a:endParaRPr lang="pt-BR" sz="1400" b="1" dirty="0"/>
                    </a:p>
                  </a:txBody>
                  <a:tcPr marL="64056" marR="64056" marT="32028" marB="32028" anchor="ctr"/>
                </a:tc>
                <a:tc>
                  <a:txBody>
                    <a:bodyPr/>
                    <a:lstStyle/>
                    <a:p>
                      <a:pPr algn="l"/>
                      <a:r>
                        <a:rPr lang="pt-BR" sz="1200" dirty="0" err="1"/>
                        <a:t>True</a:t>
                      </a:r>
                      <a:r>
                        <a:rPr lang="pt-BR" sz="1200" dirty="0"/>
                        <a:t>, False</a:t>
                      </a:r>
                    </a:p>
                  </a:txBody>
                  <a:tcPr marL="64056" marR="64056" marT="32028" marB="32028" anchor="ctr"/>
                </a:tc>
                <a:extLst>
                  <a:ext uri="{0D108BD9-81ED-4DB2-BD59-A6C34878D82A}">
                    <a16:rowId xmlns:a16="http://schemas.microsoft.com/office/drawing/2014/main" val="123327709"/>
                  </a:ext>
                </a:extLst>
              </a:tr>
              <a:tr h="268835">
                <a:tc>
                  <a:txBody>
                    <a:bodyPr/>
                    <a:lstStyle/>
                    <a:p>
                      <a:r>
                        <a:rPr lang="pt-BR" sz="1400" b="1" dirty="0"/>
                        <a:t>byte</a:t>
                      </a:r>
                    </a:p>
                  </a:txBody>
                  <a:tcPr marL="64056" marR="64056" marT="32028" marB="32028" anchor="ctr"/>
                </a:tc>
                <a:tc>
                  <a:txBody>
                    <a:bodyPr/>
                    <a:lstStyle/>
                    <a:p>
                      <a:r>
                        <a:rPr lang="pt-BR" sz="1200" dirty="0"/>
                        <a:t>0 a 255</a:t>
                      </a:r>
                    </a:p>
                  </a:txBody>
                  <a:tcPr marL="64056" marR="64056" marT="32028" marB="32028" anchor="ctr"/>
                </a:tc>
                <a:extLst>
                  <a:ext uri="{0D108BD9-81ED-4DB2-BD59-A6C34878D82A}">
                    <a16:rowId xmlns:a16="http://schemas.microsoft.com/office/drawing/2014/main" val="1793010920"/>
                  </a:ext>
                </a:extLst>
              </a:tr>
              <a:tr h="268835">
                <a:tc>
                  <a:txBody>
                    <a:bodyPr/>
                    <a:lstStyle/>
                    <a:p>
                      <a:r>
                        <a:rPr lang="pt-BR" sz="1400" b="1" dirty="0" err="1"/>
                        <a:t>sbyte</a:t>
                      </a:r>
                      <a:endParaRPr lang="pt-BR" sz="1400" b="1" dirty="0"/>
                    </a:p>
                  </a:txBody>
                  <a:tcPr marL="64056" marR="64056" marT="32028" marB="32028" anchor="ctr"/>
                </a:tc>
                <a:tc>
                  <a:txBody>
                    <a:bodyPr/>
                    <a:lstStyle/>
                    <a:p>
                      <a:r>
                        <a:rPr lang="pt-BR" sz="1200" dirty="0"/>
                        <a:t>-128 a 127</a:t>
                      </a:r>
                    </a:p>
                  </a:txBody>
                  <a:tcPr marL="64056" marR="64056" marT="32028" marB="32028" anchor="ctr"/>
                </a:tc>
                <a:extLst>
                  <a:ext uri="{0D108BD9-81ED-4DB2-BD59-A6C34878D82A}">
                    <a16:rowId xmlns:a16="http://schemas.microsoft.com/office/drawing/2014/main" val="3678847294"/>
                  </a:ext>
                </a:extLst>
              </a:tr>
              <a:tr h="268835">
                <a:tc>
                  <a:txBody>
                    <a:bodyPr/>
                    <a:lstStyle/>
                    <a:p>
                      <a:r>
                        <a:rPr lang="pt-BR" sz="1400" b="1" dirty="0"/>
                        <a:t>char</a:t>
                      </a:r>
                    </a:p>
                  </a:txBody>
                  <a:tcPr marL="64056" marR="64056" marT="32028" marB="32028" anchor="ctr"/>
                </a:tc>
                <a:tc>
                  <a:txBody>
                    <a:bodyPr/>
                    <a:lstStyle/>
                    <a:p>
                      <a:r>
                        <a:rPr lang="pl-PL" sz="1200" dirty="0"/>
                        <a:t>U+0000 a U+FFFF</a:t>
                      </a:r>
                      <a:endParaRPr lang="pt-BR" sz="1200" dirty="0"/>
                    </a:p>
                  </a:txBody>
                  <a:tcPr marL="64056" marR="64056" marT="32028" marB="32028" anchor="ctr"/>
                </a:tc>
                <a:extLst>
                  <a:ext uri="{0D108BD9-81ED-4DB2-BD59-A6C34878D82A}">
                    <a16:rowId xmlns:a16="http://schemas.microsoft.com/office/drawing/2014/main" val="969661742"/>
                  </a:ext>
                </a:extLst>
              </a:tr>
              <a:tr h="268835">
                <a:tc>
                  <a:txBody>
                    <a:bodyPr/>
                    <a:lstStyle/>
                    <a:p>
                      <a:r>
                        <a:rPr lang="pt-BR" sz="1400" b="1" dirty="0"/>
                        <a:t>decimal</a:t>
                      </a:r>
                    </a:p>
                  </a:txBody>
                  <a:tcPr marL="64056" marR="64056" marT="32028" marB="32028" anchor="ctr"/>
                </a:tc>
                <a:tc>
                  <a:txBody>
                    <a:bodyPr/>
                    <a:lstStyle/>
                    <a:p>
                      <a:r>
                        <a:rPr lang="pt-BR" sz="1200" dirty="0"/>
                        <a:t>±1,0 x 10</a:t>
                      </a:r>
                      <a:r>
                        <a:rPr lang="pt-BR" sz="1200" baseline="30000" dirty="0"/>
                        <a:t>-28</a:t>
                      </a:r>
                      <a:r>
                        <a:rPr lang="pt-BR" sz="1200" dirty="0"/>
                        <a:t> a ±7,9228 x 10</a:t>
                      </a:r>
                      <a:r>
                        <a:rPr lang="pt-BR" sz="1200" baseline="30000" dirty="0"/>
                        <a:t>28</a:t>
                      </a:r>
                    </a:p>
                  </a:txBody>
                  <a:tcPr marL="64056" marR="64056" marT="32028" marB="32028" anchor="ctr"/>
                </a:tc>
                <a:extLst>
                  <a:ext uri="{0D108BD9-81ED-4DB2-BD59-A6C34878D82A}">
                    <a16:rowId xmlns:a16="http://schemas.microsoft.com/office/drawing/2014/main" val="3018882578"/>
                  </a:ext>
                </a:extLst>
              </a:tr>
              <a:tr h="268835">
                <a:tc>
                  <a:txBody>
                    <a:bodyPr/>
                    <a:lstStyle/>
                    <a:p>
                      <a:r>
                        <a:rPr lang="pt-BR" sz="1400" b="1" dirty="0" err="1"/>
                        <a:t>double</a:t>
                      </a:r>
                      <a:endParaRPr lang="pt-BR" sz="1400" b="1" dirty="0"/>
                    </a:p>
                  </a:txBody>
                  <a:tcPr marL="64056" marR="64056" marT="32028" marB="32028" anchor="ctr"/>
                </a:tc>
                <a:tc>
                  <a:txBody>
                    <a:bodyPr/>
                    <a:lstStyle/>
                    <a:p>
                      <a:r>
                        <a:rPr lang="pt-BR" sz="1200" dirty="0"/>
                        <a:t>±5.0 × 10</a:t>
                      </a:r>
                      <a:r>
                        <a:rPr lang="pt-BR" sz="1200" baseline="30000" dirty="0"/>
                        <a:t>−324</a:t>
                      </a:r>
                      <a:r>
                        <a:rPr lang="pt-BR" sz="1200" dirty="0"/>
                        <a:t> a ±1.7 × 10</a:t>
                      </a:r>
                      <a:r>
                        <a:rPr lang="pt-BR" sz="1200" baseline="30000" dirty="0"/>
                        <a:t>308</a:t>
                      </a:r>
                    </a:p>
                  </a:txBody>
                  <a:tcPr marL="64056" marR="64056" marT="32028" marB="32028" anchor="ctr"/>
                </a:tc>
                <a:extLst>
                  <a:ext uri="{0D108BD9-81ED-4DB2-BD59-A6C34878D82A}">
                    <a16:rowId xmlns:a16="http://schemas.microsoft.com/office/drawing/2014/main" val="1583638602"/>
                  </a:ext>
                </a:extLst>
              </a:tr>
              <a:tr h="268835">
                <a:tc>
                  <a:txBody>
                    <a:bodyPr/>
                    <a:lstStyle/>
                    <a:p>
                      <a:r>
                        <a:rPr lang="pt-BR" sz="1400" b="1" dirty="0" err="1"/>
                        <a:t>float</a:t>
                      </a:r>
                      <a:endParaRPr lang="pt-BR" sz="1400" b="1" dirty="0"/>
                    </a:p>
                  </a:txBody>
                  <a:tcPr marL="64056" marR="64056" marT="32028" marB="32028" anchor="ctr"/>
                </a:tc>
                <a:tc>
                  <a:txBody>
                    <a:bodyPr/>
                    <a:lstStyle/>
                    <a:p>
                      <a:r>
                        <a:rPr lang="pt-BR" sz="1200" dirty="0"/>
                        <a:t>±1,5 x 10</a:t>
                      </a:r>
                      <a:r>
                        <a:rPr lang="pt-BR" sz="1200" baseline="30000" dirty="0"/>
                        <a:t>−45</a:t>
                      </a:r>
                      <a:r>
                        <a:rPr lang="pt-BR" sz="1200" dirty="0"/>
                        <a:t> a ±3,4 x 10</a:t>
                      </a:r>
                      <a:r>
                        <a:rPr lang="pt-BR" sz="1200" baseline="30000" dirty="0"/>
                        <a:t>38</a:t>
                      </a:r>
                    </a:p>
                  </a:txBody>
                  <a:tcPr marL="64056" marR="64056" marT="32028" marB="32028" anchor="ctr"/>
                </a:tc>
                <a:extLst>
                  <a:ext uri="{0D108BD9-81ED-4DB2-BD59-A6C34878D82A}">
                    <a16:rowId xmlns:a16="http://schemas.microsoft.com/office/drawing/2014/main" val="128890479"/>
                  </a:ext>
                </a:extLst>
              </a:tr>
              <a:tr h="268835">
                <a:tc>
                  <a:txBody>
                    <a:bodyPr/>
                    <a:lstStyle/>
                    <a:p>
                      <a:r>
                        <a:rPr lang="pt-BR" sz="1400" b="1" dirty="0" err="1"/>
                        <a:t>int</a:t>
                      </a:r>
                      <a:endParaRPr lang="pt-BR" sz="1400" b="1" dirty="0"/>
                    </a:p>
                  </a:txBody>
                  <a:tcPr marL="64056" marR="64056" marT="32028" marB="32028" anchor="ctr"/>
                </a:tc>
                <a:tc>
                  <a:txBody>
                    <a:bodyPr/>
                    <a:lstStyle/>
                    <a:p>
                      <a:r>
                        <a:rPr lang="pt-BR" sz="1200" dirty="0"/>
                        <a:t>-2.147.483.648 a 2.147.483.647</a:t>
                      </a:r>
                    </a:p>
                  </a:txBody>
                  <a:tcPr marL="64056" marR="64056" marT="32028" marB="32028" anchor="ctr"/>
                </a:tc>
                <a:extLst>
                  <a:ext uri="{0D108BD9-81ED-4DB2-BD59-A6C34878D82A}">
                    <a16:rowId xmlns:a16="http://schemas.microsoft.com/office/drawing/2014/main" val="1888047565"/>
                  </a:ext>
                </a:extLst>
              </a:tr>
              <a:tr h="268835">
                <a:tc>
                  <a:txBody>
                    <a:bodyPr/>
                    <a:lstStyle/>
                    <a:p>
                      <a:r>
                        <a:rPr lang="pt-BR" sz="1400" b="1" dirty="0" err="1"/>
                        <a:t>uint</a:t>
                      </a:r>
                      <a:endParaRPr lang="pt-BR" sz="1400" b="1" dirty="0"/>
                    </a:p>
                  </a:txBody>
                  <a:tcPr marL="64056" marR="64056" marT="32028" marB="32028" anchor="ctr"/>
                </a:tc>
                <a:tc>
                  <a:txBody>
                    <a:bodyPr/>
                    <a:lstStyle/>
                    <a:p>
                      <a:r>
                        <a:rPr lang="pt-BR" sz="1200" dirty="0"/>
                        <a:t>0 a 4.294.967.295</a:t>
                      </a:r>
                    </a:p>
                  </a:txBody>
                  <a:tcPr marL="64056" marR="64056" marT="32028" marB="32028" anchor="ctr"/>
                </a:tc>
                <a:extLst>
                  <a:ext uri="{0D108BD9-81ED-4DB2-BD59-A6C34878D82A}">
                    <a16:rowId xmlns:a16="http://schemas.microsoft.com/office/drawing/2014/main" val="2913142857"/>
                  </a:ext>
                </a:extLst>
              </a:tr>
              <a:tr h="268835">
                <a:tc>
                  <a:txBody>
                    <a:bodyPr/>
                    <a:lstStyle/>
                    <a:p>
                      <a:r>
                        <a:rPr lang="pt-BR" sz="1400" b="1" dirty="0" err="1"/>
                        <a:t>long</a:t>
                      </a:r>
                      <a:endParaRPr lang="pt-BR" sz="1400" b="1" dirty="0"/>
                    </a:p>
                  </a:txBody>
                  <a:tcPr marL="64056" marR="64056" marT="32028" marB="32028" anchor="ctr"/>
                </a:tc>
                <a:tc>
                  <a:txBody>
                    <a:bodyPr/>
                    <a:lstStyle/>
                    <a:p>
                      <a:r>
                        <a:rPr lang="pt-BR" sz="1200" dirty="0"/>
                        <a:t>-9.223.372.036.854.775.808 a 9.223.372.036.854.775.807</a:t>
                      </a:r>
                    </a:p>
                  </a:txBody>
                  <a:tcPr marL="64056" marR="64056" marT="32028" marB="32028" anchor="ctr"/>
                </a:tc>
                <a:extLst>
                  <a:ext uri="{0D108BD9-81ED-4DB2-BD59-A6C34878D82A}">
                    <a16:rowId xmlns:a16="http://schemas.microsoft.com/office/drawing/2014/main" val="405498974"/>
                  </a:ext>
                </a:extLst>
              </a:tr>
              <a:tr h="268835">
                <a:tc>
                  <a:txBody>
                    <a:bodyPr/>
                    <a:lstStyle/>
                    <a:p>
                      <a:r>
                        <a:rPr lang="pt-BR" sz="1400" b="1" dirty="0" err="1"/>
                        <a:t>ulong</a:t>
                      </a:r>
                      <a:endParaRPr lang="pt-BR" sz="1400" b="1" dirty="0"/>
                    </a:p>
                  </a:txBody>
                  <a:tcPr marL="64056" marR="64056" marT="32028" marB="32028" anchor="ctr"/>
                </a:tc>
                <a:tc>
                  <a:txBody>
                    <a:bodyPr/>
                    <a:lstStyle/>
                    <a:p>
                      <a:r>
                        <a:rPr lang="pt-BR" sz="1200" dirty="0"/>
                        <a:t>0 a 18.446.744.073.709.551.615</a:t>
                      </a:r>
                    </a:p>
                  </a:txBody>
                  <a:tcPr marL="64056" marR="64056" marT="32028" marB="32028" anchor="ctr"/>
                </a:tc>
                <a:extLst>
                  <a:ext uri="{0D108BD9-81ED-4DB2-BD59-A6C34878D82A}">
                    <a16:rowId xmlns:a16="http://schemas.microsoft.com/office/drawing/2014/main" val="3931206768"/>
                  </a:ext>
                </a:extLst>
              </a:tr>
              <a:tr h="268835">
                <a:tc>
                  <a:txBody>
                    <a:bodyPr/>
                    <a:lstStyle/>
                    <a:p>
                      <a:r>
                        <a:rPr lang="pt-BR" sz="1400" b="1" dirty="0"/>
                        <a:t>short</a:t>
                      </a:r>
                    </a:p>
                  </a:txBody>
                  <a:tcPr marL="64056" marR="64056" marT="32028" marB="32028" anchor="ctr"/>
                </a:tc>
                <a:tc>
                  <a:txBody>
                    <a:bodyPr/>
                    <a:lstStyle/>
                    <a:p>
                      <a:r>
                        <a:rPr lang="pt-BR" sz="1200" dirty="0"/>
                        <a:t>-32.768 a 32.767</a:t>
                      </a:r>
                    </a:p>
                  </a:txBody>
                  <a:tcPr marL="64056" marR="64056" marT="32028" marB="32028" anchor="ctr"/>
                </a:tc>
                <a:extLst>
                  <a:ext uri="{0D108BD9-81ED-4DB2-BD59-A6C34878D82A}">
                    <a16:rowId xmlns:a16="http://schemas.microsoft.com/office/drawing/2014/main" val="1140978547"/>
                  </a:ext>
                </a:extLst>
              </a:tr>
              <a:tr h="268835">
                <a:tc>
                  <a:txBody>
                    <a:bodyPr/>
                    <a:lstStyle/>
                    <a:p>
                      <a:r>
                        <a:rPr lang="pt-BR" sz="1400" b="1" dirty="0" err="1"/>
                        <a:t>ushort</a:t>
                      </a:r>
                      <a:endParaRPr lang="pt-BR" sz="1400" b="1" dirty="0"/>
                    </a:p>
                  </a:txBody>
                  <a:tcPr marL="64056" marR="64056" marT="32028" marB="32028" anchor="ctr"/>
                </a:tc>
                <a:tc>
                  <a:txBody>
                    <a:bodyPr/>
                    <a:lstStyle/>
                    <a:p>
                      <a:r>
                        <a:rPr lang="pt-BR" sz="1200" dirty="0"/>
                        <a:t>0 a 65.535</a:t>
                      </a:r>
                    </a:p>
                  </a:txBody>
                  <a:tcPr marL="64056" marR="64056" marT="32028" marB="32028" anchor="ctr"/>
                </a:tc>
                <a:extLst>
                  <a:ext uri="{0D108BD9-81ED-4DB2-BD59-A6C34878D82A}">
                    <a16:rowId xmlns:a16="http://schemas.microsoft.com/office/drawing/2014/main" val="1631030819"/>
                  </a:ext>
                </a:extLst>
              </a:tr>
            </a:tbl>
          </a:graphicData>
        </a:graphic>
      </p:graphicFrame>
      <p:graphicFrame>
        <p:nvGraphicFramePr>
          <p:cNvPr id="3" name="Table 2">
            <a:extLst>
              <a:ext uri="{FF2B5EF4-FFF2-40B4-BE49-F238E27FC236}">
                <a16:creationId xmlns:a16="http://schemas.microsoft.com/office/drawing/2014/main" id="{4FAA6090-38C8-42A0-8CE0-2B25C97D3D5F}"/>
              </a:ext>
            </a:extLst>
          </p:cNvPr>
          <p:cNvGraphicFramePr>
            <a:graphicFrameLocks noGrp="1"/>
          </p:cNvGraphicFramePr>
          <p:nvPr>
            <p:extLst>
              <p:ext uri="{D42A27DB-BD31-4B8C-83A1-F6EECF244321}">
                <p14:modId xmlns:p14="http://schemas.microsoft.com/office/powerpoint/2010/main" val="1903422171"/>
              </p:ext>
            </p:extLst>
          </p:nvPr>
        </p:nvGraphicFramePr>
        <p:xfrm>
          <a:off x="6633029" y="2418617"/>
          <a:ext cx="2199271" cy="1112520"/>
        </p:xfrm>
        <a:graphic>
          <a:graphicData uri="http://schemas.openxmlformats.org/drawingml/2006/table">
            <a:tbl>
              <a:tblPr firstRow="1" bandRow="1"/>
              <a:tblGrid>
                <a:gridCol w="2199271">
                  <a:extLst>
                    <a:ext uri="{9D8B030D-6E8A-4147-A177-3AD203B41FA5}">
                      <a16:colId xmlns:a16="http://schemas.microsoft.com/office/drawing/2014/main" val="556262335"/>
                    </a:ext>
                  </a:extLst>
                </a:gridCol>
              </a:tblGrid>
              <a:tr h="370840">
                <a:tc>
                  <a:txBody>
                    <a:bodyPr/>
                    <a:lstStyle/>
                    <a:p>
                      <a:pPr algn="ctr"/>
                      <a:r>
                        <a:rPr lang="pt-BR" sz="1600" b="1" dirty="0"/>
                        <a:t>Tipo</a:t>
                      </a:r>
                    </a:p>
                  </a:txBody>
                  <a:tcPr anchor="ctr">
                    <a:solidFill>
                      <a:schemeClr val="bg2">
                        <a:lumMod val="50000"/>
                      </a:schemeClr>
                    </a:solidFill>
                  </a:tcPr>
                </a:tc>
                <a:extLst>
                  <a:ext uri="{0D108BD9-81ED-4DB2-BD59-A6C34878D82A}">
                    <a16:rowId xmlns:a16="http://schemas.microsoft.com/office/drawing/2014/main" val="3358306885"/>
                  </a:ext>
                </a:extLst>
              </a:tr>
              <a:tr h="370840">
                <a:tc>
                  <a:txBody>
                    <a:bodyPr/>
                    <a:lstStyle/>
                    <a:p>
                      <a:pPr algn="ctr"/>
                      <a:r>
                        <a:rPr lang="pt-BR" sz="1400" b="1" dirty="0" err="1"/>
                        <a:t>String</a:t>
                      </a:r>
                      <a:endParaRPr lang="pt-BR" sz="1400" b="1" dirty="0"/>
                    </a:p>
                  </a:txBody>
                  <a:tcPr anchor="ctr"/>
                </a:tc>
                <a:extLst>
                  <a:ext uri="{0D108BD9-81ED-4DB2-BD59-A6C34878D82A}">
                    <a16:rowId xmlns:a16="http://schemas.microsoft.com/office/drawing/2014/main" val="3404945190"/>
                  </a:ext>
                </a:extLst>
              </a:tr>
              <a:tr h="370840">
                <a:tc>
                  <a:txBody>
                    <a:bodyPr/>
                    <a:lstStyle/>
                    <a:p>
                      <a:pPr algn="ctr"/>
                      <a:r>
                        <a:rPr lang="pt-BR" sz="1400" b="1" dirty="0" err="1"/>
                        <a:t>Object</a:t>
                      </a:r>
                      <a:endParaRPr lang="pt-BR" sz="1400" b="1" dirty="0"/>
                    </a:p>
                  </a:txBody>
                  <a:tcPr anchor="ctr"/>
                </a:tc>
                <a:extLst>
                  <a:ext uri="{0D108BD9-81ED-4DB2-BD59-A6C34878D82A}">
                    <a16:rowId xmlns:a16="http://schemas.microsoft.com/office/drawing/2014/main" val="1863683936"/>
                  </a:ext>
                </a:extLst>
              </a:tr>
            </a:tbl>
          </a:graphicData>
        </a:graphic>
      </p:graphicFrame>
    </p:spTree>
    <p:extLst>
      <p:ext uri="{BB962C8B-B14F-4D97-AF65-F5344CB8AC3E}">
        <p14:creationId xmlns:p14="http://schemas.microsoft.com/office/powerpoint/2010/main" val="1613472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BF436-1AE3-4717-BC36-746161AF646B}"/>
              </a:ext>
            </a:extLst>
          </p:cNvPr>
          <p:cNvSpPr>
            <a:spLocks noGrp="1"/>
          </p:cNvSpPr>
          <p:nvPr>
            <p:ph type="title"/>
          </p:nvPr>
        </p:nvSpPr>
        <p:spPr/>
        <p:txBody>
          <a:bodyPr/>
          <a:lstStyle/>
          <a:p>
            <a:r>
              <a:rPr lang="pt-BR" dirty="0"/>
              <a:t>Operadores aritméticos</a:t>
            </a:r>
          </a:p>
        </p:txBody>
      </p:sp>
      <p:graphicFrame>
        <p:nvGraphicFramePr>
          <p:cNvPr id="5" name="Google Shape;158;p26">
            <a:extLst>
              <a:ext uri="{FF2B5EF4-FFF2-40B4-BE49-F238E27FC236}">
                <a16:creationId xmlns:a16="http://schemas.microsoft.com/office/drawing/2014/main" id="{C7E3765E-C705-452E-8367-7C220CEB50F9}"/>
              </a:ext>
            </a:extLst>
          </p:cNvPr>
          <p:cNvGraphicFramePr/>
          <p:nvPr>
            <p:extLst>
              <p:ext uri="{D42A27DB-BD31-4B8C-83A1-F6EECF244321}">
                <p14:modId xmlns:p14="http://schemas.microsoft.com/office/powerpoint/2010/main" val="2150407278"/>
              </p:ext>
            </p:extLst>
          </p:nvPr>
        </p:nvGraphicFramePr>
        <p:xfrm>
          <a:off x="529593" y="1296173"/>
          <a:ext cx="8084814" cy="3283075"/>
        </p:xfrm>
        <a:graphic>
          <a:graphicData uri="http://schemas.openxmlformats.org/drawingml/2006/table">
            <a:tbl>
              <a:tblPr firstRow="1"/>
              <a:tblGrid>
                <a:gridCol w="1124725">
                  <a:extLst>
                    <a:ext uri="{9D8B030D-6E8A-4147-A177-3AD203B41FA5}">
                      <a16:colId xmlns:a16="http://schemas.microsoft.com/office/drawing/2014/main" val="20000"/>
                    </a:ext>
                  </a:extLst>
                </a:gridCol>
                <a:gridCol w="5610261">
                  <a:extLst>
                    <a:ext uri="{9D8B030D-6E8A-4147-A177-3AD203B41FA5}">
                      <a16:colId xmlns:a16="http://schemas.microsoft.com/office/drawing/2014/main" val="20001"/>
                    </a:ext>
                  </a:extLst>
                </a:gridCol>
                <a:gridCol w="1349828">
                  <a:extLst>
                    <a:ext uri="{9D8B030D-6E8A-4147-A177-3AD203B41FA5}">
                      <a16:colId xmlns:a16="http://schemas.microsoft.com/office/drawing/2014/main" val="20002"/>
                    </a:ext>
                  </a:extLst>
                </a:gridCol>
              </a:tblGrid>
              <a:tr h="360175">
                <a:tc>
                  <a:txBody>
                    <a:bodyPr/>
                    <a:lstStyle/>
                    <a:p>
                      <a:pPr marL="0" lvl="0" indent="0" algn="ctr" rtl="0">
                        <a:spcBef>
                          <a:spcPts val="0"/>
                        </a:spcBef>
                        <a:spcAft>
                          <a:spcPts val="0"/>
                        </a:spcAft>
                        <a:buNone/>
                      </a:pPr>
                      <a:r>
                        <a:rPr lang="en" b="1" dirty="0"/>
                        <a:t>Operador</a:t>
                      </a:r>
                      <a:endParaRPr b="1" dirty="0">
                        <a:solidFill>
                          <a:schemeClr val="bg1"/>
                        </a:solidFill>
                      </a:endParaRPr>
                    </a:p>
                  </a:txBody>
                  <a:tcPr marL="91425" marR="91425" marT="91425" marB="91425" anchor="ctr">
                    <a:solidFill>
                      <a:schemeClr val="bg2">
                        <a:lumMod val="50000"/>
                      </a:schemeClr>
                    </a:solidFill>
                  </a:tcPr>
                </a:tc>
                <a:tc>
                  <a:txBody>
                    <a:bodyPr/>
                    <a:lstStyle/>
                    <a:p>
                      <a:pPr marL="0" lvl="0" indent="0" algn="l" rtl="0">
                        <a:spcBef>
                          <a:spcPts val="0"/>
                        </a:spcBef>
                        <a:spcAft>
                          <a:spcPts val="0"/>
                        </a:spcAft>
                        <a:buNone/>
                      </a:pPr>
                      <a:r>
                        <a:rPr lang="en" b="1" dirty="0"/>
                        <a:t>Descrição</a:t>
                      </a:r>
                      <a:endParaRPr b="1" dirty="0">
                        <a:solidFill>
                          <a:schemeClr val="bg1"/>
                        </a:solidFill>
                      </a:endParaRPr>
                    </a:p>
                  </a:txBody>
                  <a:tcPr marL="91425" marR="91425" marT="91425" marB="91425" anchor="ctr">
                    <a:solidFill>
                      <a:schemeClr val="bg2">
                        <a:lumMod val="50000"/>
                      </a:schemeClr>
                    </a:solidFill>
                  </a:tcPr>
                </a:tc>
                <a:tc>
                  <a:txBody>
                    <a:bodyPr/>
                    <a:lstStyle/>
                    <a:p>
                      <a:pPr marL="0" lvl="0" indent="0" algn="l" rtl="0">
                        <a:spcBef>
                          <a:spcPts val="0"/>
                        </a:spcBef>
                        <a:spcAft>
                          <a:spcPts val="0"/>
                        </a:spcAft>
                        <a:buNone/>
                      </a:pPr>
                      <a:r>
                        <a:rPr lang="en" b="1" dirty="0"/>
                        <a:t>Exemplo</a:t>
                      </a:r>
                      <a:endParaRPr b="1" dirty="0">
                        <a:solidFill>
                          <a:schemeClr val="bg1"/>
                        </a:solidFill>
                      </a:endParaRPr>
                    </a:p>
                  </a:txBody>
                  <a:tcPr marL="91425" marR="91425" marT="91425" marB="91425" anchor="ctr">
                    <a:solidFill>
                      <a:schemeClr val="bg2">
                        <a:lumMod val="50000"/>
                      </a:schemeClr>
                    </a:solidFill>
                  </a:tcPr>
                </a:tc>
                <a:extLst>
                  <a:ext uri="{0D108BD9-81ED-4DB2-BD59-A6C34878D82A}">
                    <a16:rowId xmlns:a16="http://schemas.microsoft.com/office/drawing/2014/main" val="10000"/>
                  </a:ext>
                </a:extLst>
              </a:tr>
              <a:tr h="526300">
                <a:tc>
                  <a:txBody>
                    <a:bodyPr/>
                    <a:lstStyle/>
                    <a:p>
                      <a:pPr marL="0" lvl="0" indent="0" algn="ctr" rtl="0">
                        <a:spcBef>
                          <a:spcPts val="0"/>
                        </a:spcBef>
                        <a:spcAft>
                          <a:spcPts val="0"/>
                        </a:spcAft>
                        <a:buNone/>
                      </a:pPr>
                      <a:r>
                        <a:rPr lang="en" sz="2400" b="1" dirty="0"/>
                        <a:t>+</a:t>
                      </a:r>
                      <a:endParaRPr sz="2400" b="1" dirty="0">
                        <a:solidFill>
                          <a:schemeClr val="bg1"/>
                        </a:solidFill>
                      </a:endParaRPr>
                    </a:p>
                  </a:txBody>
                  <a:tcPr marL="91425" marR="91425" marT="91425" marB="91425" anchor="ctr"/>
                </a:tc>
                <a:tc>
                  <a:txBody>
                    <a:bodyPr/>
                    <a:lstStyle/>
                    <a:p>
                      <a:pPr marL="0" lvl="0" indent="0" algn="l" rtl="0">
                        <a:spcBef>
                          <a:spcPts val="0"/>
                        </a:spcBef>
                        <a:spcAft>
                          <a:spcPts val="1600"/>
                        </a:spcAft>
                        <a:buNone/>
                      </a:pPr>
                      <a:r>
                        <a:rPr lang="en" sz="1400" dirty="0"/>
                        <a:t>Usado para somar números ou concatena</a:t>
                      </a:r>
                      <a:r>
                        <a:rPr lang="pt-BR" sz="1400" dirty="0"/>
                        <a:t>r</a:t>
                      </a:r>
                      <a:r>
                        <a:rPr lang="en" sz="1400" dirty="0"/>
                        <a:t> strings</a:t>
                      </a:r>
                      <a:endParaRPr sz="1400" b="1" i="0" dirty="0">
                        <a:solidFill>
                          <a:schemeClr val="bg1"/>
                        </a:solidFill>
                        <a:latin typeface="+mn-lt"/>
                      </a:endParaRPr>
                    </a:p>
                  </a:txBody>
                  <a:tcPr marL="91425" marR="91425" marT="91425" marB="91425" anchor="ctr"/>
                </a:tc>
                <a:tc>
                  <a:txBody>
                    <a:bodyPr/>
                    <a:lstStyle/>
                    <a:p>
                      <a:pPr marL="0" lvl="0" indent="0" algn="l" rtl="0">
                        <a:spcBef>
                          <a:spcPts val="0"/>
                        </a:spcBef>
                        <a:spcAft>
                          <a:spcPts val="0"/>
                        </a:spcAft>
                        <a:buNone/>
                      </a:pPr>
                      <a:r>
                        <a:rPr lang="en" dirty="0"/>
                        <a:t>2 + 1</a:t>
                      </a:r>
                      <a:endParaRPr b="1" dirty="0">
                        <a:solidFill>
                          <a:schemeClr val="bg1"/>
                        </a:solidFill>
                      </a:endParaRPr>
                    </a:p>
                  </a:txBody>
                  <a:tcPr marL="91425" marR="91425" marT="91425" marB="91425" anchor="ctr"/>
                </a:tc>
                <a:extLst>
                  <a:ext uri="{0D108BD9-81ED-4DB2-BD59-A6C34878D82A}">
                    <a16:rowId xmlns:a16="http://schemas.microsoft.com/office/drawing/2014/main" val="10001"/>
                  </a:ext>
                </a:extLst>
              </a:tr>
              <a:tr h="526300">
                <a:tc>
                  <a:txBody>
                    <a:bodyPr/>
                    <a:lstStyle/>
                    <a:p>
                      <a:pPr marL="0" lvl="0" indent="0" algn="ctr" rtl="0">
                        <a:spcBef>
                          <a:spcPts val="0"/>
                        </a:spcBef>
                        <a:spcAft>
                          <a:spcPts val="0"/>
                        </a:spcAft>
                        <a:buNone/>
                      </a:pPr>
                      <a:r>
                        <a:rPr lang="en" sz="2400" b="1"/>
                        <a:t>-</a:t>
                      </a:r>
                      <a:endParaRPr sz="2400" b="1">
                        <a:solidFill>
                          <a:schemeClr val="bg1"/>
                        </a:solidFill>
                      </a:endParaRPr>
                    </a:p>
                  </a:txBody>
                  <a:tcPr marL="91425" marR="91425" marT="91425" marB="91425" anchor="ctr"/>
                </a:tc>
                <a:tc>
                  <a:txBody>
                    <a:bodyPr/>
                    <a:lstStyle/>
                    <a:p>
                      <a:pPr marL="0" lvl="0" indent="0" algn="l" rtl="0">
                        <a:spcBef>
                          <a:spcPts val="0"/>
                        </a:spcBef>
                        <a:spcAft>
                          <a:spcPts val="1600"/>
                        </a:spcAft>
                        <a:buNone/>
                      </a:pPr>
                      <a:r>
                        <a:rPr lang="en" sz="1400" dirty="0"/>
                        <a:t>Usado para subtrair números</a:t>
                      </a:r>
                      <a:endParaRPr sz="1400" dirty="0">
                        <a:solidFill>
                          <a:schemeClr val="bg1"/>
                        </a:solidFill>
                        <a:latin typeface="+mn-lt"/>
                      </a:endParaRPr>
                    </a:p>
                  </a:txBody>
                  <a:tcPr marL="91425" marR="91425" marT="91425" marB="91425" anchor="ctr"/>
                </a:tc>
                <a:tc>
                  <a:txBody>
                    <a:bodyPr/>
                    <a:lstStyle/>
                    <a:p>
                      <a:pPr marL="0" lvl="0" indent="0" algn="l" rtl="0">
                        <a:spcBef>
                          <a:spcPts val="0"/>
                        </a:spcBef>
                        <a:spcAft>
                          <a:spcPts val="0"/>
                        </a:spcAft>
                        <a:buNone/>
                      </a:pPr>
                      <a:r>
                        <a:rPr lang="en"/>
                        <a:t>2 - 1</a:t>
                      </a:r>
                      <a:endParaRPr b="1">
                        <a:solidFill>
                          <a:schemeClr val="bg1"/>
                        </a:solidFill>
                      </a:endParaRPr>
                    </a:p>
                  </a:txBody>
                  <a:tcPr marL="91425" marR="91425" marT="91425" marB="91425" anchor="ctr"/>
                </a:tc>
                <a:extLst>
                  <a:ext uri="{0D108BD9-81ED-4DB2-BD59-A6C34878D82A}">
                    <a16:rowId xmlns:a16="http://schemas.microsoft.com/office/drawing/2014/main" val="10002"/>
                  </a:ext>
                </a:extLst>
              </a:tr>
              <a:tr h="526300">
                <a:tc>
                  <a:txBody>
                    <a:bodyPr/>
                    <a:lstStyle/>
                    <a:p>
                      <a:pPr marL="0" lvl="0" indent="0" algn="ctr" rtl="0">
                        <a:spcBef>
                          <a:spcPts val="0"/>
                        </a:spcBef>
                        <a:spcAft>
                          <a:spcPts val="0"/>
                        </a:spcAft>
                        <a:buNone/>
                      </a:pPr>
                      <a:r>
                        <a:rPr lang="en" sz="2400" b="1" dirty="0"/>
                        <a:t>*</a:t>
                      </a:r>
                      <a:endParaRPr sz="2400" b="1" dirty="0">
                        <a:solidFill>
                          <a:schemeClr val="bg1"/>
                        </a:solidFill>
                      </a:endParaRPr>
                    </a:p>
                  </a:txBody>
                  <a:tcPr marL="91425" marR="91425" marT="91425" marB="91425" anchor="ctr"/>
                </a:tc>
                <a:tc>
                  <a:txBody>
                    <a:bodyPr/>
                    <a:lstStyle/>
                    <a:p>
                      <a:pPr marL="0" lvl="0" indent="0" algn="l" rtl="0">
                        <a:spcBef>
                          <a:spcPts val="0"/>
                        </a:spcBef>
                        <a:spcAft>
                          <a:spcPts val="1600"/>
                        </a:spcAft>
                        <a:buNone/>
                      </a:pPr>
                      <a:r>
                        <a:rPr lang="en" sz="1400" dirty="0"/>
                        <a:t>Usado para multiplicar números</a:t>
                      </a:r>
                      <a:endParaRPr sz="1400" dirty="0">
                        <a:solidFill>
                          <a:schemeClr val="bg1"/>
                        </a:solidFill>
                        <a:latin typeface="+mn-lt"/>
                      </a:endParaRPr>
                    </a:p>
                  </a:txBody>
                  <a:tcPr marL="91425" marR="91425" marT="91425" marB="91425" anchor="ctr"/>
                </a:tc>
                <a:tc>
                  <a:txBody>
                    <a:bodyPr/>
                    <a:lstStyle/>
                    <a:p>
                      <a:pPr marL="0" lvl="0" indent="0" algn="l" rtl="0">
                        <a:spcBef>
                          <a:spcPts val="0"/>
                        </a:spcBef>
                        <a:spcAft>
                          <a:spcPts val="0"/>
                        </a:spcAft>
                        <a:buNone/>
                      </a:pPr>
                      <a:r>
                        <a:rPr lang="en"/>
                        <a:t>2 * 2</a:t>
                      </a:r>
                      <a:endParaRPr b="1">
                        <a:solidFill>
                          <a:schemeClr val="bg1"/>
                        </a:solidFill>
                      </a:endParaRPr>
                    </a:p>
                  </a:txBody>
                  <a:tcPr marL="91425" marR="91425" marT="91425" marB="91425" anchor="ctr"/>
                </a:tc>
                <a:extLst>
                  <a:ext uri="{0D108BD9-81ED-4DB2-BD59-A6C34878D82A}">
                    <a16:rowId xmlns:a16="http://schemas.microsoft.com/office/drawing/2014/main" val="10003"/>
                  </a:ext>
                </a:extLst>
              </a:tr>
              <a:tr h="526300">
                <a:tc>
                  <a:txBody>
                    <a:bodyPr/>
                    <a:lstStyle/>
                    <a:p>
                      <a:pPr marL="0" lvl="0" indent="0" algn="ctr" rtl="0">
                        <a:spcBef>
                          <a:spcPts val="0"/>
                        </a:spcBef>
                        <a:spcAft>
                          <a:spcPts val="0"/>
                        </a:spcAft>
                        <a:buNone/>
                      </a:pPr>
                      <a:r>
                        <a:rPr lang="en" sz="2400" b="1" dirty="0"/>
                        <a:t>/</a:t>
                      </a:r>
                      <a:endParaRPr sz="2400" b="1" dirty="0">
                        <a:solidFill>
                          <a:schemeClr val="bg1"/>
                        </a:solidFill>
                      </a:endParaRPr>
                    </a:p>
                  </a:txBody>
                  <a:tcPr marL="91425" marR="91425" marT="91425" marB="91425" anchor="ctr"/>
                </a:tc>
                <a:tc>
                  <a:txBody>
                    <a:bodyPr/>
                    <a:lstStyle/>
                    <a:p>
                      <a:pPr marL="0" lvl="0" indent="0" algn="l" rtl="0">
                        <a:spcBef>
                          <a:spcPts val="0"/>
                        </a:spcBef>
                        <a:spcAft>
                          <a:spcPts val="1600"/>
                        </a:spcAft>
                        <a:buNone/>
                      </a:pPr>
                      <a:r>
                        <a:rPr lang="en" sz="1400" dirty="0"/>
                        <a:t>Usado para dividir números e retornar o quociente.</a:t>
                      </a:r>
                      <a:endParaRPr sz="1400" dirty="0">
                        <a:solidFill>
                          <a:schemeClr val="bg1"/>
                        </a:solidFill>
                        <a:latin typeface="+mn-lt"/>
                      </a:endParaRPr>
                    </a:p>
                  </a:txBody>
                  <a:tcPr marL="91425" marR="91425" marT="91425" marB="91425" anchor="ctr"/>
                </a:tc>
                <a:tc>
                  <a:txBody>
                    <a:bodyPr/>
                    <a:lstStyle/>
                    <a:p>
                      <a:pPr marL="0" lvl="0" indent="0" algn="l" rtl="0">
                        <a:spcBef>
                          <a:spcPts val="0"/>
                        </a:spcBef>
                        <a:spcAft>
                          <a:spcPts val="0"/>
                        </a:spcAft>
                        <a:buNone/>
                      </a:pPr>
                      <a:r>
                        <a:rPr lang="en"/>
                        <a:t>6 / 3 (é 2)</a:t>
                      </a:r>
                      <a:endParaRPr b="1">
                        <a:solidFill>
                          <a:schemeClr val="bg1"/>
                        </a:solidFill>
                      </a:endParaRPr>
                    </a:p>
                  </a:txBody>
                  <a:tcPr marL="91425" marR="91425" marT="91425" marB="91425" anchor="ctr"/>
                </a:tc>
                <a:extLst>
                  <a:ext uri="{0D108BD9-81ED-4DB2-BD59-A6C34878D82A}">
                    <a16:rowId xmlns:a16="http://schemas.microsoft.com/office/drawing/2014/main" val="10004"/>
                  </a:ext>
                </a:extLst>
              </a:tr>
              <a:tr h="692425">
                <a:tc>
                  <a:txBody>
                    <a:bodyPr/>
                    <a:lstStyle/>
                    <a:p>
                      <a:pPr marL="0" lvl="0" indent="0" algn="ctr" rtl="0">
                        <a:spcBef>
                          <a:spcPts val="0"/>
                        </a:spcBef>
                        <a:spcAft>
                          <a:spcPts val="0"/>
                        </a:spcAft>
                        <a:buNone/>
                      </a:pPr>
                      <a:r>
                        <a:rPr lang="en" sz="2400" b="1" dirty="0"/>
                        <a:t>%</a:t>
                      </a:r>
                      <a:endParaRPr sz="2400" b="1" dirty="0">
                        <a:solidFill>
                          <a:schemeClr val="bg1"/>
                        </a:solidFill>
                      </a:endParaRPr>
                    </a:p>
                  </a:txBody>
                  <a:tcPr marL="91425" marR="91425" marT="91425" marB="91425" anchor="ctr"/>
                </a:tc>
                <a:tc>
                  <a:txBody>
                    <a:bodyPr/>
                    <a:lstStyle/>
                    <a:p>
                      <a:pPr marL="0" lvl="0" indent="0" algn="l" rtl="0">
                        <a:spcBef>
                          <a:spcPts val="0"/>
                        </a:spcBef>
                        <a:spcAft>
                          <a:spcPts val="1600"/>
                        </a:spcAft>
                        <a:buNone/>
                      </a:pPr>
                      <a:r>
                        <a:rPr lang="en" sz="1400" dirty="0"/>
                        <a:t>Este operador se chama “módulo”. Ele funciona quase como a divisão, mas retorna o resto dela.</a:t>
                      </a:r>
                      <a:endParaRPr sz="1400" dirty="0">
                        <a:solidFill>
                          <a:schemeClr val="bg1"/>
                        </a:solidFill>
                        <a:latin typeface="+mn-lt"/>
                      </a:endParaRPr>
                    </a:p>
                  </a:txBody>
                  <a:tcPr marL="91425" marR="91425" marT="91425" marB="91425" anchor="ctr"/>
                </a:tc>
                <a:tc>
                  <a:txBody>
                    <a:bodyPr/>
                    <a:lstStyle/>
                    <a:p>
                      <a:pPr marL="0" lvl="0" indent="0" algn="l" rtl="0">
                        <a:spcBef>
                          <a:spcPts val="0"/>
                        </a:spcBef>
                        <a:spcAft>
                          <a:spcPts val="0"/>
                        </a:spcAft>
                        <a:buNone/>
                      </a:pPr>
                      <a:r>
                        <a:rPr lang="en" dirty="0"/>
                        <a:t>6 % 3 (é 0)</a:t>
                      </a:r>
                      <a:endParaRPr b="1" dirty="0">
                        <a:solidFill>
                          <a:schemeClr val="bg1"/>
                        </a:solidFill>
                      </a:endParaRPr>
                    </a:p>
                  </a:txBody>
                  <a:tcPr marL="91425" marR="91425" marT="91425" marB="91425"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975278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55427-2740-4FD9-98EE-289CEEF28F5A}"/>
              </a:ext>
            </a:extLst>
          </p:cNvPr>
          <p:cNvSpPr>
            <a:spLocks noGrp="1"/>
          </p:cNvSpPr>
          <p:nvPr>
            <p:ph type="title"/>
          </p:nvPr>
        </p:nvSpPr>
        <p:spPr>
          <a:xfrm>
            <a:off x="311700" y="445025"/>
            <a:ext cx="8520600" cy="572700"/>
          </a:xfrm>
        </p:spPr>
        <p:txBody>
          <a:bodyPr/>
          <a:lstStyle/>
          <a:p>
            <a:r>
              <a:rPr lang="pt-BR" dirty="0"/>
              <a:t>Operadores atribuição</a:t>
            </a:r>
          </a:p>
        </p:txBody>
      </p:sp>
      <p:graphicFrame>
        <p:nvGraphicFramePr>
          <p:cNvPr id="4" name="Google Shape;164;p27">
            <a:extLst>
              <a:ext uri="{FF2B5EF4-FFF2-40B4-BE49-F238E27FC236}">
                <a16:creationId xmlns:a16="http://schemas.microsoft.com/office/drawing/2014/main" id="{B19F58E2-954C-45F5-B6D6-504DD6F9C4DD}"/>
              </a:ext>
            </a:extLst>
          </p:cNvPr>
          <p:cNvGraphicFramePr/>
          <p:nvPr>
            <p:extLst>
              <p:ext uri="{D42A27DB-BD31-4B8C-83A1-F6EECF244321}">
                <p14:modId xmlns:p14="http://schemas.microsoft.com/office/powerpoint/2010/main" val="1405036064"/>
              </p:ext>
            </p:extLst>
          </p:nvPr>
        </p:nvGraphicFramePr>
        <p:xfrm>
          <a:off x="493486" y="1098876"/>
          <a:ext cx="8338815" cy="3687870"/>
        </p:xfrm>
        <a:graphic>
          <a:graphicData uri="http://schemas.openxmlformats.org/drawingml/2006/table">
            <a:tbl>
              <a:tblPr/>
              <a:tblGrid>
                <a:gridCol w="1136720">
                  <a:extLst>
                    <a:ext uri="{9D8B030D-6E8A-4147-A177-3AD203B41FA5}">
                      <a16:colId xmlns:a16="http://schemas.microsoft.com/office/drawing/2014/main" val="20000"/>
                    </a:ext>
                  </a:extLst>
                </a:gridCol>
                <a:gridCol w="5905755">
                  <a:extLst>
                    <a:ext uri="{9D8B030D-6E8A-4147-A177-3AD203B41FA5}">
                      <a16:colId xmlns:a16="http://schemas.microsoft.com/office/drawing/2014/main" val="20001"/>
                    </a:ext>
                  </a:extLst>
                </a:gridCol>
                <a:gridCol w="1296340">
                  <a:extLst>
                    <a:ext uri="{9D8B030D-6E8A-4147-A177-3AD203B41FA5}">
                      <a16:colId xmlns:a16="http://schemas.microsoft.com/office/drawing/2014/main" val="20002"/>
                    </a:ext>
                  </a:extLst>
                </a:gridCol>
              </a:tblGrid>
              <a:tr h="387058">
                <a:tc>
                  <a:txBody>
                    <a:bodyPr/>
                    <a:lstStyle/>
                    <a:p>
                      <a:pPr marL="0" lvl="0" indent="0" algn="ctr" rtl="0">
                        <a:spcBef>
                          <a:spcPts val="0"/>
                        </a:spcBef>
                        <a:spcAft>
                          <a:spcPts val="0"/>
                        </a:spcAft>
                        <a:buNone/>
                      </a:pPr>
                      <a:r>
                        <a:rPr lang="en" b="1" dirty="0"/>
                        <a:t>Operador</a:t>
                      </a:r>
                      <a:endParaRPr b="1" dirty="0">
                        <a:solidFill>
                          <a:srgbClr val="FFFFFF"/>
                        </a:solidFill>
                      </a:endParaRPr>
                    </a:p>
                  </a:txBody>
                  <a:tcPr marL="91425" marR="91425" marT="91425" marB="91425" anchor="ctr">
                    <a:solidFill>
                      <a:schemeClr val="bg2">
                        <a:lumMod val="50000"/>
                      </a:schemeClr>
                    </a:solidFill>
                  </a:tcPr>
                </a:tc>
                <a:tc>
                  <a:txBody>
                    <a:bodyPr/>
                    <a:lstStyle/>
                    <a:p>
                      <a:pPr marL="0" lvl="0" indent="0" algn="l" rtl="0">
                        <a:spcBef>
                          <a:spcPts val="0"/>
                        </a:spcBef>
                        <a:spcAft>
                          <a:spcPts val="0"/>
                        </a:spcAft>
                        <a:buNone/>
                      </a:pPr>
                      <a:r>
                        <a:rPr lang="en" b="1" dirty="0"/>
                        <a:t>Descrição</a:t>
                      </a:r>
                      <a:endParaRPr b="1" dirty="0">
                        <a:solidFill>
                          <a:srgbClr val="FFFFFF"/>
                        </a:solidFill>
                      </a:endParaRPr>
                    </a:p>
                  </a:txBody>
                  <a:tcPr marL="91425" marR="91425" marT="91425" marB="91425" anchor="ctr">
                    <a:solidFill>
                      <a:schemeClr val="bg2">
                        <a:lumMod val="50000"/>
                      </a:schemeClr>
                    </a:solidFill>
                  </a:tcPr>
                </a:tc>
                <a:tc>
                  <a:txBody>
                    <a:bodyPr/>
                    <a:lstStyle/>
                    <a:p>
                      <a:pPr marL="0" lvl="0" indent="0" algn="l" rtl="0">
                        <a:spcBef>
                          <a:spcPts val="0"/>
                        </a:spcBef>
                        <a:spcAft>
                          <a:spcPts val="0"/>
                        </a:spcAft>
                        <a:buNone/>
                      </a:pPr>
                      <a:r>
                        <a:rPr lang="en" b="1" dirty="0"/>
                        <a:t>Exemplo</a:t>
                      </a:r>
                      <a:endParaRPr b="1" dirty="0">
                        <a:solidFill>
                          <a:srgbClr val="FFFFFF"/>
                        </a:solidFill>
                      </a:endParaRPr>
                    </a:p>
                  </a:txBody>
                  <a:tcPr marL="91425" marR="91425" marT="91425" marB="91425" anchor="ctr">
                    <a:solidFill>
                      <a:schemeClr val="bg2">
                        <a:lumMod val="50000"/>
                      </a:schemeClr>
                    </a:solidFill>
                  </a:tcPr>
                </a:tc>
                <a:extLst>
                  <a:ext uri="{0D108BD9-81ED-4DB2-BD59-A6C34878D82A}">
                    <a16:rowId xmlns:a16="http://schemas.microsoft.com/office/drawing/2014/main" val="10000"/>
                  </a:ext>
                </a:extLst>
              </a:tr>
              <a:tr h="540000">
                <a:tc>
                  <a:txBody>
                    <a:bodyPr/>
                    <a:lstStyle/>
                    <a:p>
                      <a:pPr marL="0" lvl="0" indent="0" algn="ctr" rtl="0">
                        <a:spcBef>
                          <a:spcPts val="0"/>
                        </a:spcBef>
                        <a:spcAft>
                          <a:spcPts val="0"/>
                        </a:spcAft>
                        <a:buNone/>
                      </a:pPr>
                      <a:r>
                        <a:rPr lang="en" sz="2000" b="1" dirty="0"/>
                        <a:t>=</a:t>
                      </a:r>
                      <a:endParaRPr sz="2000" b="1" dirty="0">
                        <a:solidFill>
                          <a:srgbClr val="666666"/>
                        </a:solidFill>
                      </a:endParaRPr>
                    </a:p>
                  </a:txBody>
                  <a:tcPr marL="91425" marR="91425" marT="91425" marB="91425" anchor="ctr"/>
                </a:tc>
                <a:tc>
                  <a:txBody>
                    <a:bodyPr/>
                    <a:lstStyle/>
                    <a:p>
                      <a:pPr marL="0" lvl="0" indent="0" algn="l" rtl="0">
                        <a:spcBef>
                          <a:spcPts val="0"/>
                        </a:spcBef>
                        <a:spcAft>
                          <a:spcPts val="0"/>
                        </a:spcAft>
                        <a:buNone/>
                      </a:pPr>
                      <a:r>
                        <a:rPr lang="en" sz="1200" dirty="0"/>
                        <a:t>Usado </a:t>
                      </a:r>
                      <a:r>
                        <a:rPr lang="pt-BR" sz="1200" dirty="0"/>
                        <a:t>atribuir </a:t>
                      </a:r>
                      <a:r>
                        <a:rPr lang="en" sz="1200" dirty="0"/>
                        <a:t>um valor </a:t>
                      </a:r>
                      <a:r>
                        <a:rPr lang="pt-BR" sz="1200" dirty="0"/>
                        <a:t>a </a:t>
                      </a:r>
                      <a:r>
                        <a:rPr lang="en" sz="1200" dirty="0"/>
                        <a:t>uma variável.</a:t>
                      </a:r>
                      <a:endParaRPr sz="1200" dirty="0"/>
                    </a:p>
                  </a:txBody>
                  <a:tcPr marL="91425" marR="91425" marT="91425" marB="0" anchor="ctr"/>
                </a:tc>
                <a:tc>
                  <a:txBody>
                    <a:bodyPr/>
                    <a:lstStyle/>
                    <a:p>
                      <a:pPr marL="0" lvl="0" indent="0" algn="l" rtl="0">
                        <a:spcBef>
                          <a:spcPts val="0"/>
                        </a:spcBef>
                        <a:spcAft>
                          <a:spcPts val="0"/>
                        </a:spcAft>
                        <a:buNone/>
                      </a:pPr>
                      <a:r>
                        <a:rPr lang="en" sz="1200" dirty="0"/>
                        <a:t>X = 6 </a:t>
                      </a:r>
                      <a:endParaRPr sz="1200" dirty="0"/>
                    </a:p>
                    <a:p>
                      <a:pPr marL="0" lvl="0" indent="0" algn="l" rtl="0">
                        <a:spcBef>
                          <a:spcPts val="0"/>
                        </a:spcBef>
                        <a:spcAft>
                          <a:spcPts val="0"/>
                        </a:spcAft>
                        <a:buNone/>
                      </a:pPr>
                      <a:r>
                        <a:rPr lang="en" sz="1200" dirty="0"/>
                        <a:t>(X vale 6)</a:t>
                      </a:r>
                      <a:endParaRPr sz="1200" b="1" dirty="0"/>
                    </a:p>
                  </a:txBody>
                  <a:tcPr marL="91425" marR="91425" marT="91425" marB="91425" anchor="ctr"/>
                </a:tc>
                <a:extLst>
                  <a:ext uri="{0D108BD9-81ED-4DB2-BD59-A6C34878D82A}">
                    <a16:rowId xmlns:a16="http://schemas.microsoft.com/office/drawing/2014/main" val="10001"/>
                  </a:ext>
                </a:extLst>
              </a:tr>
              <a:tr h="540000">
                <a:tc>
                  <a:txBody>
                    <a:bodyPr/>
                    <a:lstStyle/>
                    <a:p>
                      <a:pPr marL="0" lvl="0" indent="0" algn="ctr" rtl="0">
                        <a:spcBef>
                          <a:spcPts val="0"/>
                        </a:spcBef>
                        <a:spcAft>
                          <a:spcPts val="0"/>
                        </a:spcAft>
                        <a:buNone/>
                      </a:pPr>
                      <a:r>
                        <a:rPr lang="en" sz="2000" b="1" dirty="0"/>
                        <a:t>+=</a:t>
                      </a:r>
                      <a:endParaRPr sz="2000" b="1" dirty="0">
                        <a:solidFill>
                          <a:srgbClr val="666666"/>
                        </a:solidFill>
                      </a:endParaRPr>
                    </a:p>
                  </a:txBody>
                  <a:tcPr marL="91425" marR="91425" marT="91425" marB="91425" anchor="ctr"/>
                </a:tc>
                <a:tc>
                  <a:txBody>
                    <a:bodyPr/>
                    <a:lstStyle/>
                    <a:p>
                      <a:pPr marL="0" lvl="0" indent="0" algn="l" rtl="0">
                        <a:spcBef>
                          <a:spcPts val="0"/>
                        </a:spcBef>
                        <a:spcAft>
                          <a:spcPts val="0"/>
                        </a:spcAft>
                        <a:buNone/>
                      </a:pPr>
                      <a:r>
                        <a:rPr lang="pt-BR" sz="1200" dirty="0"/>
                        <a:t>S</a:t>
                      </a:r>
                      <a:r>
                        <a:rPr lang="en" sz="1200" dirty="0"/>
                        <a:t>oma um valor à variável, </a:t>
                      </a:r>
                      <a:r>
                        <a:rPr lang="pt-BR" sz="1200" dirty="0"/>
                        <a:t>armazenando o resultado na variável</a:t>
                      </a:r>
                      <a:r>
                        <a:rPr lang="en" sz="1200" dirty="0"/>
                        <a:t>. </a:t>
                      </a:r>
                      <a:endParaRPr sz="1200" dirty="0">
                        <a:solidFill>
                          <a:schemeClr val="dk2"/>
                        </a:solidFill>
                      </a:endParaRPr>
                    </a:p>
                  </a:txBody>
                  <a:tcPr marL="91425" marR="91425" marT="91425" marB="0" anchor="ctr"/>
                </a:tc>
                <a:tc>
                  <a:txBody>
                    <a:bodyPr/>
                    <a:lstStyle/>
                    <a:p>
                      <a:pPr marL="0" lvl="0" indent="0" algn="l" rtl="0">
                        <a:spcBef>
                          <a:spcPts val="0"/>
                        </a:spcBef>
                        <a:spcAft>
                          <a:spcPts val="0"/>
                        </a:spcAft>
                        <a:buNone/>
                      </a:pPr>
                      <a:r>
                        <a:rPr lang="en" sz="1200"/>
                        <a:t>X += 2 </a:t>
                      </a:r>
                      <a:endParaRPr sz="1200"/>
                    </a:p>
                    <a:p>
                      <a:pPr marL="0" lvl="0" indent="0" algn="l" rtl="0">
                        <a:spcBef>
                          <a:spcPts val="0"/>
                        </a:spcBef>
                        <a:spcAft>
                          <a:spcPts val="0"/>
                        </a:spcAft>
                        <a:buNone/>
                      </a:pPr>
                      <a:r>
                        <a:rPr lang="en" sz="1200"/>
                        <a:t>(X vale 8)</a:t>
                      </a:r>
                      <a:endParaRPr sz="1200" b="1"/>
                    </a:p>
                  </a:txBody>
                  <a:tcPr marL="91425" marR="91425" marT="91425" marB="91425" anchor="ctr"/>
                </a:tc>
                <a:extLst>
                  <a:ext uri="{0D108BD9-81ED-4DB2-BD59-A6C34878D82A}">
                    <a16:rowId xmlns:a16="http://schemas.microsoft.com/office/drawing/2014/main" val="10002"/>
                  </a:ext>
                </a:extLst>
              </a:tr>
              <a:tr h="540000">
                <a:tc>
                  <a:txBody>
                    <a:bodyPr/>
                    <a:lstStyle/>
                    <a:p>
                      <a:pPr marL="0" lvl="0" indent="0" algn="ctr" rtl="0">
                        <a:spcBef>
                          <a:spcPts val="0"/>
                        </a:spcBef>
                        <a:spcAft>
                          <a:spcPts val="0"/>
                        </a:spcAft>
                        <a:buNone/>
                      </a:pPr>
                      <a:r>
                        <a:rPr lang="en" sz="2000" b="1" dirty="0"/>
                        <a:t>-=</a:t>
                      </a:r>
                      <a:endParaRPr sz="2000" b="1" dirty="0">
                        <a:solidFill>
                          <a:srgbClr val="666666"/>
                        </a:solidFill>
                      </a:endParaRPr>
                    </a:p>
                  </a:txBody>
                  <a:tcPr marL="91425" marR="91425" marT="91425" marB="91425" anchor="ctr"/>
                </a:tc>
                <a:tc>
                  <a:txBody>
                    <a:bodyPr/>
                    <a:lstStyle/>
                    <a:p>
                      <a:pPr marL="0" lvl="0" indent="0" algn="l" rtl="0">
                        <a:spcBef>
                          <a:spcPts val="0"/>
                        </a:spcBef>
                        <a:spcAft>
                          <a:spcPts val="0"/>
                        </a:spcAft>
                        <a:buClr>
                          <a:schemeClr val="dk1"/>
                        </a:buClr>
                        <a:buSzPts val="1100"/>
                        <a:buFont typeface="Arial"/>
                        <a:buNone/>
                      </a:pPr>
                      <a:r>
                        <a:rPr lang="pt-BR" sz="1200" dirty="0"/>
                        <a:t>S</a:t>
                      </a:r>
                      <a:r>
                        <a:rPr lang="en" sz="1200" dirty="0"/>
                        <a:t>ubtrai um valor da variável, </a:t>
                      </a:r>
                      <a:r>
                        <a:rPr lang="pt-BR" sz="1200" dirty="0"/>
                        <a:t>armazenando o resultado na variável.</a:t>
                      </a:r>
                      <a:endParaRPr sz="1200" dirty="0"/>
                    </a:p>
                  </a:txBody>
                  <a:tcPr marL="91425" marR="91425" marT="91425" marB="0" anchor="ctr"/>
                </a:tc>
                <a:tc>
                  <a:txBody>
                    <a:bodyPr/>
                    <a:lstStyle/>
                    <a:p>
                      <a:pPr marL="0" lvl="0" indent="0" algn="l" rtl="0">
                        <a:spcBef>
                          <a:spcPts val="0"/>
                        </a:spcBef>
                        <a:spcAft>
                          <a:spcPts val="0"/>
                        </a:spcAft>
                        <a:buNone/>
                      </a:pPr>
                      <a:r>
                        <a:rPr lang="en" sz="1200"/>
                        <a:t>X -= 5 </a:t>
                      </a:r>
                      <a:endParaRPr sz="1200"/>
                    </a:p>
                    <a:p>
                      <a:pPr marL="0" lvl="0" indent="0" algn="l" rtl="0">
                        <a:spcBef>
                          <a:spcPts val="0"/>
                        </a:spcBef>
                        <a:spcAft>
                          <a:spcPts val="0"/>
                        </a:spcAft>
                        <a:buNone/>
                      </a:pPr>
                      <a:r>
                        <a:rPr lang="en" sz="1200"/>
                        <a:t>(X vale 3)</a:t>
                      </a:r>
                      <a:endParaRPr sz="1200" b="1"/>
                    </a:p>
                  </a:txBody>
                  <a:tcPr marL="91425" marR="91425" marT="91425" marB="91425" anchor="ctr"/>
                </a:tc>
                <a:extLst>
                  <a:ext uri="{0D108BD9-81ED-4DB2-BD59-A6C34878D82A}">
                    <a16:rowId xmlns:a16="http://schemas.microsoft.com/office/drawing/2014/main" val="10003"/>
                  </a:ext>
                </a:extLst>
              </a:tr>
              <a:tr h="540000">
                <a:tc>
                  <a:txBody>
                    <a:bodyPr/>
                    <a:lstStyle/>
                    <a:p>
                      <a:pPr marL="0" lvl="0" indent="0" algn="ctr" rtl="0">
                        <a:spcBef>
                          <a:spcPts val="0"/>
                        </a:spcBef>
                        <a:spcAft>
                          <a:spcPts val="0"/>
                        </a:spcAft>
                        <a:buNone/>
                      </a:pPr>
                      <a:r>
                        <a:rPr lang="en" sz="2000" b="1" dirty="0"/>
                        <a:t>*=</a:t>
                      </a:r>
                      <a:endParaRPr sz="2000" b="1" dirty="0">
                        <a:solidFill>
                          <a:srgbClr val="666666"/>
                        </a:solidFill>
                      </a:endParaRPr>
                    </a:p>
                  </a:txBody>
                  <a:tcPr marL="91425" marR="91425" marT="91425" marB="91425" anchor="ctr"/>
                </a:tc>
                <a:tc>
                  <a:txBody>
                    <a:bodyPr/>
                    <a:lstStyle/>
                    <a:p>
                      <a:pPr marL="0" lvl="0" indent="0" algn="l" rtl="0">
                        <a:spcBef>
                          <a:spcPts val="0"/>
                        </a:spcBef>
                        <a:spcAft>
                          <a:spcPts val="0"/>
                        </a:spcAft>
                        <a:buClr>
                          <a:schemeClr val="dk1"/>
                        </a:buClr>
                        <a:buSzPts val="1100"/>
                        <a:buFont typeface="Arial"/>
                        <a:buNone/>
                      </a:pPr>
                      <a:r>
                        <a:rPr lang="pt-BR" sz="1200" dirty="0"/>
                        <a:t>Multiplica a variável por um valor, armazenando o resultado na variável.</a:t>
                      </a:r>
                      <a:endParaRPr sz="1200" dirty="0"/>
                    </a:p>
                  </a:txBody>
                  <a:tcPr marL="91425" marR="91425" marT="91425" marB="0" anchor="ctr"/>
                </a:tc>
                <a:tc>
                  <a:txBody>
                    <a:bodyPr/>
                    <a:lstStyle/>
                    <a:p>
                      <a:pPr marL="0" lvl="0" indent="0" algn="l" rtl="0">
                        <a:spcBef>
                          <a:spcPts val="0"/>
                        </a:spcBef>
                        <a:spcAft>
                          <a:spcPts val="0"/>
                        </a:spcAft>
                        <a:buNone/>
                      </a:pPr>
                      <a:r>
                        <a:rPr lang="en" sz="1200"/>
                        <a:t>X *= 2</a:t>
                      </a:r>
                      <a:endParaRPr sz="1200"/>
                    </a:p>
                    <a:p>
                      <a:pPr marL="0" lvl="0" indent="0" algn="l" rtl="0">
                        <a:spcBef>
                          <a:spcPts val="0"/>
                        </a:spcBef>
                        <a:spcAft>
                          <a:spcPts val="0"/>
                        </a:spcAft>
                        <a:buNone/>
                      </a:pPr>
                      <a:r>
                        <a:rPr lang="en" sz="1200"/>
                        <a:t>(X vale 6)</a:t>
                      </a:r>
                      <a:endParaRPr sz="1200" b="1"/>
                    </a:p>
                  </a:txBody>
                  <a:tcPr marL="91425" marR="91425" marT="91425" marB="91425" anchor="ctr"/>
                </a:tc>
                <a:extLst>
                  <a:ext uri="{0D108BD9-81ED-4DB2-BD59-A6C34878D82A}">
                    <a16:rowId xmlns:a16="http://schemas.microsoft.com/office/drawing/2014/main" val="10004"/>
                  </a:ext>
                </a:extLst>
              </a:tr>
              <a:tr h="540000">
                <a:tc>
                  <a:txBody>
                    <a:bodyPr/>
                    <a:lstStyle/>
                    <a:p>
                      <a:pPr marL="0" lvl="0" indent="0" algn="ctr" rtl="0">
                        <a:spcBef>
                          <a:spcPts val="0"/>
                        </a:spcBef>
                        <a:spcAft>
                          <a:spcPts val="0"/>
                        </a:spcAft>
                        <a:buNone/>
                      </a:pPr>
                      <a:r>
                        <a:rPr lang="en" sz="2000" b="1" dirty="0"/>
                        <a:t>/=</a:t>
                      </a:r>
                      <a:endParaRPr sz="2000" b="1" dirty="0">
                        <a:solidFill>
                          <a:srgbClr val="666666"/>
                        </a:solidFill>
                      </a:endParaRPr>
                    </a:p>
                  </a:txBody>
                  <a:tcPr marL="91425" marR="91425" marT="91425" marB="91425" anchor="ctr"/>
                </a:tc>
                <a:tc>
                  <a:txBody>
                    <a:bodyPr/>
                    <a:lstStyle/>
                    <a:p>
                      <a:pPr marL="0" lvl="0" indent="0" algn="l" rtl="0">
                        <a:spcBef>
                          <a:spcPts val="0"/>
                        </a:spcBef>
                        <a:spcAft>
                          <a:spcPts val="0"/>
                        </a:spcAft>
                        <a:buNone/>
                      </a:pPr>
                      <a:r>
                        <a:rPr lang="pt-BR" sz="1200" dirty="0"/>
                        <a:t>Divide a variável por um valor, armazenando o resultado na variável.</a:t>
                      </a:r>
                      <a:endParaRPr sz="1200" dirty="0"/>
                    </a:p>
                  </a:txBody>
                  <a:tcPr marL="91425" marR="91425" marT="91425" marB="0" anchor="ctr"/>
                </a:tc>
                <a:tc>
                  <a:txBody>
                    <a:bodyPr/>
                    <a:lstStyle/>
                    <a:p>
                      <a:pPr marL="0" lvl="0" indent="0" algn="l" rtl="0">
                        <a:spcBef>
                          <a:spcPts val="0"/>
                        </a:spcBef>
                        <a:spcAft>
                          <a:spcPts val="0"/>
                        </a:spcAft>
                        <a:buNone/>
                      </a:pPr>
                      <a:r>
                        <a:rPr lang="en" sz="1200" dirty="0"/>
                        <a:t>X /= 3</a:t>
                      </a:r>
                      <a:endParaRPr sz="1200" dirty="0"/>
                    </a:p>
                    <a:p>
                      <a:pPr marL="0" lvl="0" indent="0" algn="l" rtl="0">
                        <a:spcBef>
                          <a:spcPts val="0"/>
                        </a:spcBef>
                        <a:spcAft>
                          <a:spcPts val="0"/>
                        </a:spcAft>
                        <a:buNone/>
                      </a:pPr>
                      <a:r>
                        <a:rPr lang="en" sz="1200" dirty="0"/>
                        <a:t>(X vale 2)</a:t>
                      </a:r>
                      <a:endParaRPr sz="1200" b="1" dirty="0"/>
                    </a:p>
                  </a:txBody>
                  <a:tcPr marL="91425" marR="91425" marT="91425" marB="91425" anchor="ctr"/>
                </a:tc>
                <a:extLst>
                  <a:ext uri="{0D108BD9-81ED-4DB2-BD59-A6C34878D82A}">
                    <a16:rowId xmlns:a16="http://schemas.microsoft.com/office/drawing/2014/main" val="10005"/>
                  </a:ext>
                </a:extLst>
              </a:tr>
              <a:tr h="540000">
                <a:tc>
                  <a:txBody>
                    <a:bodyPr/>
                    <a:lstStyle/>
                    <a:p>
                      <a:pPr marL="0" lvl="0" indent="0" algn="ctr" rtl="0">
                        <a:spcBef>
                          <a:spcPts val="0"/>
                        </a:spcBef>
                        <a:spcAft>
                          <a:spcPts val="0"/>
                        </a:spcAft>
                        <a:buNone/>
                      </a:pPr>
                      <a:r>
                        <a:rPr lang="en" sz="2000" b="1" dirty="0"/>
                        <a:t>%=</a:t>
                      </a:r>
                      <a:endParaRPr sz="2000" b="1" dirty="0">
                        <a:solidFill>
                          <a:srgbClr val="666666"/>
                        </a:solidFill>
                      </a:endParaRPr>
                    </a:p>
                  </a:txBody>
                  <a:tcPr marL="91425" marR="91425" marT="91425" marB="91425" anchor="ctr"/>
                </a:tc>
                <a:tc>
                  <a:txBody>
                    <a:bodyPr/>
                    <a:lstStyle/>
                    <a:p>
                      <a:pPr marL="0" lvl="0" indent="0" algn="l" rtl="0">
                        <a:spcBef>
                          <a:spcPts val="0"/>
                        </a:spcBef>
                        <a:spcAft>
                          <a:spcPts val="0"/>
                        </a:spcAft>
                        <a:buClr>
                          <a:schemeClr val="dk1"/>
                        </a:buClr>
                        <a:buSzPts val="1100"/>
                        <a:buFont typeface="Arial"/>
                        <a:buNone/>
                      </a:pPr>
                      <a:r>
                        <a:rPr lang="pt-BR" sz="1200" dirty="0"/>
                        <a:t>Calcula o resto da divisão por um valor, armazenando o resultado na variável</a:t>
                      </a:r>
                      <a:r>
                        <a:rPr lang="en" sz="1200" dirty="0"/>
                        <a:t>.</a:t>
                      </a:r>
                      <a:endParaRPr sz="1200" dirty="0">
                        <a:solidFill>
                          <a:schemeClr val="dk2"/>
                        </a:solidFill>
                      </a:endParaRPr>
                    </a:p>
                  </a:txBody>
                  <a:tcPr marL="91425" marR="91425" marT="91425" marB="0" anchor="ctr"/>
                </a:tc>
                <a:tc>
                  <a:txBody>
                    <a:bodyPr/>
                    <a:lstStyle/>
                    <a:p>
                      <a:pPr marL="0" lvl="0" indent="0" algn="l" rtl="0">
                        <a:spcBef>
                          <a:spcPts val="0"/>
                        </a:spcBef>
                        <a:spcAft>
                          <a:spcPts val="0"/>
                        </a:spcAft>
                        <a:buNone/>
                      </a:pPr>
                      <a:r>
                        <a:rPr lang="en" sz="1200" dirty="0"/>
                        <a:t>X %= 2</a:t>
                      </a:r>
                      <a:endParaRPr sz="1200" dirty="0"/>
                    </a:p>
                    <a:p>
                      <a:pPr marL="0" lvl="0" indent="0" algn="l" rtl="0">
                        <a:spcBef>
                          <a:spcPts val="0"/>
                        </a:spcBef>
                        <a:spcAft>
                          <a:spcPts val="0"/>
                        </a:spcAft>
                        <a:buNone/>
                      </a:pPr>
                      <a:r>
                        <a:rPr lang="en" sz="1200" dirty="0"/>
                        <a:t>(X vale 0)</a:t>
                      </a:r>
                      <a:endParaRPr sz="1200" b="1" dirty="0"/>
                    </a:p>
                  </a:txBody>
                  <a:tcPr marL="91425" marR="91425" marT="91425" marB="91425"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2500130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4" name="Google Shape;284;p46"/>
          <p:cNvSpPr/>
          <p:nvPr/>
        </p:nvSpPr>
        <p:spPr>
          <a:xfrm>
            <a:off x="0" y="1678793"/>
            <a:ext cx="9144000" cy="1561500"/>
          </a:xfrm>
          <a:prstGeom prst="rect">
            <a:avLst/>
          </a:prstGeom>
          <a:gradFill>
            <a:gsLst>
              <a:gs pos="0">
                <a:srgbClr val="000000"/>
              </a:gs>
              <a:gs pos="15000">
                <a:srgbClr val="000000"/>
              </a:gs>
              <a:gs pos="15000">
                <a:srgbClr val="FFD966"/>
              </a:gs>
              <a:gs pos="33000">
                <a:srgbClr val="FFD966"/>
              </a:gs>
              <a:gs pos="33000">
                <a:srgbClr val="000000"/>
              </a:gs>
              <a:gs pos="51000">
                <a:srgbClr val="000000"/>
              </a:gs>
              <a:gs pos="51000">
                <a:srgbClr val="FFD966"/>
              </a:gs>
              <a:gs pos="68000">
                <a:srgbClr val="FFD966"/>
              </a:gs>
              <a:gs pos="68000">
                <a:srgbClr val="000000"/>
              </a:gs>
              <a:gs pos="84000">
                <a:srgbClr val="000000"/>
              </a:gs>
              <a:gs pos="84000">
                <a:srgbClr val="FFD966"/>
              </a:gs>
              <a:gs pos="100000">
                <a:srgbClr val="FFD966"/>
              </a:gs>
            </a:gsLst>
            <a:lin ang="2700006"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83;p46">
            <a:extLst>
              <a:ext uri="{FF2B5EF4-FFF2-40B4-BE49-F238E27FC236}">
                <a16:creationId xmlns:a16="http://schemas.microsoft.com/office/drawing/2014/main" id="{E644C538-73A7-4D30-AA9E-EDAF78FE57C9}"/>
              </a:ext>
            </a:extLst>
          </p:cNvPr>
          <p:cNvSpPr txBox="1">
            <a:spLocks/>
          </p:cNvSpPr>
          <p:nvPr/>
        </p:nvSpPr>
        <p:spPr>
          <a:xfrm>
            <a:off x="0" y="3556000"/>
            <a:ext cx="9144000" cy="48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2800"/>
              <a:buFont typeface="Arial"/>
              <a:buNone/>
              <a:defRPr sz="2800" b="1" i="0" u="none" strike="noStrike" cap="none">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lnSpc>
                <a:spcPct val="115000"/>
              </a:lnSpc>
            </a:pPr>
            <a:r>
              <a:rPr lang="pt-BR" sz="1800" dirty="0">
                <a:solidFill>
                  <a:srgbClr val="FFFFFF"/>
                </a:solidFill>
              </a:rPr>
              <a:t>Operadores aritméticos</a:t>
            </a:r>
            <a:endParaRPr lang="pt-BR" sz="1200" dirty="0">
              <a:solidFill>
                <a:srgbClr val="FFFFFF"/>
              </a:solidFill>
            </a:endParaRPr>
          </a:p>
        </p:txBody>
      </p:sp>
    </p:spTree>
    <p:extLst>
      <p:ext uri="{BB962C8B-B14F-4D97-AF65-F5344CB8AC3E}">
        <p14:creationId xmlns:p14="http://schemas.microsoft.com/office/powerpoint/2010/main" val="32707839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29034-3375-4D76-A3A6-2BA26294AE4B}"/>
              </a:ext>
            </a:extLst>
          </p:cNvPr>
          <p:cNvSpPr>
            <a:spLocks noGrp="1"/>
          </p:cNvSpPr>
          <p:nvPr>
            <p:ph type="ctrTitle"/>
          </p:nvPr>
        </p:nvSpPr>
        <p:spPr/>
        <p:txBody>
          <a:bodyPr/>
          <a:lstStyle/>
          <a:p>
            <a:r>
              <a:rPr lang="pt-BR" dirty="0"/>
              <a:t>Decisões!</a:t>
            </a:r>
            <a:br>
              <a:rPr lang="pt-BR" dirty="0"/>
            </a:br>
            <a:r>
              <a:rPr lang="pt-BR" dirty="0"/>
              <a:t>Decisões!</a:t>
            </a:r>
          </a:p>
        </p:txBody>
      </p:sp>
    </p:spTree>
    <p:extLst>
      <p:ext uri="{BB962C8B-B14F-4D97-AF65-F5344CB8AC3E}">
        <p14:creationId xmlns:p14="http://schemas.microsoft.com/office/powerpoint/2010/main" val="35478747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F0CDC-2B0A-4135-B4C3-896139B59415}"/>
              </a:ext>
            </a:extLst>
          </p:cNvPr>
          <p:cNvSpPr>
            <a:spLocks noGrp="1"/>
          </p:cNvSpPr>
          <p:nvPr>
            <p:ph type="title"/>
          </p:nvPr>
        </p:nvSpPr>
        <p:spPr/>
        <p:txBody>
          <a:bodyPr/>
          <a:lstStyle/>
          <a:p>
            <a:r>
              <a:rPr lang="pt-BR" dirty="0"/>
              <a:t>Operadores Relacionais</a:t>
            </a:r>
          </a:p>
        </p:txBody>
      </p:sp>
      <p:graphicFrame>
        <p:nvGraphicFramePr>
          <p:cNvPr id="4" name="Table 3">
            <a:extLst>
              <a:ext uri="{FF2B5EF4-FFF2-40B4-BE49-F238E27FC236}">
                <a16:creationId xmlns:a16="http://schemas.microsoft.com/office/drawing/2014/main" id="{5F45474C-1ED6-4DC5-903D-F2FFBD7A6E74}"/>
              </a:ext>
            </a:extLst>
          </p:cNvPr>
          <p:cNvGraphicFramePr>
            <a:graphicFrameLocks noGrp="1"/>
          </p:cNvGraphicFramePr>
          <p:nvPr>
            <p:extLst>
              <p:ext uri="{D42A27DB-BD31-4B8C-83A1-F6EECF244321}">
                <p14:modId xmlns:p14="http://schemas.microsoft.com/office/powerpoint/2010/main" val="782217124"/>
              </p:ext>
            </p:extLst>
          </p:nvPr>
        </p:nvGraphicFramePr>
        <p:xfrm>
          <a:off x="311150" y="1152525"/>
          <a:ext cx="8520600" cy="3696510"/>
        </p:xfrm>
        <a:graphic>
          <a:graphicData uri="http://schemas.openxmlformats.org/drawingml/2006/table">
            <a:tbl>
              <a:tblPr/>
              <a:tblGrid>
                <a:gridCol w="1082221">
                  <a:extLst>
                    <a:ext uri="{9D8B030D-6E8A-4147-A177-3AD203B41FA5}">
                      <a16:colId xmlns:a16="http://schemas.microsoft.com/office/drawing/2014/main" val="4080900674"/>
                    </a:ext>
                  </a:extLst>
                </a:gridCol>
                <a:gridCol w="6113779">
                  <a:extLst>
                    <a:ext uri="{9D8B030D-6E8A-4147-A177-3AD203B41FA5}">
                      <a16:colId xmlns:a16="http://schemas.microsoft.com/office/drawing/2014/main" val="3505302960"/>
                    </a:ext>
                  </a:extLst>
                </a:gridCol>
                <a:gridCol w="1324600">
                  <a:extLst>
                    <a:ext uri="{9D8B030D-6E8A-4147-A177-3AD203B41FA5}">
                      <a16:colId xmlns:a16="http://schemas.microsoft.com/office/drawing/2014/main" val="646057523"/>
                    </a:ext>
                  </a:extLst>
                </a:gridCol>
              </a:tblGrid>
              <a:tr h="404850">
                <a:tc>
                  <a:txBody>
                    <a:bodyPr/>
                    <a:lstStyle/>
                    <a:p>
                      <a:pPr marL="0" lvl="0" indent="0" algn="ctr" rtl="0">
                        <a:spcBef>
                          <a:spcPts val="0"/>
                        </a:spcBef>
                        <a:spcAft>
                          <a:spcPts val="0"/>
                        </a:spcAft>
                        <a:buNone/>
                      </a:pPr>
                      <a:r>
                        <a:rPr lang="en" b="1" dirty="0"/>
                        <a:t>Operador</a:t>
                      </a:r>
                      <a:endParaRPr b="1" dirty="0">
                        <a:solidFill>
                          <a:srgbClr val="FFFFFF"/>
                        </a:solidFill>
                      </a:endParaRPr>
                    </a:p>
                  </a:txBody>
                  <a:tcPr marL="91425" marR="91425" marT="91425" marB="91425" anchor="ctr">
                    <a:solidFill>
                      <a:schemeClr val="bg2">
                        <a:lumMod val="50000"/>
                      </a:schemeClr>
                    </a:solidFill>
                  </a:tcPr>
                </a:tc>
                <a:tc>
                  <a:txBody>
                    <a:bodyPr/>
                    <a:lstStyle/>
                    <a:p>
                      <a:pPr marL="0" lvl="0" indent="0" algn="l" rtl="0">
                        <a:spcBef>
                          <a:spcPts val="0"/>
                        </a:spcBef>
                        <a:spcAft>
                          <a:spcPts val="0"/>
                        </a:spcAft>
                        <a:buNone/>
                      </a:pPr>
                      <a:r>
                        <a:rPr lang="en" b="1" dirty="0"/>
                        <a:t>Descrição</a:t>
                      </a:r>
                      <a:endParaRPr b="1" dirty="0">
                        <a:solidFill>
                          <a:srgbClr val="FFFFFF"/>
                        </a:solidFill>
                      </a:endParaRPr>
                    </a:p>
                  </a:txBody>
                  <a:tcPr marL="91425" marR="91425" marT="91425" marB="91425" anchor="ctr">
                    <a:solidFill>
                      <a:schemeClr val="bg2">
                        <a:lumMod val="50000"/>
                      </a:schemeClr>
                    </a:solidFill>
                  </a:tcPr>
                </a:tc>
                <a:tc>
                  <a:txBody>
                    <a:bodyPr/>
                    <a:lstStyle/>
                    <a:p>
                      <a:pPr marL="0" lvl="0" indent="0" algn="l" rtl="0">
                        <a:spcBef>
                          <a:spcPts val="0"/>
                        </a:spcBef>
                        <a:spcAft>
                          <a:spcPts val="0"/>
                        </a:spcAft>
                        <a:buNone/>
                      </a:pPr>
                      <a:r>
                        <a:rPr lang="en" b="1" dirty="0"/>
                        <a:t>Exemplo</a:t>
                      </a:r>
                      <a:endParaRPr b="1" dirty="0">
                        <a:solidFill>
                          <a:srgbClr val="FFFFFF"/>
                        </a:solidFill>
                      </a:endParaRPr>
                    </a:p>
                  </a:txBody>
                  <a:tcPr marL="91425" marR="91425" marT="91425" marB="91425" anchor="ctr">
                    <a:solidFill>
                      <a:schemeClr val="bg2">
                        <a:lumMod val="50000"/>
                      </a:schemeClr>
                    </a:solidFill>
                  </a:tcPr>
                </a:tc>
                <a:extLst>
                  <a:ext uri="{0D108BD9-81ED-4DB2-BD59-A6C34878D82A}">
                    <a16:rowId xmlns:a16="http://schemas.microsoft.com/office/drawing/2014/main" val="393782211"/>
                  </a:ext>
                </a:extLst>
              </a:tr>
              <a:tr h="0">
                <a:tc>
                  <a:txBody>
                    <a:bodyPr/>
                    <a:lstStyle/>
                    <a:p>
                      <a:pPr marL="0" lvl="0" indent="0" algn="ctr" rtl="0">
                        <a:spcBef>
                          <a:spcPts val="0"/>
                        </a:spcBef>
                        <a:spcAft>
                          <a:spcPts val="0"/>
                        </a:spcAft>
                        <a:buNone/>
                      </a:pPr>
                      <a:r>
                        <a:rPr lang="en" sz="1800" b="1" dirty="0"/>
                        <a:t>==</a:t>
                      </a:r>
                      <a:endParaRPr sz="1800" b="1" dirty="0">
                        <a:solidFill>
                          <a:srgbClr val="666666"/>
                        </a:solidFill>
                      </a:endParaRPr>
                    </a:p>
                  </a:txBody>
                  <a:tcPr marL="91425" marR="91425" marT="91425" marB="91425" anchor="ctr"/>
                </a:tc>
                <a:tc>
                  <a:txBody>
                    <a:bodyPr/>
                    <a:lstStyle/>
                    <a:p>
                      <a:pPr marL="0" lvl="0" indent="0" algn="l" rtl="0">
                        <a:spcBef>
                          <a:spcPts val="0"/>
                        </a:spcBef>
                        <a:spcAft>
                          <a:spcPts val="0"/>
                        </a:spcAft>
                        <a:buNone/>
                      </a:pPr>
                      <a:r>
                        <a:rPr lang="pt-BR" sz="1200" dirty="0"/>
                        <a:t>Compara</a:t>
                      </a:r>
                      <a:r>
                        <a:rPr lang="en" sz="1200" dirty="0"/>
                        <a:t> se dois valores são iguais e retorna Verdadeiro ou Falso.</a:t>
                      </a:r>
                      <a:endParaRPr sz="1200" dirty="0"/>
                    </a:p>
                    <a:p>
                      <a:pPr marL="0" lvl="0" indent="0" algn="l" rtl="0">
                        <a:spcBef>
                          <a:spcPts val="0"/>
                        </a:spcBef>
                        <a:spcAft>
                          <a:spcPts val="0"/>
                        </a:spcAft>
                        <a:buNone/>
                      </a:pPr>
                      <a:endParaRPr sz="1200" dirty="0">
                        <a:solidFill>
                          <a:schemeClr val="dk2"/>
                        </a:solidFill>
                      </a:endParaRPr>
                    </a:p>
                  </a:txBody>
                  <a:tcPr marL="91425" marR="91425" marT="91425" marB="0" anchor="ctr"/>
                </a:tc>
                <a:tc>
                  <a:txBody>
                    <a:bodyPr/>
                    <a:lstStyle/>
                    <a:p>
                      <a:pPr marL="0" lvl="0" indent="0" algn="l" rtl="0">
                        <a:spcBef>
                          <a:spcPts val="0"/>
                        </a:spcBef>
                        <a:spcAft>
                          <a:spcPts val="0"/>
                        </a:spcAft>
                        <a:buNone/>
                      </a:pPr>
                      <a:r>
                        <a:rPr lang="en" sz="1200"/>
                        <a:t>5 == 6 </a:t>
                      </a:r>
                      <a:endParaRPr sz="1200"/>
                    </a:p>
                    <a:p>
                      <a:pPr marL="0" lvl="0" indent="0" algn="l" rtl="0">
                        <a:spcBef>
                          <a:spcPts val="0"/>
                        </a:spcBef>
                        <a:spcAft>
                          <a:spcPts val="0"/>
                        </a:spcAft>
                        <a:buNone/>
                      </a:pPr>
                      <a:r>
                        <a:rPr lang="en" sz="1200"/>
                        <a:t>(falso)</a:t>
                      </a:r>
                      <a:endParaRPr sz="1200" b="1"/>
                    </a:p>
                  </a:txBody>
                  <a:tcPr marL="91425" marR="91425" marT="91425" marB="91425" anchor="ctr"/>
                </a:tc>
                <a:extLst>
                  <a:ext uri="{0D108BD9-81ED-4DB2-BD59-A6C34878D82A}">
                    <a16:rowId xmlns:a16="http://schemas.microsoft.com/office/drawing/2014/main" val="1616645714"/>
                  </a:ext>
                </a:extLst>
              </a:tr>
              <a:tr h="0">
                <a:tc>
                  <a:txBody>
                    <a:bodyPr/>
                    <a:lstStyle/>
                    <a:p>
                      <a:pPr marL="0" lvl="0" indent="0" algn="ctr" rtl="0">
                        <a:spcBef>
                          <a:spcPts val="0"/>
                        </a:spcBef>
                        <a:spcAft>
                          <a:spcPts val="0"/>
                        </a:spcAft>
                        <a:buNone/>
                      </a:pPr>
                      <a:r>
                        <a:rPr lang="en" sz="1800" b="1" dirty="0"/>
                        <a:t>&gt;</a:t>
                      </a:r>
                      <a:endParaRPr sz="1800" b="1" dirty="0">
                        <a:solidFill>
                          <a:srgbClr val="666666"/>
                        </a:solidFill>
                      </a:endParaRPr>
                    </a:p>
                  </a:txBody>
                  <a:tcPr marL="91425" marR="91425" marT="91425" marB="91425" anchor="ctr"/>
                </a:tc>
                <a:tc>
                  <a:txBody>
                    <a:bodyPr/>
                    <a:lstStyle/>
                    <a:p>
                      <a:pPr marL="0" lvl="0" indent="0" algn="l" rtl="0">
                        <a:spcBef>
                          <a:spcPts val="0"/>
                        </a:spcBef>
                        <a:spcAft>
                          <a:spcPts val="0"/>
                        </a:spcAft>
                        <a:buNone/>
                      </a:pPr>
                      <a:r>
                        <a:rPr lang="pt-BR" sz="1200" dirty="0"/>
                        <a:t>Compara </a:t>
                      </a:r>
                      <a:r>
                        <a:rPr lang="en" sz="1200" dirty="0"/>
                        <a:t>se o valor à esquerda é maior que o à direita e retorna Verdadeiro ou Falso.</a:t>
                      </a:r>
                      <a:endParaRPr sz="1200" dirty="0">
                        <a:solidFill>
                          <a:schemeClr val="dk2"/>
                        </a:solidFill>
                      </a:endParaRPr>
                    </a:p>
                  </a:txBody>
                  <a:tcPr marL="91425" marR="91425" marT="91425" marB="0" anchor="ctr"/>
                </a:tc>
                <a:tc>
                  <a:txBody>
                    <a:bodyPr/>
                    <a:lstStyle/>
                    <a:p>
                      <a:pPr marL="0" lvl="0" indent="0" algn="l" rtl="0">
                        <a:spcBef>
                          <a:spcPts val="0"/>
                        </a:spcBef>
                        <a:spcAft>
                          <a:spcPts val="0"/>
                        </a:spcAft>
                        <a:buNone/>
                      </a:pPr>
                      <a:r>
                        <a:rPr lang="en" sz="1200"/>
                        <a:t>2 &gt; 0 </a:t>
                      </a:r>
                      <a:endParaRPr sz="1200"/>
                    </a:p>
                    <a:p>
                      <a:pPr marL="0" lvl="0" indent="0" algn="l" rtl="0">
                        <a:spcBef>
                          <a:spcPts val="0"/>
                        </a:spcBef>
                        <a:spcAft>
                          <a:spcPts val="0"/>
                        </a:spcAft>
                        <a:buNone/>
                      </a:pPr>
                      <a:r>
                        <a:rPr lang="en" sz="1200"/>
                        <a:t>(verdadeiro)</a:t>
                      </a:r>
                      <a:endParaRPr sz="1200" b="1"/>
                    </a:p>
                  </a:txBody>
                  <a:tcPr marL="91425" marR="91425" marT="91425" marB="91425" anchor="ctr"/>
                </a:tc>
                <a:extLst>
                  <a:ext uri="{0D108BD9-81ED-4DB2-BD59-A6C34878D82A}">
                    <a16:rowId xmlns:a16="http://schemas.microsoft.com/office/drawing/2014/main" val="728784245"/>
                  </a:ext>
                </a:extLst>
              </a:tr>
              <a:tr h="0">
                <a:tc>
                  <a:txBody>
                    <a:bodyPr/>
                    <a:lstStyle/>
                    <a:p>
                      <a:pPr marL="0" lvl="0" indent="0" algn="ctr" rtl="0">
                        <a:spcBef>
                          <a:spcPts val="0"/>
                        </a:spcBef>
                        <a:spcAft>
                          <a:spcPts val="0"/>
                        </a:spcAft>
                        <a:buNone/>
                      </a:pPr>
                      <a:r>
                        <a:rPr lang="en" sz="1800" b="1" dirty="0"/>
                        <a:t>&lt;</a:t>
                      </a:r>
                      <a:endParaRPr sz="1800" b="1" dirty="0">
                        <a:solidFill>
                          <a:srgbClr val="666666"/>
                        </a:solidFill>
                      </a:endParaRPr>
                    </a:p>
                  </a:txBody>
                  <a:tcPr marL="91425" marR="91425" marT="91425" marB="91425" anchor="ctr"/>
                </a:tc>
                <a:tc>
                  <a:txBody>
                    <a:bodyPr/>
                    <a:lstStyle/>
                    <a:p>
                      <a:pPr marL="0" lvl="0" indent="0" algn="l" rtl="0">
                        <a:spcBef>
                          <a:spcPts val="0"/>
                        </a:spcBef>
                        <a:spcAft>
                          <a:spcPts val="0"/>
                        </a:spcAft>
                        <a:buClr>
                          <a:schemeClr val="dk1"/>
                        </a:buClr>
                        <a:buSzPts val="1100"/>
                        <a:buFont typeface="Arial"/>
                        <a:buNone/>
                      </a:pPr>
                      <a:r>
                        <a:rPr lang="pt-BR" sz="1200" dirty="0"/>
                        <a:t>Compara </a:t>
                      </a:r>
                      <a:r>
                        <a:rPr lang="en" sz="1200" dirty="0"/>
                        <a:t>se o valor à esquerda é menor que o à direita e retorna Verdadeiro ou Falso.</a:t>
                      </a:r>
                      <a:endParaRPr sz="1200" dirty="0">
                        <a:solidFill>
                          <a:schemeClr val="dk2"/>
                        </a:solidFill>
                      </a:endParaRPr>
                    </a:p>
                  </a:txBody>
                  <a:tcPr marL="91425" marR="91425" marT="91425" marB="0" anchor="ctr"/>
                </a:tc>
                <a:tc>
                  <a:txBody>
                    <a:bodyPr/>
                    <a:lstStyle/>
                    <a:p>
                      <a:pPr marL="0" lvl="0" indent="0" algn="l" rtl="0">
                        <a:spcBef>
                          <a:spcPts val="0"/>
                        </a:spcBef>
                        <a:spcAft>
                          <a:spcPts val="0"/>
                        </a:spcAft>
                        <a:buNone/>
                      </a:pPr>
                      <a:r>
                        <a:rPr lang="en" sz="1200"/>
                        <a:t>2 &lt; 0 </a:t>
                      </a:r>
                      <a:endParaRPr sz="1200"/>
                    </a:p>
                    <a:p>
                      <a:pPr marL="0" lvl="0" indent="0" algn="l" rtl="0">
                        <a:spcBef>
                          <a:spcPts val="0"/>
                        </a:spcBef>
                        <a:spcAft>
                          <a:spcPts val="0"/>
                        </a:spcAft>
                        <a:buNone/>
                      </a:pPr>
                      <a:r>
                        <a:rPr lang="en" sz="1200"/>
                        <a:t>(falso)</a:t>
                      </a:r>
                      <a:endParaRPr sz="1200" b="1"/>
                    </a:p>
                  </a:txBody>
                  <a:tcPr marL="91425" marR="91425" marT="91425" marB="91425" anchor="ctr"/>
                </a:tc>
                <a:extLst>
                  <a:ext uri="{0D108BD9-81ED-4DB2-BD59-A6C34878D82A}">
                    <a16:rowId xmlns:a16="http://schemas.microsoft.com/office/drawing/2014/main" val="3799502439"/>
                  </a:ext>
                </a:extLst>
              </a:tr>
              <a:tr h="0">
                <a:tc>
                  <a:txBody>
                    <a:bodyPr/>
                    <a:lstStyle/>
                    <a:p>
                      <a:pPr marL="0" lvl="0" indent="0" algn="ctr" rtl="0">
                        <a:spcBef>
                          <a:spcPts val="0"/>
                        </a:spcBef>
                        <a:spcAft>
                          <a:spcPts val="0"/>
                        </a:spcAft>
                        <a:buNone/>
                      </a:pPr>
                      <a:r>
                        <a:rPr lang="en" sz="1800" b="1" dirty="0"/>
                        <a:t>&gt;=</a:t>
                      </a:r>
                      <a:endParaRPr sz="1800" b="1" dirty="0">
                        <a:solidFill>
                          <a:srgbClr val="666666"/>
                        </a:solidFill>
                      </a:endParaRPr>
                    </a:p>
                  </a:txBody>
                  <a:tcPr marL="91425" marR="91425" marT="91425" marB="91425" anchor="ctr"/>
                </a:tc>
                <a:tc>
                  <a:txBody>
                    <a:bodyPr/>
                    <a:lstStyle/>
                    <a:p>
                      <a:pPr marL="0" lvl="0" indent="0" algn="l" rtl="0">
                        <a:spcBef>
                          <a:spcPts val="0"/>
                        </a:spcBef>
                        <a:spcAft>
                          <a:spcPts val="0"/>
                        </a:spcAft>
                        <a:buClr>
                          <a:schemeClr val="dk1"/>
                        </a:buClr>
                        <a:buSzPts val="1100"/>
                        <a:buFont typeface="Arial"/>
                        <a:buNone/>
                      </a:pPr>
                      <a:r>
                        <a:rPr lang="pt-BR" sz="1200" dirty="0"/>
                        <a:t>Compara </a:t>
                      </a:r>
                      <a:r>
                        <a:rPr lang="en" sz="1200" dirty="0"/>
                        <a:t>se o valor à esquerda é maior </a:t>
                      </a:r>
                      <a:r>
                        <a:rPr lang="pt-BR" sz="1200" dirty="0"/>
                        <a:t>OU igual </a:t>
                      </a:r>
                      <a:r>
                        <a:rPr lang="en" sz="1200" dirty="0"/>
                        <a:t>que o à direita e retorna Verdadeiro ou Falso.</a:t>
                      </a:r>
                      <a:endParaRPr sz="1200" dirty="0">
                        <a:solidFill>
                          <a:schemeClr val="dk2"/>
                        </a:solidFill>
                      </a:endParaRPr>
                    </a:p>
                  </a:txBody>
                  <a:tcPr marL="91425" marR="91425" marT="91425" marB="0" anchor="ctr"/>
                </a:tc>
                <a:tc>
                  <a:txBody>
                    <a:bodyPr/>
                    <a:lstStyle/>
                    <a:p>
                      <a:pPr marL="0" lvl="0" indent="0" algn="l" rtl="0">
                        <a:spcBef>
                          <a:spcPts val="0"/>
                        </a:spcBef>
                        <a:spcAft>
                          <a:spcPts val="0"/>
                        </a:spcAft>
                        <a:buNone/>
                      </a:pPr>
                      <a:r>
                        <a:rPr lang="en" sz="1200"/>
                        <a:t>1 &gt;= 1</a:t>
                      </a:r>
                      <a:endParaRPr sz="1200"/>
                    </a:p>
                    <a:p>
                      <a:pPr marL="0" lvl="0" indent="0" algn="l" rtl="0">
                        <a:spcBef>
                          <a:spcPts val="0"/>
                        </a:spcBef>
                        <a:spcAft>
                          <a:spcPts val="0"/>
                        </a:spcAft>
                        <a:buNone/>
                      </a:pPr>
                      <a:r>
                        <a:rPr lang="en" sz="1200"/>
                        <a:t>(verdadeiro)</a:t>
                      </a:r>
                      <a:endParaRPr sz="1200" b="1"/>
                    </a:p>
                  </a:txBody>
                  <a:tcPr marL="91425" marR="91425" marT="91425" marB="91425" anchor="ctr"/>
                </a:tc>
                <a:extLst>
                  <a:ext uri="{0D108BD9-81ED-4DB2-BD59-A6C34878D82A}">
                    <a16:rowId xmlns:a16="http://schemas.microsoft.com/office/drawing/2014/main" val="3645064881"/>
                  </a:ext>
                </a:extLst>
              </a:tr>
              <a:tr h="0">
                <a:tc>
                  <a:txBody>
                    <a:bodyPr/>
                    <a:lstStyle/>
                    <a:p>
                      <a:pPr marL="0" lvl="0" indent="0" algn="ctr" rtl="0">
                        <a:spcBef>
                          <a:spcPts val="0"/>
                        </a:spcBef>
                        <a:spcAft>
                          <a:spcPts val="0"/>
                        </a:spcAft>
                        <a:buNone/>
                      </a:pPr>
                      <a:r>
                        <a:rPr lang="en" sz="1800" b="1" dirty="0"/>
                        <a:t>&lt;=</a:t>
                      </a:r>
                      <a:endParaRPr sz="1800" b="1" dirty="0">
                        <a:solidFill>
                          <a:srgbClr val="666666"/>
                        </a:solidFill>
                      </a:endParaRPr>
                    </a:p>
                  </a:txBody>
                  <a:tcPr marL="91425" marR="91425" marT="91425" marB="91425" anchor="ctr"/>
                </a:tc>
                <a:tc>
                  <a:txBody>
                    <a:bodyPr/>
                    <a:lstStyle/>
                    <a:p>
                      <a:pPr marL="0" lvl="0" indent="0" algn="l" rtl="0">
                        <a:spcBef>
                          <a:spcPts val="0"/>
                        </a:spcBef>
                        <a:spcAft>
                          <a:spcPts val="0"/>
                        </a:spcAft>
                        <a:buClr>
                          <a:schemeClr val="dk1"/>
                        </a:buClr>
                        <a:buSzPts val="1100"/>
                        <a:buFont typeface="Arial"/>
                        <a:buNone/>
                      </a:pPr>
                      <a:r>
                        <a:rPr lang="pt-BR" sz="1200" dirty="0"/>
                        <a:t>Compara </a:t>
                      </a:r>
                      <a:r>
                        <a:rPr lang="en" sz="1200" dirty="0"/>
                        <a:t>se o valor à esquerda é menor </a:t>
                      </a:r>
                      <a:r>
                        <a:rPr lang="pt-BR" sz="1200" dirty="0"/>
                        <a:t>OU igual </a:t>
                      </a:r>
                      <a:r>
                        <a:rPr lang="en" sz="1200" dirty="0"/>
                        <a:t>que o à direita e retorna Verdadeiro ou Falso.</a:t>
                      </a:r>
                      <a:endParaRPr sz="1200" dirty="0">
                        <a:solidFill>
                          <a:schemeClr val="dk2"/>
                        </a:solidFill>
                      </a:endParaRPr>
                    </a:p>
                  </a:txBody>
                  <a:tcPr marL="91425" marR="91425" marT="91425" marB="0" anchor="ctr"/>
                </a:tc>
                <a:tc>
                  <a:txBody>
                    <a:bodyPr/>
                    <a:lstStyle/>
                    <a:p>
                      <a:pPr marL="0" lvl="0" indent="0" algn="l" rtl="0">
                        <a:spcBef>
                          <a:spcPts val="0"/>
                        </a:spcBef>
                        <a:spcAft>
                          <a:spcPts val="0"/>
                        </a:spcAft>
                        <a:buNone/>
                      </a:pPr>
                      <a:r>
                        <a:rPr lang="en" sz="1200"/>
                        <a:t>2 &lt;= 5</a:t>
                      </a:r>
                      <a:endParaRPr sz="1200"/>
                    </a:p>
                    <a:p>
                      <a:pPr marL="0" lvl="0" indent="0" algn="l" rtl="0">
                        <a:spcBef>
                          <a:spcPts val="0"/>
                        </a:spcBef>
                        <a:spcAft>
                          <a:spcPts val="0"/>
                        </a:spcAft>
                        <a:buNone/>
                      </a:pPr>
                      <a:r>
                        <a:rPr lang="en" sz="1200"/>
                        <a:t>(verdadeiro)</a:t>
                      </a:r>
                      <a:endParaRPr sz="1200" b="1"/>
                    </a:p>
                  </a:txBody>
                  <a:tcPr marL="91425" marR="91425" marT="91425" marB="91425" anchor="ctr"/>
                </a:tc>
                <a:extLst>
                  <a:ext uri="{0D108BD9-81ED-4DB2-BD59-A6C34878D82A}">
                    <a16:rowId xmlns:a16="http://schemas.microsoft.com/office/drawing/2014/main" val="1186243388"/>
                  </a:ext>
                </a:extLst>
              </a:tr>
              <a:tr h="0">
                <a:tc>
                  <a:txBody>
                    <a:bodyPr/>
                    <a:lstStyle/>
                    <a:p>
                      <a:pPr marL="0" lvl="0" indent="0" algn="ctr" rtl="0">
                        <a:spcBef>
                          <a:spcPts val="0"/>
                        </a:spcBef>
                        <a:spcAft>
                          <a:spcPts val="0"/>
                        </a:spcAft>
                        <a:buNone/>
                      </a:pPr>
                      <a:r>
                        <a:rPr lang="en" sz="1800" b="1" dirty="0"/>
                        <a:t>!=</a:t>
                      </a:r>
                      <a:endParaRPr sz="1800" b="1" dirty="0">
                        <a:solidFill>
                          <a:srgbClr val="666666"/>
                        </a:solidFill>
                      </a:endParaRPr>
                    </a:p>
                  </a:txBody>
                  <a:tcPr marL="91425" marR="91425" marT="91425" marB="91425" anchor="ctr"/>
                </a:tc>
                <a:tc>
                  <a:txBody>
                    <a:bodyPr/>
                    <a:lstStyle/>
                    <a:p>
                      <a:pPr marL="0" lvl="0" indent="0" algn="l" rtl="0">
                        <a:spcBef>
                          <a:spcPts val="0"/>
                        </a:spcBef>
                        <a:spcAft>
                          <a:spcPts val="0"/>
                        </a:spcAft>
                        <a:buClr>
                          <a:schemeClr val="dk1"/>
                        </a:buClr>
                        <a:buSzPts val="1100"/>
                        <a:buFont typeface="Arial"/>
                        <a:buNone/>
                      </a:pPr>
                      <a:r>
                        <a:rPr lang="pt-BR" sz="1200" dirty="0"/>
                        <a:t>Compara </a:t>
                      </a:r>
                      <a:r>
                        <a:rPr lang="en" sz="1200" dirty="0"/>
                        <a:t>se dois valores são diferentes e retorna Verdadeiro ou Falso.</a:t>
                      </a:r>
                      <a:endParaRPr sz="1200" dirty="0">
                        <a:solidFill>
                          <a:schemeClr val="dk2"/>
                        </a:solidFill>
                      </a:endParaRPr>
                    </a:p>
                  </a:txBody>
                  <a:tcPr marL="91425" marR="91425" marT="91425" marB="0" anchor="ctr"/>
                </a:tc>
                <a:tc>
                  <a:txBody>
                    <a:bodyPr/>
                    <a:lstStyle/>
                    <a:p>
                      <a:pPr marL="0" lvl="0" indent="0" algn="l" rtl="0">
                        <a:spcBef>
                          <a:spcPts val="0"/>
                        </a:spcBef>
                        <a:spcAft>
                          <a:spcPts val="0"/>
                        </a:spcAft>
                        <a:buNone/>
                      </a:pPr>
                      <a:r>
                        <a:rPr lang="en" sz="1200" dirty="0"/>
                        <a:t>1 != 1</a:t>
                      </a:r>
                      <a:endParaRPr sz="1200" dirty="0"/>
                    </a:p>
                    <a:p>
                      <a:pPr marL="0" lvl="0" indent="0" algn="l" rtl="0">
                        <a:spcBef>
                          <a:spcPts val="0"/>
                        </a:spcBef>
                        <a:spcAft>
                          <a:spcPts val="0"/>
                        </a:spcAft>
                        <a:buNone/>
                      </a:pPr>
                      <a:r>
                        <a:rPr lang="en" sz="1200" dirty="0"/>
                        <a:t>(falso)</a:t>
                      </a:r>
                      <a:endParaRPr sz="1200" b="1" dirty="0"/>
                    </a:p>
                  </a:txBody>
                  <a:tcPr marL="91425" marR="91425" marT="91425" marB="91425" anchor="ctr"/>
                </a:tc>
                <a:extLst>
                  <a:ext uri="{0D108BD9-81ED-4DB2-BD59-A6C34878D82A}">
                    <a16:rowId xmlns:a16="http://schemas.microsoft.com/office/drawing/2014/main" val="3389310699"/>
                  </a:ext>
                </a:extLst>
              </a:tr>
            </a:tbl>
          </a:graphicData>
        </a:graphic>
      </p:graphicFrame>
    </p:spTree>
    <p:extLst>
      <p:ext uri="{BB962C8B-B14F-4D97-AF65-F5344CB8AC3E}">
        <p14:creationId xmlns:p14="http://schemas.microsoft.com/office/powerpoint/2010/main" val="641513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p:txBody>
          <a:bodyPr/>
          <a:lstStyle/>
          <a:p>
            <a:r>
              <a:rPr lang="pt-BR" dirty="0"/>
              <a:t>Exemplo:</a:t>
            </a:r>
            <a:endParaRPr lang="pt-BR" dirty="0">
              <a:sym typeface="Montserrat"/>
            </a:endParaRPr>
          </a:p>
        </p:txBody>
      </p:sp>
      <p:sp>
        <p:nvSpPr>
          <p:cNvPr id="69" name="Google Shape;69;p15"/>
          <p:cNvSpPr txBox="1">
            <a:spLocks noGrp="1"/>
          </p:cNvSpPr>
          <p:nvPr>
            <p:ph type="body" idx="1"/>
          </p:nvPr>
        </p:nvSpPr>
        <p:spPr/>
        <p:txBody>
          <a:bodyPr/>
          <a:lstStyle/>
          <a:p>
            <a:pPr lvl="0"/>
            <a:endParaRPr lang="pt-BR" dirty="0"/>
          </a:p>
          <a:p>
            <a:pPr lvl="0"/>
            <a:endParaRPr lang="pt-BR" dirty="0"/>
          </a:p>
          <a:p>
            <a:pPr lvl="0"/>
            <a:endParaRPr lang="pt-BR" dirty="0"/>
          </a:p>
        </p:txBody>
      </p:sp>
      <p:graphicFrame>
        <p:nvGraphicFramePr>
          <p:cNvPr id="2" name="Table 1">
            <a:extLst>
              <a:ext uri="{FF2B5EF4-FFF2-40B4-BE49-F238E27FC236}">
                <a16:creationId xmlns:a16="http://schemas.microsoft.com/office/drawing/2014/main" id="{F4B01836-5C0A-46E9-9F01-832AD1119098}"/>
              </a:ext>
            </a:extLst>
          </p:cNvPr>
          <p:cNvGraphicFramePr>
            <a:graphicFrameLocks noGrp="1"/>
          </p:cNvGraphicFramePr>
          <p:nvPr>
            <p:extLst>
              <p:ext uri="{D42A27DB-BD31-4B8C-83A1-F6EECF244321}">
                <p14:modId xmlns:p14="http://schemas.microsoft.com/office/powerpoint/2010/main" val="1760328403"/>
              </p:ext>
            </p:extLst>
          </p:nvPr>
        </p:nvGraphicFramePr>
        <p:xfrm>
          <a:off x="311700" y="1202094"/>
          <a:ext cx="6096000" cy="1112520"/>
        </p:xfrm>
        <a:graphic>
          <a:graphicData uri="http://schemas.openxmlformats.org/drawingml/2006/table">
            <a:tbl>
              <a:tblPr firstRow="1" bandRow="1">
                <a:tableStyleId>{2D5ABB26-0587-4C30-8999-92F81FD0307C}</a:tableStyleId>
              </a:tblPr>
              <a:tblGrid>
                <a:gridCol w="1602160">
                  <a:extLst>
                    <a:ext uri="{9D8B030D-6E8A-4147-A177-3AD203B41FA5}">
                      <a16:colId xmlns:a16="http://schemas.microsoft.com/office/drawing/2014/main" val="1196118665"/>
                    </a:ext>
                  </a:extLst>
                </a:gridCol>
                <a:gridCol w="4493840">
                  <a:extLst>
                    <a:ext uri="{9D8B030D-6E8A-4147-A177-3AD203B41FA5}">
                      <a16:colId xmlns:a16="http://schemas.microsoft.com/office/drawing/2014/main" val="148604794"/>
                    </a:ext>
                  </a:extLst>
                </a:gridCol>
              </a:tblGrid>
              <a:tr h="370840">
                <a:tc>
                  <a:txBody>
                    <a:bodyPr/>
                    <a:lstStyle/>
                    <a:p>
                      <a:r>
                        <a:rPr lang="pt-BR" sz="1800" b="1" dirty="0"/>
                        <a:t>Premissa 1</a:t>
                      </a:r>
                      <a:endParaRPr lang="pt-BR" sz="1800" b="1" dirty="0">
                        <a:solidFill>
                          <a:schemeClr val="bg1"/>
                        </a:solidFill>
                        <a:latin typeface="+mn-lt"/>
                      </a:endParaRPr>
                    </a:p>
                  </a:txBody>
                  <a:tcPr/>
                </a:tc>
                <a:tc>
                  <a:txBody>
                    <a:bodyPr/>
                    <a:lstStyle/>
                    <a:p>
                      <a:r>
                        <a:rPr lang="pt-BR" sz="1800" dirty="0"/>
                        <a:t>Quando chove, a grama fica molhada</a:t>
                      </a:r>
                      <a:endParaRPr lang="pt-BR" sz="1800" dirty="0">
                        <a:solidFill>
                          <a:schemeClr val="bg1"/>
                        </a:solidFill>
                        <a:latin typeface="+mn-lt"/>
                      </a:endParaRPr>
                    </a:p>
                  </a:txBody>
                  <a:tcPr/>
                </a:tc>
                <a:extLst>
                  <a:ext uri="{0D108BD9-81ED-4DB2-BD59-A6C34878D82A}">
                    <a16:rowId xmlns:a16="http://schemas.microsoft.com/office/drawing/2014/main" val="1783663295"/>
                  </a:ext>
                </a:extLst>
              </a:tr>
              <a:tr h="370840">
                <a:tc>
                  <a:txBody>
                    <a:bodyPr/>
                    <a:lstStyle/>
                    <a:p>
                      <a:r>
                        <a:rPr lang="pt-BR" sz="1800" b="1" dirty="0"/>
                        <a:t>Premissa 2</a:t>
                      </a:r>
                      <a:endParaRPr lang="pt-BR" sz="1800" b="1" dirty="0">
                        <a:solidFill>
                          <a:schemeClr val="bg1"/>
                        </a:solidFill>
                        <a:latin typeface="+mn-lt"/>
                      </a:endParaRPr>
                    </a:p>
                  </a:txBody>
                  <a:tcPr/>
                </a:tc>
                <a:tc>
                  <a:txBody>
                    <a:bodyPr/>
                    <a:lstStyle/>
                    <a:p>
                      <a:r>
                        <a:rPr lang="pt-BR" sz="1800" dirty="0"/>
                        <a:t>Choveu hoje.</a:t>
                      </a:r>
                      <a:endParaRPr lang="pt-BR" sz="1800" dirty="0">
                        <a:solidFill>
                          <a:schemeClr val="bg1"/>
                        </a:solidFill>
                        <a:latin typeface="+mn-lt"/>
                      </a:endParaRPr>
                    </a:p>
                  </a:txBody>
                  <a:tcPr/>
                </a:tc>
                <a:extLst>
                  <a:ext uri="{0D108BD9-81ED-4DB2-BD59-A6C34878D82A}">
                    <a16:rowId xmlns:a16="http://schemas.microsoft.com/office/drawing/2014/main" val="1285874801"/>
                  </a:ext>
                </a:extLst>
              </a:tr>
              <a:tr h="370840">
                <a:tc>
                  <a:txBody>
                    <a:bodyPr/>
                    <a:lstStyle/>
                    <a:p>
                      <a:r>
                        <a:rPr lang="pt-BR" sz="1800" b="1" dirty="0"/>
                        <a:t>Conclusão</a:t>
                      </a:r>
                      <a:endParaRPr lang="pt-BR" sz="1800" b="1" dirty="0">
                        <a:solidFill>
                          <a:schemeClr val="bg1"/>
                        </a:solidFill>
                        <a:latin typeface="+mn-lt"/>
                      </a:endParaRPr>
                    </a:p>
                  </a:txBody>
                  <a:tcPr/>
                </a:tc>
                <a:tc>
                  <a:txBody>
                    <a:bodyPr/>
                    <a:lstStyle/>
                    <a:p>
                      <a:r>
                        <a:rPr lang="pt-BR" sz="1800" dirty="0"/>
                        <a:t>Logo, a grama está molhada.</a:t>
                      </a:r>
                      <a:endParaRPr lang="pt-BR" sz="1800" dirty="0">
                        <a:solidFill>
                          <a:schemeClr val="bg1"/>
                        </a:solidFill>
                        <a:latin typeface="+mn-lt"/>
                      </a:endParaRPr>
                    </a:p>
                  </a:txBody>
                  <a:tcPr/>
                </a:tc>
                <a:extLst>
                  <a:ext uri="{0D108BD9-81ED-4DB2-BD59-A6C34878D82A}">
                    <a16:rowId xmlns:a16="http://schemas.microsoft.com/office/drawing/2014/main" val="2980085947"/>
                  </a:ext>
                </a:extLst>
              </a:tr>
            </a:tbl>
          </a:graphicData>
        </a:graphic>
      </p:graphicFrame>
      <p:graphicFrame>
        <p:nvGraphicFramePr>
          <p:cNvPr id="5" name="Table 4">
            <a:extLst>
              <a:ext uri="{FF2B5EF4-FFF2-40B4-BE49-F238E27FC236}">
                <a16:creationId xmlns:a16="http://schemas.microsoft.com/office/drawing/2014/main" id="{4F9A45B4-E921-456F-88E4-62EC2B25909D}"/>
              </a:ext>
            </a:extLst>
          </p:cNvPr>
          <p:cNvGraphicFramePr>
            <a:graphicFrameLocks noGrp="1"/>
          </p:cNvGraphicFramePr>
          <p:nvPr>
            <p:extLst>
              <p:ext uri="{D42A27DB-BD31-4B8C-83A1-F6EECF244321}">
                <p14:modId xmlns:p14="http://schemas.microsoft.com/office/powerpoint/2010/main" val="1608535534"/>
              </p:ext>
            </p:extLst>
          </p:nvPr>
        </p:nvGraphicFramePr>
        <p:xfrm>
          <a:off x="311700" y="2575626"/>
          <a:ext cx="6095999" cy="1112520"/>
        </p:xfrm>
        <a:graphic>
          <a:graphicData uri="http://schemas.openxmlformats.org/drawingml/2006/table">
            <a:tbl>
              <a:tblPr firstRow="1" bandRow="1">
                <a:tableStyleId>{2D5ABB26-0587-4C30-8999-92F81FD0307C}</a:tableStyleId>
              </a:tblPr>
              <a:tblGrid>
                <a:gridCol w="1510012">
                  <a:extLst>
                    <a:ext uri="{9D8B030D-6E8A-4147-A177-3AD203B41FA5}">
                      <a16:colId xmlns:a16="http://schemas.microsoft.com/office/drawing/2014/main" val="1196118665"/>
                    </a:ext>
                  </a:extLst>
                </a:gridCol>
                <a:gridCol w="2856614">
                  <a:extLst>
                    <a:ext uri="{9D8B030D-6E8A-4147-A177-3AD203B41FA5}">
                      <a16:colId xmlns:a16="http://schemas.microsoft.com/office/drawing/2014/main" val="148604794"/>
                    </a:ext>
                  </a:extLst>
                </a:gridCol>
                <a:gridCol w="1729373">
                  <a:extLst>
                    <a:ext uri="{9D8B030D-6E8A-4147-A177-3AD203B41FA5}">
                      <a16:colId xmlns:a16="http://schemas.microsoft.com/office/drawing/2014/main" val="1848835754"/>
                    </a:ext>
                  </a:extLst>
                </a:gridCol>
              </a:tblGrid>
              <a:tr h="370840">
                <a:tc>
                  <a:txBody>
                    <a:bodyPr/>
                    <a:lstStyle/>
                    <a:p>
                      <a:r>
                        <a:rPr lang="pt-BR" sz="1800" b="1" dirty="0"/>
                        <a:t>Premissa 1</a:t>
                      </a:r>
                      <a:endParaRPr lang="pt-BR" sz="1800" b="1" dirty="0">
                        <a:solidFill>
                          <a:schemeClr val="bg1"/>
                        </a:solidFill>
                        <a:latin typeface="+mn-lt"/>
                      </a:endParaRPr>
                    </a:p>
                  </a:txBody>
                  <a:tcPr/>
                </a:tc>
                <a:tc>
                  <a:txBody>
                    <a:bodyPr/>
                    <a:lstStyle/>
                    <a:p>
                      <a:r>
                        <a:rPr lang="pt-BR" sz="1800" dirty="0">
                          <a:solidFill>
                            <a:schemeClr val="bg1"/>
                          </a:solidFill>
                          <a:latin typeface="+mn-lt"/>
                        </a:rPr>
                        <a:t>Os elefantes são cinza.</a:t>
                      </a:r>
                    </a:p>
                  </a:txBody>
                  <a:tcPr/>
                </a:tc>
                <a:tc>
                  <a:txBody>
                    <a:bodyPr/>
                    <a:lstStyle/>
                    <a:p>
                      <a:endParaRPr lang="pt-BR" sz="1800" dirty="0">
                        <a:solidFill>
                          <a:schemeClr val="bg1"/>
                        </a:solidFill>
                        <a:latin typeface="+mn-lt"/>
                      </a:endParaRPr>
                    </a:p>
                  </a:txBody>
                  <a:tcPr/>
                </a:tc>
                <a:extLst>
                  <a:ext uri="{0D108BD9-81ED-4DB2-BD59-A6C34878D82A}">
                    <a16:rowId xmlns:a16="http://schemas.microsoft.com/office/drawing/2014/main" val="1783663295"/>
                  </a:ext>
                </a:extLst>
              </a:tr>
              <a:tr h="370840">
                <a:tc>
                  <a:txBody>
                    <a:bodyPr/>
                    <a:lstStyle/>
                    <a:p>
                      <a:r>
                        <a:rPr lang="pt-BR" sz="1800" b="1" dirty="0"/>
                        <a:t>Premissa 2</a:t>
                      </a:r>
                      <a:endParaRPr lang="pt-BR" sz="1800" b="1" dirty="0">
                        <a:solidFill>
                          <a:schemeClr val="bg1"/>
                        </a:solidFill>
                        <a:latin typeface="+mn-lt"/>
                      </a:endParaRPr>
                    </a:p>
                  </a:txBody>
                  <a:tcPr/>
                </a:tc>
                <a:tc>
                  <a:txBody>
                    <a:bodyPr/>
                    <a:lstStyle/>
                    <a:p>
                      <a:r>
                        <a:rPr lang="pt-BR" sz="1800" dirty="0"/>
                        <a:t>Elefantes são animais.</a:t>
                      </a:r>
                      <a:endParaRPr lang="pt-BR" sz="1800" dirty="0">
                        <a:solidFill>
                          <a:schemeClr val="bg1"/>
                        </a:solidFill>
                        <a:latin typeface="+mn-lt"/>
                      </a:endParaRPr>
                    </a:p>
                  </a:txBody>
                  <a:tcPr/>
                </a:tc>
                <a:tc>
                  <a:txBody>
                    <a:bodyPr/>
                    <a:lstStyle/>
                    <a:p>
                      <a:r>
                        <a:rPr lang="en-US" sz="1800" dirty="0">
                          <a:solidFill>
                            <a:schemeClr val="bg1"/>
                          </a:solidFill>
                          <a:latin typeface="+mn-lt"/>
                        </a:rPr>
                        <a:t>&gt;  </a:t>
                      </a:r>
                      <a:r>
                        <a:rPr lang="en-US" sz="1800" b="1" dirty="0" err="1">
                          <a:solidFill>
                            <a:schemeClr val="bg1"/>
                          </a:solidFill>
                          <a:latin typeface="+mn-lt"/>
                        </a:rPr>
                        <a:t>Fal</a:t>
                      </a:r>
                      <a:r>
                        <a:rPr lang="pt-BR" sz="1800" b="1" dirty="0" err="1">
                          <a:solidFill>
                            <a:schemeClr val="bg1"/>
                          </a:solidFill>
                          <a:latin typeface="+mn-lt"/>
                        </a:rPr>
                        <a:t>ácia</a:t>
                      </a:r>
                      <a:r>
                        <a:rPr lang="pt-BR" sz="1800" dirty="0">
                          <a:solidFill>
                            <a:schemeClr val="bg1"/>
                          </a:solidFill>
                          <a:latin typeface="+mn-lt"/>
                        </a:rPr>
                        <a:t>!</a:t>
                      </a:r>
                    </a:p>
                  </a:txBody>
                  <a:tcPr/>
                </a:tc>
                <a:extLst>
                  <a:ext uri="{0D108BD9-81ED-4DB2-BD59-A6C34878D82A}">
                    <a16:rowId xmlns:a16="http://schemas.microsoft.com/office/drawing/2014/main" val="1285874801"/>
                  </a:ext>
                </a:extLst>
              </a:tr>
              <a:tr h="370840">
                <a:tc>
                  <a:txBody>
                    <a:bodyPr/>
                    <a:lstStyle/>
                    <a:p>
                      <a:r>
                        <a:rPr lang="pt-BR" sz="1800" b="1" dirty="0"/>
                        <a:t>Conclusão</a:t>
                      </a:r>
                      <a:endParaRPr lang="pt-BR" sz="1800" b="1" dirty="0">
                        <a:solidFill>
                          <a:schemeClr val="bg1"/>
                        </a:solidFill>
                        <a:latin typeface="+mn-lt"/>
                      </a:endParaRPr>
                    </a:p>
                  </a:txBody>
                  <a:tcPr/>
                </a:tc>
                <a:tc>
                  <a:txBody>
                    <a:bodyPr/>
                    <a:lstStyle/>
                    <a:p>
                      <a:r>
                        <a:rPr lang="pt-BR" sz="1800" dirty="0"/>
                        <a:t>Logo, animais são cinza.</a:t>
                      </a:r>
                      <a:endParaRPr lang="pt-BR" sz="1800" dirty="0">
                        <a:solidFill>
                          <a:schemeClr val="bg1"/>
                        </a:solidFill>
                        <a:latin typeface="+mn-lt"/>
                      </a:endParaRPr>
                    </a:p>
                  </a:txBody>
                  <a:tcPr/>
                </a:tc>
                <a:tc>
                  <a:txBody>
                    <a:bodyPr/>
                    <a:lstStyle/>
                    <a:p>
                      <a:endParaRPr lang="pt-BR" sz="1800" dirty="0">
                        <a:solidFill>
                          <a:schemeClr val="bg1"/>
                        </a:solidFill>
                        <a:latin typeface="+mn-lt"/>
                      </a:endParaRPr>
                    </a:p>
                  </a:txBody>
                  <a:tcPr/>
                </a:tc>
                <a:extLst>
                  <a:ext uri="{0D108BD9-81ED-4DB2-BD59-A6C34878D82A}">
                    <a16:rowId xmlns:a16="http://schemas.microsoft.com/office/drawing/2014/main" val="2980085947"/>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F5964-A2BA-40C5-BD07-93A2336208A0}"/>
              </a:ext>
            </a:extLst>
          </p:cNvPr>
          <p:cNvSpPr>
            <a:spLocks noGrp="1"/>
          </p:cNvSpPr>
          <p:nvPr>
            <p:ph type="title"/>
          </p:nvPr>
        </p:nvSpPr>
        <p:spPr/>
        <p:txBody>
          <a:bodyPr/>
          <a:lstStyle/>
          <a:p>
            <a:r>
              <a:rPr lang="pt-BR" dirty="0"/>
              <a:t>Operadores Lógicos</a:t>
            </a:r>
          </a:p>
        </p:txBody>
      </p:sp>
      <p:graphicFrame>
        <p:nvGraphicFramePr>
          <p:cNvPr id="4" name="Table 3">
            <a:extLst>
              <a:ext uri="{FF2B5EF4-FFF2-40B4-BE49-F238E27FC236}">
                <a16:creationId xmlns:a16="http://schemas.microsoft.com/office/drawing/2014/main" id="{0CC27216-EBCC-4440-B22D-1D599E89F1BC}"/>
              </a:ext>
            </a:extLst>
          </p:cNvPr>
          <p:cNvGraphicFramePr>
            <a:graphicFrameLocks noGrp="1"/>
          </p:cNvGraphicFramePr>
          <p:nvPr>
            <p:extLst>
              <p:ext uri="{D42A27DB-BD31-4B8C-83A1-F6EECF244321}">
                <p14:modId xmlns:p14="http://schemas.microsoft.com/office/powerpoint/2010/main" val="1531700265"/>
              </p:ext>
            </p:extLst>
          </p:nvPr>
        </p:nvGraphicFramePr>
        <p:xfrm>
          <a:off x="2777700" y="3469435"/>
          <a:ext cx="3204000" cy="1440000"/>
        </p:xfrm>
        <a:graphic>
          <a:graphicData uri="http://schemas.openxmlformats.org/drawingml/2006/table">
            <a:tbl>
              <a:tblPr firstRow="1" bandRow="1"/>
              <a:tblGrid>
                <a:gridCol w="612000">
                  <a:extLst>
                    <a:ext uri="{9D8B030D-6E8A-4147-A177-3AD203B41FA5}">
                      <a16:colId xmlns:a16="http://schemas.microsoft.com/office/drawing/2014/main" val="2268200373"/>
                    </a:ext>
                  </a:extLst>
                </a:gridCol>
                <a:gridCol w="612000">
                  <a:extLst>
                    <a:ext uri="{9D8B030D-6E8A-4147-A177-3AD203B41FA5}">
                      <a16:colId xmlns:a16="http://schemas.microsoft.com/office/drawing/2014/main" val="1182379508"/>
                    </a:ext>
                  </a:extLst>
                </a:gridCol>
                <a:gridCol w="1980000">
                  <a:extLst>
                    <a:ext uri="{9D8B030D-6E8A-4147-A177-3AD203B41FA5}">
                      <a16:colId xmlns:a16="http://schemas.microsoft.com/office/drawing/2014/main" val="2565833217"/>
                    </a:ext>
                  </a:extLst>
                </a:gridCol>
              </a:tblGrid>
              <a:tr h="360000">
                <a:tc gridSpan="3">
                  <a:txBody>
                    <a:bodyPr/>
                    <a:lstStyle/>
                    <a:p>
                      <a:pPr algn="ctr"/>
                      <a:r>
                        <a:rPr lang="pt-BR" b="1" dirty="0"/>
                        <a:t>! </a:t>
                      </a:r>
                      <a:r>
                        <a:rPr lang="pt-BR" b="0" dirty="0"/>
                        <a:t>(NOT)</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endParaRPr lang="pt-BR" dirty="0"/>
                    </a:p>
                  </a:txBody>
                  <a:tcPr/>
                </a:tc>
                <a:tc hMerge="1">
                  <a:txBody>
                    <a:bodyPr/>
                    <a:lstStyle/>
                    <a:p>
                      <a:pPr algn="ctr"/>
                      <a:endParaRPr lang="pt-BR" b="0"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136302038"/>
                  </a:ext>
                </a:extLst>
              </a:tr>
              <a:tr h="360000">
                <a:tc>
                  <a:txBody>
                    <a:bodyPr/>
                    <a:lstStyle/>
                    <a:p>
                      <a:pPr algn="ctr"/>
                      <a:r>
                        <a:rPr lang="pt-BR" b="1" dirty="0"/>
                        <a:t>A</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lumMod val="50000"/>
                      </a:schemeClr>
                    </a:solidFill>
                  </a:tcPr>
                </a:tc>
                <a:tc>
                  <a:txBody>
                    <a:bodyPr/>
                    <a:lstStyle/>
                    <a:p>
                      <a:pPr algn="ctr"/>
                      <a:r>
                        <a:rPr lang="pt-BR" b="1" dirty="0"/>
                        <a:t>!A</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lumMod val="50000"/>
                      </a:schemeClr>
                    </a:solidFill>
                  </a:tcPr>
                </a:tc>
                <a:tc rowSpan="3">
                  <a:txBody>
                    <a:bodyPr/>
                    <a:lstStyle/>
                    <a:p>
                      <a:pPr algn="l"/>
                      <a:r>
                        <a:rPr lang="pt-BR" sz="1200" b="0" dirty="0"/>
                        <a:t>O operador de negação, </a:t>
                      </a:r>
                      <a:r>
                        <a:rPr lang="pt-BR" sz="1200" b="1" dirty="0" err="1"/>
                        <a:t>not</a:t>
                      </a:r>
                      <a:r>
                        <a:rPr lang="pt-BR" sz="1200" b="0" dirty="0"/>
                        <a:t>, inverte o valor do booleano ao qual é aplicado.</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4196497205"/>
                  </a:ext>
                </a:extLst>
              </a:tr>
              <a:tr h="360000">
                <a:tc>
                  <a:txBody>
                    <a:bodyPr/>
                    <a:lstStyle/>
                    <a:p>
                      <a:pPr algn="ctr"/>
                      <a:r>
                        <a:rPr lang="pt-BR" dirty="0"/>
                        <a:t>V</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vMerge="1">
                  <a:txBody>
                    <a:bodyPr/>
                    <a:lstStyle/>
                    <a:p>
                      <a:pPr algn="ctr"/>
                      <a:endParaRPr lang="pt-BR" dirty="0"/>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407582970"/>
                  </a:ext>
                </a:extLst>
              </a:tr>
              <a:tr h="360000">
                <a:tc>
                  <a:txBody>
                    <a:bodyPr/>
                    <a:lstStyle/>
                    <a:p>
                      <a:pPr algn="ctr"/>
                      <a:r>
                        <a:rPr lang="pt-BR" dirty="0"/>
                        <a:t>F</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vMerge="1">
                  <a:txBody>
                    <a:bodyPr/>
                    <a:lstStyle/>
                    <a:p>
                      <a:pPr algn="ctr"/>
                      <a:endParaRPr lang="pt-BR" dirty="0"/>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4049373020"/>
                  </a:ext>
                </a:extLst>
              </a:tr>
            </a:tbl>
          </a:graphicData>
        </a:graphic>
      </p:graphicFrame>
      <p:graphicFrame>
        <p:nvGraphicFramePr>
          <p:cNvPr id="5" name="Table 4">
            <a:extLst>
              <a:ext uri="{FF2B5EF4-FFF2-40B4-BE49-F238E27FC236}">
                <a16:creationId xmlns:a16="http://schemas.microsoft.com/office/drawing/2014/main" id="{BD22039F-82CE-407C-B408-7A48192C5DD2}"/>
              </a:ext>
            </a:extLst>
          </p:cNvPr>
          <p:cNvGraphicFramePr>
            <a:graphicFrameLocks noGrp="1"/>
          </p:cNvGraphicFramePr>
          <p:nvPr>
            <p:extLst>
              <p:ext uri="{D42A27DB-BD31-4B8C-83A1-F6EECF244321}">
                <p14:modId xmlns:p14="http://schemas.microsoft.com/office/powerpoint/2010/main" val="604131798"/>
              </p:ext>
            </p:extLst>
          </p:nvPr>
        </p:nvGraphicFramePr>
        <p:xfrm>
          <a:off x="311700" y="1017725"/>
          <a:ext cx="4068000" cy="2238564"/>
        </p:xfrm>
        <a:graphic>
          <a:graphicData uri="http://schemas.openxmlformats.org/drawingml/2006/table">
            <a:tbl>
              <a:tblPr firstRow="1" bandRow="1"/>
              <a:tblGrid>
                <a:gridCol w="612000">
                  <a:extLst>
                    <a:ext uri="{9D8B030D-6E8A-4147-A177-3AD203B41FA5}">
                      <a16:colId xmlns:a16="http://schemas.microsoft.com/office/drawing/2014/main" val="2268200373"/>
                    </a:ext>
                  </a:extLst>
                </a:gridCol>
                <a:gridCol w="612000">
                  <a:extLst>
                    <a:ext uri="{9D8B030D-6E8A-4147-A177-3AD203B41FA5}">
                      <a16:colId xmlns:a16="http://schemas.microsoft.com/office/drawing/2014/main" val="1182379508"/>
                    </a:ext>
                  </a:extLst>
                </a:gridCol>
                <a:gridCol w="720000">
                  <a:extLst>
                    <a:ext uri="{9D8B030D-6E8A-4147-A177-3AD203B41FA5}">
                      <a16:colId xmlns:a16="http://schemas.microsoft.com/office/drawing/2014/main" val="3371161133"/>
                    </a:ext>
                  </a:extLst>
                </a:gridCol>
                <a:gridCol w="2124000">
                  <a:extLst>
                    <a:ext uri="{9D8B030D-6E8A-4147-A177-3AD203B41FA5}">
                      <a16:colId xmlns:a16="http://schemas.microsoft.com/office/drawing/2014/main" val="2440707044"/>
                    </a:ext>
                  </a:extLst>
                </a:gridCol>
              </a:tblGrid>
              <a:tr h="438564">
                <a:tc gridSpan="4">
                  <a:txBody>
                    <a:bodyPr/>
                    <a:lstStyle/>
                    <a:p>
                      <a:pPr algn="ctr"/>
                      <a:r>
                        <a:rPr lang="pt-BR" b="1" dirty="0"/>
                        <a:t>&amp;&amp; </a:t>
                      </a:r>
                      <a:r>
                        <a:rPr lang="pt-BR" b="0" dirty="0"/>
                        <a:t>(AND)</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endParaRPr lang="pt-BR" dirty="0"/>
                    </a:p>
                  </a:txBody>
                  <a:tcPr/>
                </a:tc>
                <a:tc hMerge="1">
                  <a:txBody>
                    <a:bodyPr/>
                    <a:lstStyle/>
                    <a:p>
                      <a:pPr algn="ctr"/>
                      <a:endParaRPr lang="pt-BR" b="1"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pPr algn="ctr"/>
                      <a:endParaRPr lang="pt-BR" b="1"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136302038"/>
                  </a:ext>
                </a:extLst>
              </a:tr>
              <a:tr h="360000">
                <a:tc>
                  <a:txBody>
                    <a:bodyPr/>
                    <a:lstStyle/>
                    <a:p>
                      <a:pPr algn="ctr"/>
                      <a:r>
                        <a:rPr lang="pt-BR" b="1" dirty="0"/>
                        <a:t>A</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lumMod val="50000"/>
                      </a:schemeClr>
                    </a:solidFill>
                  </a:tcPr>
                </a:tc>
                <a:tc>
                  <a:txBody>
                    <a:bodyPr/>
                    <a:lstStyle/>
                    <a:p>
                      <a:pPr algn="ctr"/>
                      <a:r>
                        <a:rPr lang="pt-BR" b="1" dirty="0"/>
                        <a:t>B</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lumMod val="50000"/>
                      </a:schemeClr>
                    </a:solidFill>
                  </a:tcPr>
                </a:tc>
                <a:tc>
                  <a:txBody>
                    <a:bodyPr/>
                    <a:lstStyle/>
                    <a:p>
                      <a:pPr algn="ctr"/>
                      <a:r>
                        <a:rPr lang="pt-BR" b="1" dirty="0"/>
                        <a:t>A&amp;&amp;B</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lumMod val="50000"/>
                      </a:schemeClr>
                    </a:solidFill>
                  </a:tcPr>
                </a:tc>
                <a:tc rowSpan="5">
                  <a:txBody>
                    <a:bodyPr/>
                    <a:lstStyle/>
                    <a:p>
                      <a:pPr algn="l"/>
                      <a:r>
                        <a:rPr lang="pt-BR" sz="1200" b="0" dirty="0"/>
                        <a:t>O operador de conjunção, </a:t>
                      </a:r>
                      <a:r>
                        <a:rPr lang="pt-BR" sz="1200" b="1" dirty="0" err="1"/>
                        <a:t>and</a:t>
                      </a:r>
                      <a:r>
                        <a:rPr lang="pt-BR" sz="1200" b="0" dirty="0"/>
                        <a:t>, avalia duas expressões booleanas e retorna </a:t>
                      </a:r>
                      <a:r>
                        <a:rPr lang="pt-BR" sz="1200" b="1" dirty="0"/>
                        <a:t>verdadeiro</a:t>
                      </a:r>
                      <a:r>
                        <a:rPr lang="pt-BR" sz="1200" b="0" dirty="0"/>
                        <a:t> somente </a:t>
                      </a:r>
                      <a:r>
                        <a:rPr lang="pt-BR" sz="1200" b="1" dirty="0"/>
                        <a:t>se ambas forem verdadeiras</a:t>
                      </a:r>
                      <a:r>
                        <a:rPr lang="pt-BR" sz="1200" b="0" dirty="0"/>
                        <a:t>.</a:t>
                      </a: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4196497205"/>
                  </a:ext>
                </a:extLst>
              </a:tr>
              <a:tr h="360000">
                <a:tc>
                  <a:txBody>
                    <a:bodyPr/>
                    <a:lstStyle/>
                    <a:p>
                      <a:pPr algn="ctr"/>
                      <a:r>
                        <a:rPr lang="pt-BR" dirty="0"/>
                        <a:t>V</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vMerge="1">
                  <a:txBody>
                    <a:bodyPr/>
                    <a:lstStyle/>
                    <a:p>
                      <a:pPr algn="ctr"/>
                      <a:endParaRPr lang="pt-BR"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407582970"/>
                  </a:ext>
                </a:extLst>
              </a:tr>
              <a:tr h="360000">
                <a:tc>
                  <a:txBody>
                    <a:bodyPr/>
                    <a:lstStyle/>
                    <a:p>
                      <a:pPr algn="ctr"/>
                      <a:r>
                        <a:rPr lang="pt-BR" dirty="0"/>
                        <a:t>V</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vMerge="1">
                  <a:txBody>
                    <a:bodyPr/>
                    <a:lstStyle/>
                    <a:p>
                      <a:pPr algn="ctr"/>
                      <a:endParaRPr lang="pt-BR"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4049373020"/>
                  </a:ext>
                </a:extLst>
              </a:tr>
              <a:tr h="360000">
                <a:tc>
                  <a:txBody>
                    <a:bodyPr/>
                    <a:lstStyle/>
                    <a:p>
                      <a:pPr algn="ctr"/>
                      <a:r>
                        <a:rPr lang="pt-BR" dirty="0"/>
                        <a:t>F</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vMerge="1">
                  <a:txBody>
                    <a:bodyPr/>
                    <a:lstStyle/>
                    <a:p>
                      <a:pPr algn="ctr"/>
                      <a:endParaRPr lang="pt-BR"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664612124"/>
                  </a:ext>
                </a:extLst>
              </a:tr>
              <a:tr h="360000">
                <a:tc>
                  <a:txBody>
                    <a:bodyPr/>
                    <a:lstStyle/>
                    <a:p>
                      <a:pPr algn="ctr"/>
                      <a:r>
                        <a:rPr lang="pt-BR" dirty="0"/>
                        <a:t>F</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vMerge="1">
                  <a:txBody>
                    <a:bodyPr/>
                    <a:lstStyle/>
                    <a:p>
                      <a:pPr algn="ctr"/>
                      <a:endParaRPr lang="pt-BR"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620660231"/>
                  </a:ext>
                </a:extLst>
              </a:tr>
            </a:tbl>
          </a:graphicData>
        </a:graphic>
      </p:graphicFrame>
      <p:graphicFrame>
        <p:nvGraphicFramePr>
          <p:cNvPr id="6" name="Table 5">
            <a:extLst>
              <a:ext uri="{FF2B5EF4-FFF2-40B4-BE49-F238E27FC236}">
                <a16:creationId xmlns:a16="http://schemas.microsoft.com/office/drawing/2014/main" id="{01DEE88D-CD4C-4424-AA89-A8DC5F3E9E1B}"/>
              </a:ext>
            </a:extLst>
          </p:cNvPr>
          <p:cNvGraphicFramePr>
            <a:graphicFrameLocks noGrp="1"/>
          </p:cNvGraphicFramePr>
          <p:nvPr>
            <p:extLst>
              <p:ext uri="{D42A27DB-BD31-4B8C-83A1-F6EECF244321}">
                <p14:modId xmlns:p14="http://schemas.microsoft.com/office/powerpoint/2010/main" val="1622935555"/>
              </p:ext>
            </p:extLst>
          </p:nvPr>
        </p:nvGraphicFramePr>
        <p:xfrm>
          <a:off x="4908300" y="1017725"/>
          <a:ext cx="3924000" cy="2238564"/>
        </p:xfrm>
        <a:graphic>
          <a:graphicData uri="http://schemas.openxmlformats.org/drawingml/2006/table">
            <a:tbl>
              <a:tblPr firstRow="1" bandRow="1"/>
              <a:tblGrid>
                <a:gridCol w="612000">
                  <a:extLst>
                    <a:ext uri="{9D8B030D-6E8A-4147-A177-3AD203B41FA5}">
                      <a16:colId xmlns:a16="http://schemas.microsoft.com/office/drawing/2014/main" val="2268200373"/>
                    </a:ext>
                  </a:extLst>
                </a:gridCol>
                <a:gridCol w="612000">
                  <a:extLst>
                    <a:ext uri="{9D8B030D-6E8A-4147-A177-3AD203B41FA5}">
                      <a16:colId xmlns:a16="http://schemas.microsoft.com/office/drawing/2014/main" val="1182379508"/>
                    </a:ext>
                  </a:extLst>
                </a:gridCol>
                <a:gridCol w="720000">
                  <a:extLst>
                    <a:ext uri="{9D8B030D-6E8A-4147-A177-3AD203B41FA5}">
                      <a16:colId xmlns:a16="http://schemas.microsoft.com/office/drawing/2014/main" val="3371161133"/>
                    </a:ext>
                  </a:extLst>
                </a:gridCol>
                <a:gridCol w="1980000">
                  <a:extLst>
                    <a:ext uri="{9D8B030D-6E8A-4147-A177-3AD203B41FA5}">
                      <a16:colId xmlns:a16="http://schemas.microsoft.com/office/drawing/2014/main" val="3743603179"/>
                    </a:ext>
                  </a:extLst>
                </a:gridCol>
              </a:tblGrid>
              <a:tr h="438564">
                <a:tc gridSpan="4">
                  <a:txBody>
                    <a:bodyPr/>
                    <a:lstStyle/>
                    <a:p>
                      <a:pPr algn="ctr"/>
                      <a:r>
                        <a:rPr lang="pt-BR" b="1"/>
                        <a:t>||</a:t>
                      </a:r>
                      <a:r>
                        <a:rPr lang="pt-BR" b="0"/>
                        <a:t> (OR)</a:t>
                      </a:r>
                      <a:endParaRPr lang="pt-BR" b="0"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endParaRPr lang="pt-BR" dirty="0"/>
                    </a:p>
                  </a:txBody>
                  <a:tcPr/>
                </a:tc>
                <a:tc hMerge="1">
                  <a:txBody>
                    <a:bodyPr/>
                    <a:lstStyle/>
                    <a:p>
                      <a:pPr algn="ctr"/>
                      <a:endParaRPr lang="pt-BR" b="1"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pPr algn="ctr"/>
                      <a:endParaRPr lang="pt-BR" b="1"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136302038"/>
                  </a:ext>
                </a:extLst>
              </a:tr>
              <a:tr h="360000">
                <a:tc>
                  <a:txBody>
                    <a:bodyPr/>
                    <a:lstStyle/>
                    <a:p>
                      <a:pPr algn="ctr"/>
                      <a:r>
                        <a:rPr lang="pt-BR" b="1" dirty="0"/>
                        <a:t>A</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lumMod val="50000"/>
                      </a:schemeClr>
                    </a:solidFill>
                  </a:tcPr>
                </a:tc>
                <a:tc>
                  <a:txBody>
                    <a:bodyPr/>
                    <a:lstStyle/>
                    <a:p>
                      <a:pPr algn="ctr"/>
                      <a:r>
                        <a:rPr lang="pt-BR" b="1" dirty="0"/>
                        <a:t>B</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lumMod val="50000"/>
                      </a:schemeClr>
                    </a:solidFill>
                  </a:tcPr>
                </a:tc>
                <a:tc>
                  <a:txBody>
                    <a:bodyPr/>
                    <a:lstStyle/>
                    <a:p>
                      <a:pPr algn="ctr"/>
                      <a:r>
                        <a:rPr lang="pt-BR" b="1" dirty="0"/>
                        <a:t>A||B</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lumMod val="50000"/>
                      </a:schemeClr>
                    </a:solidFill>
                  </a:tcPr>
                </a:tc>
                <a:tc rowSpan="5">
                  <a:txBody>
                    <a:bodyPr/>
                    <a:lstStyle/>
                    <a:p>
                      <a:pPr algn="l"/>
                      <a:r>
                        <a:rPr lang="pt-BR" sz="1200" b="0" dirty="0"/>
                        <a:t>O operador de disjunção, </a:t>
                      </a:r>
                      <a:r>
                        <a:rPr lang="pt-BR" sz="1200" b="1" dirty="0" err="1"/>
                        <a:t>or</a:t>
                      </a:r>
                      <a:r>
                        <a:rPr lang="pt-BR" sz="1200" b="0" dirty="0"/>
                        <a:t>,  avalia duas expressões booleanas e retorna </a:t>
                      </a:r>
                      <a:r>
                        <a:rPr lang="pt-BR" sz="1200" b="1" dirty="0"/>
                        <a:t>falso</a:t>
                      </a:r>
                      <a:r>
                        <a:rPr lang="pt-BR" sz="1200" b="0" dirty="0"/>
                        <a:t> somente </a:t>
                      </a:r>
                      <a:r>
                        <a:rPr lang="pt-BR" sz="1200" b="1" dirty="0"/>
                        <a:t>se ambas forem falsas</a:t>
                      </a:r>
                      <a:r>
                        <a:rPr lang="pt-BR" sz="1200" b="0" dirty="0"/>
                        <a:t>.</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4196497205"/>
                  </a:ext>
                </a:extLst>
              </a:tr>
              <a:tr h="360000">
                <a:tc>
                  <a:txBody>
                    <a:bodyPr/>
                    <a:lstStyle/>
                    <a:p>
                      <a:pPr algn="ctr"/>
                      <a:r>
                        <a:rPr lang="pt-BR" dirty="0"/>
                        <a:t>V</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vMerge="1">
                  <a:txBody>
                    <a:bodyPr/>
                    <a:lstStyle/>
                    <a:p>
                      <a:pPr algn="ctr"/>
                      <a:endParaRPr lang="pt-BR" dirty="0"/>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407582970"/>
                  </a:ext>
                </a:extLst>
              </a:tr>
              <a:tr h="360000">
                <a:tc>
                  <a:txBody>
                    <a:bodyPr/>
                    <a:lstStyle/>
                    <a:p>
                      <a:pPr algn="ctr"/>
                      <a:r>
                        <a:rPr lang="pt-BR" dirty="0"/>
                        <a:t>V</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vMerge="1">
                  <a:txBody>
                    <a:bodyPr/>
                    <a:lstStyle/>
                    <a:p>
                      <a:pPr algn="ctr"/>
                      <a:endParaRPr lang="pt-BR" dirty="0"/>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4049373020"/>
                  </a:ext>
                </a:extLst>
              </a:tr>
              <a:tr h="360000">
                <a:tc>
                  <a:txBody>
                    <a:bodyPr/>
                    <a:lstStyle/>
                    <a:p>
                      <a:pPr algn="ctr"/>
                      <a:r>
                        <a:rPr lang="pt-BR" dirty="0"/>
                        <a:t>F</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vMerge="1">
                  <a:txBody>
                    <a:bodyPr/>
                    <a:lstStyle/>
                    <a:p>
                      <a:pPr algn="ctr"/>
                      <a:endParaRPr lang="pt-BR" dirty="0"/>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664612124"/>
                  </a:ext>
                </a:extLst>
              </a:tr>
              <a:tr h="360000">
                <a:tc>
                  <a:txBody>
                    <a:bodyPr/>
                    <a:lstStyle/>
                    <a:p>
                      <a:pPr algn="ctr"/>
                      <a:r>
                        <a:rPr lang="pt-BR" dirty="0"/>
                        <a:t>F</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vMerge="1">
                  <a:txBody>
                    <a:bodyPr/>
                    <a:lstStyle/>
                    <a:p>
                      <a:pPr algn="ctr"/>
                      <a:endParaRPr lang="pt-BR" dirty="0"/>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620660231"/>
                  </a:ext>
                </a:extLst>
              </a:tr>
            </a:tbl>
          </a:graphicData>
        </a:graphic>
      </p:graphicFrame>
    </p:spTree>
    <p:extLst>
      <p:ext uri="{BB962C8B-B14F-4D97-AF65-F5344CB8AC3E}">
        <p14:creationId xmlns:p14="http://schemas.microsoft.com/office/powerpoint/2010/main" val="36046948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D6EBF-4A8F-4FD8-AEC6-EBAAFFCF4F50}"/>
              </a:ext>
            </a:extLst>
          </p:cNvPr>
          <p:cNvSpPr>
            <a:spLocks noGrp="1"/>
          </p:cNvSpPr>
          <p:nvPr>
            <p:ph type="title"/>
          </p:nvPr>
        </p:nvSpPr>
        <p:spPr/>
        <p:txBody>
          <a:bodyPr/>
          <a:lstStyle/>
          <a:p>
            <a:r>
              <a:rPr lang="pt-BR" dirty="0"/>
              <a:t>Se, Então ... Senão ...</a:t>
            </a:r>
          </a:p>
        </p:txBody>
      </p:sp>
      <p:sp>
        <p:nvSpPr>
          <p:cNvPr id="3" name="Text Placeholder 2">
            <a:extLst>
              <a:ext uri="{FF2B5EF4-FFF2-40B4-BE49-F238E27FC236}">
                <a16:creationId xmlns:a16="http://schemas.microsoft.com/office/drawing/2014/main" id="{4CFBE44B-30B1-4E3F-839E-97B16A44BF1E}"/>
              </a:ext>
            </a:extLst>
          </p:cNvPr>
          <p:cNvSpPr>
            <a:spLocks noGrp="1"/>
          </p:cNvSpPr>
          <p:nvPr>
            <p:ph type="body" idx="1"/>
          </p:nvPr>
        </p:nvSpPr>
        <p:spPr/>
        <p:txBody>
          <a:bodyPr/>
          <a:lstStyle/>
          <a:p>
            <a:pPr marL="139700" indent="0">
              <a:buNone/>
            </a:pPr>
            <a:r>
              <a:rPr lang="pt-BR" sz="1800" dirty="0"/>
              <a:t>As estruturas de seleção e decisão nos permite desviar o fluxo de execução de um programa ou  escolher entre uma opção ou outra baseado em valores que podem ser calculados pela aplicação ou enviados pelos usuários.</a:t>
            </a:r>
          </a:p>
          <a:p>
            <a:pPr marL="139700" indent="0">
              <a:buNone/>
            </a:pPr>
            <a:r>
              <a:rPr lang="pt-BR" dirty="0"/>
              <a:t>No C# esses comandos são o </a:t>
            </a:r>
            <a:r>
              <a:rPr lang="pt-BR" dirty="0" err="1">
                <a:solidFill>
                  <a:srgbClr val="C586C0"/>
                </a:solidFill>
                <a:latin typeface="Consolas" panose="020B0609020204030204" pitchFamily="49" charset="0"/>
              </a:rPr>
              <a:t>if</a:t>
            </a:r>
            <a:r>
              <a:rPr lang="pt-BR" dirty="0">
                <a:solidFill>
                  <a:srgbClr val="D4D4D4"/>
                </a:solidFill>
                <a:latin typeface="Consolas" panose="020B0609020204030204" pitchFamily="49" charset="0"/>
              </a:rPr>
              <a:t> / </a:t>
            </a:r>
            <a:r>
              <a:rPr lang="pt-BR" dirty="0" err="1">
                <a:solidFill>
                  <a:srgbClr val="C586C0"/>
                </a:solidFill>
                <a:latin typeface="Consolas" panose="020B0609020204030204" pitchFamily="49" charset="0"/>
              </a:rPr>
              <a:t>else</a:t>
            </a:r>
            <a:r>
              <a:rPr lang="pt-BR" dirty="0">
                <a:solidFill>
                  <a:srgbClr val="C586C0"/>
                </a:solidFill>
                <a:latin typeface="Consolas" panose="020B0609020204030204" pitchFamily="49" charset="0"/>
              </a:rPr>
              <a:t> </a:t>
            </a:r>
            <a:r>
              <a:rPr lang="pt-BR" dirty="0"/>
              <a:t>e o comando </a:t>
            </a:r>
            <a:r>
              <a:rPr lang="pt-BR" dirty="0">
                <a:solidFill>
                  <a:srgbClr val="C586C0"/>
                </a:solidFill>
                <a:latin typeface="Consolas" panose="020B0609020204030204" pitchFamily="49" charset="0"/>
              </a:rPr>
              <a:t>switch</a:t>
            </a:r>
            <a:r>
              <a:rPr lang="pt-BR" dirty="0"/>
              <a:t>.</a:t>
            </a:r>
          </a:p>
        </p:txBody>
      </p:sp>
    </p:spTree>
    <p:extLst>
      <p:ext uri="{BB962C8B-B14F-4D97-AF65-F5344CB8AC3E}">
        <p14:creationId xmlns:p14="http://schemas.microsoft.com/office/powerpoint/2010/main" val="39266660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D6EBF-4A8F-4FD8-AEC6-EBAAFFCF4F50}"/>
              </a:ext>
            </a:extLst>
          </p:cNvPr>
          <p:cNvSpPr>
            <a:spLocks noGrp="1"/>
          </p:cNvSpPr>
          <p:nvPr>
            <p:ph type="title"/>
          </p:nvPr>
        </p:nvSpPr>
        <p:spPr/>
        <p:txBody>
          <a:bodyPr/>
          <a:lstStyle/>
          <a:p>
            <a:r>
              <a:rPr lang="pt-BR" dirty="0" err="1"/>
              <a:t>If</a:t>
            </a:r>
            <a:r>
              <a:rPr lang="pt-BR" dirty="0"/>
              <a:t> / </a:t>
            </a:r>
            <a:r>
              <a:rPr lang="pt-BR" dirty="0" err="1"/>
              <a:t>Else</a:t>
            </a:r>
            <a:endParaRPr lang="pt-BR" dirty="0"/>
          </a:p>
        </p:txBody>
      </p:sp>
      <p:sp>
        <p:nvSpPr>
          <p:cNvPr id="3" name="Text Placeholder 2">
            <a:extLst>
              <a:ext uri="{FF2B5EF4-FFF2-40B4-BE49-F238E27FC236}">
                <a16:creationId xmlns:a16="http://schemas.microsoft.com/office/drawing/2014/main" id="{4CFBE44B-30B1-4E3F-839E-97B16A44BF1E}"/>
              </a:ext>
            </a:extLst>
          </p:cNvPr>
          <p:cNvSpPr>
            <a:spLocks noGrp="1"/>
          </p:cNvSpPr>
          <p:nvPr>
            <p:ph type="body" idx="1"/>
          </p:nvPr>
        </p:nvSpPr>
        <p:spPr/>
        <p:txBody>
          <a:bodyPr anchor="ctr">
            <a:normAutofit/>
          </a:bodyPr>
          <a:lstStyle/>
          <a:p>
            <a:pPr marL="139700" indent="0">
              <a:buNone/>
            </a:pPr>
            <a:r>
              <a:rPr lang="pt-BR" sz="1800" dirty="0" err="1">
                <a:solidFill>
                  <a:srgbClr val="C586C0"/>
                </a:solidFill>
                <a:latin typeface="Consolas" panose="020B0609020204030204" pitchFamily="49" charset="0"/>
              </a:rPr>
              <a:t>if</a:t>
            </a:r>
            <a:r>
              <a:rPr lang="pt-BR" sz="1800" dirty="0">
                <a:solidFill>
                  <a:srgbClr val="D4D4D4"/>
                </a:solidFill>
                <a:latin typeface="Consolas" panose="020B0609020204030204" pitchFamily="49" charset="0"/>
              </a:rPr>
              <a:t> (</a:t>
            </a:r>
            <a:r>
              <a:rPr lang="pt-BR" sz="1800" dirty="0">
                <a:solidFill>
                  <a:srgbClr val="9CDCFE"/>
                </a:solidFill>
                <a:latin typeface="Consolas" panose="020B0609020204030204" pitchFamily="49" charset="0"/>
              </a:rPr>
              <a:t>condição</a:t>
            </a:r>
            <a:r>
              <a:rPr lang="pt-BR" sz="1800" dirty="0">
                <a:solidFill>
                  <a:srgbClr val="D4D4D4"/>
                </a:solidFill>
                <a:latin typeface="Consolas" panose="020B0609020204030204" pitchFamily="49" charset="0"/>
              </a:rPr>
              <a:t>) {</a:t>
            </a:r>
          </a:p>
          <a:p>
            <a:pPr marL="139700" indent="0">
              <a:buNone/>
            </a:pPr>
            <a:r>
              <a:rPr lang="pt-BR" sz="1800" dirty="0">
                <a:solidFill>
                  <a:srgbClr val="D4D4D4"/>
                </a:solidFill>
                <a:latin typeface="Consolas" panose="020B0609020204030204" pitchFamily="49" charset="0"/>
              </a:rPr>
              <a:t>    </a:t>
            </a:r>
            <a:r>
              <a:rPr lang="pt-BR" sz="1800" dirty="0">
                <a:solidFill>
                  <a:srgbClr val="6A9955"/>
                </a:solidFill>
                <a:latin typeface="Consolas" panose="020B0609020204030204" pitchFamily="49" charset="0"/>
              </a:rPr>
              <a:t>// Executa se Verdadeiro</a:t>
            </a:r>
            <a:endParaRPr lang="pt-BR" sz="1800" dirty="0">
              <a:solidFill>
                <a:srgbClr val="D4D4D4"/>
              </a:solidFill>
              <a:latin typeface="Consolas" panose="020B0609020204030204" pitchFamily="49" charset="0"/>
            </a:endParaRPr>
          </a:p>
          <a:p>
            <a:pPr marL="139700" indent="0">
              <a:buNone/>
            </a:pPr>
            <a:r>
              <a:rPr lang="pt-BR" sz="1800" dirty="0">
                <a:solidFill>
                  <a:srgbClr val="D4D4D4"/>
                </a:solidFill>
                <a:latin typeface="Consolas" panose="020B0609020204030204" pitchFamily="49" charset="0"/>
              </a:rPr>
              <a:t>} </a:t>
            </a:r>
            <a:r>
              <a:rPr lang="pt-BR" sz="1800" dirty="0" err="1">
                <a:solidFill>
                  <a:srgbClr val="C586C0"/>
                </a:solidFill>
                <a:latin typeface="Consolas" panose="020B0609020204030204" pitchFamily="49" charset="0"/>
              </a:rPr>
              <a:t>else</a:t>
            </a:r>
            <a:r>
              <a:rPr lang="pt-BR" sz="1800" dirty="0">
                <a:solidFill>
                  <a:srgbClr val="D4D4D4"/>
                </a:solidFill>
                <a:latin typeface="Consolas" panose="020B0609020204030204" pitchFamily="49" charset="0"/>
              </a:rPr>
              <a:t> {</a:t>
            </a:r>
          </a:p>
          <a:p>
            <a:pPr marL="139700" indent="0">
              <a:buNone/>
            </a:pPr>
            <a:r>
              <a:rPr lang="pt-BR" sz="1800" dirty="0">
                <a:solidFill>
                  <a:srgbClr val="6A9955"/>
                </a:solidFill>
                <a:latin typeface="Consolas" panose="020B0609020204030204" pitchFamily="49" charset="0"/>
              </a:rPr>
              <a:t>    // Executa se Falso</a:t>
            </a:r>
            <a:endParaRPr lang="pt-BR" sz="1800" dirty="0">
              <a:solidFill>
                <a:srgbClr val="D4D4D4"/>
              </a:solidFill>
              <a:latin typeface="Consolas" panose="020B0609020204030204" pitchFamily="49" charset="0"/>
            </a:endParaRPr>
          </a:p>
          <a:p>
            <a:pPr marL="139700" indent="0">
              <a:buNone/>
            </a:pPr>
            <a:r>
              <a:rPr lang="pt-BR" sz="1800" dirty="0">
                <a:solidFill>
                  <a:srgbClr val="D4D4D4"/>
                </a:solidFill>
                <a:latin typeface="Consolas" panose="020B0609020204030204" pitchFamily="49" charset="0"/>
              </a:rPr>
              <a:t>}</a:t>
            </a:r>
          </a:p>
        </p:txBody>
      </p:sp>
      <p:sp>
        <p:nvSpPr>
          <p:cNvPr id="4" name="Text Placeholder 3">
            <a:extLst>
              <a:ext uri="{FF2B5EF4-FFF2-40B4-BE49-F238E27FC236}">
                <a16:creationId xmlns:a16="http://schemas.microsoft.com/office/drawing/2014/main" id="{AA83CFA9-FC25-4151-8E3C-B2D082654D09}"/>
              </a:ext>
            </a:extLst>
          </p:cNvPr>
          <p:cNvSpPr>
            <a:spLocks noGrp="1"/>
          </p:cNvSpPr>
          <p:nvPr>
            <p:ph type="body" idx="2"/>
          </p:nvPr>
        </p:nvSpPr>
        <p:spPr>
          <a:xfrm>
            <a:off x="4311600" y="1152475"/>
            <a:ext cx="4520700" cy="3416400"/>
          </a:xfrm>
        </p:spPr>
        <p:txBody>
          <a:bodyPr>
            <a:normAutofit fontScale="92500" lnSpcReduction="10000"/>
          </a:bodyPr>
          <a:lstStyle/>
          <a:p>
            <a:pPr marL="139700" indent="0">
              <a:buNone/>
            </a:pPr>
            <a:r>
              <a:rPr lang="pt-BR" dirty="0"/>
              <a:t>O comando IF permite a execução de uma determinada parte do código tendo como base o resultado de uma operação lógica. </a:t>
            </a:r>
          </a:p>
          <a:p>
            <a:pPr marL="139700" indent="0">
              <a:buNone/>
            </a:pPr>
            <a:endParaRPr lang="pt-BR" dirty="0"/>
          </a:p>
          <a:p>
            <a:pPr marL="139700" indent="0">
              <a:buNone/>
            </a:pPr>
            <a:r>
              <a:rPr lang="pt-BR" dirty="0"/>
              <a:t>Se o resultado da operação for verdadeiro, o bloco de código que segue o IF é executado, senão, o bloco que segue o ELSE é processado. </a:t>
            </a:r>
          </a:p>
          <a:p>
            <a:pPr marL="139700" indent="0">
              <a:buNone/>
            </a:pPr>
            <a:endParaRPr lang="pt-BR" dirty="0"/>
          </a:p>
          <a:p>
            <a:pPr marL="139700" indent="0">
              <a:buNone/>
            </a:pPr>
            <a:r>
              <a:rPr lang="pt-BR" dirty="0"/>
              <a:t>Caso o IF não tenha um ELSE associado, o programa continua a sua execução na primeira instrução após o bloco IF.</a:t>
            </a:r>
          </a:p>
          <a:p>
            <a:pPr marL="139700" indent="0">
              <a:buNone/>
            </a:pPr>
            <a:endParaRPr lang="pt-BR" dirty="0"/>
          </a:p>
          <a:p>
            <a:pPr marL="139700" indent="0">
              <a:buNone/>
            </a:pPr>
            <a:r>
              <a:rPr lang="pt-BR" dirty="0"/>
              <a:t>Outra coisa importante é que os IF podem ser aninhados para a tomada de múltiplas decisões simultâneas.</a:t>
            </a:r>
          </a:p>
        </p:txBody>
      </p:sp>
    </p:spTree>
    <p:extLst>
      <p:ext uri="{BB962C8B-B14F-4D97-AF65-F5344CB8AC3E}">
        <p14:creationId xmlns:p14="http://schemas.microsoft.com/office/powerpoint/2010/main" val="23191273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4" name="Google Shape;284;p46"/>
          <p:cNvSpPr/>
          <p:nvPr/>
        </p:nvSpPr>
        <p:spPr>
          <a:xfrm>
            <a:off x="0" y="1678793"/>
            <a:ext cx="9144000" cy="1561500"/>
          </a:xfrm>
          <a:prstGeom prst="rect">
            <a:avLst/>
          </a:prstGeom>
          <a:gradFill>
            <a:gsLst>
              <a:gs pos="0">
                <a:srgbClr val="000000"/>
              </a:gs>
              <a:gs pos="15000">
                <a:srgbClr val="000000"/>
              </a:gs>
              <a:gs pos="15000">
                <a:srgbClr val="FFD966"/>
              </a:gs>
              <a:gs pos="33000">
                <a:srgbClr val="FFD966"/>
              </a:gs>
              <a:gs pos="33000">
                <a:srgbClr val="000000"/>
              </a:gs>
              <a:gs pos="51000">
                <a:srgbClr val="000000"/>
              </a:gs>
              <a:gs pos="51000">
                <a:srgbClr val="FFD966"/>
              </a:gs>
              <a:gs pos="68000">
                <a:srgbClr val="FFD966"/>
              </a:gs>
              <a:gs pos="68000">
                <a:srgbClr val="000000"/>
              </a:gs>
              <a:gs pos="84000">
                <a:srgbClr val="000000"/>
              </a:gs>
              <a:gs pos="84000">
                <a:srgbClr val="FFD966"/>
              </a:gs>
              <a:gs pos="100000">
                <a:srgbClr val="FFD966"/>
              </a:gs>
            </a:gsLst>
            <a:lin ang="2700006"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83;p46">
            <a:extLst>
              <a:ext uri="{FF2B5EF4-FFF2-40B4-BE49-F238E27FC236}">
                <a16:creationId xmlns:a16="http://schemas.microsoft.com/office/drawing/2014/main" id="{E644C538-73A7-4D30-AA9E-EDAF78FE57C9}"/>
              </a:ext>
            </a:extLst>
          </p:cNvPr>
          <p:cNvSpPr txBox="1">
            <a:spLocks/>
          </p:cNvSpPr>
          <p:nvPr/>
        </p:nvSpPr>
        <p:spPr>
          <a:xfrm>
            <a:off x="0" y="3556000"/>
            <a:ext cx="9144000" cy="48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2800"/>
              <a:buFont typeface="Arial"/>
              <a:buNone/>
              <a:defRPr sz="2800" b="1" i="0" u="none" strike="noStrike" cap="none">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lnSpc>
                <a:spcPct val="115000"/>
              </a:lnSpc>
            </a:pPr>
            <a:r>
              <a:rPr lang="pt-BR" sz="1800" dirty="0">
                <a:solidFill>
                  <a:srgbClr val="FFFFFF"/>
                </a:solidFill>
              </a:rPr>
              <a:t>Estruturas de Decisão - IF</a:t>
            </a:r>
            <a:endParaRPr lang="pt-BR" sz="1200" dirty="0">
              <a:solidFill>
                <a:srgbClr val="FFFFFF"/>
              </a:solidFill>
            </a:endParaRPr>
          </a:p>
        </p:txBody>
      </p:sp>
    </p:spTree>
    <p:extLst>
      <p:ext uri="{BB962C8B-B14F-4D97-AF65-F5344CB8AC3E}">
        <p14:creationId xmlns:p14="http://schemas.microsoft.com/office/powerpoint/2010/main" val="19768990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15B74-4D96-4E06-A9C8-60C3B440BB69}"/>
              </a:ext>
            </a:extLst>
          </p:cNvPr>
          <p:cNvSpPr>
            <a:spLocks noGrp="1"/>
          </p:cNvSpPr>
          <p:nvPr>
            <p:ph type="title"/>
          </p:nvPr>
        </p:nvSpPr>
        <p:spPr/>
        <p:txBody>
          <a:bodyPr/>
          <a:lstStyle/>
          <a:p>
            <a:r>
              <a:rPr lang="pt-BR" dirty="0"/>
              <a:t>Switch / Case</a:t>
            </a:r>
          </a:p>
        </p:txBody>
      </p:sp>
      <p:sp>
        <p:nvSpPr>
          <p:cNvPr id="6" name="Text Placeholder 5">
            <a:extLst>
              <a:ext uri="{FF2B5EF4-FFF2-40B4-BE49-F238E27FC236}">
                <a16:creationId xmlns:a16="http://schemas.microsoft.com/office/drawing/2014/main" id="{B64483C4-2356-48C9-95C5-CA585753733A}"/>
              </a:ext>
            </a:extLst>
          </p:cNvPr>
          <p:cNvSpPr>
            <a:spLocks noGrp="1"/>
          </p:cNvSpPr>
          <p:nvPr>
            <p:ph type="body" idx="1"/>
          </p:nvPr>
        </p:nvSpPr>
        <p:spPr/>
        <p:txBody>
          <a:bodyPr>
            <a:normAutofit fontScale="92500" lnSpcReduction="10000"/>
          </a:bodyPr>
          <a:lstStyle/>
          <a:p>
            <a:pPr marL="139700" indent="0">
              <a:buNone/>
            </a:pPr>
            <a:r>
              <a:rPr lang="pt-BR" dirty="0">
                <a:solidFill>
                  <a:srgbClr val="C586C0"/>
                </a:solidFill>
                <a:latin typeface="Consolas" panose="020B0609020204030204" pitchFamily="49" charset="0"/>
              </a:rPr>
              <a:t>switch </a:t>
            </a:r>
            <a:r>
              <a:rPr lang="pt-BR" dirty="0">
                <a:solidFill>
                  <a:srgbClr val="D4D4D4"/>
                </a:solidFill>
                <a:latin typeface="Consolas" panose="020B0609020204030204" pitchFamily="49" charset="0"/>
              </a:rPr>
              <a:t>(</a:t>
            </a:r>
            <a:r>
              <a:rPr lang="pt-BR" dirty="0" err="1">
                <a:solidFill>
                  <a:srgbClr val="9CDCFE"/>
                </a:solidFill>
                <a:latin typeface="Consolas" panose="020B0609020204030204" pitchFamily="49" charset="0"/>
              </a:rPr>
              <a:t>opcao</a:t>
            </a:r>
            <a:r>
              <a:rPr lang="pt-BR" dirty="0">
                <a:solidFill>
                  <a:srgbClr val="D4D4D4"/>
                </a:solidFill>
                <a:latin typeface="Consolas" panose="020B0609020204030204" pitchFamily="49" charset="0"/>
              </a:rPr>
              <a:t>) {</a:t>
            </a:r>
          </a:p>
          <a:p>
            <a:pPr marL="139700" indent="0">
              <a:buNone/>
            </a:pPr>
            <a:r>
              <a:rPr lang="pt-BR" dirty="0">
                <a:solidFill>
                  <a:srgbClr val="D4D4D4"/>
                </a:solidFill>
                <a:latin typeface="Consolas" panose="020B0609020204030204" pitchFamily="49" charset="0"/>
              </a:rPr>
              <a:t>    </a:t>
            </a:r>
          </a:p>
          <a:p>
            <a:pPr marL="139700" indent="0">
              <a:buNone/>
            </a:pPr>
            <a:r>
              <a:rPr lang="pt-BR" dirty="0">
                <a:solidFill>
                  <a:srgbClr val="D4D4D4"/>
                </a:solidFill>
                <a:latin typeface="Consolas" panose="020B0609020204030204" pitchFamily="49" charset="0"/>
              </a:rPr>
              <a:t> </a:t>
            </a:r>
            <a:r>
              <a:rPr lang="pt-BR" dirty="0">
                <a:solidFill>
                  <a:srgbClr val="C586C0"/>
                </a:solidFill>
                <a:latin typeface="Consolas" panose="020B0609020204030204" pitchFamily="49" charset="0"/>
              </a:rPr>
              <a:t>case 1:</a:t>
            </a:r>
            <a:endParaRPr lang="pt-BR" dirty="0">
              <a:solidFill>
                <a:srgbClr val="D4D4D4"/>
              </a:solidFill>
              <a:latin typeface="Consolas" panose="020B0609020204030204" pitchFamily="49" charset="0"/>
            </a:endParaRPr>
          </a:p>
          <a:p>
            <a:pPr marL="139700" indent="0">
              <a:buNone/>
            </a:pPr>
            <a:r>
              <a:rPr lang="pt-BR" dirty="0">
                <a:solidFill>
                  <a:srgbClr val="D4D4D4"/>
                </a:solidFill>
                <a:latin typeface="Consolas" panose="020B0609020204030204" pitchFamily="49" charset="0"/>
              </a:rPr>
              <a:t>    </a:t>
            </a:r>
            <a:r>
              <a:rPr lang="pt-BR" dirty="0">
                <a:solidFill>
                  <a:srgbClr val="6A9955"/>
                </a:solidFill>
                <a:latin typeface="Consolas" panose="020B0609020204030204" pitchFamily="49" charset="0"/>
              </a:rPr>
              <a:t>// Executa se </a:t>
            </a:r>
            <a:r>
              <a:rPr lang="pt-BR" dirty="0" err="1">
                <a:solidFill>
                  <a:srgbClr val="6A9955"/>
                </a:solidFill>
                <a:latin typeface="Consolas" panose="020B0609020204030204" pitchFamily="49" charset="0"/>
              </a:rPr>
              <a:t>opcao</a:t>
            </a:r>
            <a:r>
              <a:rPr lang="pt-BR" dirty="0">
                <a:solidFill>
                  <a:srgbClr val="6A9955"/>
                </a:solidFill>
                <a:latin typeface="Consolas" panose="020B0609020204030204" pitchFamily="49" charset="0"/>
              </a:rPr>
              <a:t> == 1</a:t>
            </a:r>
          </a:p>
          <a:p>
            <a:pPr marL="139700" indent="0">
              <a:buNone/>
            </a:pPr>
            <a:r>
              <a:rPr lang="pt-BR" dirty="0">
                <a:solidFill>
                  <a:srgbClr val="C586C0"/>
                </a:solidFill>
                <a:latin typeface="Consolas" panose="020B0609020204030204" pitchFamily="49" charset="0"/>
              </a:rPr>
              <a:t> break;</a:t>
            </a:r>
          </a:p>
          <a:p>
            <a:pPr marL="139700" indent="0">
              <a:buNone/>
            </a:pPr>
            <a:r>
              <a:rPr lang="pt-BR" dirty="0">
                <a:solidFill>
                  <a:srgbClr val="C586C0"/>
                </a:solidFill>
                <a:latin typeface="Consolas" panose="020B0609020204030204" pitchFamily="49" charset="0"/>
              </a:rPr>
              <a:t> case 2:</a:t>
            </a:r>
          </a:p>
          <a:p>
            <a:pPr marL="139700" indent="0">
              <a:buNone/>
            </a:pPr>
            <a:r>
              <a:rPr lang="pt-BR" dirty="0">
                <a:solidFill>
                  <a:srgbClr val="C586C0"/>
                </a:solidFill>
                <a:latin typeface="Consolas" panose="020B0609020204030204" pitchFamily="49" charset="0"/>
              </a:rPr>
              <a:t>   </a:t>
            </a:r>
            <a:r>
              <a:rPr lang="pt-BR" dirty="0">
                <a:solidFill>
                  <a:srgbClr val="6A9955"/>
                </a:solidFill>
                <a:latin typeface="Consolas" panose="020B0609020204030204" pitchFamily="49" charset="0"/>
              </a:rPr>
              <a:t>// Executa se  </a:t>
            </a:r>
            <a:r>
              <a:rPr lang="pt-BR" dirty="0" err="1">
                <a:solidFill>
                  <a:srgbClr val="6A9955"/>
                </a:solidFill>
                <a:latin typeface="Consolas" panose="020B0609020204030204" pitchFamily="49" charset="0"/>
              </a:rPr>
              <a:t>opcao</a:t>
            </a:r>
            <a:r>
              <a:rPr lang="pt-BR" dirty="0">
                <a:solidFill>
                  <a:srgbClr val="6A9955"/>
                </a:solidFill>
                <a:latin typeface="Consolas" panose="020B0609020204030204" pitchFamily="49" charset="0"/>
              </a:rPr>
              <a:t> == 2</a:t>
            </a:r>
            <a:endParaRPr lang="pt-BR" dirty="0">
              <a:solidFill>
                <a:srgbClr val="C586C0"/>
              </a:solidFill>
              <a:latin typeface="Consolas" panose="020B0609020204030204" pitchFamily="49" charset="0"/>
            </a:endParaRPr>
          </a:p>
          <a:p>
            <a:pPr marL="139700" indent="0">
              <a:buNone/>
            </a:pPr>
            <a:r>
              <a:rPr lang="pt-BR" dirty="0">
                <a:solidFill>
                  <a:srgbClr val="C586C0"/>
                </a:solidFill>
                <a:latin typeface="Consolas" panose="020B0609020204030204" pitchFamily="49" charset="0"/>
              </a:rPr>
              <a:t> break;</a:t>
            </a:r>
          </a:p>
          <a:p>
            <a:pPr marL="139700" indent="0">
              <a:buNone/>
            </a:pPr>
            <a:r>
              <a:rPr lang="pt-BR" dirty="0">
                <a:solidFill>
                  <a:srgbClr val="C586C0"/>
                </a:solidFill>
                <a:latin typeface="Consolas" panose="020B0609020204030204" pitchFamily="49" charset="0"/>
              </a:rPr>
              <a:t> case 3:</a:t>
            </a:r>
          </a:p>
          <a:p>
            <a:pPr marL="139700" indent="0">
              <a:buNone/>
            </a:pPr>
            <a:r>
              <a:rPr lang="pt-BR" dirty="0">
                <a:solidFill>
                  <a:srgbClr val="C586C0"/>
                </a:solidFill>
                <a:latin typeface="Consolas" panose="020B0609020204030204" pitchFamily="49" charset="0"/>
              </a:rPr>
              <a:t>   </a:t>
            </a:r>
            <a:r>
              <a:rPr lang="pt-BR" dirty="0">
                <a:solidFill>
                  <a:srgbClr val="6A9955"/>
                </a:solidFill>
                <a:latin typeface="Consolas" panose="020B0609020204030204" pitchFamily="49" charset="0"/>
              </a:rPr>
              <a:t>// Executa se  </a:t>
            </a:r>
            <a:r>
              <a:rPr lang="pt-BR" dirty="0" err="1">
                <a:solidFill>
                  <a:srgbClr val="6A9955"/>
                </a:solidFill>
                <a:latin typeface="Consolas" panose="020B0609020204030204" pitchFamily="49" charset="0"/>
              </a:rPr>
              <a:t>opcao</a:t>
            </a:r>
            <a:r>
              <a:rPr lang="pt-BR" dirty="0">
                <a:solidFill>
                  <a:srgbClr val="6A9955"/>
                </a:solidFill>
                <a:latin typeface="Consolas" panose="020B0609020204030204" pitchFamily="49" charset="0"/>
              </a:rPr>
              <a:t> == 3</a:t>
            </a:r>
            <a:endParaRPr lang="pt-BR" dirty="0">
              <a:solidFill>
                <a:srgbClr val="C586C0"/>
              </a:solidFill>
              <a:latin typeface="Consolas" panose="020B0609020204030204" pitchFamily="49" charset="0"/>
            </a:endParaRPr>
          </a:p>
          <a:p>
            <a:pPr marL="139700" indent="0">
              <a:buNone/>
            </a:pPr>
            <a:r>
              <a:rPr lang="pt-BR" dirty="0">
                <a:solidFill>
                  <a:srgbClr val="C586C0"/>
                </a:solidFill>
                <a:latin typeface="Consolas" panose="020B0609020204030204" pitchFamily="49" charset="0"/>
              </a:rPr>
              <a:t> default:</a:t>
            </a:r>
          </a:p>
          <a:p>
            <a:pPr marL="139700" indent="0">
              <a:buNone/>
            </a:pPr>
            <a:r>
              <a:rPr lang="pt-BR" dirty="0">
                <a:solidFill>
                  <a:srgbClr val="D4D4D4"/>
                </a:solidFill>
                <a:latin typeface="Consolas" panose="020B0609020204030204" pitchFamily="49" charset="0"/>
              </a:rPr>
              <a:t>   </a:t>
            </a:r>
            <a:r>
              <a:rPr lang="pt-BR" dirty="0">
                <a:solidFill>
                  <a:srgbClr val="6A9955"/>
                </a:solidFill>
                <a:latin typeface="Consolas" panose="020B0609020204030204" pitchFamily="49" charset="0"/>
              </a:rPr>
              <a:t>// Executa se </a:t>
            </a:r>
            <a:r>
              <a:rPr lang="pt-BR" dirty="0" err="1">
                <a:solidFill>
                  <a:srgbClr val="6A9955"/>
                </a:solidFill>
                <a:latin typeface="Consolas" panose="020B0609020204030204" pitchFamily="49" charset="0"/>
              </a:rPr>
              <a:t>opcao</a:t>
            </a:r>
            <a:r>
              <a:rPr lang="pt-BR" dirty="0">
                <a:solidFill>
                  <a:srgbClr val="6A9955"/>
                </a:solidFill>
                <a:latin typeface="Consolas" panose="020B0609020204030204" pitchFamily="49" charset="0"/>
              </a:rPr>
              <a:t> não for</a:t>
            </a:r>
          </a:p>
          <a:p>
            <a:pPr marL="139700" indent="0">
              <a:buNone/>
            </a:pPr>
            <a:r>
              <a:rPr lang="pt-BR" dirty="0">
                <a:solidFill>
                  <a:srgbClr val="6A9955"/>
                </a:solidFill>
                <a:latin typeface="Consolas" panose="020B0609020204030204" pitchFamily="49" charset="0"/>
              </a:rPr>
              <a:t>      nenhuma das anteriores</a:t>
            </a:r>
          </a:p>
          <a:p>
            <a:pPr marL="139700" indent="0">
              <a:buNone/>
            </a:pPr>
            <a:r>
              <a:rPr lang="pt-BR" dirty="0">
                <a:solidFill>
                  <a:srgbClr val="C586C0"/>
                </a:solidFill>
                <a:latin typeface="Consolas" panose="020B0609020204030204" pitchFamily="49" charset="0"/>
              </a:rPr>
              <a:t> break;</a:t>
            </a:r>
            <a:endParaRPr lang="pt-BR" dirty="0">
              <a:solidFill>
                <a:srgbClr val="D4D4D4"/>
              </a:solidFill>
              <a:latin typeface="Consolas" panose="020B0609020204030204" pitchFamily="49" charset="0"/>
            </a:endParaRPr>
          </a:p>
          <a:p>
            <a:pPr marL="139700" indent="0">
              <a:buNone/>
            </a:pPr>
            <a:r>
              <a:rPr lang="pt-BR" dirty="0">
                <a:solidFill>
                  <a:srgbClr val="D4D4D4"/>
                </a:solidFill>
                <a:latin typeface="Consolas" panose="020B0609020204030204" pitchFamily="49" charset="0"/>
              </a:rPr>
              <a:t>}</a:t>
            </a:r>
          </a:p>
        </p:txBody>
      </p:sp>
      <p:sp>
        <p:nvSpPr>
          <p:cNvPr id="7" name="Text Placeholder 6">
            <a:extLst>
              <a:ext uri="{FF2B5EF4-FFF2-40B4-BE49-F238E27FC236}">
                <a16:creationId xmlns:a16="http://schemas.microsoft.com/office/drawing/2014/main" id="{72E5C07D-F6AC-4479-A5FB-1DA9A5DF1846}"/>
              </a:ext>
            </a:extLst>
          </p:cNvPr>
          <p:cNvSpPr>
            <a:spLocks noGrp="1"/>
          </p:cNvSpPr>
          <p:nvPr>
            <p:ph type="body" idx="2"/>
          </p:nvPr>
        </p:nvSpPr>
        <p:spPr/>
        <p:txBody>
          <a:bodyPr/>
          <a:lstStyle/>
          <a:p>
            <a:r>
              <a:rPr lang="pt-BR" dirty="0"/>
              <a:t>O comando Switch permite que uma parte do código seja executada com base em uma lista de valores possíveis, simplificando o código na construção de seletores com mais de três opções.</a:t>
            </a:r>
          </a:p>
          <a:p>
            <a:endParaRPr lang="pt-BR" dirty="0"/>
          </a:p>
          <a:p>
            <a:r>
              <a:rPr lang="pt-BR" dirty="0"/>
              <a:t>Além disso o comando Switch possui uma opção chamada default que é executada caso o valor selecionado não se encontre entre as opções disponíveis.</a:t>
            </a:r>
          </a:p>
        </p:txBody>
      </p:sp>
    </p:spTree>
    <p:extLst>
      <p:ext uri="{BB962C8B-B14F-4D97-AF65-F5344CB8AC3E}">
        <p14:creationId xmlns:p14="http://schemas.microsoft.com/office/powerpoint/2010/main" val="14126886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4" name="Google Shape;284;p46"/>
          <p:cNvSpPr/>
          <p:nvPr/>
        </p:nvSpPr>
        <p:spPr>
          <a:xfrm>
            <a:off x="0" y="1678793"/>
            <a:ext cx="9144000" cy="1561500"/>
          </a:xfrm>
          <a:prstGeom prst="rect">
            <a:avLst/>
          </a:prstGeom>
          <a:gradFill>
            <a:gsLst>
              <a:gs pos="0">
                <a:srgbClr val="000000"/>
              </a:gs>
              <a:gs pos="15000">
                <a:srgbClr val="000000"/>
              </a:gs>
              <a:gs pos="15000">
                <a:srgbClr val="FFD966"/>
              </a:gs>
              <a:gs pos="33000">
                <a:srgbClr val="FFD966"/>
              </a:gs>
              <a:gs pos="33000">
                <a:srgbClr val="000000"/>
              </a:gs>
              <a:gs pos="51000">
                <a:srgbClr val="000000"/>
              </a:gs>
              <a:gs pos="51000">
                <a:srgbClr val="FFD966"/>
              </a:gs>
              <a:gs pos="68000">
                <a:srgbClr val="FFD966"/>
              </a:gs>
              <a:gs pos="68000">
                <a:srgbClr val="000000"/>
              </a:gs>
              <a:gs pos="84000">
                <a:srgbClr val="000000"/>
              </a:gs>
              <a:gs pos="84000">
                <a:srgbClr val="FFD966"/>
              </a:gs>
              <a:gs pos="100000">
                <a:srgbClr val="FFD966"/>
              </a:gs>
            </a:gsLst>
            <a:lin ang="2700006"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83;p46">
            <a:extLst>
              <a:ext uri="{FF2B5EF4-FFF2-40B4-BE49-F238E27FC236}">
                <a16:creationId xmlns:a16="http://schemas.microsoft.com/office/drawing/2014/main" id="{E644C538-73A7-4D30-AA9E-EDAF78FE57C9}"/>
              </a:ext>
            </a:extLst>
          </p:cNvPr>
          <p:cNvSpPr txBox="1">
            <a:spLocks/>
          </p:cNvSpPr>
          <p:nvPr/>
        </p:nvSpPr>
        <p:spPr>
          <a:xfrm>
            <a:off x="0" y="3556000"/>
            <a:ext cx="9144000" cy="48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2800"/>
              <a:buFont typeface="Arial"/>
              <a:buNone/>
              <a:defRPr sz="2800" b="1" i="0" u="none" strike="noStrike" cap="none">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lnSpc>
                <a:spcPct val="115000"/>
              </a:lnSpc>
            </a:pPr>
            <a:r>
              <a:rPr lang="pt-BR" sz="1800" dirty="0">
                <a:solidFill>
                  <a:srgbClr val="FFFFFF"/>
                </a:solidFill>
              </a:rPr>
              <a:t>Estruturas de Decisão - Switch</a:t>
            </a:r>
            <a:endParaRPr lang="pt-BR" sz="1200" dirty="0">
              <a:solidFill>
                <a:srgbClr val="FFFFFF"/>
              </a:solidFill>
            </a:endParaRPr>
          </a:p>
        </p:txBody>
      </p:sp>
    </p:spTree>
    <p:extLst>
      <p:ext uri="{BB962C8B-B14F-4D97-AF65-F5344CB8AC3E}">
        <p14:creationId xmlns:p14="http://schemas.microsoft.com/office/powerpoint/2010/main" val="29356219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F5478-9D6C-42D2-BF92-9762DA66D94D}"/>
              </a:ext>
            </a:extLst>
          </p:cNvPr>
          <p:cNvSpPr>
            <a:spLocks noGrp="1"/>
          </p:cNvSpPr>
          <p:nvPr>
            <p:ph type="ctrTitle"/>
          </p:nvPr>
        </p:nvSpPr>
        <p:spPr>
          <a:xfrm>
            <a:off x="397847" y="1520524"/>
            <a:ext cx="4174153" cy="2052600"/>
          </a:xfrm>
        </p:spPr>
        <p:txBody>
          <a:bodyPr/>
          <a:lstStyle/>
          <a:p>
            <a:r>
              <a:rPr lang="pt-BR" dirty="0"/>
              <a:t>Laços, laços, laços,</a:t>
            </a:r>
            <a:br>
              <a:rPr lang="pt-BR" dirty="0"/>
            </a:br>
            <a:r>
              <a:rPr lang="pt-BR" dirty="0"/>
              <a:t>...</a:t>
            </a:r>
          </a:p>
        </p:txBody>
      </p:sp>
    </p:spTree>
    <p:extLst>
      <p:ext uri="{BB962C8B-B14F-4D97-AF65-F5344CB8AC3E}">
        <p14:creationId xmlns:p14="http://schemas.microsoft.com/office/powerpoint/2010/main" val="24421099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5FCDF-2150-47F8-A594-714C33A83E44}"/>
              </a:ext>
            </a:extLst>
          </p:cNvPr>
          <p:cNvSpPr>
            <a:spLocks noGrp="1"/>
          </p:cNvSpPr>
          <p:nvPr>
            <p:ph type="title"/>
          </p:nvPr>
        </p:nvSpPr>
        <p:spPr/>
        <p:txBody>
          <a:bodyPr/>
          <a:lstStyle/>
          <a:p>
            <a:r>
              <a:rPr lang="pt-BR" dirty="0"/>
              <a:t>Estruturas de Repetição</a:t>
            </a:r>
          </a:p>
        </p:txBody>
      </p:sp>
      <p:sp>
        <p:nvSpPr>
          <p:cNvPr id="3" name="Text Placeholder 2">
            <a:extLst>
              <a:ext uri="{FF2B5EF4-FFF2-40B4-BE49-F238E27FC236}">
                <a16:creationId xmlns:a16="http://schemas.microsoft.com/office/drawing/2014/main" id="{954FEFC4-4C09-4982-A4C8-7A42102FB80E}"/>
              </a:ext>
            </a:extLst>
          </p:cNvPr>
          <p:cNvSpPr>
            <a:spLocks noGrp="1"/>
          </p:cNvSpPr>
          <p:nvPr>
            <p:ph type="body" idx="1"/>
          </p:nvPr>
        </p:nvSpPr>
        <p:spPr/>
        <p:txBody>
          <a:bodyPr/>
          <a:lstStyle/>
          <a:p>
            <a:pPr marL="114300" indent="0">
              <a:buNone/>
            </a:pPr>
            <a:r>
              <a:rPr lang="pt-BR" dirty="0"/>
              <a:t>Frequentemente as aplicações exigem que um mesmo trecho de código seja executado repetidas vezes, por um certo número de vezes ou até que uma certa condição seja atingida.</a:t>
            </a:r>
          </a:p>
          <a:p>
            <a:pPr marL="114300" indent="0">
              <a:buNone/>
            </a:pPr>
            <a:r>
              <a:rPr lang="pt-BR" dirty="0"/>
              <a:t>Para permitir que esse tipo de situação seja endereçada de uma maneira prática e limpa, as linguagens de programação desenvolveram as estruturas de laço e repetição.</a:t>
            </a:r>
          </a:p>
          <a:p>
            <a:pPr marL="114300" indent="0">
              <a:buNone/>
            </a:pPr>
            <a:r>
              <a:rPr lang="pt-BR" dirty="0"/>
              <a:t>No C# os comandos para esse tipo de situação são o </a:t>
            </a:r>
            <a:r>
              <a:rPr lang="pt-BR" dirty="0">
                <a:solidFill>
                  <a:srgbClr val="C586C0"/>
                </a:solidFill>
                <a:latin typeface="Consolas" panose="020B0609020204030204" pitchFamily="49" charset="0"/>
              </a:rPr>
              <a:t>for, </a:t>
            </a:r>
            <a:r>
              <a:rPr lang="pt-BR" dirty="0" err="1">
                <a:solidFill>
                  <a:srgbClr val="C586C0"/>
                </a:solidFill>
                <a:latin typeface="Consolas" panose="020B0609020204030204" pitchFamily="49" charset="0"/>
              </a:rPr>
              <a:t>foreach</a:t>
            </a:r>
            <a:r>
              <a:rPr lang="pt-BR" dirty="0">
                <a:solidFill>
                  <a:srgbClr val="C586C0"/>
                </a:solidFill>
                <a:latin typeface="Consolas" panose="020B0609020204030204" pitchFamily="49" charset="0"/>
              </a:rPr>
              <a:t>, </a:t>
            </a:r>
            <a:r>
              <a:rPr lang="pt-BR" dirty="0" err="1">
                <a:solidFill>
                  <a:srgbClr val="C586C0"/>
                </a:solidFill>
                <a:latin typeface="Consolas" panose="020B0609020204030204" pitchFamily="49" charset="0"/>
              </a:rPr>
              <a:t>while</a:t>
            </a:r>
            <a:r>
              <a:rPr lang="pt-BR" dirty="0">
                <a:solidFill>
                  <a:srgbClr val="C586C0"/>
                </a:solidFill>
                <a:latin typeface="Consolas" panose="020B0609020204030204" pitchFamily="49" charset="0"/>
              </a:rPr>
              <a:t> </a:t>
            </a:r>
            <a:r>
              <a:rPr lang="pt-BR" dirty="0"/>
              <a:t>e</a:t>
            </a:r>
            <a:r>
              <a:rPr lang="pt-BR" dirty="0">
                <a:solidFill>
                  <a:srgbClr val="C586C0"/>
                </a:solidFill>
                <a:latin typeface="Consolas" panose="020B0609020204030204" pitchFamily="49" charset="0"/>
              </a:rPr>
              <a:t> do/</a:t>
            </a:r>
            <a:r>
              <a:rPr lang="pt-BR" dirty="0" err="1">
                <a:solidFill>
                  <a:srgbClr val="C586C0"/>
                </a:solidFill>
                <a:latin typeface="Consolas" panose="020B0609020204030204" pitchFamily="49" charset="0"/>
              </a:rPr>
              <a:t>while</a:t>
            </a:r>
            <a:endParaRPr lang="pt-BR" dirty="0"/>
          </a:p>
        </p:txBody>
      </p:sp>
    </p:spTree>
    <p:extLst>
      <p:ext uri="{BB962C8B-B14F-4D97-AF65-F5344CB8AC3E}">
        <p14:creationId xmlns:p14="http://schemas.microsoft.com/office/powerpoint/2010/main" val="3458436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38C54-F30D-40D1-845D-2736F85B57DC}"/>
              </a:ext>
            </a:extLst>
          </p:cNvPr>
          <p:cNvSpPr>
            <a:spLocks noGrp="1"/>
          </p:cNvSpPr>
          <p:nvPr>
            <p:ph type="title"/>
          </p:nvPr>
        </p:nvSpPr>
        <p:spPr/>
        <p:txBody>
          <a:bodyPr/>
          <a:lstStyle/>
          <a:p>
            <a:r>
              <a:rPr lang="pt-BR" dirty="0"/>
              <a:t>For</a:t>
            </a:r>
          </a:p>
        </p:txBody>
      </p:sp>
      <p:sp>
        <p:nvSpPr>
          <p:cNvPr id="4" name="Text Placeholder 3">
            <a:extLst>
              <a:ext uri="{FF2B5EF4-FFF2-40B4-BE49-F238E27FC236}">
                <a16:creationId xmlns:a16="http://schemas.microsoft.com/office/drawing/2014/main" id="{E07CB472-3835-4B0B-BC60-A62B78D735F0}"/>
              </a:ext>
            </a:extLst>
          </p:cNvPr>
          <p:cNvSpPr>
            <a:spLocks noGrp="1"/>
          </p:cNvSpPr>
          <p:nvPr>
            <p:ph type="body" idx="1"/>
          </p:nvPr>
        </p:nvSpPr>
        <p:spPr>
          <a:xfrm>
            <a:off x="311700" y="1152475"/>
            <a:ext cx="4260300" cy="3416400"/>
          </a:xfrm>
        </p:spPr>
        <p:txBody>
          <a:bodyPr/>
          <a:lstStyle/>
          <a:p>
            <a:pPr marL="139700" indent="0">
              <a:buNone/>
            </a:pPr>
            <a:r>
              <a:rPr lang="pt-BR" dirty="0"/>
              <a:t>O comando </a:t>
            </a:r>
            <a:r>
              <a:rPr lang="pt-BR" b="1" dirty="0"/>
              <a:t>for</a:t>
            </a:r>
            <a:r>
              <a:rPr lang="pt-BR" dirty="0"/>
              <a:t> é um comando de loop contado e é utilizado em situações onde sabemos com antecedência a quantas vezes que vamos executar um bloco de instruções.</a:t>
            </a:r>
          </a:p>
          <a:p>
            <a:pPr marL="139700" indent="0">
              <a:buNone/>
            </a:pPr>
            <a:r>
              <a:rPr lang="pt-BR" dirty="0"/>
              <a:t>O comando for possui três parâmetros de inicialização:</a:t>
            </a:r>
          </a:p>
          <a:p>
            <a:pPr marL="139700" indent="0">
              <a:buNone/>
            </a:pPr>
            <a:r>
              <a:rPr lang="pt-BR" b="1" dirty="0" err="1"/>
              <a:t>cont</a:t>
            </a:r>
            <a:r>
              <a:rPr lang="pt-BR" dirty="0"/>
              <a:t>: Variável com valor do contador.</a:t>
            </a:r>
          </a:p>
          <a:p>
            <a:pPr marL="139700" indent="0">
              <a:buNone/>
            </a:pPr>
            <a:r>
              <a:rPr lang="pt-BR" b="1" dirty="0" err="1"/>
              <a:t>cond</a:t>
            </a:r>
            <a:r>
              <a:rPr lang="pt-BR" dirty="0"/>
              <a:t>: Verificação da condição de parada.</a:t>
            </a:r>
          </a:p>
          <a:p>
            <a:pPr marL="139700" indent="0">
              <a:buNone/>
            </a:pPr>
            <a:r>
              <a:rPr lang="pt-BR" b="1" dirty="0"/>
              <a:t>iter</a:t>
            </a:r>
            <a:r>
              <a:rPr lang="pt-BR" dirty="0"/>
              <a:t>: Incremente ou Decrementa o contador.</a:t>
            </a:r>
          </a:p>
        </p:txBody>
      </p:sp>
      <p:sp>
        <p:nvSpPr>
          <p:cNvPr id="6" name="Text Placeholder 2">
            <a:extLst>
              <a:ext uri="{FF2B5EF4-FFF2-40B4-BE49-F238E27FC236}">
                <a16:creationId xmlns:a16="http://schemas.microsoft.com/office/drawing/2014/main" id="{6AEB36BE-3DB4-4FB4-B9DC-3BC3E8C297D6}"/>
              </a:ext>
            </a:extLst>
          </p:cNvPr>
          <p:cNvSpPr>
            <a:spLocks noGrp="1"/>
          </p:cNvSpPr>
          <p:nvPr>
            <p:ph type="body" idx="2"/>
          </p:nvPr>
        </p:nvSpPr>
        <p:spPr>
          <a:xfrm>
            <a:off x="4832350" y="1152525"/>
            <a:ext cx="4000500" cy="3416300"/>
          </a:xfrm>
        </p:spPr>
        <p:txBody>
          <a:bodyPr anchor="ctr">
            <a:normAutofit/>
          </a:bodyPr>
          <a:lstStyle/>
          <a:p>
            <a:pPr marL="139700" indent="0">
              <a:buNone/>
            </a:pPr>
            <a:r>
              <a:rPr lang="pt-BR" sz="1800" dirty="0">
                <a:solidFill>
                  <a:srgbClr val="C586C0"/>
                </a:solidFill>
                <a:latin typeface="Consolas" panose="020B0609020204030204" pitchFamily="49" charset="0"/>
              </a:rPr>
              <a:t>for</a:t>
            </a:r>
            <a:r>
              <a:rPr lang="pt-BR" sz="1800" dirty="0">
                <a:solidFill>
                  <a:srgbClr val="D4D4D4"/>
                </a:solidFill>
                <a:latin typeface="Consolas" panose="020B0609020204030204" pitchFamily="49" charset="0"/>
              </a:rPr>
              <a:t> (</a:t>
            </a:r>
            <a:r>
              <a:rPr lang="pt-BR" sz="1800" dirty="0" err="1">
                <a:solidFill>
                  <a:srgbClr val="9CDCFE"/>
                </a:solidFill>
                <a:latin typeface="Consolas" panose="020B0609020204030204" pitchFamily="49" charset="0"/>
              </a:rPr>
              <a:t>cont,cond,iter</a:t>
            </a:r>
            <a:r>
              <a:rPr lang="pt-BR" sz="1800" dirty="0">
                <a:solidFill>
                  <a:srgbClr val="D4D4D4"/>
                </a:solidFill>
                <a:latin typeface="Consolas" panose="020B0609020204030204" pitchFamily="49" charset="0"/>
              </a:rPr>
              <a:t>) {</a:t>
            </a:r>
          </a:p>
          <a:p>
            <a:pPr marL="139700" indent="0">
              <a:buNone/>
            </a:pPr>
            <a:r>
              <a:rPr lang="pt-BR" sz="1800" dirty="0">
                <a:solidFill>
                  <a:srgbClr val="D4D4D4"/>
                </a:solidFill>
                <a:latin typeface="Consolas" panose="020B0609020204030204" pitchFamily="49" charset="0"/>
              </a:rPr>
              <a:t>    </a:t>
            </a:r>
            <a:r>
              <a:rPr lang="pt-BR" sz="1800" dirty="0">
                <a:solidFill>
                  <a:srgbClr val="6A9955"/>
                </a:solidFill>
                <a:latin typeface="Consolas" panose="020B0609020204030204" pitchFamily="49" charset="0"/>
              </a:rPr>
              <a:t>// Bloco de Instruções</a:t>
            </a:r>
            <a:endParaRPr lang="pt-BR" sz="1800" dirty="0">
              <a:solidFill>
                <a:srgbClr val="D4D4D4"/>
              </a:solidFill>
              <a:latin typeface="Consolas" panose="020B0609020204030204" pitchFamily="49" charset="0"/>
            </a:endParaRPr>
          </a:p>
          <a:p>
            <a:pPr marL="139700" indent="0">
              <a:buNone/>
            </a:pPr>
            <a:r>
              <a:rPr lang="pt-BR" sz="1800" dirty="0">
                <a:solidFill>
                  <a:srgbClr val="D4D4D4"/>
                </a:solidFill>
                <a:latin typeface="Consolas" panose="020B0609020204030204" pitchFamily="49" charset="0"/>
              </a:rPr>
              <a:t>}</a:t>
            </a:r>
          </a:p>
          <a:p>
            <a:pPr marL="139700" indent="0">
              <a:buNone/>
            </a:pPr>
            <a:endParaRPr lang="pt-BR" sz="1800" dirty="0">
              <a:solidFill>
                <a:srgbClr val="D4D4D4"/>
              </a:solidFill>
              <a:latin typeface="Consolas" panose="020B0609020204030204" pitchFamily="49" charset="0"/>
            </a:endParaRPr>
          </a:p>
          <a:p>
            <a:pPr marL="139700" indent="0">
              <a:buNone/>
            </a:pPr>
            <a:r>
              <a:rPr lang="pt-BR" sz="1800" dirty="0">
                <a:solidFill>
                  <a:srgbClr val="C586C0"/>
                </a:solidFill>
                <a:latin typeface="Consolas" panose="020B0609020204030204" pitchFamily="49" charset="0"/>
              </a:rPr>
              <a:t>for</a:t>
            </a:r>
            <a:r>
              <a:rPr lang="pt-BR" sz="1800" dirty="0">
                <a:solidFill>
                  <a:srgbClr val="D4D4D4"/>
                </a:solidFill>
                <a:latin typeface="Consolas" panose="020B0609020204030204" pitchFamily="49" charset="0"/>
              </a:rPr>
              <a:t> (</a:t>
            </a:r>
            <a:r>
              <a:rPr lang="pt-BR" sz="1800" dirty="0" err="1">
                <a:solidFill>
                  <a:srgbClr val="9CDCFE"/>
                </a:solidFill>
                <a:latin typeface="Consolas" panose="020B0609020204030204" pitchFamily="49" charset="0"/>
              </a:rPr>
              <a:t>int</a:t>
            </a:r>
            <a:r>
              <a:rPr lang="pt-BR" sz="1800" dirty="0">
                <a:solidFill>
                  <a:srgbClr val="9CDCFE"/>
                </a:solidFill>
                <a:latin typeface="Consolas" panose="020B0609020204030204" pitchFamily="49" charset="0"/>
              </a:rPr>
              <a:t> i=0, i &lt; 10, i++</a:t>
            </a:r>
            <a:r>
              <a:rPr lang="pt-BR" sz="1800" dirty="0">
                <a:solidFill>
                  <a:srgbClr val="D4D4D4"/>
                </a:solidFill>
                <a:latin typeface="Consolas" panose="020B0609020204030204" pitchFamily="49" charset="0"/>
              </a:rPr>
              <a:t>) {</a:t>
            </a:r>
          </a:p>
          <a:p>
            <a:pPr marL="139700" indent="0">
              <a:buNone/>
            </a:pPr>
            <a:r>
              <a:rPr lang="pt-BR" sz="1800" dirty="0">
                <a:solidFill>
                  <a:srgbClr val="D4D4D4"/>
                </a:solidFill>
                <a:latin typeface="Consolas" panose="020B0609020204030204" pitchFamily="49" charset="0"/>
              </a:rPr>
              <a:t>    </a:t>
            </a:r>
            <a:r>
              <a:rPr lang="pt-BR" sz="1800" dirty="0">
                <a:solidFill>
                  <a:srgbClr val="6A9955"/>
                </a:solidFill>
                <a:latin typeface="Consolas" panose="020B0609020204030204" pitchFamily="49" charset="0"/>
              </a:rPr>
              <a:t>// Bloco de Instruções</a:t>
            </a:r>
            <a:endParaRPr lang="pt-BR" sz="1800" dirty="0">
              <a:solidFill>
                <a:srgbClr val="D4D4D4"/>
              </a:solidFill>
              <a:latin typeface="Consolas" panose="020B0609020204030204" pitchFamily="49" charset="0"/>
            </a:endParaRPr>
          </a:p>
          <a:p>
            <a:pPr marL="139700" indent="0">
              <a:buNone/>
            </a:pPr>
            <a:r>
              <a:rPr lang="pt-BR" sz="18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29801631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38C54-F30D-40D1-845D-2736F85B57DC}"/>
              </a:ext>
            </a:extLst>
          </p:cNvPr>
          <p:cNvSpPr>
            <a:spLocks noGrp="1"/>
          </p:cNvSpPr>
          <p:nvPr>
            <p:ph type="title"/>
          </p:nvPr>
        </p:nvSpPr>
        <p:spPr/>
        <p:txBody>
          <a:bodyPr/>
          <a:lstStyle/>
          <a:p>
            <a:r>
              <a:rPr lang="pt-BR" dirty="0" err="1"/>
              <a:t>While</a:t>
            </a:r>
            <a:endParaRPr lang="pt-BR" dirty="0"/>
          </a:p>
        </p:txBody>
      </p:sp>
      <p:sp>
        <p:nvSpPr>
          <p:cNvPr id="4" name="Text Placeholder 3">
            <a:extLst>
              <a:ext uri="{FF2B5EF4-FFF2-40B4-BE49-F238E27FC236}">
                <a16:creationId xmlns:a16="http://schemas.microsoft.com/office/drawing/2014/main" id="{E07CB472-3835-4B0B-BC60-A62B78D735F0}"/>
              </a:ext>
            </a:extLst>
          </p:cNvPr>
          <p:cNvSpPr>
            <a:spLocks noGrp="1"/>
          </p:cNvSpPr>
          <p:nvPr>
            <p:ph type="body" idx="1"/>
          </p:nvPr>
        </p:nvSpPr>
        <p:spPr>
          <a:xfrm>
            <a:off x="311700" y="1152475"/>
            <a:ext cx="4260300" cy="3416400"/>
          </a:xfrm>
        </p:spPr>
        <p:txBody>
          <a:bodyPr/>
          <a:lstStyle/>
          <a:p>
            <a:pPr marL="139700" indent="0">
              <a:buNone/>
            </a:pPr>
            <a:r>
              <a:rPr lang="pt-BR" dirty="0"/>
              <a:t>O comando </a:t>
            </a:r>
            <a:r>
              <a:rPr lang="pt-BR" b="1" dirty="0" err="1"/>
              <a:t>while</a:t>
            </a:r>
            <a:r>
              <a:rPr lang="pt-BR" b="1" dirty="0"/>
              <a:t> </a:t>
            </a:r>
            <a:r>
              <a:rPr lang="pt-BR" dirty="0"/>
              <a:t> é um comando de loop condicional e é utilizado quando a quantidade de vezes que executaremos um bloco de comandos não é conhecida com antecedência e é determinada por uma condição de parada.</a:t>
            </a:r>
          </a:p>
          <a:p>
            <a:pPr marL="139700" indent="0">
              <a:buNone/>
            </a:pPr>
            <a:r>
              <a:rPr lang="pt-BR" dirty="0"/>
              <a:t>Essa condição de parada pode ser uma entrada de usuário ou um cálculo executado pela aplicação.</a:t>
            </a:r>
          </a:p>
        </p:txBody>
      </p:sp>
      <p:sp>
        <p:nvSpPr>
          <p:cNvPr id="6" name="Text Placeholder 2">
            <a:extLst>
              <a:ext uri="{FF2B5EF4-FFF2-40B4-BE49-F238E27FC236}">
                <a16:creationId xmlns:a16="http://schemas.microsoft.com/office/drawing/2014/main" id="{6AEB36BE-3DB4-4FB4-B9DC-3BC3E8C297D6}"/>
              </a:ext>
            </a:extLst>
          </p:cNvPr>
          <p:cNvSpPr>
            <a:spLocks noGrp="1"/>
          </p:cNvSpPr>
          <p:nvPr>
            <p:ph type="body" idx="2"/>
          </p:nvPr>
        </p:nvSpPr>
        <p:spPr>
          <a:xfrm>
            <a:off x="4832350" y="1152525"/>
            <a:ext cx="4000500" cy="3416300"/>
          </a:xfrm>
        </p:spPr>
        <p:txBody>
          <a:bodyPr anchor="ctr">
            <a:normAutofit/>
          </a:bodyPr>
          <a:lstStyle/>
          <a:p>
            <a:pPr marL="139700" indent="0">
              <a:buNone/>
            </a:pPr>
            <a:r>
              <a:rPr lang="pt-BR" sz="1800" dirty="0" err="1">
                <a:solidFill>
                  <a:srgbClr val="C586C0"/>
                </a:solidFill>
                <a:latin typeface="Consolas" panose="020B0609020204030204" pitchFamily="49" charset="0"/>
              </a:rPr>
              <a:t>while</a:t>
            </a:r>
            <a:r>
              <a:rPr lang="pt-BR" sz="1800" dirty="0">
                <a:solidFill>
                  <a:srgbClr val="D4D4D4"/>
                </a:solidFill>
                <a:latin typeface="Consolas" panose="020B0609020204030204" pitchFamily="49" charset="0"/>
              </a:rPr>
              <a:t> (</a:t>
            </a:r>
            <a:r>
              <a:rPr lang="pt-BR" sz="1800" dirty="0" err="1">
                <a:solidFill>
                  <a:srgbClr val="9CDCFE"/>
                </a:solidFill>
                <a:latin typeface="Consolas" panose="020B0609020204030204" pitchFamily="49" charset="0"/>
              </a:rPr>
              <a:t>cond</a:t>
            </a:r>
            <a:r>
              <a:rPr lang="pt-BR" sz="1800" dirty="0">
                <a:solidFill>
                  <a:srgbClr val="D4D4D4"/>
                </a:solidFill>
                <a:latin typeface="Consolas" panose="020B0609020204030204" pitchFamily="49" charset="0"/>
              </a:rPr>
              <a:t>) {</a:t>
            </a:r>
          </a:p>
          <a:p>
            <a:pPr marL="139700" indent="0">
              <a:buNone/>
            </a:pPr>
            <a:r>
              <a:rPr lang="pt-BR" sz="1800" dirty="0">
                <a:solidFill>
                  <a:srgbClr val="D4D4D4"/>
                </a:solidFill>
                <a:latin typeface="Consolas" panose="020B0609020204030204" pitchFamily="49" charset="0"/>
              </a:rPr>
              <a:t>    </a:t>
            </a:r>
            <a:r>
              <a:rPr lang="pt-BR" sz="1800" dirty="0">
                <a:solidFill>
                  <a:srgbClr val="6A9955"/>
                </a:solidFill>
                <a:latin typeface="Consolas" panose="020B0609020204030204" pitchFamily="49" charset="0"/>
              </a:rPr>
              <a:t>// Bloco de Instruções</a:t>
            </a:r>
            <a:endParaRPr lang="pt-BR" sz="1800" dirty="0">
              <a:solidFill>
                <a:srgbClr val="D4D4D4"/>
              </a:solidFill>
              <a:latin typeface="Consolas" panose="020B0609020204030204" pitchFamily="49" charset="0"/>
            </a:endParaRPr>
          </a:p>
          <a:p>
            <a:pPr marL="139700" indent="0">
              <a:buNone/>
            </a:pPr>
            <a:r>
              <a:rPr lang="pt-BR" sz="1800" dirty="0">
                <a:solidFill>
                  <a:srgbClr val="D4D4D4"/>
                </a:solidFill>
                <a:latin typeface="Consolas" panose="020B0609020204030204" pitchFamily="49" charset="0"/>
              </a:rPr>
              <a:t>}</a:t>
            </a:r>
          </a:p>
          <a:p>
            <a:pPr marL="139700" indent="0">
              <a:buNone/>
            </a:pPr>
            <a:endParaRPr lang="pt-BR" sz="1800" dirty="0">
              <a:solidFill>
                <a:srgbClr val="D4D4D4"/>
              </a:solidFill>
              <a:latin typeface="Consolas" panose="020B0609020204030204" pitchFamily="49" charset="0"/>
            </a:endParaRPr>
          </a:p>
          <a:p>
            <a:pPr marL="139700" indent="0">
              <a:buNone/>
            </a:pPr>
            <a:r>
              <a:rPr lang="pt-BR" sz="1800" dirty="0" err="1">
                <a:solidFill>
                  <a:srgbClr val="9CDCFE"/>
                </a:solidFill>
                <a:latin typeface="Consolas" panose="020B0609020204030204" pitchFamily="49" charset="0"/>
              </a:rPr>
              <a:t>int</a:t>
            </a:r>
            <a:r>
              <a:rPr lang="pt-BR" sz="1800" dirty="0">
                <a:solidFill>
                  <a:srgbClr val="9CDCFE"/>
                </a:solidFill>
                <a:latin typeface="Consolas" panose="020B0609020204030204" pitchFamily="49" charset="0"/>
              </a:rPr>
              <a:t> i = 0</a:t>
            </a:r>
            <a:r>
              <a:rPr lang="pt-BR" sz="1800" dirty="0">
                <a:solidFill>
                  <a:srgbClr val="D4D4D4"/>
                </a:solidFill>
                <a:latin typeface="Consolas" panose="020B0609020204030204" pitchFamily="49" charset="0"/>
              </a:rPr>
              <a:t>;</a:t>
            </a:r>
          </a:p>
          <a:p>
            <a:pPr marL="139700" indent="0">
              <a:buNone/>
            </a:pPr>
            <a:r>
              <a:rPr lang="pt-BR" sz="1800" dirty="0" err="1">
                <a:solidFill>
                  <a:srgbClr val="C586C0"/>
                </a:solidFill>
                <a:latin typeface="Consolas" panose="020B0609020204030204" pitchFamily="49" charset="0"/>
              </a:rPr>
              <a:t>while</a:t>
            </a:r>
            <a:r>
              <a:rPr lang="pt-BR" sz="1800" dirty="0">
                <a:solidFill>
                  <a:srgbClr val="D4D4D4"/>
                </a:solidFill>
                <a:latin typeface="Consolas" panose="020B0609020204030204" pitchFamily="49" charset="0"/>
              </a:rPr>
              <a:t> (</a:t>
            </a:r>
            <a:r>
              <a:rPr lang="pt-BR" sz="1800" dirty="0">
                <a:solidFill>
                  <a:srgbClr val="9CDCFE"/>
                </a:solidFill>
                <a:latin typeface="Consolas" panose="020B0609020204030204" pitchFamily="49" charset="0"/>
              </a:rPr>
              <a:t>i &lt; 10</a:t>
            </a:r>
            <a:r>
              <a:rPr lang="pt-BR" sz="1800" dirty="0">
                <a:solidFill>
                  <a:srgbClr val="D4D4D4"/>
                </a:solidFill>
                <a:latin typeface="Consolas" panose="020B0609020204030204" pitchFamily="49" charset="0"/>
              </a:rPr>
              <a:t>) {</a:t>
            </a:r>
          </a:p>
          <a:p>
            <a:pPr marL="139700" indent="0">
              <a:buNone/>
            </a:pPr>
            <a:r>
              <a:rPr lang="pt-BR" sz="1800" dirty="0">
                <a:solidFill>
                  <a:srgbClr val="D4D4D4"/>
                </a:solidFill>
                <a:latin typeface="Consolas" panose="020B0609020204030204" pitchFamily="49" charset="0"/>
              </a:rPr>
              <a:t>    </a:t>
            </a:r>
            <a:r>
              <a:rPr lang="pt-BR" sz="1800" dirty="0">
                <a:solidFill>
                  <a:srgbClr val="9CDCFE"/>
                </a:solidFill>
                <a:latin typeface="Consolas" panose="020B0609020204030204" pitchFamily="49" charset="0"/>
              </a:rPr>
              <a:t>i</a:t>
            </a:r>
            <a:r>
              <a:rPr lang="pt-BR" sz="1800" dirty="0">
                <a:solidFill>
                  <a:srgbClr val="D4D4D4"/>
                </a:solidFill>
                <a:latin typeface="Consolas" panose="020B0609020204030204" pitchFamily="49" charset="0"/>
              </a:rPr>
              <a:t>++;</a:t>
            </a:r>
          </a:p>
          <a:p>
            <a:pPr marL="139700" indent="0">
              <a:buNone/>
            </a:pPr>
            <a:r>
              <a:rPr lang="pt-BR" sz="1800" dirty="0">
                <a:solidFill>
                  <a:srgbClr val="D4D4D4"/>
                </a:solidFill>
                <a:latin typeface="Consolas" panose="020B0609020204030204" pitchFamily="49" charset="0"/>
              </a:rPr>
              <a:t>}</a:t>
            </a:r>
          </a:p>
          <a:p>
            <a:pPr marL="139700" indent="0">
              <a:buNone/>
            </a:pPr>
            <a:endParaRPr lang="pt-BR" sz="1800" dirty="0">
              <a:solidFill>
                <a:srgbClr val="D4D4D4"/>
              </a:solidFill>
              <a:latin typeface="Consolas" panose="020B0609020204030204" pitchFamily="49" charset="0"/>
            </a:endParaRPr>
          </a:p>
          <a:p>
            <a:pPr marL="139700" indent="0">
              <a:buNone/>
            </a:pPr>
            <a:endParaRPr lang="pt-BR" sz="1800"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2024687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CB17B-C66C-4C21-AC0B-1FDA3BB00115}"/>
              </a:ext>
            </a:extLst>
          </p:cNvPr>
          <p:cNvSpPr>
            <a:spLocks noGrp="1"/>
          </p:cNvSpPr>
          <p:nvPr>
            <p:ph type="title"/>
          </p:nvPr>
        </p:nvSpPr>
        <p:spPr/>
        <p:txBody>
          <a:bodyPr/>
          <a:lstStyle/>
          <a:p>
            <a:r>
              <a:rPr lang="pt-BR" dirty="0"/>
              <a:t>Mas é Verdade Mesmo?!!!</a:t>
            </a:r>
          </a:p>
        </p:txBody>
      </p:sp>
      <p:sp>
        <p:nvSpPr>
          <p:cNvPr id="3" name="Text Placeholder 2">
            <a:extLst>
              <a:ext uri="{FF2B5EF4-FFF2-40B4-BE49-F238E27FC236}">
                <a16:creationId xmlns:a16="http://schemas.microsoft.com/office/drawing/2014/main" id="{93427836-74E6-45F6-AAB4-300E4794C139}"/>
              </a:ext>
            </a:extLst>
          </p:cNvPr>
          <p:cNvSpPr>
            <a:spLocks noGrp="1"/>
          </p:cNvSpPr>
          <p:nvPr>
            <p:ph type="body" idx="1"/>
          </p:nvPr>
        </p:nvSpPr>
        <p:spPr/>
        <p:txBody>
          <a:bodyPr/>
          <a:lstStyle/>
          <a:p>
            <a:r>
              <a:rPr lang="pt-BR" dirty="0"/>
              <a:t>Para nos ajudar a determinar se uma inferência  é verdadeira ou não, a lógica nos fornece um mecanismo chamado de </a:t>
            </a:r>
            <a:r>
              <a:rPr lang="pt-BR" b="1" dirty="0"/>
              <a:t>Tabela Verdade</a:t>
            </a:r>
            <a:r>
              <a:rPr lang="pt-BR" dirty="0"/>
              <a:t>.</a:t>
            </a:r>
          </a:p>
          <a:p>
            <a:br>
              <a:rPr lang="pt-BR" dirty="0"/>
            </a:br>
            <a:r>
              <a:rPr lang="pt-BR" dirty="0"/>
              <a:t>As tabelas verdade surgiram no século 19 a partir do trabalho de diversos cientistas ao redor do mundo e são compostas pelas </a:t>
            </a:r>
            <a:r>
              <a:rPr lang="pt-BR" b="1" dirty="0"/>
              <a:t>premissas</a:t>
            </a:r>
            <a:r>
              <a:rPr lang="pt-BR" dirty="0"/>
              <a:t> que queremos avaliar unidas pelas </a:t>
            </a:r>
            <a:r>
              <a:rPr lang="pt-BR" b="1" dirty="0"/>
              <a:t>operações lógicas</a:t>
            </a:r>
            <a:r>
              <a:rPr lang="pt-BR" dirty="0"/>
              <a:t> as quais queremos submetê-las.</a:t>
            </a:r>
          </a:p>
          <a:p>
            <a:pPr marL="114300" indent="0">
              <a:buNone/>
            </a:pPr>
            <a:endParaRPr lang="pt-BR" dirty="0"/>
          </a:p>
          <a:p>
            <a:endParaRPr lang="pt-BR" b="1" dirty="0"/>
          </a:p>
        </p:txBody>
      </p:sp>
    </p:spTree>
    <p:extLst>
      <p:ext uri="{BB962C8B-B14F-4D97-AF65-F5344CB8AC3E}">
        <p14:creationId xmlns:p14="http://schemas.microsoft.com/office/powerpoint/2010/main" val="5640923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38C54-F30D-40D1-845D-2736F85B57DC}"/>
              </a:ext>
            </a:extLst>
          </p:cNvPr>
          <p:cNvSpPr>
            <a:spLocks noGrp="1"/>
          </p:cNvSpPr>
          <p:nvPr>
            <p:ph type="title"/>
          </p:nvPr>
        </p:nvSpPr>
        <p:spPr/>
        <p:txBody>
          <a:bodyPr/>
          <a:lstStyle/>
          <a:p>
            <a:r>
              <a:rPr lang="pt-BR" dirty="0"/>
              <a:t>Do - </a:t>
            </a:r>
            <a:r>
              <a:rPr lang="pt-BR" dirty="0" err="1"/>
              <a:t>While</a:t>
            </a:r>
            <a:endParaRPr lang="pt-BR" dirty="0"/>
          </a:p>
        </p:txBody>
      </p:sp>
      <p:sp>
        <p:nvSpPr>
          <p:cNvPr id="4" name="Text Placeholder 3">
            <a:extLst>
              <a:ext uri="{FF2B5EF4-FFF2-40B4-BE49-F238E27FC236}">
                <a16:creationId xmlns:a16="http://schemas.microsoft.com/office/drawing/2014/main" id="{E07CB472-3835-4B0B-BC60-A62B78D735F0}"/>
              </a:ext>
            </a:extLst>
          </p:cNvPr>
          <p:cNvSpPr>
            <a:spLocks noGrp="1"/>
          </p:cNvSpPr>
          <p:nvPr>
            <p:ph type="body" idx="1"/>
          </p:nvPr>
        </p:nvSpPr>
        <p:spPr>
          <a:xfrm>
            <a:off x="311700" y="1152475"/>
            <a:ext cx="4260300" cy="3416400"/>
          </a:xfrm>
        </p:spPr>
        <p:txBody>
          <a:bodyPr/>
          <a:lstStyle/>
          <a:p>
            <a:pPr marL="139700" indent="0">
              <a:buNone/>
            </a:pPr>
            <a:r>
              <a:rPr lang="pt-BR" dirty="0"/>
              <a:t>O comando </a:t>
            </a:r>
            <a:r>
              <a:rPr lang="pt-BR" b="1" dirty="0"/>
              <a:t>do</a:t>
            </a:r>
            <a:r>
              <a:rPr lang="pt-BR" dirty="0"/>
              <a:t> - </a:t>
            </a:r>
            <a:r>
              <a:rPr lang="pt-BR" b="1" dirty="0" err="1"/>
              <a:t>while</a:t>
            </a:r>
            <a:r>
              <a:rPr lang="pt-BR" b="1" dirty="0"/>
              <a:t> </a:t>
            </a:r>
            <a:r>
              <a:rPr lang="pt-BR" dirty="0"/>
              <a:t> é um comando de loop condicional similar ao </a:t>
            </a:r>
            <a:r>
              <a:rPr lang="pt-BR" b="1" dirty="0" err="1"/>
              <a:t>while</a:t>
            </a:r>
            <a:r>
              <a:rPr lang="pt-BR" dirty="0"/>
              <a:t>, contudo no </a:t>
            </a:r>
            <a:r>
              <a:rPr lang="pt-BR" b="1" dirty="0"/>
              <a:t>do - </a:t>
            </a:r>
            <a:r>
              <a:rPr lang="pt-BR" b="1" dirty="0" err="1"/>
              <a:t>while</a:t>
            </a:r>
            <a:r>
              <a:rPr lang="pt-BR" dirty="0"/>
              <a:t> o bloco de código sempre será executado ao menos uma vez.</a:t>
            </a:r>
          </a:p>
        </p:txBody>
      </p:sp>
      <p:sp>
        <p:nvSpPr>
          <p:cNvPr id="6" name="Text Placeholder 2">
            <a:extLst>
              <a:ext uri="{FF2B5EF4-FFF2-40B4-BE49-F238E27FC236}">
                <a16:creationId xmlns:a16="http://schemas.microsoft.com/office/drawing/2014/main" id="{6AEB36BE-3DB4-4FB4-B9DC-3BC3E8C297D6}"/>
              </a:ext>
            </a:extLst>
          </p:cNvPr>
          <p:cNvSpPr>
            <a:spLocks noGrp="1"/>
          </p:cNvSpPr>
          <p:nvPr>
            <p:ph type="body" idx="2"/>
          </p:nvPr>
        </p:nvSpPr>
        <p:spPr>
          <a:xfrm>
            <a:off x="4832350" y="1152525"/>
            <a:ext cx="4000500" cy="3416300"/>
          </a:xfrm>
        </p:spPr>
        <p:txBody>
          <a:bodyPr anchor="ctr">
            <a:normAutofit/>
          </a:bodyPr>
          <a:lstStyle/>
          <a:p>
            <a:pPr marL="139700" indent="0">
              <a:buNone/>
            </a:pPr>
            <a:r>
              <a:rPr lang="pt-BR" sz="1800" dirty="0">
                <a:solidFill>
                  <a:srgbClr val="C586C0"/>
                </a:solidFill>
                <a:latin typeface="Consolas" panose="020B0609020204030204" pitchFamily="49" charset="0"/>
              </a:rPr>
              <a:t>do</a:t>
            </a:r>
            <a:r>
              <a:rPr lang="pt-BR" sz="1800" dirty="0">
                <a:solidFill>
                  <a:srgbClr val="D4D4D4"/>
                </a:solidFill>
                <a:latin typeface="Consolas" panose="020B0609020204030204" pitchFamily="49" charset="0"/>
              </a:rPr>
              <a:t>{</a:t>
            </a:r>
          </a:p>
          <a:p>
            <a:pPr marL="139700" indent="0">
              <a:buNone/>
            </a:pPr>
            <a:r>
              <a:rPr lang="pt-BR" sz="1800" dirty="0">
                <a:solidFill>
                  <a:srgbClr val="D4D4D4"/>
                </a:solidFill>
                <a:latin typeface="Consolas" panose="020B0609020204030204" pitchFamily="49" charset="0"/>
              </a:rPr>
              <a:t>    </a:t>
            </a:r>
            <a:r>
              <a:rPr lang="pt-BR" sz="1800" dirty="0">
                <a:solidFill>
                  <a:srgbClr val="6A9955"/>
                </a:solidFill>
                <a:latin typeface="Consolas" panose="020B0609020204030204" pitchFamily="49" charset="0"/>
              </a:rPr>
              <a:t>// Bloco de Instruções</a:t>
            </a:r>
            <a:endParaRPr lang="pt-BR" sz="1800" dirty="0">
              <a:solidFill>
                <a:srgbClr val="D4D4D4"/>
              </a:solidFill>
              <a:latin typeface="Consolas" panose="020B0609020204030204" pitchFamily="49" charset="0"/>
            </a:endParaRPr>
          </a:p>
          <a:p>
            <a:pPr marL="139700" indent="0">
              <a:buNone/>
            </a:pPr>
            <a:r>
              <a:rPr lang="pt-BR" sz="1800" dirty="0">
                <a:solidFill>
                  <a:srgbClr val="D4D4D4"/>
                </a:solidFill>
                <a:latin typeface="Consolas" panose="020B0609020204030204" pitchFamily="49" charset="0"/>
              </a:rPr>
              <a:t>} </a:t>
            </a:r>
            <a:r>
              <a:rPr lang="pt-BR" sz="1800" dirty="0" err="1">
                <a:solidFill>
                  <a:srgbClr val="C586C0"/>
                </a:solidFill>
                <a:latin typeface="Consolas" panose="020B0609020204030204" pitchFamily="49" charset="0"/>
              </a:rPr>
              <a:t>while</a:t>
            </a:r>
            <a:r>
              <a:rPr lang="pt-BR" sz="1800" dirty="0">
                <a:solidFill>
                  <a:srgbClr val="D4D4D4"/>
                </a:solidFill>
                <a:latin typeface="Consolas" panose="020B0609020204030204" pitchFamily="49" charset="0"/>
              </a:rPr>
              <a:t> (</a:t>
            </a:r>
            <a:r>
              <a:rPr lang="pt-BR" sz="1800" dirty="0" err="1">
                <a:solidFill>
                  <a:srgbClr val="9CDCFE"/>
                </a:solidFill>
                <a:latin typeface="Consolas" panose="020B0609020204030204" pitchFamily="49" charset="0"/>
              </a:rPr>
              <a:t>cond</a:t>
            </a:r>
            <a:r>
              <a:rPr lang="pt-BR" sz="1800" dirty="0">
                <a:solidFill>
                  <a:srgbClr val="D4D4D4"/>
                </a:solidFill>
                <a:latin typeface="Consolas" panose="020B0609020204030204" pitchFamily="49" charset="0"/>
              </a:rPr>
              <a:t>)</a:t>
            </a:r>
          </a:p>
          <a:p>
            <a:pPr marL="139700" indent="0">
              <a:buNone/>
            </a:pPr>
            <a:endParaRPr lang="pt-BR" sz="1800" dirty="0">
              <a:solidFill>
                <a:srgbClr val="D4D4D4"/>
              </a:solidFill>
              <a:latin typeface="Consolas" panose="020B0609020204030204" pitchFamily="49" charset="0"/>
            </a:endParaRPr>
          </a:p>
          <a:p>
            <a:pPr marL="139700" indent="0">
              <a:buNone/>
            </a:pPr>
            <a:r>
              <a:rPr lang="pt-BR" sz="1800" dirty="0" err="1">
                <a:solidFill>
                  <a:srgbClr val="9CDCFE"/>
                </a:solidFill>
                <a:latin typeface="Consolas" panose="020B0609020204030204" pitchFamily="49" charset="0"/>
              </a:rPr>
              <a:t>int</a:t>
            </a:r>
            <a:r>
              <a:rPr lang="pt-BR" sz="1800" dirty="0">
                <a:solidFill>
                  <a:srgbClr val="9CDCFE"/>
                </a:solidFill>
                <a:latin typeface="Consolas" panose="020B0609020204030204" pitchFamily="49" charset="0"/>
              </a:rPr>
              <a:t> i = 0</a:t>
            </a:r>
            <a:r>
              <a:rPr lang="pt-BR" sz="1800" dirty="0">
                <a:solidFill>
                  <a:srgbClr val="D4D4D4"/>
                </a:solidFill>
                <a:latin typeface="Consolas" panose="020B0609020204030204" pitchFamily="49" charset="0"/>
              </a:rPr>
              <a:t>;</a:t>
            </a:r>
          </a:p>
          <a:p>
            <a:pPr marL="139700" indent="0">
              <a:buNone/>
            </a:pPr>
            <a:r>
              <a:rPr lang="pt-BR" sz="1800" dirty="0">
                <a:solidFill>
                  <a:srgbClr val="C586C0"/>
                </a:solidFill>
                <a:latin typeface="Consolas" panose="020B0609020204030204" pitchFamily="49" charset="0"/>
              </a:rPr>
              <a:t>do</a:t>
            </a:r>
            <a:r>
              <a:rPr lang="pt-BR" sz="1800" dirty="0">
                <a:solidFill>
                  <a:srgbClr val="D4D4D4"/>
                </a:solidFill>
                <a:latin typeface="Consolas" panose="020B0609020204030204" pitchFamily="49" charset="0"/>
              </a:rPr>
              <a:t> {</a:t>
            </a:r>
          </a:p>
          <a:p>
            <a:pPr marL="139700" indent="0">
              <a:buNone/>
            </a:pPr>
            <a:r>
              <a:rPr lang="pt-BR" sz="1800" dirty="0">
                <a:solidFill>
                  <a:srgbClr val="D4D4D4"/>
                </a:solidFill>
                <a:latin typeface="Consolas" panose="020B0609020204030204" pitchFamily="49" charset="0"/>
              </a:rPr>
              <a:t>    </a:t>
            </a:r>
            <a:r>
              <a:rPr lang="pt-BR" sz="1800" dirty="0">
                <a:solidFill>
                  <a:srgbClr val="9CDCFE"/>
                </a:solidFill>
                <a:latin typeface="Consolas" panose="020B0609020204030204" pitchFamily="49" charset="0"/>
              </a:rPr>
              <a:t>i</a:t>
            </a:r>
            <a:r>
              <a:rPr lang="pt-BR" sz="1800" dirty="0">
                <a:solidFill>
                  <a:srgbClr val="D4D4D4"/>
                </a:solidFill>
                <a:latin typeface="Consolas" panose="020B0609020204030204" pitchFamily="49" charset="0"/>
              </a:rPr>
              <a:t>++;</a:t>
            </a:r>
          </a:p>
          <a:p>
            <a:pPr marL="139700" indent="0">
              <a:buNone/>
            </a:pPr>
            <a:r>
              <a:rPr lang="pt-BR" sz="1800" dirty="0">
                <a:solidFill>
                  <a:srgbClr val="D4D4D4"/>
                </a:solidFill>
                <a:latin typeface="Consolas" panose="020B0609020204030204" pitchFamily="49" charset="0"/>
              </a:rPr>
              <a:t>} </a:t>
            </a:r>
            <a:r>
              <a:rPr lang="pt-BR" sz="1800" dirty="0" err="1">
                <a:solidFill>
                  <a:srgbClr val="C586C0"/>
                </a:solidFill>
                <a:latin typeface="Consolas" panose="020B0609020204030204" pitchFamily="49" charset="0"/>
              </a:rPr>
              <a:t>while</a:t>
            </a:r>
            <a:r>
              <a:rPr lang="pt-BR" sz="1800" dirty="0">
                <a:solidFill>
                  <a:srgbClr val="C586C0"/>
                </a:solidFill>
                <a:latin typeface="Consolas" panose="020B0609020204030204" pitchFamily="49" charset="0"/>
              </a:rPr>
              <a:t> </a:t>
            </a:r>
            <a:r>
              <a:rPr lang="pt-BR" sz="1800" dirty="0">
                <a:solidFill>
                  <a:srgbClr val="D4D4D4"/>
                </a:solidFill>
                <a:latin typeface="Consolas" panose="020B0609020204030204" pitchFamily="49" charset="0"/>
              </a:rPr>
              <a:t>(</a:t>
            </a:r>
            <a:r>
              <a:rPr lang="pt-BR" sz="1800" dirty="0">
                <a:solidFill>
                  <a:srgbClr val="9CDCFE"/>
                </a:solidFill>
                <a:latin typeface="Consolas" panose="020B0609020204030204" pitchFamily="49" charset="0"/>
              </a:rPr>
              <a:t>i &lt; 10</a:t>
            </a:r>
            <a:r>
              <a:rPr lang="pt-BR" sz="18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31430507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4" name="Google Shape;284;p46"/>
          <p:cNvSpPr/>
          <p:nvPr/>
        </p:nvSpPr>
        <p:spPr>
          <a:xfrm>
            <a:off x="0" y="1678793"/>
            <a:ext cx="9144000" cy="1561500"/>
          </a:xfrm>
          <a:prstGeom prst="rect">
            <a:avLst/>
          </a:prstGeom>
          <a:gradFill>
            <a:gsLst>
              <a:gs pos="0">
                <a:srgbClr val="000000"/>
              </a:gs>
              <a:gs pos="15000">
                <a:srgbClr val="000000"/>
              </a:gs>
              <a:gs pos="15000">
                <a:srgbClr val="FFD966"/>
              </a:gs>
              <a:gs pos="33000">
                <a:srgbClr val="FFD966"/>
              </a:gs>
              <a:gs pos="33000">
                <a:srgbClr val="000000"/>
              </a:gs>
              <a:gs pos="51000">
                <a:srgbClr val="000000"/>
              </a:gs>
              <a:gs pos="51000">
                <a:srgbClr val="FFD966"/>
              </a:gs>
              <a:gs pos="68000">
                <a:srgbClr val="FFD966"/>
              </a:gs>
              <a:gs pos="68000">
                <a:srgbClr val="000000"/>
              </a:gs>
              <a:gs pos="84000">
                <a:srgbClr val="000000"/>
              </a:gs>
              <a:gs pos="84000">
                <a:srgbClr val="FFD966"/>
              </a:gs>
              <a:gs pos="100000">
                <a:srgbClr val="FFD966"/>
              </a:gs>
            </a:gsLst>
            <a:lin ang="2700006"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83;p46">
            <a:extLst>
              <a:ext uri="{FF2B5EF4-FFF2-40B4-BE49-F238E27FC236}">
                <a16:creationId xmlns:a16="http://schemas.microsoft.com/office/drawing/2014/main" id="{E644C538-73A7-4D30-AA9E-EDAF78FE57C9}"/>
              </a:ext>
            </a:extLst>
          </p:cNvPr>
          <p:cNvSpPr txBox="1">
            <a:spLocks/>
          </p:cNvSpPr>
          <p:nvPr/>
        </p:nvSpPr>
        <p:spPr>
          <a:xfrm>
            <a:off x="0" y="3556000"/>
            <a:ext cx="9144000" cy="48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2800"/>
              <a:buFont typeface="Arial"/>
              <a:buNone/>
              <a:defRPr sz="2800" b="1" i="0" u="none" strike="noStrike" cap="none">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lnSpc>
                <a:spcPct val="115000"/>
              </a:lnSpc>
            </a:pPr>
            <a:r>
              <a:rPr lang="pt-BR" sz="1800" dirty="0">
                <a:solidFill>
                  <a:srgbClr val="FFFFFF"/>
                </a:solidFill>
              </a:rPr>
              <a:t>Estruturas de Repetição</a:t>
            </a:r>
            <a:endParaRPr lang="pt-BR" sz="1200" dirty="0">
              <a:solidFill>
                <a:srgbClr val="FFFFFF"/>
              </a:solidFill>
            </a:endParaRPr>
          </a:p>
        </p:txBody>
      </p:sp>
    </p:spTree>
    <p:extLst>
      <p:ext uri="{BB962C8B-B14F-4D97-AF65-F5344CB8AC3E}">
        <p14:creationId xmlns:p14="http://schemas.microsoft.com/office/powerpoint/2010/main" val="1153500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EBD82-D50D-4EAB-9E80-56AB0AB1C629}"/>
              </a:ext>
            </a:extLst>
          </p:cNvPr>
          <p:cNvSpPr>
            <a:spLocks noGrp="1"/>
          </p:cNvSpPr>
          <p:nvPr>
            <p:ph type="title"/>
          </p:nvPr>
        </p:nvSpPr>
        <p:spPr/>
        <p:txBody>
          <a:bodyPr/>
          <a:lstStyle/>
          <a:p>
            <a:r>
              <a:rPr lang="pt-BR" dirty="0"/>
              <a:t>Os Operadores Lógicos e as Suas Tabelas</a:t>
            </a:r>
          </a:p>
        </p:txBody>
      </p:sp>
      <p:sp>
        <p:nvSpPr>
          <p:cNvPr id="3" name="Text Placeholder 2">
            <a:extLst>
              <a:ext uri="{FF2B5EF4-FFF2-40B4-BE49-F238E27FC236}">
                <a16:creationId xmlns:a16="http://schemas.microsoft.com/office/drawing/2014/main" id="{3B1AC749-366B-491A-BEB9-4F7EED996252}"/>
              </a:ext>
            </a:extLst>
          </p:cNvPr>
          <p:cNvSpPr>
            <a:spLocks noGrp="1"/>
          </p:cNvSpPr>
          <p:nvPr>
            <p:ph type="body" idx="1"/>
          </p:nvPr>
        </p:nvSpPr>
        <p:spPr>
          <a:xfrm>
            <a:off x="311700" y="1152475"/>
            <a:ext cx="8520600" cy="458611"/>
          </a:xfrm>
        </p:spPr>
        <p:txBody>
          <a:bodyPr/>
          <a:lstStyle/>
          <a:p>
            <a:pPr marL="114300" indent="0">
              <a:buNone/>
            </a:pPr>
            <a:r>
              <a:rPr lang="pt-BR" dirty="0"/>
              <a:t>Abaixo temos os operadores lógicos existes e as suas tabelas verdade.</a:t>
            </a:r>
          </a:p>
        </p:txBody>
      </p:sp>
      <p:graphicFrame>
        <p:nvGraphicFramePr>
          <p:cNvPr id="7" name="Table 6">
            <a:extLst>
              <a:ext uri="{FF2B5EF4-FFF2-40B4-BE49-F238E27FC236}">
                <a16:creationId xmlns:a16="http://schemas.microsoft.com/office/drawing/2014/main" id="{0FB8452B-1FDC-46AA-874A-4E78BD6184EA}"/>
              </a:ext>
            </a:extLst>
          </p:cNvPr>
          <p:cNvGraphicFramePr>
            <a:graphicFrameLocks noGrp="1"/>
          </p:cNvGraphicFramePr>
          <p:nvPr>
            <p:extLst>
              <p:ext uri="{D42A27DB-BD31-4B8C-83A1-F6EECF244321}">
                <p14:modId xmlns:p14="http://schemas.microsoft.com/office/powerpoint/2010/main" val="1667985045"/>
              </p:ext>
            </p:extLst>
          </p:nvPr>
        </p:nvGraphicFramePr>
        <p:xfrm>
          <a:off x="311700" y="1742701"/>
          <a:ext cx="1008000" cy="1567680"/>
        </p:xfrm>
        <a:graphic>
          <a:graphicData uri="http://schemas.openxmlformats.org/drawingml/2006/table">
            <a:tbl>
              <a:tblPr firstRow="1" bandRow="1"/>
              <a:tblGrid>
                <a:gridCol w="504000">
                  <a:extLst>
                    <a:ext uri="{9D8B030D-6E8A-4147-A177-3AD203B41FA5}">
                      <a16:colId xmlns:a16="http://schemas.microsoft.com/office/drawing/2014/main" val="2268200373"/>
                    </a:ext>
                  </a:extLst>
                </a:gridCol>
                <a:gridCol w="504000">
                  <a:extLst>
                    <a:ext uri="{9D8B030D-6E8A-4147-A177-3AD203B41FA5}">
                      <a16:colId xmlns:a16="http://schemas.microsoft.com/office/drawing/2014/main" val="1182379508"/>
                    </a:ext>
                  </a:extLst>
                </a:gridCol>
              </a:tblGrid>
              <a:tr h="360000">
                <a:tc gridSpan="2">
                  <a:txBody>
                    <a:bodyPr/>
                    <a:lstStyle/>
                    <a:p>
                      <a:pPr algn="ctr"/>
                      <a:r>
                        <a:rPr lang="pt-BR" b="1" dirty="0"/>
                        <a:t>Negação</a:t>
                      </a:r>
                    </a:p>
                    <a:p>
                      <a:pPr algn="ctr"/>
                      <a:r>
                        <a:rPr lang="pt-BR" sz="1200" b="0" dirty="0"/>
                        <a:t>(Não)</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endParaRPr lang="pt-BR" dirty="0"/>
                    </a:p>
                  </a:txBody>
                  <a:tcPr/>
                </a:tc>
                <a:extLst>
                  <a:ext uri="{0D108BD9-81ED-4DB2-BD59-A6C34878D82A}">
                    <a16:rowId xmlns:a16="http://schemas.microsoft.com/office/drawing/2014/main" val="3136302038"/>
                  </a:ext>
                </a:extLst>
              </a:tr>
              <a:tr h="360000">
                <a:tc>
                  <a:txBody>
                    <a:bodyPr/>
                    <a:lstStyle/>
                    <a:p>
                      <a:pPr algn="ctr"/>
                      <a:r>
                        <a:rPr lang="pt-BR" b="1" dirty="0"/>
                        <a:t>A</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lumMod val="50000"/>
                      </a:schemeClr>
                    </a:solidFill>
                  </a:tcPr>
                </a:tc>
                <a:tc>
                  <a:txBody>
                    <a:bodyPr/>
                    <a:lstStyle/>
                    <a:p>
                      <a:pPr algn="ctr"/>
                      <a:r>
                        <a:rPr lang="pt-BR" b="1" dirty="0"/>
                        <a:t>~A</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lumMod val="50000"/>
                      </a:schemeClr>
                    </a:solidFill>
                  </a:tcPr>
                </a:tc>
                <a:extLst>
                  <a:ext uri="{0D108BD9-81ED-4DB2-BD59-A6C34878D82A}">
                    <a16:rowId xmlns:a16="http://schemas.microsoft.com/office/drawing/2014/main" val="4196497205"/>
                  </a:ext>
                </a:extLst>
              </a:tr>
              <a:tr h="360000">
                <a:tc>
                  <a:txBody>
                    <a:bodyPr/>
                    <a:lstStyle/>
                    <a:p>
                      <a:pPr algn="ctr"/>
                      <a:r>
                        <a:rPr lang="pt-BR" dirty="0"/>
                        <a:t>V</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407582970"/>
                  </a:ext>
                </a:extLst>
              </a:tr>
              <a:tr h="360000">
                <a:tc>
                  <a:txBody>
                    <a:bodyPr/>
                    <a:lstStyle/>
                    <a:p>
                      <a:pPr algn="ctr"/>
                      <a:r>
                        <a:rPr lang="pt-BR" dirty="0"/>
                        <a:t>F</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4049373020"/>
                  </a:ext>
                </a:extLst>
              </a:tr>
            </a:tbl>
          </a:graphicData>
        </a:graphic>
      </p:graphicFrame>
      <p:graphicFrame>
        <p:nvGraphicFramePr>
          <p:cNvPr id="8" name="Table 7">
            <a:extLst>
              <a:ext uri="{FF2B5EF4-FFF2-40B4-BE49-F238E27FC236}">
                <a16:creationId xmlns:a16="http://schemas.microsoft.com/office/drawing/2014/main" id="{DF2CDA47-1211-439D-8CD7-B2D5BD0981C8}"/>
              </a:ext>
            </a:extLst>
          </p:cNvPr>
          <p:cNvGraphicFramePr>
            <a:graphicFrameLocks noGrp="1"/>
          </p:cNvGraphicFramePr>
          <p:nvPr>
            <p:extLst>
              <p:ext uri="{D42A27DB-BD31-4B8C-83A1-F6EECF244321}">
                <p14:modId xmlns:p14="http://schemas.microsoft.com/office/powerpoint/2010/main" val="3232273302"/>
              </p:ext>
            </p:extLst>
          </p:nvPr>
        </p:nvGraphicFramePr>
        <p:xfrm>
          <a:off x="1386328" y="1742701"/>
          <a:ext cx="1476000" cy="2287680"/>
        </p:xfrm>
        <a:graphic>
          <a:graphicData uri="http://schemas.openxmlformats.org/drawingml/2006/table">
            <a:tbl>
              <a:tblPr firstRow="1" bandRow="1"/>
              <a:tblGrid>
                <a:gridCol w="432000">
                  <a:extLst>
                    <a:ext uri="{9D8B030D-6E8A-4147-A177-3AD203B41FA5}">
                      <a16:colId xmlns:a16="http://schemas.microsoft.com/office/drawing/2014/main" val="2268200373"/>
                    </a:ext>
                  </a:extLst>
                </a:gridCol>
                <a:gridCol w="432000">
                  <a:extLst>
                    <a:ext uri="{9D8B030D-6E8A-4147-A177-3AD203B41FA5}">
                      <a16:colId xmlns:a16="http://schemas.microsoft.com/office/drawing/2014/main" val="1182379508"/>
                    </a:ext>
                  </a:extLst>
                </a:gridCol>
                <a:gridCol w="612000">
                  <a:extLst>
                    <a:ext uri="{9D8B030D-6E8A-4147-A177-3AD203B41FA5}">
                      <a16:colId xmlns:a16="http://schemas.microsoft.com/office/drawing/2014/main" val="3371161133"/>
                    </a:ext>
                  </a:extLst>
                </a:gridCol>
              </a:tblGrid>
              <a:tr h="438564">
                <a:tc gridSpan="3">
                  <a:txBody>
                    <a:bodyPr/>
                    <a:lstStyle/>
                    <a:p>
                      <a:pPr algn="ctr"/>
                      <a:r>
                        <a:rPr lang="pt-BR" b="1" dirty="0"/>
                        <a:t>Conjunção</a:t>
                      </a:r>
                    </a:p>
                    <a:p>
                      <a:pPr algn="ctr"/>
                      <a:r>
                        <a:rPr lang="pt-BR" sz="1200" b="0" dirty="0"/>
                        <a:t>(E)</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endParaRPr lang="pt-BR" dirty="0"/>
                    </a:p>
                  </a:txBody>
                  <a:tcPr/>
                </a:tc>
                <a:tc hMerge="1">
                  <a:txBody>
                    <a:bodyPr/>
                    <a:lstStyle/>
                    <a:p>
                      <a:pPr algn="ctr"/>
                      <a:endParaRPr lang="pt-BR" b="1"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136302038"/>
                  </a:ext>
                </a:extLst>
              </a:tr>
              <a:tr h="360000">
                <a:tc>
                  <a:txBody>
                    <a:bodyPr/>
                    <a:lstStyle/>
                    <a:p>
                      <a:pPr algn="ctr"/>
                      <a:r>
                        <a:rPr lang="pt-BR" b="1" dirty="0"/>
                        <a:t>A</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lumMod val="50000"/>
                      </a:schemeClr>
                    </a:solidFill>
                  </a:tcPr>
                </a:tc>
                <a:tc>
                  <a:txBody>
                    <a:bodyPr/>
                    <a:lstStyle/>
                    <a:p>
                      <a:pPr algn="ctr"/>
                      <a:r>
                        <a:rPr lang="pt-BR" b="1" dirty="0"/>
                        <a:t>B</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lumMod val="50000"/>
                      </a:schemeClr>
                    </a:solidFill>
                  </a:tcPr>
                </a:tc>
                <a:tc>
                  <a:txBody>
                    <a:bodyPr/>
                    <a:lstStyle/>
                    <a:p>
                      <a:pPr algn="ctr"/>
                      <a:r>
                        <a:rPr lang="pt-BR" b="1" dirty="0"/>
                        <a:t>A^B</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lumMod val="50000"/>
                      </a:schemeClr>
                    </a:solidFill>
                  </a:tcPr>
                </a:tc>
                <a:extLst>
                  <a:ext uri="{0D108BD9-81ED-4DB2-BD59-A6C34878D82A}">
                    <a16:rowId xmlns:a16="http://schemas.microsoft.com/office/drawing/2014/main" val="4196497205"/>
                  </a:ext>
                </a:extLst>
              </a:tr>
              <a:tr h="360000">
                <a:tc>
                  <a:txBody>
                    <a:bodyPr/>
                    <a:lstStyle/>
                    <a:p>
                      <a:pPr algn="ctr"/>
                      <a:r>
                        <a:rPr lang="pt-BR" dirty="0"/>
                        <a:t>V</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407582970"/>
                  </a:ext>
                </a:extLst>
              </a:tr>
              <a:tr h="360000">
                <a:tc>
                  <a:txBody>
                    <a:bodyPr/>
                    <a:lstStyle/>
                    <a:p>
                      <a:pPr algn="ctr"/>
                      <a:r>
                        <a:rPr lang="pt-BR" dirty="0"/>
                        <a:t>V</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4049373020"/>
                  </a:ext>
                </a:extLst>
              </a:tr>
              <a:tr h="360000">
                <a:tc>
                  <a:txBody>
                    <a:bodyPr/>
                    <a:lstStyle/>
                    <a:p>
                      <a:pPr algn="ctr"/>
                      <a:r>
                        <a:rPr lang="pt-BR" dirty="0"/>
                        <a:t>F</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664612124"/>
                  </a:ext>
                </a:extLst>
              </a:tr>
              <a:tr h="360000">
                <a:tc>
                  <a:txBody>
                    <a:bodyPr/>
                    <a:lstStyle/>
                    <a:p>
                      <a:pPr algn="ctr"/>
                      <a:r>
                        <a:rPr lang="pt-BR" dirty="0"/>
                        <a:t>F</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620660231"/>
                  </a:ext>
                </a:extLst>
              </a:tr>
            </a:tbl>
          </a:graphicData>
        </a:graphic>
      </p:graphicFrame>
      <p:graphicFrame>
        <p:nvGraphicFramePr>
          <p:cNvPr id="9" name="Table 8">
            <a:extLst>
              <a:ext uri="{FF2B5EF4-FFF2-40B4-BE49-F238E27FC236}">
                <a16:creationId xmlns:a16="http://schemas.microsoft.com/office/drawing/2014/main" id="{BB65A027-59A3-426E-91A4-4DC72C640141}"/>
              </a:ext>
            </a:extLst>
          </p:cNvPr>
          <p:cNvGraphicFramePr>
            <a:graphicFrameLocks noGrp="1"/>
          </p:cNvGraphicFramePr>
          <p:nvPr>
            <p:extLst>
              <p:ext uri="{D42A27DB-BD31-4B8C-83A1-F6EECF244321}">
                <p14:modId xmlns:p14="http://schemas.microsoft.com/office/powerpoint/2010/main" val="1152824457"/>
              </p:ext>
            </p:extLst>
          </p:nvPr>
        </p:nvGraphicFramePr>
        <p:xfrm>
          <a:off x="2928956" y="1742701"/>
          <a:ext cx="1476000" cy="2287680"/>
        </p:xfrm>
        <a:graphic>
          <a:graphicData uri="http://schemas.openxmlformats.org/drawingml/2006/table">
            <a:tbl>
              <a:tblPr firstRow="1" bandRow="1"/>
              <a:tblGrid>
                <a:gridCol w="432000">
                  <a:extLst>
                    <a:ext uri="{9D8B030D-6E8A-4147-A177-3AD203B41FA5}">
                      <a16:colId xmlns:a16="http://schemas.microsoft.com/office/drawing/2014/main" val="2268200373"/>
                    </a:ext>
                  </a:extLst>
                </a:gridCol>
                <a:gridCol w="432000">
                  <a:extLst>
                    <a:ext uri="{9D8B030D-6E8A-4147-A177-3AD203B41FA5}">
                      <a16:colId xmlns:a16="http://schemas.microsoft.com/office/drawing/2014/main" val="1182379508"/>
                    </a:ext>
                  </a:extLst>
                </a:gridCol>
                <a:gridCol w="612000">
                  <a:extLst>
                    <a:ext uri="{9D8B030D-6E8A-4147-A177-3AD203B41FA5}">
                      <a16:colId xmlns:a16="http://schemas.microsoft.com/office/drawing/2014/main" val="3371161133"/>
                    </a:ext>
                  </a:extLst>
                </a:gridCol>
              </a:tblGrid>
              <a:tr h="438564">
                <a:tc gridSpan="3">
                  <a:txBody>
                    <a:bodyPr/>
                    <a:lstStyle/>
                    <a:p>
                      <a:pPr algn="ctr"/>
                      <a:r>
                        <a:rPr lang="pt-BR" b="1" dirty="0"/>
                        <a:t>Disjunção</a:t>
                      </a:r>
                    </a:p>
                    <a:p>
                      <a:pPr algn="ctr"/>
                      <a:r>
                        <a:rPr lang="pt-BR" sz="1200" b="0" dirty="0"/>
                        <a:t>(OU)</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endParaRPr lang="pt-BR" dirty="0"/>
                    </a:p>
                  </a:txBody>
                  <a:tcPr/>
                </a:tc>
                <a:tc hMerge="1">
                  <a:txBody>
                    <a:bodyPr/>
                    <a:lstStyle/>
                    <a:p>
                      <a:pPr algn="ctr"/>
                      <a:endParaRPr lang="pt-BR" b="1"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136302038"/>
                  </a:ext>
                </a:extLst>
              </a:tr>
              <a:tr h="360000">
                <a:tc>
                  <a:txBody>
                    <a:bodyPr/>
                    <a:lstStyle/>
                    <a:p>
                      <a:pPr algn="ctr"/>
                      <a:r>
                        <a:rPr lang="pt-BR" b="1" dirty="0"/>
                        <a:t>A</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lumMod val="50000"/>
                      </a:schemeClr>
                    </a:solidFill>
                  </a:tcPr>
                </a:tc>
                <a:tc>
                  <a:txBody>
                    <a:bodyPr/>
                    <a:lstStyle/>
                    <a:p>
                      <a:pPr algn="ctr"/>
                      <a:r>
                        <a:rPr lang="pt-BR" b="1" dirty="0"/>
                        <a:t>B</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lumMod val="50000"/>
                      </a:schemeClr>
                    </a:solidFill>
                  </a:tcPr>
                </a:tc>
                <a:tc>
                  <a:txBody>
                    <a:bodyPr/>
                    <a:lstStyle/>
                    <a:p>
                      <a:pPr algn="ctr"/>
                      <a:r>
                        <a:rPr lang="pt-BR" b="1" dirty="0" err="1"/>
                        <a:t>AvB</a:t>
                      </a:r>
                      <a:endParaRPr lang="pt-BR" b="1" dirty="0"/>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lumMod val="50000"/>
                      </a:schemeClr>
                    </a:solidFill>
                  </a:tcPr>
                </a:tc>
                <a:extLst>
                  <a:ext uri="{0D108BD9-81ED-4DB2-BD59-A6C34878D82A}">
                    <a16:rowId xmlns:a16="http://schemas.microsoft.com/office/drawing/2014/main" val="4196497205"/>
                  </a:ext>
                </a:extLst>
              </a:tr>
              <a:tr h="360000">
                <a:tc>
                  <a:txBody>
                    <a:bodyPr/>
                    <a:lstStyle/>
                    <a:p>
                      <a:pPr algn="ctr"/>
                      <a:r>
                        <a:rPr lang="pt-BR" dirty="0"/>
                        <a:t>V</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407582970"/>
                  </a:ext>
                </a:extLst>
              </a:tr>
              <a:tr h="360000">
                <a:tc>
                  <a:txBody>
                    <a:bodyPr/>
                    <a:lstStyle/>
                    <a:p>
                      <a:pPr algn="ctr"/>
                      <a:r>
                        <a:rPr lang="pt-BR" dirty="0"/>
                        <a:t>V</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4049373020"/>
                  </a:ext>
                </a:extLst>
              </a:tr>
              <a:tr h="360000">
                <a:tc>
                  <a:txBody>
                    <a:bodyPr/>
                    <a:lstStyle/>
                    <a:p>
                      <a:pPr algn="ctr"/>
                      <a:r>
                        <a:rPr lang="pt-BR" dirty="0"/>
                        <a:t>F</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664612124"/>
                  </a:ext>
                </a:extLst>
              </a:tr>
              <a:tr h="360000">
                <a:tc>
                  <a:txBody>
                    <a:bodyPr/>
                    <a:lstStyle/>
                    <a:p>
                      <a:pPr algn="ctr"/>
                      <a:r>
                        <a:rPr lang="pt-BR" dirty="0"/>
                        <a:t>F</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620660231"/>
                  </a:ext>
                </a:extLst>
              </a:tr>
            </a:tbl>
          </a:graphicData>
        </a:graphic>
      </p:graphicFrame>
      <mc:AlternateContent xmlns:mc="http://schemas.openxmlformats.org/markup-compatibility/2006" xmlns:a14="http://schemas.microsoft.com/office/drawing/2010/main">
        <mc:Choice Requires="a14">
          <p:graphicFrame>
            <p:nvGraphicFramePr>
              <p:cNvPr id="10" name="Table 9">
                <a:extLst>
                  <a:ext uri="{FF2B5EF4-FFF2-40B4-BE49-F238E27FC236}">
                    <a16:creationId xmlns:a16="http://schemas.microsoft.com/office/drawing/2014/main" id="{63281298-E39B-4B93-9125-817A2A441BEA}"/>
                  </a:ext>
                </a:extLst>
              </p:cNvPr>
              <p:cNvGraphicFramePr>
                <a:graphicFrameLocks noGrp="1"/>
              </p:cNvGraphicFramePr>
              <p:nvPr>
                <p:extLst>
                  <p:ext uri="{D42A27DB-BD31-4B8C-83A1-F6EECF244321}">
                    <p14:modId xmlns:p14="http://schemas.microsoft.com/office/powerpoint/2010/main" val="2604054294"/>
                  </p:ext>
                </p:extLst>
              </p:nvPr>
            </p:nvGraphicFramePr>
            <p:xfrm>
              <a:off x="4471584" y="1742701"/>
              <a:ext cx="2052000" cy="2287680"/>
            </p:xfrm>
            <a:graphic>
              <a:graphicData uri="http://schemas.openxmlformats.org/drawingml/2006/table">
                <a:tbl>
                  <a:tblPr firstRow="1" bandRow="1"/>
                  <a:tblGrid>
                    <a:gridCol w="576000">
                      <a:extLst>
                        <a:ext uri="{9D8B030D-6E8A-4147-A177-3AD203B41FA5}">
                          <a16:colId xmlns:a16="http://schemas.microsoft.com/office/drawing/2014/main" val="2268200373"/>
                        </a:ext>
                      </a:extLst>
                    </a:gridCol>
                    <a:gridCol w="576000">
                      <a:extLst>
                        <a:ext uri="{9D8B030D-6E8A-4147-A177-3AD203B41FA5}">
                          <a16:colId xmlns:a16="http://schemas.microsoft.com/office/drawing/2014/main" val="1182379508"/>
                        </a:ext>
                      </a:extLst>
                    </a:gridCol>
                    <a:gridCol w="900000">
                      <a:extLst>
                        <a:ext uri="{9D8B030D-6E8A-4147-A177-3AD203B41FA5}">
                          <a16:colId xmlns:a16="http://schemas.microsoft.com/office/drawing/2014/main" val="3371161133"/>
                        </a:ext>
                      </a:extLst>
                    </a:gridCol>
                  </a:tblGrid>
                  <a:tr h="438564">
                    <a:tc gridSpan="3">
                      <a:txBody>
                        <a:bodyPr/>
                        <a:lstStyle/>
                        <a:p>
                          <a:pPr algn="ctr"/>
                          <a:r>
                            <a:rPr lang="pt-BR" b="1" dirty="0"/>
                            <a:t>Disjunção Exclusiva</a:t>
                          </a:r>
                        </a:p>
                        <a:p>
                          <a:pPr algn="ctr"/>
                          <a:r>
                            <a:rPr lang="pt-BR" sz="1200" b="0" dirty="0"/>
                            <a:t>(XOR)</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endParaRPr lang="pt-BR" dirty="0"/>
                        </a:p>
                      </a:txBody>
                      <a:tcPr/>
                    </a:tc>
                    <a:tc hMerge="1">
                      <a:txBody>
                        <a:bodyPr/>
                        <a:lstStyle/>
                        <a:p>
                          <a:pPr algn="ctr"/>
                          <a:endParaRPr lang="pt-BR" b="1"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136302038"/>
                      </a:ext>
                    </a:extLst>
                  </a:tr>
                  <a:tr h="360000">
                    <a:tc>
                      <a:txBody>
                        <a:bodyPr/>
                        <a:lstStyle/>
                        <a:p>
                          <a:pPr algn="ctr"/>
                          <a:r>
                            <a:rPr lang="pt-BR" b="1" dirty="0"/>
                            <a:t>A</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lumMod val="50000"/>
                          </a:schemeClr>
                        </a:solidFill>
                      </a:tcPr>
                    </a:tc>
                    <a:tc>
                      <a:txBody>
                        <a:bodyPr/>
                        <a:lstStyle/>
                        <a:p>
                          <a:pPr algn="ctr"/>
                          <a:r>
                            <a:rPr lang="pt-BR" b="1" dirty="0"/>
                            <a:t>B</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lumMod val="50000"/>
                          </a:schemeClr>
                        </a:solidFill>
                      </a:tcPr>
                    </a:tc>
                    <a:tc>
                      <a:txBody>
                        <a:bodyPr/>
                        <a:lstStyle/>
                        <a:p>
                          <a:pPr algn="ctr"/>
                          <a:r>
                            <a:rPr lang="pt-BR" b="1" dirty="0"/>
                            <a:t>A</a:t>
                          </a:r>
                          <a14:m>
                            <m:oMath xmlns:m="http://schemas.openxmlformats.org/officeDocument/2006/math">
                              <m:r>
                                <a:rPr lang="pt-BR" b="1" i="1" dirty="0" smtClean="0">
                                  <a:latin typeface="Cambria Math" panose="02040503050406030204" pitchFamily="18" charset="0"/>
                                </a:rPr>
                                <m:t>→</m:t>
                              </m:r>
                            </m:oMath>
                          </a14:m>
                          <a:r>
                            <a:rPr lang="pt-BR" b="1" dirty="0"/>
                            <a:t>B</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lumMod val="50000"/>
                          </a:schemeClr>
                        </a:solidFill>
                      </a:tcPr>
                    </a:tc>
                    <a:extLst>
                      <a:ext uri="{0D108BD9-81ED-4DB2-BD59-A6C34878D82A}">
                        <a16:rowId xmlns:a16="http://schemas.microsoft.com/office/drawing/2014/main" val="4196497205"/>
                      </a:ext>
                    </a:extLst>
                  </a:tr>
                  <a:tr h="360000">
                    <a:tc>
                      <a:txBody>
                        <a:bodyPr/>
                        <a:lstStyle/>
                        <a:p>
                          <a:pPr algn="ctr"/>
                          <a:r>
                            <a:rPr lang="pt-BR" dirty="0"/>
                            <a:t>V</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407582970"/>
                      </a:ext>
                    </a:extLst>
                  </a:tr>
                  <a:tr h="360000">
                    <a:tc>
                      <a:txBody>
                        <a:bodyPr/>
                        <a:lstStyle/>
                        <a:p>
                          <a:pPr algn="ctr"/>
                          <a:r>
                            <a:rPr lang="pt-BR" dirty="0"/>
                            <a:t>V</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4049373020"/>
                      </a:ext>
                    </a:extLst>
                  </a:tr>
                  <a:tr h="360000">
                    <a:tc>
                      <a:txBody>
                        <a:bodyPr/>
                        <a:lstStyle/>
                        <a:p>
                          <a:pPr algn="ctr"/>
                          <a:r>
                            <a:rPr lang="pt-BR" dirty="0"/>
                            <a:t>F</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664612124"/>
                      </a:ext>
                    </a:extLst>
                  </a:tr>
                  <a:tr h="360000">
                    <a:tc>
                      <a:txBody>
                        <a:bodyPr/>
                        <a:lstStyle/>
                        <a:p>
                          <a:pPr algn="ctr"/>
                          <a:r>
                            <a:rPr lang="pt-BR" dirty="0"/>
                            <a:t>F</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620660231"/>
                      </a:ext>
                    </a:extLst>
                  </a:tr>
                </a:tbl>
              </a:graphicData>
            </a:graphic>
          </p:graphicFrame>
        </mc:Choice>
        <mc:Fallback xmlns="">
          <p:graphicFrame>
            <p:nvGraphicFramePr>
              <p:cNvPr id="10" name="Table 9">
                <a:extLst>
                  <a:ext uri="{FF2B5EF4-FFF2-40B4-BE49-F238E27FC236}">
                    <a16:creationId xmlns:a16="http://schemas.microsoft.com/office/drawing/2014/main" id="{63281298-E39B-4B93-9125-817A2A441BEA}"/>
                  </a:ext>
                </a:extLst>
              </p:cNvPr>
              <p:cNvGraphicFramePr>
                <a:graphicFrameLocks noGrp="1"/>
              </p:cNvGraphicFramePr>
              <p:nvPr>
                <p:extLst>
                  <p:ext uri="{D42A27DB-BD31-4B8C-83A1-F6EECF244321}">
                    <p14:modId xmlns:p14="http://schemas.microsoft.com/office/powerpoint/2010/main" val="2604054294"/>
                  </p:ext>
                </p:extLst>
              </p:nvPr>
            </p:nvGraphicFramePr>
            <p:xfrm>
              <a:off x="4471584" y="1742701"/>
              <a:ext cx="2052000" cy="2287680"/>
            </p:xfrm>
            <a:graphic>
              <a:graphicData uri="http://schemas.openxmlformats.org/drawingml/2006/table">
                <a:tbl>
                  <a:tblPr firstRow="1" bandRow="1"/>
                  <a:tblGrid>
                    <a:gridCol w="576000">
                      <a:extLst>
                        <a:ext uri="{9D8B030D-6E8A-4147-A177-3AD203B41FA5}">
                          <a16:colId xmlns:a16="http://schemas.microsoft.com/office/drawing/2014/main" val="2268200373"/>
                        </a:ext>
                      </a:extLst>
                    </a:gridCol>
                    <a:gridCol w="576000">
                      <a:extLst>
                        <a:ext uri="{9D8B030D-6E8A-4147-A177-3AD203B41FA5}">
                          <a16:colId xmlns:a16="http://schemas.microsoft.com/office/drawing/2014/main" val="1182379508"/>
                        </a:ext>
                      </a:extLst>
                    </a:gridCol>
                    <a:gridCol w="900000">
                      <a:extLst>
                        <a:ext uri="{9D8B030D-6E8A-4147-A177-3AD203B41FA5}">
                          <a16:colId xmlns:a16="http://schemas.microsoft.com/office/drawing/2014/main" val="3371161133"/>
                        </a:ext>
                      </a:extLst>
                    </a:gridCol>
                  </a:tblGrid>
                  <a:tr h="487680">
                    <a:tc gridSpan="3">
                      <a:txBody>
                        <a:bodyPr/>
                        <a:lstStyle/>
                        <a:p>
                          <a:pPr algn="ctr"/>
                          <a:r>
                            <a:rPr lang="pt-BR" b="1" dirty="0"/>
                            <a:t>Disjunção Exclusiva</a:t>
                          </a:r>
                        </a:p>
                        <a:p>
                          <a:pPr algn="ctr"/>
                          <a:r>
                            <a:rPr lang="pt-BR" sz="1200" b="0" dirty="0"/>
                            <a:t>(XOR)</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endParaRPr lang="pt-BR" dirty="0"/>
                        </a:p>
                      </a:txBody>
                      <a:tcPr/>
                    </a:tc>
                    <a:tc hMerge="1">
                      <a:txBody>
                        <a:bodyPr/>
                        <a:lstStyle/>
                        <a:p>
                          <a:pPr algn="ctr"/>
                          <a:endParaRPr lang="pt-BR" b="1"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136302038"/>
                      </a:ext>
                    </a:extLst>
                  </a:tr>
                  <a:tr h="360000">
                    <a:tc>
                      <a:txBody>
                        <a:bodyPr/>
                        <a:lstStyle/>
                        <a:p>
                          <a:pPr algn="ctr"/>
                          <a:r>
                            <a:rPr lang="pt-BR" b="1" dirty="0"/>
                            <a:t>A</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lumMod val="50000"/>
                          </a:schemeClr>
                        </a:solidFill>
                      </a:tcPr>
                    </a:tc>
                    <a:tc>
                      <a:txBody>
                        <a:bodyPr/>
                        <a:lstStyle/>
                        <a:p>
                          <a:pPr algn="ctr"/>
                          <a:r>
                            <a:rPr lang="pt-BR" b="1" dirty="0"/>
                            <a:t>B</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lumMod val="50000"/>
                          </a:schemeClr>
                        </a:solidFill>
                      </a:tcPr>
                    </a:tc>
                    <a:tc>
                      <a:txBody>
                        <a:bodyPr/>
                        <a:lstStyle/>
                        <a:p>
                          <a:endParaRPr lang="pt-B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blipFill>
                          <a:blip r:embed="rId2"/>
                          <a:stretch>
                            <a:fillRect l="-128378" t="-135000" b="-403333"/>
                          </a:stretch>
                        </a:blipFill>
                      </a:tcPr>
                    </a:tc>
                    <a:extLst>
                      <a:ext uri="{0D108BD9-81ED-4DB2-BD59-A6C34878D82A}">
                        <a16:rowId xmlns:a16="http://schemas.microsoft.com/office/drawing/2014/main" val="4196497205"/>
                      </a:ext>
                    </a:extLst>
                  </a:tr>
                  <a:tr h="360000">
                    <a:tc>
                      <a:txBody>
                        <a:bodyPr/>
                        <a:lstStyle/>
                        <a:p>
                          <a:pPr algn="ctr"/>
                          <a:r>
                            <a:rPr lang="pt-BR" dirty="0"/>
                            <a:t>V</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407582970"/>
                      </a:ext>
                    </a:extLst>
                  </a:tr>
                  <a:tr h="360000">
                    <a:tc>
                      <a:txBody>
                        <a:bodyPr/>
                        <a:lstStyle/>
                        <a:p>
                          <a:pPr algn="ctr"/>
                          <a:r>
                            <a:rPr lang="pt-BR" dirty="0"/>
                            <a:t>V</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4049373020"/>
                      </a:ext>
                    </a:extLst>
                  </a:tr>
                  <a:tr h="360000">
                    <a:tc>
                      <a:txBody>
                        <a:bodyPr/>
                        <a:lstStyle/>
                        <a:p>
                          <a:pPr algn="ctr"/>
                          <a:r>
                            <a:rPr lang="pt-BR" dirty="0"/>
                            <a:t>F</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664612124"/>
                      </a:ext>
                    </a:extLst>
                  </a:tr>
                  <a:tr h="360000">
                    <a:tc>
                      <a:txBody>
                        <a:bodyPr/>
                        <a:lstStyle/>
                        <a:p>
                          <a:pPr algn="ctr"/>
                          <a:r>
                            <a:rPr lang="pt-BR" dirty="0"/>
                            <a:t>F</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620660231"/>
                      </a:ext>
                    </a:extLst>
                  </a:tr>
                </a:tbl>
              </a:graphicData>
            </a:graphic>
          </p:graphicFrame>
        </mc:Fallback>
      </mc:AlternateContent>
      <p:graphicFrame>
        <p:nvGraphicFramePr>
          <p:cNvPr id="15" name="Table 14">
            <a:extLst>
              <a:ext uri="{FF2B5EF4-FFF2-40B4-BE49-F238E27FC236}">
                <a16:creationId xmlns:a16="http://schemas.microsoft.com/office/drawing/2014/main" id="{6086B3DA-5D4B-4CB8-AF58-5A36B0B54829}"/>
              </a:ext>
            </a:extLst>
          </p:cNvPr>
          <p:cNvGraphicFramePr>
            <a:graphicFrameLocks noGrp="1"/>
          </p:cNvGraphicFramePr>
          <p:nvPr>
            <p:extLst>
              <p:ext uri="{D42A27DB-BD31-4B8C-83A1-F6EECF244321}">
                <p14:modId xmlns:p14="http://schemas.microsoft.com/office/powerpoint/2010/main" val="2190109488"/>
              </p:ext>
            </p:extLst>
          </p:nvPr>
        </p:nvGraphicFramePr>
        <p:xfrm>
          <a:off x="6590212" y="1742701"/>
          <a:ext cx="2052000" cy="2287680"/>
        </p:xfrm>
        <a:graphic>
          <a:graphicData uri="http://schemas.openxmlformats.org/drawingml/2006/table">
            <a:tbl>
              <a:tblPr firstRow="1" bandRow="1"/>
              <a:tblGrid>
                <a:gridCol w="576000">
                  <a:extLst>
                    <a:ext uri="{9D8B030D-6E8A-4147-A177-3AD203B41FA5}">
                      <a16:colId xmlns:a16="http://schemas.microsoft.com/office/drawing/2014/main" val="2268200373"/>
                    </a:ext>
                  </a:extLst>
                </a:gridCol>
                <a:gridCol w="576000">
                  <a:extLst>
                    <a:ext uri="{9D8B030D-6E8A-4147-A177-3AD203B41FA5}">
                      <a16:colId xmlns:a16="http://schemas.microsoft.com/office/drawing/2014/main" val="1182379508"/>
                    </a:ext>
                  </a:extLst>
                </a:gridCol>
                <a:gridCol w="900000">
                  <a:extLst>
                    <a:ext uri="{9D8B030D-6E8A-4147-A177-3AD203B41FA5}">
                      <a16:colId xmlns:a16="http://schemas.microsoft.com/office/drawing/2014/main" val="3371161133"/>
                    </a:ext>
                  </a:extLst>
                </a:gridCol>
              </a:tblGrid>
              <a:tr h="438564">
                <a:tc gridSpan="3">
                  <a:txBody>
                    <a:bodyPr/>
                    <a:lstStyle/>
                    <a:p>
                      <a:pPr algn="ctr"/>
                      <a:r>
                        <a:rPr lang="pt-BR" b="1" dirty="0"/>
                        <a:t>Adaga de Quine</a:t>
                      </a:r>
                    </a:p>
                    <a:p>
                      <a:pPr algn="ctr"/>
                      <a:r>
                        <a:rPr lang="pt-BR" sz="1200" b="0" dirty="0"/>
                        <a:t>(NOR)</a:t>
                      </a: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hMerge="1">
                  <a:txBody>
                    <a:bodyPr/>
                    <a:lstStyle/>
                    <a:p>
                      <a:endParaRPr lang="pt-BR" dirty="0"/>
                    </a:p>
                  </a:txBody>
                  <a:tcPr/>
                </a:tc>
                <a:tc hMerge="1">
                  <a:txBody>
                    <a:bodyPr/>
                    <a:lstStyle/>
                    <a:p>
                      <a:pPr algn="ctr"/>
                      <a:endParaRPr lang="pt-BR" b="1"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136302038"/>
                  </a:ext>
                </a:extLst>
              </a:tr>
              <a:tr h="360000">
                <a:tc>
                  <a:txBody>
                    <a:bodyPr/>
                    <a:lstStyle/>
                    <a:p>
                      <a:pPr algn="ctr"/>
                      <a:r>
                        <a:rPr lang="pt-BR" b="1" dirty="0"/>
                        <a:t>A</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lumMod val="50000"/>
                      </a:schemeClr>
                    </a:solidFill>
                  </a:tcPr>
                </a:tc>
                <a:tc>
                  <a:txBody>
                    <a:bodyPr/>
                    <a:lstStyle/>
                    <a:p>
                      <a:pPr algn="ctr"/>
                      <a:r>
                        <a:rPr lang="pt-BR" b="1" dirty="0"/>
                        <a:t>B</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lumMod val="50000"/>
                      </a:schemeClr>
                    </a:solidFill>
                  </a:tcPr>
                </a:tc>
                <a:tc>
                  <a:txBody>
                    <a:bodyPr/>
                    <a:lstStyle/>
                    <a:p>
                      <a:pPr algn="ctr"/>
                      <a:r>
                        <a:rPr lang="pt-BR" b="1" dirty="0"/>
                        <a:t>A↓B</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lumMod val="50000"/>
                      </a:schemeClr>
                    </a:solidFill>
                  </a:tcPr>
                </a:tc>
                <a:extLst>
                  <a:ext uri="{0D108BD9-81ED-4DB2-BD59-A6C34878D82A}">
                    <a16:rowId xmlns:a16="http://schemas.microsoft.com/office/drawing/2014/main" val="4196497205"/>
                  </a:ext>
                </a:extLst>
              </a:tr>
              <a:tr h="360000">
                <a:tc>
                  <a:txBody>
                    <a:bodyPr/>
                    <a:lstStyle/>
                    <a:p>
                      <a:pPr algn="ctr"/>
                      <a:r>
                        <a:rPr lang="pt-BR" dirty="0"/>
                        <a:t>V</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407582970"/>
                  </a:ext>
                </a:extLst>
              </a:tr>
              <a:tr h="360000">
                <a:tc>
                  <a:txBody>
                    <a:bodyPr/>
                    <a:lstStyle/>
                    <a:p>
                      <a:pPr algn="ctr"/>
                      <a:r>
                        <a:rPr lang="pt-BR" dirty="0"/>
                        <a:t>V</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4049373020"/>
                  </a:ext>
                </a:extLst>
              </a:tr>
              <a:tr h="360000">
                <a:tc>
                  <a:txBody>
                    <a:bodyPr/>
                    <a:lstStyle/>
                    <a:p>
                      <a:pPr algn="ctr"/>
                      <a:r>
                        <a:rPr lang="pt-BR" dirty="0"/>
                        <a:t>F</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664612124"/>
                  </a:ext>
                </a:extLst>
              </a:tr>
              <a:tr h="360000">
                <a:tc>
                  <a:txBody>
                    <a:bodyPr/>
                    <a:lstStyle/>
                    <a:p>
                      <a:pPr algn="ctr"/>
                      <a:r>
                        <a:rPr lang="pt-BR" dirty="0"/>
                        <a:t>F</a:t>
                      </a:r>
                    </a:p>
                  </a:txBody>
                  <a:tcPr anchor="ctr">
                    <a:lnL w="12700" cmpd="sng">
                      <a:noFill/>
                      <a:prstDash val="soli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pt-BR" dirty="0"/>
                        <a:t>V</a:t>
                      </a: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620660231"/>
                  </a:ext>
                </a:extLst>
              </a:tr>
            </a:tbl>
          </a:graphicData>
        </a:graphic>
      </p:graphicFrame>
    </p:spTree>
    <p:extLst>
      <p:ext uri="{BB962C8B-B14F-4D97-AF65-F5344CB8AC3E}">
        <p14:creationId xmlns:p14="http://schemas.microsoft.com/office/powerpoint/2010/main" val="421426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4" name="Google Shape;284;p46"/>
          <p:cNvSpPr/>
          <p:nvPr/>
        </p:nvSpPr>
        <p:spPr>
          <a:xfrm>
            <a:off x="0" y="1678793"/>
            <a:ext cx="9144000" cy="1561500"/>
          </a:xfrm>
          <a:prstGeom prst="rect">
            <a:avLst/>
          </a:prstGeom>
          <a:gradFill>
            <a:gsLst>
              <a:gs pos="0">
                <a:srgbClr val="000000"/>
              </a:gs>
              <a:gs pos="15000">
                <a:srgbClr val="000000"/>
              </a:gs>
              <a:gs pos="15000">
                <a:srgbClr val="FFD966"/>
              </a:gs>
              <a:gs pos="33000">
                <a:srgbClr val="FFD966"/>
              </a:gs>
              <a:gs pos="33000">
                <a:srgbClr val="000000"/>
              </a:gs>
              <a:gs pos="51000">
                <a:srgbClr val="000000"/>
              </a:gs>
              <a:gs pos="51000">
                <a:srgbClr val="FFD966"/>
              </a:gs>
              <a:gs pos="68000">
                <a:srgbClr val="FFD966"/>
              </a:gs>
              <a:gs pos="68000">
                <a:srgbClr val="000000"/>
              </a:gs>
              <a:gs pos="84000">
                <a:srgbClr val="000000"/>
              </a:gs>
              <a:gs pos="84000">
                <a:srgbClr val="FFD966"/>
              </a:gs>
              <a:gs pos="100000">
                <a:srgbClr val="FFD966"/>
              </a:gs>
            </a:gsLst>
            <a:lin ang="2700006"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283;p46">
            <a:extLst>
              <a:ext uri="{FF2B5EF4-FFF2-40B4-BE49-F238E27FC236}">
                <a16:creationId xmlns:a16="http://schemas.microsoft.com/office/drawing/2014/main" id="{E644C538-73A7-4D30-AA9E-EDAF78FE57C9}"/>
              </a:ext>
            </a:extLst>
          </p:cNvPr>
          <p:cNvSpPr txBox="1">
            <a:spLocks/>
          </p:cNvSpPr>
          <p:nvPr/>
        </p:nvSpPr>
        <p:spPr>
          <a:xfrm>
            <a:off x="0" y="3556000"/>
            <a:ext cx="9144000" cy="48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2800"/>
              <a:buFont typeface="Arial"/>
              <a:buNone/>
              <a:defRPr sz="2800" b="1" i="0" u="none" strike="noStrike" cap="none">
                <a:solidFill>
                  <a:schemeClr val="dk1"/>
                </a:solidFill>
                <a:latin typeface="+mj-lt"/>
                <a:ea typeface="Arial"/>
                <a:cs typeface="Arial"/>
                <a:sym typeface="Arial"/>
              </a:defRPr>
            </a:lvl1pPr>
            <a:lvl2pPr marR="0" lvl="1"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lnSpc>
                <a:spcPct val="115000"/>
              </a:lnSpc>
            </a:pPr>
            <a:r>
              <a:rPr lang="pt-BR" sz="1800" dirty="0" err="1">
                <a:solidFill>
                  <a:srgbClr val="FFFFFF"/>
                </a:solidFill>
              </a:rPr>
              <a:t>Kahoot</a:t>
            </a:r>
            <a:r>
              <a:rPr lang="pt-BR" sz="1800" dirty="0">
                <a:solidFill>
                  <a:srgbClr val="FFFFFF"/>
                </a:solidFill>
              </a:rPr>
              <a:t>!</a:t>
            </a:r>
          </a:p>
          <a:p>
            <a:pPr algn="ctr">
              <a:lnSpc>
                <a:spcPct val="115000"/>
              </a:lnSpc>
            </a:pPr>
            <a:r>
              <a:rPr lang="pt-BR" sz="2400" dirty="0">
                <a:solidFill>
                  <a:srgbClr val="FFFFFF"/>
                </a:solidFill>
              </a:rPr>
              <a:t>Elementar meu caro Watson!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EBB0D-FC9E-4D13-A469-17A2AF581A4A}"/>
              </a:ext>
            </a:extLst>
          </p:cNvPr>
          <p:cNvSpPr>
            <a:spLocks noGrp="1"/>
          </p:cNvSpPr>
          <p:nvPr>
            <p:ph type="title"/>
          </p:nvPr>
        </p:nvSpPr>
        <p:spPr/>
        <p:txBody>
          <a:bodyPr/>
          <a:lstStyle/>
          <a:p>
            <a:r>
              <a:rPr lang="pt-BR" dirty="0"/>
              <a:t>O que é Logica de Programação?</a:t>
            </a:r>
          </a:p>
        </p:txBody>
      </p:sp>
      <p:sp>
        <p:nvSpPr>
          <p:cNvPr id="3" name="Text Placeholder 2">
            <a:extLst>
              <a:ext uri="{FF2B5EF4-FFF2-40B4-BE49-F238E27FC236}">
                <a16:creationId xmlns:a16="http://schemas.microsoft.com/office/drawing/2014/main" id="{E5141BF4-2043-41E1-814F-C42D249DCAD8}"/>
              </a:ext>
            </a:extLst>
          </p:cNvPr>
          <p:cNvSpPr>
            <a:spLocks noGrp="1"/>
          </p:cNvSpPr>
          <p:nvPr>
            <p:ph type="body" idx="1"/>
          </p:nvPr>
        </p:nvSpPr>
        <p:spPr/>
        <p:txBody>
          <a:bodyPr/>
          <a:lstStyle/>
          <a:p>
            <a:r>
              <a:rPr lang="pt-BR" dirty="0"/>
              <a:t>Lógica de Programação é a técnica utilizada o desenvolvimento de sequências lógicas para se atingir um determinado objetivo. </a:t>
            </a:r>
          </a:p>
          <a:p>
            <a:br>
              <a:rPr lang="pt-BR" dirty="0"/>
            </a:br>
            <a:r>
              <a:rPr lang="pt-BR" dirty="0"/>
              <a:t>Essas sequências lógicas são chamadas de </a:t>
            </a:r>
            <a:r>
              <a:rPr lang="pt-BR" b="1" dirty="0"/>
              <a:t>algoritmos</a:t>
            </a:r>
            <a:r>
              <a:rPr lang="pt-BR" dirty="0"/>
              <a:t> que quando adaptadas para linguagem de programação produzem o software.</a:t>
            </a:r>
          </a:p>
        </p:txBody>
      </p:sp>
    </p:spTree>
    <p:extLst>
      <p:ext uri="{BB962C8B-B14F-4D97-AF65-F5344CB8AC3E}">
        <p14:creationId xmlns:p14="http://schemas.microsoft.com/office/powerpoint/2010/main" val="2046624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909EF-1975-432C-961D-CE5251DAA0FB}"/>
              </a:ext>
            </a:extLst>
          </p:cNvPr>
          <p:cNvSpPr>
            <a:spLocks noGrp="1"/>
          </p:cNvSpPr>
          <p:nvPr>
            <p:ph type="title"/>
          </p:nvPr>
        </p:nvSpPr>
        <p:spPr>
          <a:xfrm>
            <a:off x="311700" y="357939"/>
            <a:ext cx="8520600" cy="572700"/>
          </a:xfrm>
        </p:spPr>
        <p:txBody>
          <a:bodyPr/>
          <a:lstStyle/>
          <a:p>
            <a:r>
              <a:rPr lang="pt-BR" dirty="0"/>
              <a:t>Algoritmos</a:t>
            </a:r>
          </a:p>
        </p:txBody>
      </p:sp>
      <p:sp>
        <p:nvSpPr>
          <p:cNvPr id="3" name="Text Placeholder 2">
            <a:extLst>
              <a:ext uri="{FF2B5EF4-FFF2-40B4-BE49-F238E27FC236}">
                <a16:creationId xmlns:a16="http://schemas.microsoft.com/office/drawing/2014/main" id="{4208E743-CDB3-4442-AA23-FD647B40FE8A}"/>
              </a:ext>
            </a:extLst>
          </p:cNvPr>
          <p:cNvSpPr>
            <a:spLocks noGrp="1"/>
          </p:cNvSpPr>
          <p:nvPr>
            <p:ph type="body" idx="1"/>
          </p:nvPr>
        </p:nvSpPr>
        <p:spPr>
          <a:xfrm>
            <a:off x="311700" y="1065389"/>
            <a:ext cx="3999900" cy="3416400"/>
          </a:xfrm>
        </p:spPr>
        <p:txBody>
          <a:bodyPr lIns="90000" tIns="90000" rIns="90000" bIns="90000"/>
          <a:lstStyle/>
          <a:p>
            <a:pPr marL="139700" indent="0">
              <a:buNone/>
            </a:pPr>
            <a:r>
              <a:rPr lang="pt-BR" dirty="0">
                <a:solidFill>
                  <a:schemeClr val="bg1"/>
                </a:solidFill>
              </a:rPr>
              <a:t>Algoritmos são uma sequencia de passos que usamos para cumprir com uma determinada tarefa.</a:t>
            </a:r>
          </a:p>
          <a:p>
            <a:pPr marL="139700" indent="0">
              <a:buNone/>
            </a:pPr>
            <a:endParaRPr lang="pt-BR" dirty="0">
              <a:solidFill>
                <a:schemeClr val="bg1"/>
              </a:solidFill>
            </a:endParaRPr>
          </a:p>
          <a:p>
            <a:pPr marL="139700" indent="0">
              <a:buNone/>
            </a:pPr>
            <a:r>
              <a:rPr lang="pt-BR" dirty="0"/>
              <a:t>Algoritmos estão presentes no nosso dia a dia e os usamos, muitas vezes de modo inconsciente, para toda sorte de tarefas.</a:t>
            </a:r>
          </a:p>
          <a:p>
            <a:pPr marL="139700" indent="0">
              <a:buNone/>
            </a:pPr>
            <a:endParaRPr lang="pt-BR" dirty="0">
              <a:solidFill>
                <a:schemeClr val="bg1"/>
              </a:solidFill>
            </a:endParaRPr>
          </a:p>
          <a:p>
            <a:pPr marL="139700" indent="0">
              <a:buNone/>
            </a:pPr>
            <a:endParaRPr lang="pt-BR" dirty="0">
              <a:solidFill>
                <a:schemeClr val="bg1"/>
              </a:solidFill>
            </a:endParaRPr>
          </a:p>
        </p:txBody>
      </p:sp>
      <p:sp>
        <p:nvSpPr>
          <p:cNvPr id="4" name="Text Placeholder 3">
            <a:extLst>
              <a:ext uri="{FF2B5EF4-FFF2-40B4-BE49-F238E27FC236}">
                <a16:creationId xmlns:a16="http://schemas.microsoft.com/office/drawing/2014/main" id="{8DE91690-DF6F-44D6-8BF7-F7FE29E541F4}"/>
              </a:ext>
            </a:extLst>
          </p:cNvPr>
          <p:cNvSpPr>
            <a:spLocks noGrp="1"/>
          </p:cNvSpPr>
          <p:nvPr>
            <p:ph type="body" idx="2"/>
          </p:nvPr>
        </p:nvSpPr>
        <p:spPr>
          <a:xfrm>
            <a:off x="4479851" y="1065389"/>
            <a:ext cx="4479851" cy="3967100"/>
          </a:xfrm>
        </p:spPr>
        <p:txBody>
          <a:bodyPr/>
          <a:lstStyle/>
          <a:p>
            <a:pPr marL="139700" indent="0">
              <a:buNone/>
            </a:pPr>
            <a:r>
              <a:rPr lang="pt-BR" sz="1600" b="1" dirty="0"/>
              <a:t>Como trocar uma lâmpada:</a:t>
            </a:r>
          </a:p>
          <a:p>
            <a:pPr marL="139700" indent="0">
              <a:buNone/>
            </a:pPr>
            <a:r>
              <a:rPr lang="pt-BR" dirty="0"/>
              <a:t>1 - A lâmpada funciona?</a:t>
            </a:r>
          </a:p>
          <a:p>
            <a:pPr marL="139700" indent="0">
              <a:buNone/>
            </a:pPr>
            <a:r>
              <a:rPr lang="pt-BR" dirty="0"/>
              <a:t>2 - Se sim, então nada a fazer.</a:t>
            </a:r>
          </a:p>
          <a:p>
            <a:pPr marL="139700" indent="0">
              <a:buNone/>
            </a:pPr>
            <a:r>
              <a:rPr lang="pt-BR" dirty="0"/>
              <a:t>3 - Se não, tem energia elétrica na casa?</a:t>
            </a:r>
          </a:p>
          <a:p>
            <a:pPr marL="139700" indent="0">
              <a:buNone/>
            </a:pPr>
            <a:r>
              <a:rPr lang="pt-BR" dirty="0"/>
              <a:t>4 - Se não, pague a conta e volte para o passo 1.</a:t>
            </a:r>
          </a:p>
          <a:p>
            <a:pPr marL="139700" indent="0">
              <a:buNone/>
            </a:pPr>
            <a:r>
              <a:rPr lang="pt-BR" dirty="0"/>
              <a:t>5 - Se sim, o interruptor tá ligado?</a:t>
            </a:r>
          </a:p>
          <a:p>
            <a:pPr marL="139700" indent="0">
              <a:buNone/>
            </a:pPr>
            <a:r>
              <a:rPr lang="pt-BR" dirty="0"/>
              <a:t>6 - Não! Ligue o raio do interruptor e volte para o passo 1.</a:t>
            </a:r>
          </a:p>
          <a:p>
            <a:pPr marL="139700" indent="0">
              <a:buNone/>
            </a:pPr>
            <a:r>
              <a:rPr lang="pt-BR" dirty="0"/>
              <a:t>7 - Se sim. Tem lâmpada nova em casa?</a:t>
            </a:r>
          </a:p>
          <a:p>
            <a:pPr marL="139700" indent="0">
              <a:buNone/>
            </a:pPr>
            <a:r>
              <a:rPr lang="pt-BR" dirty="0"/>
              <a:t>8 – Não! Compre uma lâmpada nova.</a:t>
            </a:r>
          </a:p>
          <a:p>
            <a:pPr marL="139700" indent="0">
              <a:buNone/>
            </a:pPr>
            <a:r>
              <a:rPr lang="pt-BR" dirty="0"/>
              <a:t>9 – Se sim. Pegue a lâmpada nova.</a:t>
            </a:r>
          </a:p>
          <a:p>
            <a:pPr marL="139700" indent="0">
              <a:buNone/>
            </a:pPr>
            <a:r>
              <a:rPr lang="pt-BR" dirty="0"/>
              <a:t>10 – Remove o bulbo queimado do soquete.</a:t>
            </a:r>
          </a:p>
          <a:p>
            <a:pPr marL="139700" indent="0">
              <a:buNone/>
            </a:pPr>
            <a:r>
              <a:rPr lang="pt-BR" dirty="0"/>
              <a:t>11 – Coloque o bulbo novo e volte para o passo 1.</a:t>
            </a:r>
          </a:p>
        </p:txBody>
      </p:sp>
    </p:spTree>
    <p:extLst>
      <p:ext uri="{BB962C8B-B14F-4D97-AF65-F5344CB8AC3E}">
        <p14:creationId xmlns:p14="http://schemas.microsoft.com/office/powerpoint/2010/main" val="2391011292"/>
      </p:ext>
    </p:extLst>
  </p:cSld>
  <p:clrMapOvr>
    <a:masterClrMapping/>
  </p:clrMapOvr>
</p:sld>
</file>

<file path=ppt/theme/theme1.xml><?xml version="1.0" encoding="utf-8"?>
<a:theme xmlns:a="http://schemas.openxmlformats.org/drawingml/2006/main" name="Senai - DarkPurple">
  <a:themeElements>
    <a:clrScheme name="Senai - Purple">
      <a:dk1>
        <a:srgbClr val="FFFFFF"/>
      </a:dk1>
      <a:lt1>
        <a:srgbClr val="FFFFFF"/>
      </a:lt1>
      <a:dk2>
        <a:srgbClr val="4E1887"/>
      </a:dk2>
      <a:lt2>
        <a:srgbClr val="714A9B"/>
      </a:lt2>
      <a:accent1>
        <a:srgbClr val="019493"/>
      </a:accent1>
      <a:accent2>
        <a:srgbClr val="0A6194"/>
      </a:accent2>
      <a:accent3>
        <a:srgbClr val="152394"/>
      </a:accent3>
      <a:accent4>
        <a:srgbClr val="9E1C9E"/>
      </a:accent4>
      <a:accent5>
        <a:srgbClr val="941515"/>
      </a:accent5>
      <a:accent6>
        <a:srgbClr val="7D159E"/>
      </a:accent6>
      <a:hlink>
        <a:srgbClr val="D8D8D8"/>
      </a:hlink>
      <a:folHlink>
        <a:srgbClr val="94153A"/>
      </a:folHlink>
    </a:clrScheme>
    <a:fontScheme name="Senai - Purple">
      <a:majorFont>
        <a:latin typeface="Comfortaa"/>
        <a:ea typeface=""/>
        <a:cs typeface=""/>
      </a:majorFont>
      <a:minorFont>
        <a:latin typeface="Montserra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nai - DarkPurple" id="{F89BEA2C-35E7-4186-82D7-34B028EE72CF}" vid="{D51F8452-CAC8-48BD-9FC8-EADED67BDAF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1C0BDCB75C490F449996D271113E7085" ma:contentTypeVersion="9" ma:contentTypeDescription="Crie um novo documento." ma:contentTypeScope="" ma:versionID="f6c70adb2b0a037f611485c71da12b27">
  <xsd:schema xmlns:xsd="http://www.w3.org/2001/XMLSchema" xmlns:xs="http://www.w3.org/2001/XMLSchema" xmlns:p="http://schemas.microsoft.com/office/2006/metadata/properties" xmlns:ns2="56135199-fddc-46f9-8522-4d2f2df906d6" xmlns:ns3="616ddcb6-37a4-4b68-9e62-eadd2126515b" targetNamespace="http://schemas.microsoft.com/office/2006/metadata/properties" ma:root="true" ma:fieldsID="bf45a61f76f043a6cec32f5993157112" ns2:_="" ns3:_="">
    <xsd:import namespace="56135199-fddc-46f9-8522-4d2f2df906d6"/>
    <xsd:import namespace="616ddcb6-37a4-4b68-9e62-eadd2126515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DateTaken"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6135199-fddc-46f9-8522-4d2f2df906d6"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16ddcb6-37a4-4b68-9e62-eadd2126515b" elementFormDefault="qualified">
    <xsd:import namespace="http://schemas.microsoft.com/office/2006/documentManagement/types"/>
    <xsd:import namespace="http://schemas.microsoft.com/office/infopath/2007/PartnerControls"/>
    <xsd:element name="SharedWithUsers" ma:index="10" nillable="true" ma:displayName="Compartilhado com"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hes de Compartilhado Com"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AA466B8-4C6A-4AC4-AA8F-A9C55110D931}">
  <ds:schemaRefs>
    <ds:schemaRef ds:uri="http://purl.org/dc/elements/1.1/"/>
    <ds:schemaRef ds:uri="http://schemas.microsoft.com/office/2006/documentManagement/types"/>
    <ds:schemaRef ds:uri="http://purl.org/dc/dcmitype/"/>
    <ds:schemaRef ds:uri="http://schemas.microsoft.com/office/2006/metadata/properties"/>
    <ds:schemaRef ds:uri="56135199-fddc-46f9-8522-4d2f2df906d6"/>
    <ds:schemaRef ds:uri="http://schemas.microsoft.com/office/infopath/2007/PartnerControls"/>
    <ds:schemaRef ds:uri="http://www.w3.org/XML/1998/namespace"/>
    <ds:schemaRef ds:uri="http://schemas.openxmlformats.org/package/2006/metadata/core-properties"/>
    <ds:schemaRef ds:uri="616ddcb6-37a4-4b68-9e62-eadd2126515b"/>
    <ds:schemaRef ds:uri="http://purl.org/dc/terms/"/>
  </ds:schemaRefs>
</ds:datastoreItem>
</file>

<file path=customXml/itemProps2.xml><?xml version="1.0" encoding="utf-8"?>
<ds:datastoreItem xmlns:ds="http://schemas.openxmlformats.org/officeDocument/2006/customXml" ds:itemID="{CBCF103B-E1C7-4CCE-BF0C-2E417FE463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6135199-fddc-46f9-8522-4d2f2df906d6"/>
    <ds:schemaRef ds:uri="616ddcb6-37a4-4b68-9e62-eadd2126515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A905CCF-AD0F-45A0-846E-2331FD7FB44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12232</TotalTime>
  <Words>2659</Words>
  <Application>Microsoft Office PowerPoint</Application>
  <PresentationFormat>On-screen Show (16:9)</PresentationFormat>
  <Paragraphs>485</Paragraphs>
  <Slides>51</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51</vt:i4>
      </vt:variant>
    </vt:vector>
  </HeadingPairs>
  <TitlesOfParts>
    <vt:vector size="60" baseType="lpstr">
      <vt:lpstr>Comfortaa</vt:lpstr>
      <vt:lpstr>Arial</vt:lpstr>
      <vt:lpstr>Montserrat Black</vt:lpstr>
      <vt:lpstr>Montserrat ExtraBold</vt:lpstr>
      <vt:lpstr>Cambria Math</vt:lpstr>
      <vt:lpstr>Montserrat</vt:lpstr>
      <vt:lpstr>Consolas</vt:lpstr>
      <vt:lpstr>Roboto Mono</vt:lpstr>
      <vt:lpstr>Senai - DarkPurple</vt:lpstr>
      <vt:lpstr>SPRINT  3</vt:lpstr>
      <vt:lpstr>A Lógica e os Fluxos</vt:lpstr>
      <vt:lpstr>Lógica, Inferências e Premissas...</vt:lpstr>
      <vt:lpstr>Exemplo:</vt:lpstr>
      <vt:lpstr>Mas é Verdade Mesmo?!!!</vt:lpstr>
      <vt:lpstr>Os Operadores Lógicos e as Suas Tabelas</vt:lpstr>
      <vt:lpstr>PowerPoint Presentation</vt:lpstr>
      <vt:lpstr>O que é Logica de Programação?</vt:lpstr>
      <vt:lpstr>Algoritmos</vt:lpstr>
      <vt:lpstr>Fluxograma</vt:lpstr>
      <vt:lpstr>Fluxograma</vt:lpstr>
      <vt:lpstr>Linguagem de Programação</vt:lpstr>
      <vt:lpstr>Linguagens de Programação</vt:lpstr>
      <vt:lpstr>Domínios de Programação </vt:lpstr>
      <vt:lpstr>Tipos de Linguagens de Programação</vt:lpstr>
      <vt:lpstr>Tipos de Linguagem de Programação</vt:lpstr>
      <vt:lpstr>Assembly vs C#</vt:lpstr>
      <vt:lpstr>COBOL vs C</vt:lpstr>
      <vt:lpstr>PowerPoint Presentation</vt:lpstr>
      <vt:lpstr>C#</vt:lpstr>
      <vt:lpstr>Um Pouco de História</vt:lpstr>
      <vt:lpstr>A Plataforma .NET</vt:lpstr>
      <vt:lpstr>Visual Studio</vt:lpstr>
      <vt:lpstr>Hello World!</vt:lpstr>
      <vt:lpstr>E Antes Havia o Void !</vt:lpstr>
      <vt:lpstr>Fiat Lux!</vt:lpstr>
      <vt:lpstr>E Criou-se o Main(string[] args) ...</vt:lpstr>
      <vt:lpstr>A Estrutura Básica de um Código C#</vt:lpstr>
      <vt:lpstr>Aprendendo a Falar e Escutar</vt:lpstr>
      <vt:lpstr>Lembrar é Viver</vt:lpstr>
      <vt:lpstr>Variáveis e seus tipos</vt:lpstr>
      <vt:lpstr>Como Criar Nomes de Variáveis</vt:lpstr>
      <vt:lpstr>Tipo de Variáveis</vt:lpstr>
      <vt:lpstr>Tipos de Variáveis Internos</vt:lpstr>
      <vt:lpstr>Operadores aritméticos</vt:lpstr>
      <vt:lpstr>Operadores atribuição</vt:lpstr>
      <vt:lpstr>PowerPoint Presentation</vt:lpstr>
      <vt:lpstr>Decisões! Decisões!</vt:lpstr>
      <vt:lpstr>Operadores Relacionais</vt:lpstr>
      <vt:lpstr>Operadores Lógicos</vt:lpstr>
      <vt:lpstr>Se, Então ... Senão ...</vt:lpstr>
      <vt:lpstr>If / Else</vt:lpstr>
      <vt:lpstr>PowerPoint Presentation</vt:lpstr>
      <vt:lpstr>Switch / Case</vt:lpstr>
      <vt:lpstr>PowerPoint Presentation</vt:lpstr>
      <vt:lpstr>Laços, laços, laços, ...</vt:lpstr>
      <vt:lpstr>Estruturas de Repetição</vt:lpstr>
      <vt:lpstr>For</vt:lpstr>
      <vt:lpstr>While</vt:lpstr>
      <vt:lpstr>Do - While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SPRINT  3</dc:title>
  <dc:creator>Alexandre Hiroshi Marchioli Fukaya</dc:creator>
  <cp:lastModifiedBy>Alexandre Hiroshi Marchioli Fukaya</cp:lastModifiedBy>
  <cp:revision>129</cp:revision>
  <dcterms:modified xsi:type="dcterms:W3CDTF">2019-09-19T10:31:14Z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0x0101001C0BDCB75C490F449996D271113E7085</vt:lpwstr>
  </property>
</Properties>
</file>