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65" r:id="rId4"/>
    <p:sldId id="273" r:id="rId5"/>
    <p:sldId id="268" r:id="rId6"/>
    <p:sldId id="274" r:id="rId7"/>
    <p:sldId id="271" r:id="rId8"/>
    <p:sldId id="276" r:id="rId9"/>
    <p:sldId id="277" r:id="rId10"/>
    <p:sldId id="278" r:id="rId11"/>
    <p:sldId id="279" r:id="rId12"/>
    <p:sldId id="295" r:id="rId13"/>
    <p:sldId id="280" r:id="rId14"/>
    <p:sldId id="281" r:id="rId15"/>
    <p:sldId id="282" r:id="rId16"/>
    <p:sldId id="283" r:id="rId17"/>
    <p:sldId id="284" r:id="rId18"/>
    <p:sldId id="285" r:id="rId19"/>
    <p:sldId id="287" r:id="rId20"/>
    <p:sldId id="288" r:id="rId21"/>
    <p:sldId id="289" r:id="rId22"/>
    <p:sldId id="290" r:id="rId23"/>
    <p:sldId id="297" r:id="rId24"/>
    <p:sldId id="296" r:id="rId25"/>
    <p:sldId id="291" r:id="rId26"/>
    <p:sldId id="300" r:id="rId27"/>
    <p:sldId id="299" r:id="rId28"/>
    <p:sldId id="292" r:id="rId29"/>
    <p:sldId id="298" r:id="rId30"/>
    <p:sldId id="293" r:id="rId31"/>
    <p:sldId id="301" r:id="rId3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4660"/>
  </p:normalViewPr>
  <p:slideViewPr>
    <p:cSldViewPr snapToGrid="0">
      <p:cViewPr varScale="1">
        <p:scale>
          <a:sx n="34" d="100"/>
          <a:sy n="34" d="100"/>
        </p:scale>
        <p:origin x="72"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9D5397B-4EBC-4F65-A8C1-E42F86C596F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xmlns="" id="{B0158AF3-3DCA-453D-BBF8-F95D1FFF0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xmlns="" id="{7E9A89C3-876F-40B9-A28D-0010C1822FDF}"/>
              </a:ext>
            </a:extLst>
          </p:cNvPr>
          <p:cNvSpPr>
            <a:spLocks noGrp="1"/>
          </p:cNvSpPr>
          <p:nvPr>
            <p:ph type="dt" sz="half" idx="10"/>
          </p:nvPr>
        </p:nvSpPr>
        <p:spPr/>
        <p:txBody>
          <a:bodyPr/>
          <a:lstStyle/>
          <a:p>
            <a:fld id="{8D26D039-F333-4CC1-A22A-ACBC3E1641AD}" type="datetimeFigureOut">
              <a:rPr lang="pt-BR" smtClean="0"/>
              <a:t>13/04/2018</a:t>
            </a:fld>
            <a:endParaRPr lang="pt-BR"/>
          </a:p>
        </p:txBody>
      </p:sp>
      <p:sp>
        <p:nvSpPr>
          <p:cNvPr id="5" name="Espaço Reservado para Rodapé 4">
            <a:extLst>
              <a:ext uri="{FF2B5EF4-FFF2-40B4-BE49-F238E27FC236}">
                <a16:creationId xmlns:a16="http://schemas.microsoft.com/office/drawing/2014/main" xmlns="" id="{63D1DFD0-1F7B-4C1D-8741-ACE7F7F4269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C7A2F382-ECA4-48EF-BE8E-3BC52ACB186A}"/>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201360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C203FBA-A78F-4230-9BD1-038BD51131A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6C925E7D-34A6-4A6B-99E5-69EF48D3873F}"/>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3AF5F74C-863C-4087-9E56-079F169C2210}"/>
              </a:ext>
            </a:extLst>
          </p:cNvPr>
          <p:cNvSpPr>
            <a:spLocks noGrp="1"/>
          </p:cNvSpPr>
          <p:nvPr>
            <p:ph type="dt" sz="half" idx="10"/>
          </p:nvPr>
        </p:nvSpPr>
        <p:spPr/>
        <p:txBody>
          <a:bodyPr/>
          <a:lstStyle/>
          <a:p>
            <a:fld id="{8D26D039-F333-4CC1-A22A-ACBC3E1641AD}" type="datetimeFigureOut">
              <a:rPr lang="pt-BR" smtClean="0"/>
              <a:t>13/04/2018</a:t>
            </a:fld>
            <a:endParaRPr lang="pt-BR"/>
          </a:p>
        </p:txBody>
      </p:sp>
      <p:sp>
        <p:nvSpPr>
          <p:cNvPr id="5" name="Espaço Reservado para Rodapé 4">
            <a:extLst>
              <a:ext uri="{FF2B5EF4-FFF2-40B4-BE49-F238E27FC236}">
                <a16:creationId xmlns:a16="http://schemas.microsoft.com/office/drawing/2014/main" xmlns="" id="{DD964CA4-5DA3-4961-B42E-C2478938631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B1172BFB-C813-4D54-8815-11714002CF45}"/>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3764447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94863B47-6F02-4C86-B9B5-A464AC9B028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B14D7139-4087-4D7D-BFCD-69396A5F4AFF}"/>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C6227A0D-2410-44E7-9A3F-770CFE50A77B}"/>
              </a:ext>
            </a:extLst>
          </p:cNvPr>
          <p:cNvSpPr>
            <a:spLocks noGrp="1"/>
          </p:cNvSpPr>
          <p:nvPr>
            <p:ph type="dt" sz="half" idx="10"/>
          </p:nvPr>
        </p:nvSpPr>
        <p:spPr/>
        <p:txBody>
          <a:bodyPr/>
          <a:lstStyle/>
          <a:p>
            <a:fld id="{8D26D039-F333-4CC1-A22A-ACBC3E1641AD}" type="datetimeFigureOut">
              <a:rPr lang="pt-BR" smtClean="0"/>
              <a:t>13/04/2018</a:t>
            </a:fld>
            <a:endParaRPr lang="pt-BR"/>
          </a:p>
        </p:txBody>
      </p:sp>
      <p:sp>
        <p:nvSpPr>
          <p:cNvPr id="5" name="Espaço Reservado para Rodapé 4">
            <a:extLst>
              <a:ext uri="{FF2B5EF4-FFF2-40B4-BE49-F238E27FC236}">
                <a16:creationId xmlns:a16="http://schemas.microsoft.com/office/drawing/2014/main" xmlns="" id="{6A2DDB8E-AA11-4D78-9F2D-530E75AEA73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CE4A9441-1DEC-4323-8A53-33BC59F801CE}"/>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155842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09D4AEF-E055-4E03-ACB7-AD31336A9BF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7B8CC640-4402-4868-872F-4D0FC135EB15}"/>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2785B9DC-6715-43BF-830E-01004AED3BA5}"/>
              </a:ext>
            </a:extLst>
          </p:cNvPr>
          <p:cNvSpPr>
            <a:spLocks noGrp="1"/>
          </p:cNvSpPr>
          <p:nvPr>
            <p:ph type="dt" sz="half" idx="10"/>
          </p:nvPr>
        </p:nvSpPr>
        <p:spPr/>
        <p:txBody>
          <a:bodyPr/>
          <a:lstStyle/>
          <a:p>
            <a:fld id="{8D26D039-F333-4CC1-A22A-ACBC3E1641AD}" type="datetimeFigureOut">
              <a:rPr lang="pt-BR" smtClean="0"/>
              <a:t>13/04/2018</a:t>
            </a:fld>
            <a:endParaRPr lang="pt-BR"/>
          </a:p>
        </p:txBody>
      </p:sp>
      <p:sp>
        <p:nvSpPr>
          <p:cNvPr id="5" name="Espaço Reservado para Rodapé 4">
            <a:extLst>
              <a:ext uri="{FF2B5EF4-FFF2-40B4-BE49-F238E27FC236}">
                <a16:creationId xmlns:a16="http://schemas.microsoft.com/office/drawing/2014/main" xmlns="" id="{E7B74F58-C3CD-47D7-9DB8-3F7E97B8CB8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70AA86D1-D71D-4732-9F72-E6C1FD997A59}"/>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72749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97C9CD6-BF42-4F67-84B6-7A66842B56D2}"/>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xmlns="" id="{D78DCC4C-C048-43A0-936B-0BF1681E41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xmlns="" id="{C358A2A3-8F61-4F27-B89F-4EC46F057564}"/>
              </a:ext>
            </a:extLst>
          </p:cNvPr>
          <p:cNvSpPr>
            <a:spLocks noGrp="1"/>
          </p:cNvSpPr>
          <p:nvPr>
            <p:ph type="dt" sz="half" idx="10"/>
          </p:nvPr>
        </p:nvSpPr>
        <p:spPr/>
        <p:txBody>
          <a:bodyPr/>
          <a:lstStyle/>
          <a:p>
            <a:fld id="{8D26D039-F333-4CC1-A22A-ACBC3E1641AD}" type="datetimeFigureOut">
              <a:rPr lang="pt-BR" smtClean="0"/>
              <a:t>13/04/2018</a:t>
            </a:fld>
            <a:endParaRPr lang="pt-BR"/>
          </a:p>
        </p:txBody>
      </p:sp>
      <p:sp>
        <p:nvSpPr>
          <p:cNvPr id="5" name="Espaço Reservado para Rodapé 4">
            <a:extLst>
              <a:ext uri="{FF2B5EF4-FFF2-40B4-BE49-F238E27FC236}">
                <a16:creationId xmlns:a16="http://schemas.microsoft.com/office/drawing/2014/main" xmlns="" id="{D166F62F-C9C2-469D-904F-24F4172565E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C052789C-A3D2-4D2A-B533-233867B9B393}"/>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44731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D0EB4D-B10A-43CD-8583-47699F1F951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62985593-9259-4460-A149-AE7349A9B5FE}"/>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xmlns="" id="{90FEF286-744D-49D9-A040-584E7A19E01C}"/>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xmlns="" id="{4A7DA6D5-973D-449A-966D-7EB510AE34B5}"/>
              </a:ext>
            </a:extLst>
          </p:cNvPr>
          <p:cNvSpPr>
            <a:spLocks noGrp="1"/>
          </p:cNvSpPr>
          <p:nvPr>
            <p:ph type="dt" sz="half" idx="10"/>
          </p:nvPr>
        </p:nvSpPr>
        <p:spPr/>
        <p:txBody>
          <a:bodyPr/>
          <a:lstStyle/>
          <a:p>
            <a:fld id="{8D26D039-F333-4CC1-A22A-ACBC3E1641AD}" type="datetimeFigureOut">
              <a:rPr lang="pt-BR" smtClean="0"/>
              <a:t>13/04/2018</a:t>
            </a:fld>
            <a:endParaRPr lang="pt-BR"/>
          </a:p>
        </p:txBody>
      </p:sp>
      <p:sp>
        <p:nvSpPr>
          <p:cNvPr id="6" name="Espaço Reservado para Rodapé 5">
            <a:extLst>
              <a:ext uri="{FF2B5EF4-FFF2-40B4-BE49-F238E27FC236}">
                <a16:creationId xmlns:a16="http://schemas.microsoft.com/office/drawing/2014/main" xmlns="" id="{8AD04829-3DDF-464A-B0DD-74C4C105FE0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06699524-7B64-4C84-BD98-1CB91E338968}"/>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144633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8D9CB22-8C6C-4EAE-BF45-56693AA5691C}"/>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xmlns="" id="{56802E03-E496-4B09-A94A-1DD04F9ABF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xmlns="" id="{AAF0E7CF-3C0F-4F1F-97AE-56BC498039E2}"/>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xmlns="" id="{9A51CD3F-BFA9-4E03-AC19-8E6D485D6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xmlns="" id="{FFB93F82-54B3-4847-A10D-D2419B47A3A4}"/>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xmlns="" id="{C320E6E6-AFA6-4B04-86B5-05A71179626C}"/>
              </a:ext>
            </a:extLst>
          </p:cNvPr>
          <p:cNvSpPr>
            <a:spLocks noGrp="1"/>
          </p:cNvSpPr>
          <p:nvPr>
            <p:ph type="dt" sz="half" idx="10"/>
          </p:nvPr>
        </p:nvSpPr>
        <p:spPr/>
        <p:txBody>
          <a:bodyPr/>
          <a:lstStyle/>
          <a:p>
            <a:fld id="{8D26D039-F333-4CC1-A22A-ACBC3E1641AD}" type="datetimeFigureOut">
              <a:rPr lang="pt-BR" smtClean="0"/>
              <a:t>13/04/2018</a:t>
            </a:fld>
            <a:endParaRPr lang="pt-BR"/>
          </a:p>
        </p:txBody>
      </p:sp>
      <p:sp>
        <p:nvSpPr>
          <p:cNvPr id="8" name="Espaço Reservado para Rodapé 7">
            <a:extLst>
              <a:ext uri="{FF2B5EF4-FFF2-40B4-BE49-F238E27FC236}">
                <a16:creationId xmlns:a16="http://schemas.microsoft.com/office/drawing/2014/main" xmlns="" id="{AB58EC38-36C0-4E17-A5E6-3A687BE56AB7}"/>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xmlns="" id="{D5277AA8-8895-4D3F-960A-0B7C066FC044}"/>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164319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72EFA15-CF59-4211-8839-CD2B7A9A59E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xmlns="" id="{F2CF40F5-80E0-498D-BC98-39A80F8927EE}"/>
              </a:ext>
            </a:extLst>
          </p:cNvPr>
          <p:cNvSpPr>
            <a:spLocks noGrp="1"/>
          </p:cNvSpPr>
          <p:nvPr>
            <p:ph type="dt" sz="half" idx="10"/>
          </p:nvPr>
        </p:nvSpPr>
        <p:spPr/>
        <p:txBody>
          <a:bodyPr/>
          <a:lstStyle/>
          <a:p>
            <a:fld id="{8D26D039-F333-4CC1-A22A-ACBC3E1641AD}" type="datetimeFigureOut">
              <a:rPr lang="pt-BR" smtClean="0"/>
              <a:t>13/04/2018</a:t>
            </a:fld>
            <a:endParaRPr lang="pt-BR"/>
          </a:p>
        </p:txBody>
      </p:sp>
      <p:sp>
        <p:nvSpPr>
          <p:cNvPr id="4" name="Espaço Reservado para Rodapé 3">
            <a:extLst>
              <a:ext uri="{FF2B5EF4-FFF2-40B4-BE49-F238E27FC236}">
                <a16:creationId xmlns:a16="http://schemas.microsoft.com/office/drawing/2014/main" xmlns="" id="{1865A031-25F4-4046-AC02-3A90766DF38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xmlns="" id="{D4EFF83C-5B0D-445F-9D4E-EBA180EE81AE}"/>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3690695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xmlns="" id="{8BA60D03-93AD-417E-9F2C-640A9573F5BA}"/>
              </a:ext>
            </a:extLst>
          </p:cNvPr>
          <p:cNvSpPr>
            <a:spLocks noGrp="1"/>
          </p:cNvSpPr>
          <p:nvPr>
            <p:ph type="dt" sz="half" idx="10"/>
          </p:nvPr>
        </p:nvSpPr>
        <p:spPr/>
        <p:txBody>
          <a:bodyPr/>
          <a:lstStyle/>
          <a:p>
            <a:fld id="{8D26D039-F333-4CC1-A22A-ACBC3E1641AD}" type="datetimeFigureOut">
              <a:rPr lang="pt-BR" smtClean="0"/>
              <a:t>13/04/2018</a:t>
            </a:fld>
            <a:endParaRPr lang="pt-BR"/>
          </a:p>
        </p:txBody>
      </p:sp>
      <p:sp>
        <p:nvSpPr>
          <p:cNvPr id="3" name="Espaço Reservado para Rodapé 2">
            <a:extLst>
              <a:ext uri="{FF2B5EF4-FFF2-40B4-BE49-F238E27FC236}">
                <a16:creationId xmlns:a16="http://schemas.microsoft.com/office/drawing/2014/main" xmlns="" id="{2B391FA1-F7D0-48AF-B03D-ACAA3357C499}"/>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xmlns="" id="{479910DB-B9A9-4B5D-922E-9226743D1C4A}"/>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329676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3409763-609A-4305-B652-20B8B975842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xmlns="" id="{7B65FEC5-5702-4E6C-A87E-89C0374AA8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xmlns="" id="{085C1ECE-BE31-47F4-91C6-6CE7CFF74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16988FF2-F3BA-49B6-927D-0D12E2B76539}"/>
              </a:ext>
            </a:extLst>
          </p:cNvPr>
          <p:cNvSpPr>
            <a:spLocks noGrp="1"/>
          </p:cNvSpPr>
          <p:nvPr>
            <p:ph type="dt" sz="half" idx="10"/>
          </p:nvPr>
        </p:nvSpPr>
        <p:spPr/>
        <p:txBody>
          <a:bodyPr/>
          <a:lstStyle/>
          <a:p>
            <a:fld id="{8D26D039-F333-4CC1-A22A-ACBC3E1641AD}" type="datetimeFigureOut">
              <a:rPr lang="pt-BR" smtClean="0"/>
              <a:t>13/04/2018</a:t>
            </a:fld>
            <a:endParaRPr lang="pt-BR"/>
          </a:p>
        </p:txBody>
      </p:sp>
      <p:sp>
        <p:nvSpPr>
          <p:cNvPr id="6" name="Espaço Reservado para Rodapé 5">
            <a:extLst>
              <a:ext uri="{FF2B5EF4-FFF2-40B4-BE49-F238E27FC236}">
                <a16:creationId xmlns:a16="http://schemas.microsoft.com/office/drawing/2014/main" xmlns="" id="{BCBAF0AF-BAB3-42DC-9A1F-B389B12F9EE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FD0713E2-4B42-4418-BE2C-B3F1FB156EF4}"/>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294061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A1FE102-76C1-479B-B9B5-AE56FC73C2C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xmlns="" id="{A0E39AE5-A889-482D-A69A-B7D1BCB02D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xmlns="" id="{7A5D7373-C7C6-41A1-859D-D6823553B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30EBA9B8-CBFD-4EC3-8870-C3320399DD27}"/>
              </a:ext>
            </a:extLst>
          </p:cNvPr>
          <p:cNvSpPr>
            <a:spLocks noGrp="1"/>
          </p:cNvSpPr>
          <p:nvPr>
            <p:ph type="dt" sz="half" idx="10"/>
          </p:nvPr>
        </p:nvSpPr>
        <p:spPr/>
        <p:txBody>
          <a:bodyPr/>
          <a:lstStyle/>
          <a:p>
            <a:fld id="{8D26D039-F333-4CC1-A22A-ACBC3E1641AD}" type="datetimeFigureOut">
              <a:rPr lang="pt-BR" smtClean="0"/>
              <a:t>13/04/2018</a:t>
            </a:fld>
            <a:endParaRPr lang="pt-BR"/>
          </a:p>
        </p:txBody>
      </p:sp>
      <p:sp>
        <p:nvSpPr>
          <p:cNvPr id="6" name="Espaço Reservado para Rodapé 5">
            <a:extLst>
              <a:ext uri="{FF2B5EF4-FFF2-40B4-BE49-F238E27FC236}">
                <a16:creationId xmlns:a16="http://schemas.microsoft.com/office/drawing/2014/main" xmlns="" id="{22E5A173-148A-4F1E-8234-4F51BAE59AA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53880183-D78C-4600-AC0F-D246E91E6DBB}"/>
              </a:ext>
            </a:extLst>
          </p:cNvPr>
          <p:cNvSpPr>
            <a:spLocks noGrp="1"/>
          </p:cNvSpPr>
          <p:nvPr>
            <p:ph type="sldNum" sz="quarter" idx="12"/>
          </p:nvPr>
        </p:nvSpPr>
        <p:spPr/>
        <p:txBody>
          <a:bodyPr/>
          <a:lstStyle/>
          <a:p>
            <a:fld id="{2D7EC874-5BD8-4AB2-A87E-AB8C18C5FCD6}" type="slidenum">
              <a:rPr lang="pt-BR" smtClean="0"/>
              <a:t>‹nº›</a:t>
            </a:fld>
            <a:endParaRPr lang="pt-BR"/>
          </a:p>
        </p:txBody>
      </p:sp>
    </p:spTree>
    <p:extLst>
      <p:ext uri="{BB962C8B-B14F-4D97-AF65-F5344CB8AC3E}">
        <p14:creationId xmlns:p14="http://schemas.microsoft.com/office/powerpoint/2010/main" val="424405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F1253284-082C-4495-9480-1C8A376B0E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xmlns="" id="{1D1E2397-6A16-4477-B365-2C0C3B725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42A4E79F-F0C2-49AE-BC43-9333801BF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6D039-F333-4CC1-A22A-ACBC3E1641AD}" type="datetimeFigureOut">
              <a:rPr lang="pt-BR" smtClean="0"/>
              <a:t>13/04/2018</a:t>
            </a:fld>
            <a:endParaRPr lang="pt-BR"/>
          </a:p>
        </p:txBody>
      </p:sp>
      <p:sp>
        <p:nvSpPr>
          <p:cNvPr id="5" name="Espaço Reservado para Rodapé 4">
            <a:extLst>
              <a:ext uri="{FF2B5EF4-FFF2-40B4-BE49-F238E27FC236}">
                <a16:creationId xmlns:a16="http://schemas.microsoft.com/office/drawing/2014/main" xmlns="" id="{453EA3E3-4FCC-48E1-89B6-DB30B17B91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xmlns="" id="{0728B11F-7128-479E-80F1-7FF5D27510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EC874-5BD8-4AB2-A87E-AB8C18C5FCD6}" type="slidenum">
              <a:rPr lang="pt-BR" smtClean="0"/>
              <a:t>‹nº›</a:t>
            </a:fld>
            <a:endParaRPr lang="pt-BR"/>
          </a:p>
        </p:txBody>
      </p:sp>
    </p:spTree>
    <p:extLst>
      <p:ext uri="{BB962C8B-B14F-4D97-AF65-F5344CB8AC3E}">
        <p14:creationId xmlns:p14="http://schemas.microsoft.com/office/powerpoint/2010/main" val="871532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4"/>
          <p:cNvSpPr txBox="1">
            <a:spLocks/>
          </p:cNvSpPr>
          <p:nvPr/>
        </p:nvSpPr>
        <p:spPr>
          <a:xfrm>
            <a:off x="0" y="2213557"/>
            <a:ext cx="12192000" cy="1701619"/>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lt1"/>
              </a:buClr>
              <a:buSzPts val="5400"/>
              <a:buFont typeface="Calibri"/>
              <a:buNone/>
            </a:pPr>
            <a:r>
              <a:rPr lang="pt-BR" sz="5400" dirty="0">
                <a:solidFill>
                  <a:schemeClr val="lt1"/>
                </a:solidFill>
                <a:latin typeface="Calibri"/>
                <a:ea typeface="Calibri"/>
                <a:cs typeface="Calibri"/>
                <a:sym typeface="Calibri"/>
              </a:rPr>
              <a:t>Logica de Programação</a:t>
            </a:r>
          </a:p>
        </p:txBody>
      </p:sp>
      <p:sp>
        <p:nvSpPr>
          <p:cNvPr id="5" name="Shape 85"/>
          <p:cNvSpPr txBox="1">
            <a:spLocks/>
          </p:cNvSpPr>
          <p:nvPr/>
        </p:nvSpPr>
        <p:spPr>
          <a:xfrm>
            <a:off x="0" y="3915177"/>
            <a:ext cx="12192000" cy="698679"/>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914400" lvl="2" indent="0">
              <a:spcBef>
                <a:spcPts val="0"/>
              </a:spcBef>
              <a:buClr>
                <a:schemeClr val="lt1"/>
              </a:buClr>
              <a:buSzPts val="3000"/>
              <a:buNone/>
            </a:pPr>
            <a:r>
              <a:rPr lang="pt-BR" sz="3200" dirty="0">
                <a:solidFill>
                  <a:schemeClr val="lt1"/>
                </a:solidFill>
                <a:ea typeface="Calibri"/>
                <a:cs typeface="Calibri"/>
                <a:sym typeface="Calibri"/>
              </a:rPr>
              <a:t>Programação C# - Introdução a Computação </a:t>
            </a:r>
            <a:endParaRPr lang="pt-BR" sz="3000" dirty="0">
              <a:solidFill>
                <a:schemeClr val="lt1"/>
              </a:solidFill>
              <a:latin typeface="Calibri"/>
              <a:ea typeface="Calibri"/>
              <a:cs typeface="Calibri"/>
              <a:sym typeface="Calibri"/>
            </a:endParaRPr>
          </a:p>
        </p:txBody>
      </p:sp>
      <p:pic>
        <p:nvPicPr>
          <p:cNvPr id="6" name="Shape 86"/>
          <p:cNvPicPr preferRelativeResize="0"/>
          <p:nvPr/>
        </p:nvPicPr>
        <p:blipFill rotWithShape="1">
          <a:blip r:embed="rId2">
            <a:alphaModFix/>
          </a:blip>
          <a:srcRect/>
          <a:stretch/>
        </p:blipFill>
        <p:spPr>
          <a:xfrm>
            <a:off x="9334500" y="2000250"/>
            <a:ext cx="2857500" cy="2857500"/>
          </a:xfrm>
          <a:prstGeom prst="rect">
            <a:avLst/>
          </a:prstGeom>
          <a:noFill/>
          <a:ln>
            <a:noFill/>
          </a:ln>
          <a:effectLst>
            <a:outerShdw blurRad="190500" algn="tl" rotWithShape="0">
              <a:srgbClr val="000000">
                <a:alpha val="69803"/>
              </a:srgbClr>
            </a:outerShdw>
          </a:effectLst>
        </p:spPr>
      </p:pic>
      <p:sp>
        <p:nvSpPr>
          <p:cNvPr id="7" name="Retângulo 6"/>
          <p:cNvSpPr/>
          <p:nvPr/>
        </p:nvSpPr>
        <p:spPr>
          <a:xfrm>
            <a:off x="9615488" y="2213557"/>
            <a:ext cx="2300287" cy="2229856"/>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Picture 8" descr="esultado de imagem para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690" y="200025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776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Introdução a computação</a:t>
            </a:r>
            <a:r>
              <a:rPr lang="pt-BR" sz="1400" b="0" i="0" u="none" strike="noStrike" dirty="0">
                <a:solidFill>
                  <a:srgbClr val="000000"/>
                </a:solidFill>
                <a:effectLst/>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383944"/>
            <a:ext cx="6487063" cy="5447645"/>
          </a:xfrm>
          <a:prstGeom prst="rect">
            <a:avLst/>
          </a:prstGeom>
        </p:spPr>
        <p:txBody>
          <a:bodyPr wrap="square">
            <a:spAutoFit/>
          </a:bodyPr>
          <a:lstStyle/>
          <a:p>
            <a:r>
              <a:rPr lang="pt-BR" sz="2000" b="1" dirty="0"/>
              <a:t>Quarta Geração (1977-1991)</a:t>
            </a:r>
          </a:p>
          <a:p>
            <a:endParaRPr lang="pt-BR" sz="2000" dirty="0"/>
          </a:p>
          <a:p>
            <a:r>
              <a:rPr lang="pt-BR" sz="2000" dirty="0"/>
              <a:t>Os computadores da quarta geração são reconhecidos pelo surgimento dos processadores — unidade central de processamento. Os sistemas operacionais como MS-DOS, UNIX, </a:t>
            </a:r>
            <a:r>
              <a:rPr lang="pt-BR" sz="2000" dirty="0" err="1"/>
              <a:t>Apple’s</a:t>
            </a:r>
            <a:r>
              <a:rPr lang="pt-BR" sz="2000" dirty="0"/>
              <a:t> Macintosh foram construídos. Linguagens de programação orientadas a objeto como C++ e </a:t>
            </a:r>
            <a:r>
              <a:rPr lang="pt-BR" sz="2000" dirty="0" err="1"/>
              <a:t>Smalltalk</a:t>
            </a:r>
            <a:r>
              <a:rPr lang="pt-BR" sz="2000" dirty="0"/>
              <a:t> foram desenvolvidas. Discos rígidos eram utilizados como memória secundária. Impressoras matriciais, e os teclados com os layouts atuais foram criados nesta época.</a:t>
            </a:r>
          </a:p>
          <a:p>
            <a:endParaRPr lang="pt-BR" sz="2000" dirty="0"/>
          </a:p>
          <a:p>
            <a:r>
              <a:rPr lang="pt-BR" sz="2000" dirty="0"/>
              <a:t>Os computadores eram mais confiáveis, mais rápidos, menores e com maior capacidade de armazenamento. Esta geração é marcada pela venda de computadores pessoais</a:t>
            </a:r>
          </a:p>
          <a:p>
            <a:endParaRPr lang="pt-BR" sz="2000" dirty="0">
              <a:latin typeface="Segoe UI" panose="020B0502040204020203" pitchFamily="34" charset="0"/>
              <a:cs typeface="Segoe UI" panose="020B0502040204020203" pitchFamily="34" charset="0"/>
            </a:endParaRPr>
          </a:p>
          <a:p>
            <a:r>
              <a:rPr lang="pt-BR" sz="2400" dirty="0">
                <a:latin typeface="Segoe UI" panose="020B0502040204020203" pitchFamily="34" charset="0"/>
                <a:cs typeface="Segoe UI" panose="020B0502040204020203" pitchFamily="34" charset="0"/>
              </a:rPr>
              <a:t/>
            </a:r>
            <a:br>
              <a:rPr lang="pt-BR" sz="2400" dirty="0">
                <a:latin typeface="Segoe UI" panose="020B0502040204020203" pitchFamily="34" charset="0"/>
                <a:cs typeface="Segoe UI" panose="020B0502040204020203" pitchFamily="34" charset="0"/>
              </a:rPr>
            </a:br>
            <a:endParaRPr lang="pt-BR" sz="2400" dirty="0"/>
          </a:p>
        </p:txBody>
      </p:sp>
      <p:pic>
        <p:nvPicPr>
          <p:cNvPr id="6" name="Imagem 5">
            <a:extLst>
              <a:ext uri="{FF2B5EF4-FFF2-40B4-BE49-F238E27FC236}">
                <a16:creationId xmlns:a16="http://schemas.microsoft.com/office/drawing/2014/main" xmlns="" id="{868E07CE-66C2-45C2-8120-F8BC37BA72A8}"/>
              </a:ext>
            </a:extLst>
          </p:cNvPr>
          <p:cNvPicPr>
            <a:picLocks noChangeAspect="1"/>
          </p:cNvPicPr>
          <p:nvPr/>
        </p:nvPicPr>
        <p:blipFill>
          <a:blip r:embed="rId3"/>
          <a:stretch>
            <a:fillRect/>
          </a:stretch>
        </p:blipFill>
        <p:spPr>
          <a:xfrm>
            <a:off x="8229600" y="2210899"/>
            <a:ext cx="2793262" cy="3153941"/>
          </a:xfrm>
          <a:prstGeom prst="rect">
            <a:avLst/>
          </a:prstGeom>
        </p:spPr>
      </p:pic>
    </p:spTree>
    <p:extLst>
      <p:ext uri="{BB962C8B-B14F-4D97-AF65-F5344CB8AC3E}">
        <p14:creationId xmlns:p14="http://schemas.microsoft.com/office/powerpoint/2010/main" val="75733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Introdução a computação</a:t>
            </a:r>
            <a:r>
              <a:rPr lang="pt-BR" sz="1400" b="0" i="0" u="none" strike="noStrike" dirty="0">
                <a:solidFill>
                  <a:srgbClr val="000000"/>
                </a:solidFill>
                <a:effectLst/>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383944"/>
            <a:ext cx="7418717" cy="5755422"/>
          </a:xfrm>
          <a:prstGeom prst="rect">
            <a:avLst/>
          </a:prstGeom>
        </p:spPr>
        <p:txBody>
          <a:bodyPr wrap="square">
            <a:spAutoFit/>
          </a:bodyPr>
          <a:lstStyle/>
          <a:p>
            <a:r>
              <a:rPr lang="pt-BR" sz="2000" b="1" dirty="0"/>
              <a:t>Quinta Geração (1991 — dias atuais)</a:t>
            </a:r>
          </a:p>
          <a:p>
            <a:endParaRPr lang="pt-BR" sz="2000" dirty="0"/>
          </a:p>
          <a:p>
            <a:r>
              <a:rPr lang="pt-BR" sz="2000" dirty="0"/>
              <a:t>Os computadores da quinta geração usam processadores com milhões de transistores. Nesta geração surgiram as arquiteturas de 64 bits, os processadores que utilizam tecnologias RISC e CISC, discos rígidos com capacidade superior a 600GB, pen-drives com mais de 1GB de memória e utilização de disco ótico com mais de 50GB de armazenamento.</a:t>
            </a:r>
          </a:p>
          <a:p>
            <a:endParaRPr lang="pt-BR" sz="2000" dirty="0"/>
          </a:p>
          <a:p>
            <a:r>
              <a:rPr lang="pt-BR" sz="2000" dirty="0"/>
              <a:t>A quinta geração está sendo marcada pela </a:t>
            </a:r>
            <a:r>
              <a:rPr lang="pt-BR" sz="2000" b="1" dirty="0"/>
              <a:t>inteligência artificial</a:t>
            </a:r>
            <a:r>
              <a:rPr lang="pt-BR" sz="2000" dirty="0"/>
              <a:t> e por sua </a:t>
            </a:r>
            <a:r>
              <a:rPr lang="pt-BR" sz="2000" b="1" dirty="0"/>
              <a:t>conectividade</a:t>
            </a:r>
            <a:r>
              <a:rPr lang="pt-BR" sz="2000" dirty="0"/>
              <a:t>. A inteligência artificial pode ser verificada em jogos e robores ao conseguir desafiar a inteligência humana. A conectividade é cada vez mais um requisito das indústrias de computadores. Hoje em dia, queremos que nossos computadores se conectem ao celular, a televisão e a muitos outros dispositivos como geladeira e câmeras de segurança.</a:t>
            </a:r>
            <a:endParaRPr lang="pt-BR" sz="2000" dirty="0">
              <a:latin typeface="Segoe UI" panose="020B0502040204020203" pitchFamily="34" charset="0"/>
              <a:cs typeface="Segoe UI" panose="020B0502040204020203" pitchFamily="34" charset="0"/>
            </a:endParaRPr>
          </a:p>
          <a:p>
            <a:r>
              <a:rPr lang="pt-BR" sz="2400" dirty="0">
                <a:latin typeface="Segoe UI" panose="020B0502040204020203" pitchFamily="34" charset="0"/>
                <a:cs typeface="Segoe UI" panose="020B0502040204020203" pitchFamily="34" charset="0"/>
              </a:rPr>
              <a:t/>
            </a:r>
            <a:br>
              <a:rPr lang="pt-BR" sz="2400" dirty="0">
                <a:latin typeface="Segoe UI" panose="020B0502040204020203" pitchFamily="34" charset="0"/>
                <a:cs typeface="Segoe UI" panose="020B0502040204020203" pitchFamily="34" charset="0"/>
              </a:rPr>
            </a:br>
            <a:endParaRPr lang="pt-BR" sz="2400" dirty="0"/>
          </a:p>
        </p:txBody>
      </p:sp>
      <p:pic>
        <p:nvPicPr>
          <p:cNvPr id="3" name="Imagem 2">
            <a:extLst>
              <a:ext uri="{FF2B5EF4-FFF2-40B4-BE49-F238E27FC236}">
                <a16:creationId xmlns:a16="http://schemas.microsoft.com/office/drawing/2014/main" xmlns="" id="{F801591A-E71A-4C34-92ED-BE5A5B52F353}"/>
              </a:ext>
            </a:extLst>
          </p:cNvPr>
          <p:cNvPicPr>
            <a:picLocks noChangeAspect="1"/>
          </p:cNvPicPr>
          <p:nvPr/>
        </p:nvPicPr>
        <p:blipFill>
          <a:blip r:embed="rId3"/>
          <a:stretch>
            <a:fillRect/>
          </a:stretch>
        </p:blipFill>
        <p:spPr>
          <a:xfrm>
            <a:off x="7531396" y="2379432"/>
            <a:ext cx="4660604" cy="2977608"/>
          </a:xfrm>
          <a:prstGeom prst="rect">
            <a:avLst/>
          </a:prstGeom>
        </p:spPr>
      </p:pic>
    </p:spTree>
    <p:extLst>
      <p:ext uri="{BB962C8B-B14F-4D97-AF65-F5344CB8AC3E}">
        <p14:creationId xmlns:p14="http://schemas.microsoft.com/office/powerpoint/2010/main" val="825648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4"/>
          <p:cNvSpPr txBox="1">
            <a:spLocks/>
          </p:cNvSpPr>
          <p:nvPr/>
        </p:nvSpPr>
        <p:spPr>
          <a:xfrm>
            <a:off x="0" y="2213557"/>
            <a:ext cx="12192000" cy="1701619"/>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lt1"/>
              </a:buClr>
              <a:buSzPts val="5400"/>
              <a:buFont typeface="Calibri"/>
              <a:buNone/>
            </a:pPr>
            <a:r>
              <a:rPr lang="pt-BR" sz="5400" dirty="0">
                <a:solidFill>
                  <a:schemeClr val="lt1"/>
                </a:solidFill>
                <a:latin typeface="Calibri"/>
                <a:ea typeface="Calibri"/>
                <a:cs typeface="Calibri"/>
                <a:sym typeface="Calibri"/>
              </a:rPr>
              <a:t>Logica de Programação</a:t>
            </a:r>
          </a:p>
        </p:txBody>
      </p:sp>
      <p:sp>
        <p:nvSpPr>
          <p:cNvPr id="5" name="Shape 85"/>
          <p:cNvSpPr txBox="1">
            <a:spLocks/>
          </p:cNvSpPr>
          <p:nvPr/>
        </p:nvSpPr>
        <p:spPr>
          <a:xfrm>
            <a:off x="0" y="3915177"/>
            <a:ext cx="12192000" cy="698679"/>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914400" lvl="2" indent="0">
              <a:spcBef>
                <a:spcPts val="0"/>
              </a:spcBef>
              <a:buClr>
                <a:schemeClr val="lt1"/>
              </a:buClr>
              <a:buSzPts val="3000"/>
              <a:buNone/>
            </a:pPr>
            <a:r>
              <a:rPr lang="pt-BR" sz="3200" dirty="0">
                <a:solidFill>
                  <a:schemeClr val="lt1"/>
                </a:solidFill>
                <a:ea typeface="Calibri"/>
                <a:cs typeface="Calibri"/>
                <a:sym typeface="Calibri"/>
              </a:rPr>
              <a:t>Programação C# - Mercado Computacional </a:t>
            </a:r>
            <a:endParaRPr lang="pt-BR" sz="3000" dirty="0">
              <a:solidFill>
                <a:schemeClr val="lt1"/>
              </a:solidFill>
              <a:latin typeface="Calibri"/>
              <a:ea typeface="Calibri"/>
              <a:cs typeface="Calibri"/>
              <a:sym typeface="Calibri"/>
            </a:endParaRPr>
          </a:p>
        </p:txBody>
      </p:sp>
      <p:pic>
        <p:nvPicPr>
          <p:cNvPr id="6" name="Shape 86"/>
          <p:cNvPicPr preferRelativeResize="0"/>
          <p:nvPr/>
        </p:nvPicPr>
        <p:blipFill rotWithShape="1">
          <a:blip r:embed="rId2">
            <a:alphaModFix/>
          </a:blip>
          <a:srcRect/>
          <a:stretch/>
        </p:blipFill>
        <p:spPr>
          <a:xfrm>
            <a:off x="9334500" y="2000250"/>
            <a:ext cx="2857500" cy="2857500"/>
          </a:xfrm>
          <a:prstGeom prst="rect">
            <a:avLst/>
          </a:prstGeom>
          <a:noFill/>
          <a:ln>
            <a:noFill/>
          </a:ln>
          <a:effectLst>
            <a:outerShdw blurRad="190500" algn="tl" rotWithShape="0">
              <a:srgbClr val="000000">
                <a:alpha val="69803"/>
              </a:srgbClr>
            </a:outerShdw>
          </a:effectLst>
        </p:spPr>
      </p:pic>
      <p:sp>
        <p:nvSpPr>
          <p:cNvPr id="7" name="Retângulo 6"/>
          <p:cNvSpPr/>
          <p:nvPr/>
        </p:nvSpPr>
        <p:spPr>
          <a:xfrm>
            <a:off x="9615488" y="2213557"/>
            <a:ext cx="2300287" cy="2229856"/>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Picture 8" descr="esultado de imagem para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690" y="200025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5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Mercado</a:t>
            </a:r>
            <a:r>
              <a:rPr lang="pt-BR" sz="1400" dirty="0"/>
              <a:t> </a:t>
            </a:r>
            <a:r>
              <a:rPr lang="pt-BR" sz="1400" dirty="0">
                <a:solidFill>
                  <a:schemeClr val="bg1"/>
                </a:solidFill>
              </a:rPr>
              <a:t>Computacional</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383944"/>
            <a:ext cx="11455879" cy="3724096"/>
          </a:xfrm>
          <a:prstGeom prst="rect">
            <a:avLst/>
          </a:prstGeom>
        </p:spPr>
        <p:txBody>
          <a:bodyPr wrap="square">
            <a:spAutoFit/>
          </a:bodyPr>
          <a:lstStyle/>
          <a:p>
            <a:r>
              <a:rPr lang="pt-BR" sz="2400" b="1" dirty="0"/>
              <a:t>Mercado Computacional</a:t>
            </a:r>
          </a:p>
          <a:p>
            <a:endParaRPr lang="pt-BR" sz="2400" dirty="0"/>
          </a:p>
          <a:p>
            <a:r>
              <a:rPr lang="pt-BR" sz="2400" dirty="0"/>
              <a:t>Há alguns anos havia muito do profissional de TI que era o "faz tudo", vulgo "carinha da TI". Com o passar do tempo esta antologia foi modificando-se e trazendo a setorização dos profissionais.</a:t>
            </a:r>
          </a:p>
          <a:p>
            <a:endParaRPr lang="pt-BR" sz="2000" dirty="0">
              <a:latin typeface="Segoe UI" panose="020B0502040204020203" pitchFamily="34" charset="0"/>
              <a:cs typeface="Segoe UI" panose="020B0502040204020203" pitchFamily="34" charset="0"/>
            </a:endParaRPr>
          </a:p>
          <a:p>
            <a:r>
              <a:rPr lang="pt-BR" sz="2400" dirty="0"/>
              <a:t>Com isto houve a especialização por grande parte dos empregados neste setor. Há pessoas trabalhando apenas com banco de dados, apenas com programação, apenas com design, outros que projetam as aplicações, outros que testam aplicações.</a:t>
            </a:r>
            <a:r>
              <a:rPr lang="pt-BR" sz="2400" dirty="0">
                <a:latin typeface="Segoe UI" panose="020B0502040204020203" pitchFamily="34" charset="0"/>
                <a:cs typeface="Segoe UI" panose="020B0502040204020203" pitchFamily="34" charset="0"/>
              </a:rPr>
              <a:t/>
            </a:r>
            <a:br>
              <a:rPr lang="pt-BR" sz="2400" dirty="0">
                <a:latin typeface="Segoe UI" panose="020B0502040204020203" pitchFamily="34" charset="0"/>
                <a:cs typeface="Segoe UI" panose="020B0502040204020203" pitchFamily="34" charset="0"/>
              </a:rPr>
            </a:br>
            <a:endParaRPr lang="pt-BR" sz="2400" dirty="0"/>
          </a:p>
        </p:txBody>
      </p:sp>
    </p:spTree>
    <p:extLst>
      <p:ext uri="{BB962C8B-B14F-4D97-AF65-F5344CB8AC3E}">
        <p14:creationId xmlns:p14="http://schemas.microsoft.com/office/powerpoint/2010/main" val="311081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Mercado</a:t>
            </a:r>
            <a:r>
              <a:rPr lang="pt-BR" sz="1400" dirty="0"/>
              <a:t> </a:t>
            </a:r>
            <a:r>
              <a:rPr lang="pt-BR" sz="1400" dirty="0">
                <a:solidFill>
                  <a:schemeClr val="bg1"/>
                </a:solidFill>
              </a:rPr>
              <a:t>Computacional</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383944"/>
            <a:ext cx="11455879" cy="5878532"/>
          </a:xfrm>
          <a:prstGeom prst="rect">
            <a:avLst/>
          </a:prstGeom>
        </p:spPr>
        <p:txBody>
          <a:bodyPr wrap="square">
            <a:spAutoFit/>
          </a:bodyPr>
          <a:lstStyle/>
          <a:p>
            <a:r>
              <a:rPr lang="pt-BR" sz="2400" b="1" dirty="0"/>
              <a:t>Administrador de banco de dados</a:t>
            </a:r>
          </a:p>
          <a:p>
            <a:endParaRPr lang="pt-BR" sz="2400" dirty="0"/>
          </a:p>
          <a:p>
            <a:r>
              <a:rPr lang="pt-BR" sz="2000" dirty="0"/>
              <a:t>O Administrador de banco de dados (DBA - </a:t>
            </a:r>
            <a:r>
              <a:rPr lang="pt-BR" sz="2000" dirty="0" err="1"/>
              <a:t>DataBase</a:t>
            </a:r>
            <a:r>
              <a:rPr lang="pt-BR" sz="2000" dirty="0"/>
              <a:t> Administrator) é responsável por manter e gerenciar bancos de dados, ou sistema de banco de dados. Este profissional gerencia, atualiza, monitora o centro das informações de um sistema.</a:t>
            </a:r>
          </a:p>
          <a:p>
            <a:endParaRPr lang="pt-BR" sz="2000" dirty="0">
              <a:cs typeface="Segoe UI" panose="020B0502040204020203" pitchFamily="34" charset="0"/>
            </a:endParaRPr>
          </a:p>
          <a:p>
            <a:r>
              <a:rPr lang="pt-BR" sz="2000" b="1" dirty="0"/>
              <a:t>Atividades:</a:t>
            </a:r>
            <a:endParaRPr lang="pt-BR" sz="2000" dirty="0"/>
          </a:p>
          <a:p>
            <a:pPr marL="800100" lvl="1" indent="-342900">
              <a:buFont typeface="Arial" panose="020B0604020202020204" pitchFamily="34" charset="0"/>
              <a:buChar char="•"/>
            </a:pPr>
            <a:r>
              <a:rPr lang="pt-BR" sz="2000" dirty="0"/>
              <a:t>Criação e testes de backup para garantir a recuperabilidade dos dados no caso de falha de hardware ou outros problemas severos.</a:t>
            </a:r>
          </a:p>
          <a:p>
            <a:pPr marL="800100" lvl="1" indent="-342900">
              <a:buFont typeface="Arial" panose="020B0604020202020204" pitchFamily="34" charset="0"/>
              <a:buChar char="•"/>
            </a:pPr>
            <a:r>
              <a:rPr lang="pt-BR" sz="2000" dirty="0"/>
              <a:t>Verificar e zelar pela integridade do banco de dados.</a:t>
            </a:r>
          </a:p>
          <a:p>
            <a:pPr marL="800100" lvl="1" indent="-342900">
              <a:buFont typeface="Arial" panose="020B0604020202020204" pitchFamily="34" charset="0"/>
              <a:buChar char="•"/>
            </a:pPr>
            <a:r>
              <a:rPr lang="pt-BR" sz="2000" dirty="0"/>
              <a:t>Ter um controle de acesso aos dados como quem pode acessar e o que pode acessar e talvez quando possa acessar.</a:t>
            </a:r>
          </a:p>
          <a:p>
            <a:pPr marL="800100" lvl="1" indent="-342900">
              <a:buFont typeface="Arial" panose="020B0604020202020204" pitchFamily="34" charset="0"/>
              <a:buChar char="•"/>
            </a:pPr>
            <a:r>
              <a:rPr lang="pt-BR" sz="2000" dirty="0"/>
              <a:t>Garantir o acesso ao banco de dados no maior tempo possível.</a:t>
            </a:r>
          </a:p>
          <a:p>
            <a:pPr marL="800100" lvl="1" indent="-342900">
              <a:buFont typeface="Arial" panose="020B0604020202020204" pitchFamily="34" charset="0"/>
              <a:buChar char="•"/>
            </a:pPr>
            <a:r>
              <a:rPr lang="pt-BR" sz="2000" dirty="0"/>
              <a:t>Garantir o máximo de desempenho para o banco de dados.</a:t>
            </a:r>
          </a:p>
          <a:p>
            <a:pPr marL="800100" lvl="1" indent="-342900">
              <a:buFont typeface="Arial" panose="020B0604020202020204" pitchFamily="34" charset="0"/>
              <a:buChar char="•"/>
            </a:pPr>
            <a:r>
              <a:rPr lang="pt-BR" sz="2000" dirty="0"/>
              <a:t>Auxiliar a equipe de desenvolvimento e a equipe de testes a maximizar o uso e desempenho do banco de dados.</a:t>
            </a:r>
          </a:p>
          <a:p>
            <a:r>
              <a:rPr lang="pt-BR" sz="2400" dirty="0">
                <a:latin typeface="Segoe UI" panose="020B0502040204020203" pitchFamily="34" charset="0"/>
                <a:cs typeface="Segoe UI" panose="020B0502040204020203" pitchFamily="34" charset="0"/>
              </a:rPr>
              <a:t/>
            </a:r>
            <a:br>
              <a:rPr lang="pt-BR" sz="2400" dirty="0">
                <a:latin typeface="Segoe UI" panose="020B0502040204020203" pitchFamily="34" charset="0"/>
                <a:cs typeface="Segoe UI" panose="020B0502040204020203" pitchFamily="34" charset="0"/>
              </a:rPr>
            </a:br>
            <a:endParaRPr lang="pt-BR" sz="2400" dirty="0"/>
          </a:p>
        </p:txBody>
      </p:sp>
    </p:spTree>
    <p:extLst>
      <p:ext uri="{BB962C8B-B14F-4D97-AF65-F5344CB8AC3E}">
        <p14:creationId xmlns:p14="http://schemas.microsoft.com/office/powerpoint/2010/main" val="3078478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Mercado</a:t>
            </a:r>
            <a:r>
              <a:rPr lang="pt-BR" sz="1400" dirty="0"/>
              <a:t> </a:t>
            </a:r>
            <a:r>
              <a:rPr lang="pt-BR" sz="1400" dirty="0">
                <a:solidFill>
                  <a:schemeClr val="bg1"/>
                </a:solidFill>
              </a:rPr>
              <a:t>Computacional</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383944"/>
            <a:ext cx="11455879" cy="4647426"/>
          </a:xfrm>
          <a:prstGeom prst="rect">
            <a:avLst/>
          </a:prstGeom>
        </p:spPr>
        <p:txBody>
          <a:bodyPr wrap="square">
            <a:spAutoFit/>
          </a:bodyPr>
          <a:lstStyle/>
          <a:p>
            <a:r>
              <a:rPr lang="pt-BR" sz="2400" b="1" dirty="0"/>
              <a:t>Analista de redes</a:t>
            </a:r>
          </a:p>
          <a:p>
            <a:endParaRPr lang="pt-BR" sz="2400" dirty="0"/>
          </a:p>
          <a:p>
            <a:r>
              <a:rPr lang="pt-BR" sz="2000" dirty="0"/>
              <a:t>O analista de redes ou administrador de redes tem a incumbência de gerenciar o rede local, bem como recursos computacionais diretamente relacionados à rede.</a:t>
            </a:r>
          </a:p>
          <a:p>
            <a:endParaRPr lang="pt-BR" sz="2000" dirty="0"/>
          </a:p>
          <a:p>
            <a:r>
              <a:rPr lang="pt-BR" sz="2000" dirty="0"/>
              <a:t>É importante que seja familiarizado com os equipamentos e software com os quais trabalha, tendo como forma de comprovação as tão valorizadas certificações, emitidas por grandes empresas através de provas. Exemplos são as MCP, MCSA e MCSE, certificações profissionais da Microsoft; E também a famosa Formação Cisco-CCNA, vista por muitos profissionais como requisito obrigatório para quem deseja garantir sua vaga no mercado de grandes empresas, em início de carreira.</a:t>
            </a:r>
          </a:p>
          <a:p>
            <a:endParaRPr lang="pt-BR" sz="2000" dirty="0">
              <a:cs typeface="Segoe UI" panose="020B0502040204020203" pitchFamily="34" charset="0"/>
            </a:endParaRPr>
          </a:p>
          <a:p>
            <a:endParaRPr lang="pt-BR" sz="2000" dirty="0"/>
          </a:p>
          <a:p>
            <a:r>
              <a:rPr lang="pt-BR" sz="2400" dirty="0">
                <a:latin typeface="Segoe UI" panose="020B0502040204020203" pitchFamily="34" charset="0"/>
                <a:cs typeface="Segoe UI" panose="020B0502040204020203" pitchFamily="34" charset="0"/>
              </a:rPr>
              <a:t/>
            </a:r>
            <a:br>
              <a:rPr lang="pt-BR" sz="2400" dirty="0">
                <a:latin typeface="Segoe UI" panose="020B0502040204020203" pitchFamily="34" charset="0"/>
                <a:cs typeface="Segoe UI" panose="020B0502040204020203" pitchFamily="34" charset="0"/>
              </a:rPr>
            </a:br>
            <a:endParaRPr lang="pt-BR" sz="2400" dirty="0"/>
          </a:p>
        </p:txBody>
      </p:sp>
    </p:spTree>
    <p:extLst>
      <p:ext uri="{BB962C8B-B14F-4D97-AF65-F5344CB8AC3E}">
        <p14:creationId xmlns:p14="http://schemas.microsoft.com/office/powerpoint/2010/main" val="3406229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Mercado</a:t>
            </a:r>
            <a:r>
              <a:rPr lang="pt-BR" sz="1400" dirty="0"/>
              <a:t> </a:t>
            </a:r>
            <a:r>
              <a:rPr lang="pt-BR" sz="1400" dirty="0">
                <a:solidFill>
                  <a:schemeClr val="bg1"/>
                </a:solidFill>
              </a:rPr>
              <a:t>Computacional</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383944"/>
            <a:ext cx="11455879" cy="6494085"/>
          </a:xfrm>
          <a:prstGeom prst="rect">
            <a:avLst/>
          </a:prstGeom>
        </p:spPr>
        <p:txBody>
          <a:bodyPr wrap="square">
            <a:spAutoFit/>
          </a:bodyPr>
          <a:lstStyle/>
          <a:p>
            <a:r>
              <a:rPr lang="pt-BR" sz="2400" b="1" dirty="0"/>
              <a:t>Analista de redes</a:t>
            </a:r>
          </a:p>
          <a:p>
            <a:endParaRPr lang="pt-BR" sz="2400" dirty="0"/>
          </a:p>
          <a:p>
            <a:pPr marL="800100" lvl="1" indent="-342900">
              <a:buFont typeface="Arial" panose="020B0604020202020204" pitchFamily="34" charset="0"/>
              <a:buChar char="•"/>
            </a:pPr>
            <a:r>
              <a:rPr lang="pt-BR" sz="2000" dirty="0"/>
              <a:t>Instalação e ampliação da rede local;</a:t>
            </a:r>
          </a:p>
          <a:p>
            <a:pPr marL="800100" lvl="1" indent="-342900">
              <a:buFont typeface="Arial" panose="020B0604020202020204" pitchFamily="34" charset="0"/>
              <a:buChar char="•"/>
            </a:pPr>
            <a:r>
              <a:rPr lang="pt-BR" sz="2000" dirty="0"/>
              <a:t>Instalar e configurar a máquina gateway da rede local seguindo as orientações "Normas de Utilização do DIN";</a:t>
            </a:r>
          </a:p>
          <a:p>
            <a:pPr marL="800100" lvl="1" indent="-342900">
              <a:buFont typeface="Arial" panose="020B0604020202020204" pitchFamily="34" charset="0"/>
              <a:buChar char="•"/>
            </a:pPr>
            <a:r>
              <a:rPr lang="pt-BR" sz="2000" dirty="0"/>
              <a:t>Orientar e/ou auxiliar os administradores das </a:t>
            </a:r>
            <a:r>
              <a:rPr lang="pt-BR" sz="2000" dirty="0" err="1"/>
              <a:t>sub-redes</a:t>
            </a:r>
            <a:r>
              <a:rPr lang="pt-BR" sz="2000" dirty="0"/>
              <a:t> na instalação/ampliação da </a:t>
            </a:r>
            <a:r>
              <a:rPr lang="pt-BR" sz="2000" dirty="0" err="1"/>
              <a:t>sub-rede</a:t>
            </a:r>
            <a:r>
              <a:rPr lang="pt-BR" sz="2000" dirty="0"/>
              <a:t>; manter em funcionamento a rede local </a:t>
            </a:r>
          </a:p>
          <a:p>
            <a:pPr marL="800100" lvl="1" indent="-342900">
              <a:buFont typeface="Arial" panose="020B0604020202020204" pitchFamily="34" charset="0"/>
              <a:buChar char="•"/>
            </a:pPr>
            <a:r>
              <a:rPr lang="pt-BR" sz="2000" dirty="0"/>
              <a:t>do DIN, disponibilizando e otimizando os recursos computacionais disponíveis; Controlar e acompanhar a performance da rede local e </a:t>
            </a:r>
            <a:r>
              <a:rPr lang="pt-BR" sz="2000" dirty="0" err="1"/>
              <a:t>sub-redes</a:t>
            </a:r>
            <a:r>
              <a:rPr lang="pt-BR" sz="2000" dirty="0"/>
              <a:t> bem como dos equipamentos e sistemas operacionais instalados;</a:t>
            </a:r>
          </a:p>
          <a:p>
            <a:pPr marL="800100" lvl="1" indent="-342900">
              <a:buFont typeface="Arial" panose="020B0604020202020204" pitchFamily="34" charset="0"/>
              <a:buChar char="•"/>
            </a:pPr>
            <a:r>
              <a:rPr lang="pt-BR" sz="2000" dirty="0"/>
              <a:t>Manter atualizado os dados relativos ao DNS das máquinas da rede local;</a:t>
            </a:r>
          </a:p>
          <a:p>
            <a:pPr marL="800100" lvl="1" indent="-342900">
              <a:buFont typeface="Arial" panose="020B0604020202020204" pitchFamily="34" charset="0"/>
              <a:buChar char="•"/>
            </a:pPr>
            <a:r>
              <a:rPr lang="pt-BR" sz="2000" dirty="0"/>
              <a:t>Garantir a integridade e </a:t>
            </a:r>
            <a:r>
              <a:rPr lang="pt-BR" sz="2000" dirty="0" err="1"/>
              <a:t>confidenciabilidade</a:t>
            </a:r>
            <a:r>
              <a:rPr lang="pt-BR" sz="2000" dirty="0"/>
              <a:t> das informações sob seu gerenciamento e verificar ocorrências de infrações e/ou segurança;</a:t>
            </a:r>
          </a:p>
          <a:p>
            <a:pPr marL="800100" lvl="1" indent="-342900">
              <a:buFont typeface="Arial" panose="020B0604020202020204" pitchFamily="34" charset="0"/>
              <a:buChar char="•"/>
            </a:pPr>
            <a:r>
              <a:rPr lang="pt-BR" sz="2000" dirty="0"/>
              <a:t>Promover a utilização de conexão segura entre os usuários do seu domínio.</a:t>
            </a:r>
          </a:p>
          <a:p>
            <a:pPr marL="800100" lvl="1" indent="-342900">
              <a:buFont typeface="Arial" panose="020B0604020202020204" pitchFamily="34" charset="0"/>
              <a:buChar char="•"/>
            </a:pPr>
            <a:r>
              <a:rPr lang="pt-BR" sz="2000" dirty="0"/>
              <a:t>Tendo como foco principal os serviços de Rede e equipamentos a qual a ele compete.</a:t>
            </a:r>
          </a:p>
          <a:p>
            <a:pPr marL="800100" lvl="1" indent="-342900">
              <a:buFont typeface="Arial" panose="020B0604020202020204" pitchFamily="34" charset="0"/>
              <a:buChar char="•"/>
            </a:pPr>
            <a:r>
              <a:rPr lang="pt-BR" sz="2000" dirty="0"/>
              <a:t>Colocar em pratica a política de segurança de redes, além de desenvolvê-la.</a:t>
            </a:r>
          </a:p>
          <a:p>
            <a:endParaRPr lang="pt-BR" sz="2000" dirty="0">
              <a:cs typeface="Segoe UI" panose="020B0502040204020203" pitchFamily="34" charset="0"/>
            </a:endParaRPr>
          </a:p>
          <a:p>
            <a:endParaRPr lang="pt-BR" sz="2000" dirty="0"/>
          </a:p>
          <a:p>
            <a:r>
              <a:rPr lang="pt-BR" sz="2400" dirty="0">
                <a:latin typeface="Segoe UI" panose="020B0502040204020203" pitchFamily="34" charset="0"/>
                <a:cs typeface="Segoe UI" panose="020B0502040204020203" pitchFamily="34" charset="0"/>
              </a:rPr>
              <a:t/>
            </a:r>
            <a:br>
              <a:rPr lang="pt-BR" sz="2400" dirty="0">
                <a:latin typeface="Segoe UI" panose="020B0502040204020203" pitchFamily="34" charset="0"/>
                <a:cs typeface="Segoe UI" panose="020B0502040204020203" pitchFamily="34" charset="0"/>
              </a:rPr>
            </a:br>
            <a:endParaRPr lang="pt-BR" sz="2400" dirty="0"/>
          </a:p>
        </p:txBody>
      </p:sp>
    </p:spTree>
    <p:extLst>
      <p:ext uri="{BB962C8B-B14F-4D97-AF65-F5344CB8AC3E}">
        <p14:creationId xmlns:p14="http://schemas.microsoft.com/office/powerpoint/2010/main" val="3165386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Mercado</a:t>
            </a:r>
            <a:r>
              <a:rPr lang="pt-BR" sz="1400" dirty="0"/>
              <a:t> </a:t>
            </a:r>
            <a:r>
              <a:rPr lang="pt-BR" sz="1400" dirty="0">
                <a:solidFill>
                  <a:schemeClr val="bg1"/>
                </a:solidFill>
              </a:rPr>
              <a:t>Computacional</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211414"/>
            <a:ext cx="11455879" cy="7509748"/>
          </a:xfrm>
          <a:prstGeom prst="rect">
            <a:avLst/>
          </a:prstGeom>
        </p:spPr>
        <p:txBody>
          <a:bodyPr wrap="square">
            <a:spAutoFit/>
          </a:bodyPr>
          <a:lstStyle/>
          <a:p>
            <a:r>
              <a:rPr lang="pt-BR" sz="2400" b="1" dirty="0"/>
              <a:t>Analista de segurança</a:t>
            </a:r>
          </a:p>
          <a:p>
            <a:endParaRPr lang="pt-BR" b="1" dirty="0"/>
          </a:p>
          <a:p>
            <a:r>
              <a:rPr lang="pt-BR" dirty="0"/>
              <a:t>Responsável pela segurança da rede (equipamento, sistemas operacionais de servidores e clientes e programas utilizados). Também monitora tentativas de invasão e uso indevido dos recursos da rede, além de definir e manter as regras de uso dos recursos computacionais da empresa.</a:t>
            </a:r>
          </a:p>
          <a:p>
            <a:endParaRPr lang="pt-BR" b="1" dirty="0"/>
          </a:p>
          <a:p>
            <a:pPr marL="800100" lvl="1" indent="-342900">
              <a:buFont typeface="Arial" panose="020B0604020202020204" pitchFamily="34" charset="0"/>
              <a:buChar char="•"/>
            </a:pPr>
            <a:r>
              <a:rPr lang="pt-BR" dirty="0"/>
              <a:t>Projeto e manutenção do esquema de segurança da rede, incluindo a segurança de equipamentos (acesso físico), dos dados (acesso não- autorizado) e de sistemas operacionais de clientes e servidores; este profissional propõe, implementa e monitora a política de segurança quanto ao uso de recursos computacionais.</a:t>
            </a:r>
          </a:p>
          <a:p>
            <a:pPr marL="800100" lvl="1" indent="-342900">
              <a:buFont typeface="Arial" panose="020B0604020202020204" pitchFamily="34" charset="0"/>
              <a:buChar char="•"/>
            </a:pPr>
            <a:r>
              <a:rPr lang="pt-BR" dirty="0"/>
              <a:t>Configuração e manutenção da segurança de rede; </a:t>
            </a:r>
          </a:p>
          <a:p>
            <a:pPr marL="800100" lvl="1" indent="-342900">
              <a:buFont typeface="Arial" panose="020B0604020202020204" pitchFamily="34" charset="0"/>
              <a:buChar char="•"/>
            </a:pPr>
            <a:r>
              <a:rPr lang="pt-BR" dirty="0"/>
              <a:t>Monitoramento constante de aspectos novos relacionados à segurança (novas técnicas de invasão, novos bugs de segurança encontrados em produtos na rede, </a:t>
            </a:r>
            <a:r>
              <a:rPr lang="pt-BR" dirty="0" err="1"/>
              <a:t>etc</a:t>
            </a:r>
            <a:r>
              <a:rPr lang="pt-BR" dirty="0"/>
              <a:t>).</a:t>
            </a:r>
          </a:p>
          <a:p>
            <a:pPr marL="800100" lvl="1" indent="-342900">
              <a:buFont typeface="Arial" panose="020B0604020202020204" pitchFamily="34" charset="0"/>
              <a:buChar char="•"/>
            </a:pPr>
            <a:r>
              <a:rPr lang="pt-BR" dirty="0"/>
              <a:t>Profundo conhecimento do protocolo TCP/IP e dos sistemas operacionais de clientes e de servidores existentes na empresa; </a:t>
            </a:r>
          </a:p>
          <a:p>
            <a:pPr marL="800100" lvl="1" indent="-342900">
              <a:buFont typeface="Arial" panose="020B0604020202020204" pitchFamily="34" charset="0"/>
              <a:buChar char="•"/>
            </a:pPr>
            <a:r>
              <a:rPr lang="pt-BR" dirty="0"/>
              <a:t>Em algumas empresas, exige-se que o Analista de Segurança também conheça as linguagens de programação utilizadas pela empresa, este profissional é bem mais raro de se encontrar no mercado e seu salário é proporcionalmente maior.</a:t>
            </a:r>
          </a:p>
          <a:p>
            <a:pPr marL="800100" lvl="1" indent="-342900">
              <a:buFont typeface="Arial" panose="020B0604020202020204" pitchFamily="34" charset="0"/>
              <a:buChar char="•"/>
            </a:pPr>
            <a:r>
              <a:rPr lang="pt-BR" dirty="0"/>
              <a:t>Profundo conhecimento de configuração e ?atualização de regras? em firewalls;</a:t>
            </a:r>
          </a:p>
          <a:p>
            <a:pPr marL="800100" lvl="1" indent="-342900">
              <a:buFont typeface="Arial" panose="020B0604020202020204" pitchFamily="34" charset="0"/>
              <a:buChar char="•"/>
            </a:pPr>
            <a:r>
              <a:rPr lang="pt-BR" dirty="0"/>
              <a:t>Conhecimento de protocolos típicos de </a:t>
            </a:r>
            <a:r>
              <a:rPr lang="pt-BR" dirty="0" err="1"/>
              <a:t>inter-redes</a:t>
            </a:r>
            <a:r>
              <a:rPr lang="pt-BR" dirty="0"/>
              <a:t> (Frame Relay, X25, ATM, etc.);</a:t>
            </a:r>
          </a:p>
          <a:p>
            <a:pPr marL="800100" lvl="1" indent="-342900">
              <a:buFont typeface="Arial" panose="020B0604020202020204" pitchFamily="34" charset="0"/>
              <a:buChar char="•"/>
            </a:pPr>
            <a:r>
              <a:rPr lang="pt-BR" dirty="0"/>
              <a:t>Uso de ferramentas de monitoramento de tráfego de rede, incluindo </a:t>
            </a:r>
            <a:r>
              <a:rPr lang="pt-BR" dirty="0" err="1"/>
              <a:t>sniffers</a:t>
            </a:r>
            <a:r>
              <a:rPr lang="pt-BR" dirty="0"/>
              <a:t>.</a:t>
            </a:r>
          </a:p>
          <a:p>
            <a:endParaRPr lang="pt-BR" sz="2400" b="1" dirty="0"/>
          </a:p>
          <a:p>
            <a:endParaRPr lang="pt-BR" sz="2400" dirty="0"/>
          </a:p>
          <a:p>
            <a:endParaRPr lang="pt-BR" sz="2000" dirty="0"/>
          </a:p>
          <a:p>
            <a:r>
              <a:rPr lang="pt-BR" sz="2400" dirty="0">
                <a:latin typeface="Segoe UI" panose="020B0502040204020203" pitchFamily="34" charset="0"/>
                <a:cs typeface="Segoe UI" panose="020B0502040204020203" pitchFamily="34" charset="0"/>
              </a:rPr>
              <a:t/>
            </a:r>
            <a:br>
              <a:rPr lang="pt-BR" sz="2400" dirty="0">
                <a:latin typeface="Segoe UI" panose="020B0502040204020203" pitchFamily="34" charset="0"/>
                <a:cs typeface="Segoe UI" panose="020B0502040204020203" pitchFamily="34" charset="0"/>
              </a:rPr>
            </a:br>
            <a:endParaRPr lang="pt-BR" sz="2400" dirty="0"/>
          </a:p>
        </p:txBody>
      </p:sp>
    </p:spTree>
    <p:extLst>
      <p:ext uri="{BB962C8B-B14F-4D97-AF65-F5344CB8AC3E}">
        <p14:creationId xmlns:p14="http://schemas.microsoft.com/office/powerpoint/2010/main" val="507418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Mercado</a:t>
            </a:r>
            <a:r>
              <a:rPr lang="pt-BR" sz="1400" dirty="0"/>
              <a:t> </a:t>
            </a:r>
            <a:r>
              <a:rPr lang="pt-BR" sz="1400" dirty="0">
                <a:solidFill>
                  <a:schemeClr val="bg1"/>
                </a:solidFill>
              </a:rPr>
              <a:t>Computacional</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297679"/>
            <a:ext cx="11455879" cy="5078313"/>
          </a:xfrm>
          <a:prstGeom prst="rect">
            <a:avLst/>
          </a:prstGeom>
        </p:spPr>
        <p:txBody>
          <a:bodyPr wrap="square">
            <a:spAutoFit/>
          </a:bodyPr>
          <a:lstStyle/>
          <a:p>
            <a:r>
              <a:rPr lang="pt-BR" sz="2400" b="1" dirty="0"/>
              <a:t>Analista de sistemas</a:t>
            </a:r>
          </a:p>
          <a:p>
            <a:endParaRPr lang="pt-BR" sz="2000" b="1" dirty="0"/>
          </a:p>
          <a:p>
            <a:r>
              <a:rPr lang="pt-BR" sz="2000" dirty="0"/>
              <a:t>O analista de sistemas ou atualmente mais conhecido como sistematizador de informações, é aquele que tem como finalidade realizar estudos de processos computacionais para encontrar o melhor e mais racional caminho para que a informação virtual possa ser processada. Este profissional estuda os diversos sistemas existentes entre hardwares e softwares e o usuário final, incluindo seus comportamentos e aplicações.</a:t>
            </a:r>
          </a:p>
          <a:p>
            <a:endParaRPr lang="pt-BR" sz="2000" dirty="0"/>
          </a:p>
          <a:p>
            <a:pPr marL="742950" lvl="1" indent="-285750">
              <a:buFont typeface="Arial" panose="020B0604020202020204" pitchFamily="34" charset="0"/>
              <a:buChar char="•"/>
            </a:pPr>
            <a:r>
              <a:rPr lang="pt-BR" sz="2000" dirty="0"/>
              <a:t>Administração do fluxo de informações geradas e distribuídas por redes de computadores dentro de uma organização</a:t>
            </a:r>
          </a:p>
          <a:p>
            <a:pPr marL="742950" lvl="1" indent="-285750">
              <a:buFont typeface="Arial" panose="020B0604020202020204" pitchFamily="34" charset="0"/>
              <a:buChar char="•"/>
            </a:pPr>
            <a:r>
              <a:rPr lang="pt-BR" sz="2000" dirty="0"/>
              <a:t>Planejamento e organização do processamento, armazenamento, recuperação e disponibilidade das informações</a:t>
            </a:r>
          </a:p>
          <a:p>
            <a:pPr marL="742950" lvl="1" indent="-285750">
              <a:buFont typeface="Arial" panose="020B0604020202020204" pitchFamily="34" charset="0"/>
              <a:buChar char="•"/>
            </a:pPr>
            <a:r>
              <a:rPr lang="pt-BR" sz="2000" dirty="0"/>
              <a:t>Suporte aos usuários e </a:t>
            </a:r>
            <a:r>
              <a:rPr lang="pt-BR" sz="2000" dirty="0" err="1"/>
              <a:t>infra-estrutura</a:t>
            </a:r>
            <a:r>
              <a:rPr lang="pt-BR" sz="2000" dirty="0"/>
              <a:t> tecnológica</a:t>
            </a:r>
          </a:p>
          <a:p>
            <a:pPr marL="742950" lvl="1" indent="-285750">
              <a:buFont typeface="Arial" panose="020B0604020202020204" pitchFamily="34" charset="0"/>
              <a:buChar char="•"/>
            </a:pPr>
            <a:r>
              <a:rPr lang="pt-BR" sz="2000" dirty="0"/>
              <a:t>Gestão de projetos</a:t>
            </a:r>
          </a:p>
          <a:p>
            <a:pPr marL="742950" lvl="1" indent="-285750">
              <a:buFont typeface="Arial" panose="020B0604020202020204" pitchFamily="34" charset="0"/>
              <a:buChar char="•"/>
            </a:pPr>
            <a:r>
              <a:rPr lang="pt-BR" sz="2000" dirty="0"/>
              <a:t>Levantamento de requisitos, análise, especificação, projeto do sistema, programação, testes, homologação, implantação e acompanhamento dos sistemas solicitados por </a:t>
            </a:r>
          </a:p>
          <a:p>
            <a:pPr marL="742950" lvl="1" indent="-285750">
              <a:buFont typeface="Arial" panose="020B0604020202020204" pitchFamily="34" charset="0"/>
              <a:buChar char="•"/>
            </a:pPr>
            <a:r>
              <a:rPr lang="pt-BR" sz="2000" dirty="0"/>
              <a:t>seus usuários Criação de novos produtos e serviços computacionais</a:t>
            </a:r>
          </a:p>
        </p:txBody>
      </p:sp>
    </p:spTree>
    <p:extLst>
      <p:ext uri="{BB962C8B-B14F-4D97-AF65-F5344CB8AC3E}">
        <p14:creationId xmlns:p14="http://schemas.microsoft.com/office/powerpoint/2010/main" val="3457592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Mercado</a:t>
            </a:r>
            <a:r>
              <a:rPr lang="pt-BR" sz="1400" dirty="0"/>
              <a:t> </a:t>
            </a:r>
            <a:r>
              <a:rPr lang="pt-BR" sz="1400" dirty="0">
                <a:solidFill>
                  <a:schemeClr val="bg1"/>
                </a:solidFill>
              </a:rPr>
              <a:t>Computacional</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297679"/>
            <a:ext cx="11455879" cy="4154984"/>
          </a:xfrm>
          <a:prstGeom prst="rect">
            <a:avLst/>
          </a:prstGeom>
        </p:spPr>
        <p:txBody>
          <a:bodyPr wrap="square">
            <a:spAutoFit/>
          </a:bodyPr>
          <a:lstStyle/>
          <a:p>
            <a:r>
              <a:rPr lang="pt-BR" sz="2400" b="1" dirty="0"/>
              <a:t>Analista de suporte</a:t>
            </a:r>
          </a:p>
          <a:p>
            <a:endParaRPr lang="pt-BR" sz="2000" b="1" dirty="0"/>
          </a:p>
          <a:p>
            <a:r>
              <a:rPr lang="pt-BR" sz="2000" dirty="0"/>
              <a:t>O analista de suporte é um profissional de TI especialista em tecnologias, constantemente atualizado com novidades mercadológicas de Hardware e Software. Cuida da manutenção da estrutura física de computadores, da estrutura de Rede de área local de computadores e de sistemas operacionais. Ainda segundo Antonio B Duarte Jr, diretor da </a:t>
            </a:r>
            <a:r>
              <a:rPr lang="pt-BR" sz="2000" dirty="0" err="1"/>
              <a:t>Arth</a:t>
            </a:r>
            <a:r>
              <a:rPr lang="pt-BR" sz="2000" dirty="0"/>
              <a:t> Informática, o Analista de Suporte é também um gestor de pessoas e relacionamentos.</a:t>
            </a:r>
          </a:p>
          <a:p>
            <a:endParaRPr lang="pt-BR" sz="2000" dirty="0"/>
          </a:p>
          <a:p>
            <a:pPr marL="1257300" lvl="2" indent="-342900">
              <a:buFont typeface="Arial" panose="020B0604020202020204" pitchFamily="34" charset="0"/>
              <a:buChar char="•"/>
            </a:pPr>
            <a:r>
              <a:rPr lang="pt-BR" sz="2000" dirty="0"/>
              <a:t>Instalar e manter os diversos Sistemas Operacionais;</a:t>
            </a:r>
          </a:p>
          <a:p>
            <a:pPr marL="1257300" lvl="2" indent="-342900">
              <a:buFont typeface="Arial" panose="020B0604020202020204" pitchFamily="34" charset="0"/>
              <a:buChar char="•"/>
            </a:pPr>
            <a:r>
              <a:rPr lang="pt-BR" sz="2000" dirty="0"/>
              <a:t>Instalar e manter a comunicação digital (correio eletrônico, WEB, FTP, VPN, etc.):</a:t>
            </a:r>
          </a:p>
          <a:p>
            <a:pPr marL="1257300" lvl="2" indent="-342900">
              <a:buFont typeface="Arial" panose="020B0604020202020204" pitchFamily="34" charset="0"/>
              <a:buChar char="•"/>
            </a:pPr>
            <a:r>
              <a:rPr lang="pt-BR" sz="2000" dirty="0"/>
              <a:t>Instalar e manter sistemas de gestão (ERP);</a:t>
            </a:r>
          </a:p>
          <a:p>
            <a:pPr marL="1257300" lvl="2" indent="-342900">
              <a:buFont typeface="Arial" panose="020B0604020202020204" pitchFamily="34" charset="0"/>
              <a:buChar char="•"/>
            </a:pPr>
            <a:r>
              <a:rPr lang="pt-BR" sz="2000" dirty="0"/>
              <a:t>Instalar e manter sistemas de banco de dados (SGBD);</a:t>
            </a:r>
          </a:p>
          <a:p>
            <a:pPr marL="1257300" lvl="2" indent="-342900">
              <a:buFont typeface="Arial" panose="020B0604020202020204" pitchFamily="34" charset="0"/>
              <a:buChar char="•"/>
            </a:pPr>
            <a:r>
              <a:rPr lang="pt-BR" sz="2000" dirty="0"/>
              <a:t>Suporte aos usuários da empresa ou organização ;</a:t>
            </a:r>
          </a:p>
        </p:txBody>
      </p:sp>
    </p:spTree>
    <p:extLst>
      <p:ext uri="{BB962C8B-B14F-4D97-AF65-F5344CB8AC3E}">
        <p14:creationId xmlns:p14="http://schemas.microsoft.com/office/powerpoint/2010/main" val="20716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Introdução a computação</a:t>
            </a:r>
            <a:r>
              <a:rPr lang="pt-BR" sz="1400" b="0" i="0" u="none" strike="noStrike" dirty="0">
                <a:solidFill>
                  <a:srgbClr val="000000"/>
                </a:solidFill>
                <a:effectLst/>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1279195" y="1905506"/>
            <a:ext cx="9633610" cy="1815882"/>
          </a:xfrm>
          <a:prstGeom prst="rect">
            <a:avLst/>
          </a:prstGeom>
        </p:spPr>
        <p:txBody>
          <a:bodyPr wrap="square">
            <a:spAutoFit/>
          </a:bodyPr>
          <a:lstStyle/>
          <a:p>
            <a:r>
              <a:rPr lang="pt-BR" sz="2400" b="0" i="0" u="none" strike="noStrike" dirty="0">
                <a:solidFill>
                  <a:srgbClr val="000000"/>
                </a:solidFill>
                <a:effectLst/>
              </a:rPr>
              <a:t>O que é um computador?</a:t>
            </a:r>
          </a:p>
          <a:p>
            <a:endParaRPr lang="pt-BR" sz="2400" dirty="0"/>
          </a:p>
          <a:p>
            <a:pPr lvl="1"/>
            <a:r>
              <a:rPr lang="pt-BR" sz="2000" dirty="0">
                <a:latin typeface="Segoe UI" panose="020B0502040204020203" pitchFamily="34" charset="0"/>
                <a:cs typeface="Segoe UI" panose="020B0502040204020203" pitchFamily="34" charset="0"/>
              </a:rPr>
              <a:t>O computador é uma máquina eletrônica que permite processar dados. O termo provém do latim </a:t>
            </a:r>
            <a:r>
              <a:rPr lang="pt-BR" sz="2000" dirty="0" err="1">
                <a:latin typeface="Segoe UI" panose="020B0502040204020203" pitchFamily="34" charset="0"/>
                <a:cs typeface="Segoe UI" panose="020B0502040204020203" pitchFamily="34" charset="0"/>
              </a:rPr>
              <a:t>computare</a:t>
            </a:r>
            <a:r>
              <a:rPr lang="pt-BR" sz="2000" dirty="0">
                <a:latin typeface="Segoe UI" panose="020B0502040204020203" pitchFamily="34" charset="0"/>
                <a:cs typeface="Segoe UI" panose="020B0502040204020203" pitchFamily="34" charset="0"/>
              </a:rPr>
              <a:t> (“calcular”).</a:t>
            </a:r>
            <a:r>
              <a:rPr lang="pt-BR" sz="2400" dirty="0">
                <a:latin typeface="Segoe UI" panose="020B0502040204020203" pitchFamily="34" charset="0"/>
                <a:cs typeface="Segoe UI" panose="020B0502040204020203" pitchFamily="34" charset="0"/>
              </a:rPr>
              <a:t/>
            </a:r>
            <a:br>
              <a:rPr lang="pt-BR" sz="2400" dirty="0">
                <a:latin typeface="Segoe UI" panose="020B0502040204020203" pitchFamily="34" charset="0"/>
                <a:cs typeface="Segoe UI" panose="020B0502040204020203" pitchFamily="34" charset="0"/>
              </a:rPr>
            </a:br>
            <a:endParaRPr lang="pt-BR" sz="2400" dirty="0"/>
          </a:p>
        </p:txBody>
      </p:sp>
    </p:spTree>
    <p:extLst>
      <p:ext uri="{BB962C8B-B14F-4D97-AF65-F5344CB8AC3E}">
        <p14:creationId xmlns:p14="http://schemas.microsoft.com/office/powerpoint/2010/main" val="2700725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Mercado</a:t>
            </a:r>
            <a:r>
              <a:rPr lang="pt-BR" sz="1400" dirty="0"/>
              <a:t> </a:t>
            </a:r>
            <a:r>
              <a:rPr lang="pt-BR" sz="1400" dirty="0">
                <a:solidFill>
                  <a:schemeClr val="bg1"/>
                </a:solidFill>
              </a:rPr>
              <a:t>Computacional</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297679"/>
            <a:ext cx="11455879" cy="4770537"/>
          </a:xfrm>
          <a:prstGeom prst="rect">
            <a:avLst/>
          </a:prstGeom>
        </p:spPr>
        <p:txBody>
          <a:bodyPr wrap="square">
            <a:spAutoFit/>
          </a:bodyPr>
          <a:lstStyle/>
          <a:p>
            <a:r>
              <a:rPr lang="pt-BR" sz="2400" b="1" dirty="0"/>
              <a:t>Designer</a:t>
            </a:r>
          </a:p>
          <a:p>
            <a:endParaRPr lang="pt-BR" sz="2000" b="1" dirty="0"/>
          </a:p>
          <a:p>
            <a:r>
              <a:rPr lang="pt-BR" sz="2000" dirty="0"/>
              <a:t>O designer gráfico é o profissional habilitado a efetuar atividades relacionadas ao design gráfico. Logo, o designer gráfico é aquele profissional que traz ordem estrutural e forma à informação visual impressa. Exemplos de produtos do trabalho de um designer gráfico são as páginas diagramadas de um livro ou uma revista, a configuração visual de uma embalagem, logotipos de empresas e instituições, fontes tipográficas, entre outros. O escopo de sua atividade pode também se estender à reflexão das possibilidades de estruturação visual das mensagens e sua repercussão social: assim como um arquiteto não apenas projeta edifícios mas também reflete acerca da organização do contexto urbanístico de um assentamento humano, é papel do designer gráfico não apenas desenvolver soluções visuais de comunicação, mas também refletir acerca do atual âmbito de produção e consumo de mensagens.</a:t>
            </a:r>
          </a:p>
          <a:p>
            <a:endParaRPr lang="pt-BR" sz="2000" dirty="0"/>
          </a:p>
          <a:p>
            <a:r>
              <a:rPr lang="pt-BR" sz="2000" dirty="0"/>
              <a:t>São de relevância para o designer gráfico exercer sua atividade o domínio sobre as tecnologias que lhe servem de ferramenta, e a construção de um repertório visual e de cultura geral amplos.</a:t>
            </a:r>
          </a:p>
          <a:p>
            <a:pPr marL="1257300" lvl="2" indent="-342900">
              <a:buFont typeface="Arial" panose="020B0604020202020204" pitchFamily="34" charset="0"/>
              <a:buChar char="•"/>
            </a:pPr>
            <a:endParaRPr lang="pt-BR" sz="2000" dirty="0"/>
          </a:p>
        </p:txBody>
      </p:sp>
    </p:spTree>
    <p:extLst>
      <p:ext uri="{BB962C8B-B14F-4D97-AF65-F5344CB8AC3E}">
        <p14:creationId xmlns:p14="http://schemas.microsoft.com/office/powerpoint/2010/main" val="1215752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Mercado</a:t>
            </a:r>
            <a:r>
              <a:rPr lang="pt-BR" sz="1400" dirty="0"/>
              <a:t> </a:t>
            </a:r>
            <a:r>
              <a:rPr lang="pt-BR" sz="1400" dirty="0">
                <a:solidFill>
                  <a:schemeClr val="bg1"/>
                </a:solidFill>
              </a:rPr>
              <a:t>Computacional</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297679"/>
            <a:ext cx="11455879" cy="3662541"/>
          </a:xfrm>
          <a:prstGeom prst="rect">
            <a:avLst/>
          </a:prstGeom>
        </p:spPr>
        <p:txBody>
          <a:bodyPr wrap="square">
            <a:spAutoFit/>
          </a:bodyPr>
          <a:lstStyle/>
          <a:p>
            <a:r>
              <a:rPr lang="pt-BR" sz="2400" b="1" dirty="0"/>
              <a:t>Programador web</a:t>
            </a:r>
          </a:p>
          <a:p>
            <a:endParaRPr lang="pt-BR" sz="2400" b="1" dirty="0"/>
          </a:p>
          <a:p>
            <a:r>
              <a:rPr lang="pt-BR" sz="2400" b="1" dirty="0"/>
              <a:t>	</a:t>
            </a:r>
            <a:r>
              <a:rPr lang="pt-BR" sz="2000" dirty="0"/>
              <a:t>Um profissional de programação web é responsável pelo desenvolvimento de sites, portais, fóruns e aplicações voltadas para o ambiente da internet. Normalmente estes serviços podem ser acessados por meio de um navegador e ficam hospedados em servidores web.</a:t>
            </a:r>
            <a:endParaRPr lang="pt-BR" sz="2000" b="1" dirty="0"/>
          </a:p>
          <a:p>
            <a:endParaRPr lang="pt-BR" sz="2000" b="1" dirty="0"/>
          </a:p>
          <a:p>
            <a:pPr marL="1200150" lvl="2" indent="-285750">
              <a:buFont typeface="Arial" panose="020B0604020202020204" pitchFamily="34" charset="0"/>
              <a:buChar char="•"/>
            </a:pPr>
            <a:r>
              <a:rPr lang="pt-BR" sz="2000" dirty="0"/>
              <a:t>Programação do código de sites, portais, sistemas para a internet;</a:t>
            </a:r>
          </a:p>
          <a:p>
            <a:pPr marL="1200150" lvl="2" indent="-285750">
              <a:buFont typeface="Arial" panose="020B0604020202020204" pitchFamily="34" charset="0"/>
              <a:buChar char="•"/>
            </a:pPr>
            <a:r>
              <a:rPr lang="pt-BR" sz="2000" dirty="0"/>
              <a:t>Cuidar da segurança de uma aplicação na internet;</a:t>
            </a:r>
          </a:p>
          <a:p>
            <a:pPr marL="1200150" lvl="2" indent="-285750">
              <a:buFont typeface="Arial" panose="020B0604020202020204" pitchFamily="34" charset="0"/>
              <a:buChar char="•"/>
            </a:pPr>
            <a:r>
              <a:rPr lang="pt-BR" sz="2000" dirty="0"/>
              <a:t>Aplicar formas de melhorar a performance do site;</a:t>
            </a:r>
          </a:p>
          <a:p>
            <a:pPr marL="1200150" lvl="2" indent="-285750">
              <a:buFont typeface="Arial" panose="020B0604020202020204" pitchFamily="34" charset="0"/>
              <a:buChar char="•"/>
            </a:pPr>
            <a:r>
              <a:rPr lang="pt-BR" sz="2000" dirty="0"/>
              <a:t>Criar sistemas de </a:t>
            </a:r>
            <a:r>
              <a:rPr lang="pt-BR" sz="2000" dirty="0" err="1"/>
              <a:t>backend</a:t>
            </a:r>
            <a:r>
              <a:rPr lang="pt-BR" sz="2000" dirty="0"/>
              <a:t> de softwares;</a:t>
            </a:r>
          </a:p>
          <a:p>
            <a:pPr marL="1200150" lvl="2" indent="-285750">
              <a:buFont typeface="Arial" panose="020B0604020202020204" pitchFamily="34" charset="0"/>
              <a:buChar char="•"/>
            </a:pPr>
            <a:r>
              <a:rPr lang="pt-BR" sz="2000" dirty="0"/>
              <a:t>Portar aplicações desktop para a web.</a:t>
            </a:r>
          </a:p>
        </p:txBody>
      </p:sp>
    </p:spTree>
    <p:extLst>
      <p:ext uri="{BB962C8B-B14F-4D97-AF65-F5344CB8AC3E}">
        <p14:creationId xmlns:p14="http://schemas.microsoft.com/office/powerpoint/2010/main" val="3544178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Mercado</a:t>
            </a:r>
            <a:r>
              <a:rPr lang="pt-BR" sz="1400" dirty="0"/>
              <a:t> </a:t>
            </a:r>
            <a:r>
              <a:rPr lang="pt-BR" sz="1400" dirty="0">
                <a:solidFill>
                  <a:schemeClr val="bg1"/>
                </a:solidFill>
              </a:rPr>
              <a:t>Computacional</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297679"/>
            <a:ext cx="11455879" cy="5447645"/>
          </a:xfrm>
          <a:prstGeom prst="rect">
            <a:avLst/>
          </a:prstGeom>
        </p:spPr>
        <p:txBody>
          <a:bodyPr wrap="square">
            <a:spAutoFit/>
          </a:bodyPr>
          <a:lstStyle/>
          <a:p>
            <a:r>
              <a:rPr lang="pt-BR" sz="2400" b="1" dirty="0"/>
              <a:t>Programador Desktop</a:t>
            </a:r>
          </a:p>
          <a:p>
            <a:endParaRPr lang="pt-BR" sz="2400" b="1" dirty="0"/>
          </a:p>
          <a:p>
            <a:r>
              <a:rPr lang="pt-BR" sz="2000" dirty="0"/>
              <a:t>Um programador pode ser alguém que desenvolve ou faz manutenção de software em um grande sistema mainframe ou alguém que desenvolve software primariamente para uso em computadores pessoais.</a:t>
            </a:r>
            <a:endParaRPr lang="pt-BR" sz="2000" b="1" dirty="0"/>
          </a:p>
          <a:p>
            <a:endParaRPr lang="pt-BR" sz="2000" b="1" dirty="0"/>
          </a:p>
          <a:p>
            <a:pPr marL="742950" lvl="1" indent="-285750">
              <a:buFont typeface="Arial" panose="020B0604020202020204" pitchFamily="34" charset="0"/>
              <a:buChar char="•"/>
            </a:pPr>
            <a:r>
              <a:rPr lang="pt-BR" sz="2000" dirty="0"/>
              <a:t>listar ou ler as especificações de programas, detalhadas por um analista de sistemas, e que mostram passo a passo as tarefas que o computador precisa executar;</a:t>
            </a:r>
          </a:p>
          <a:p>
            <a:pPr marL="742950" lvl="1" indent="-285750">
              <a:buFont typeface="Arial" panose="020B0604020202020204" pitchFamily="34" charset="0"/>
              <a:buChar char="•"/>
            </a:pPr>
            <a:r>
              <a:rPr lang="pt-BR" sz="2000" dirty="0"/>
              <a:t>analisar o problema e a melhor forma para solucioná-lo;</a:t>
            </a:r>
          </a:p>
          <a:p>
            <a:pPr marL="742950" lvl="1" indent="-285750">
              <a:buFont typeface="Arial" panose="020B0604020202020204" pitchFamily="34" charset="0"/>
              <a:buChar char="•"/>
            </a:pPr>
            <a:r>
              <a:rPr lang="pt-BR" sz="2000" dirty="0"/>
              <a:t>preparar diagramas para mostrar a sequência de procedimentos a ser adotada pela máquina;</a:t>
            </a:r>
          </a:p>
          <a:p>
            <a:pPr marL="742950" lvl="1" indent="-285750">
              <a:buFont typeface="Arial" panose="020B0604020202020204" pitchFamily="34" charset="0"/>
              <a:buChar char="•"/>
            </a:pPr>
            <a:r>
              <a:rPr lang="pt-BR" sz="2000" dirty="0"/>
              <a:t>codificar essas instruções para uma linguagem de computador;</a:t>
            </a:r>
          </a:p>
          <a:p>
            <a:pPr marL="742950" lvl="1" indent="-285750">
              <a:buFont typeface="Arial" panose="020B0604020202020204" pitchFamily="34" charset="0"/>
              <a:buChar char="•"/>
            </a:pPr>
            <a:r>
              <a:rPr lang="pt-BR" sz="2000" dirty="0"/>
              <a:t>depois de prontas e implantadas as instruções, o programador deve testar todo o sistema, através de simulação, para verificar falhas e possíveis adequações;</a:t>
            </a:r>
          </a:p>
          <a:p>
            <a:pPr marL="742950" lvl="1" indent="-285750">
              <a:buFont typeface="Arial" panose="020B0604020202020204" pitchFamily="34" charset="0"/>
              <a:buChar char="•"/>
            </a:pPr>
            <a:r>
              <a:rPr lang="pt-BR" sz="2000" dirty="0"/>
              <a:t>se houver acessórios (impressoras, placas de fax) conectados ao sistema, reescrever os programas de controle desses acessórios para que se tornem compatíveis com as novidades;</a:t>
            </a:r>
          </a:p>
          <a:p>
            <a:pPr marL="742950" lvl="1" indent="-285750">
              <a:buFont typeface="Arial" panose="020B0604020202020204" pitchFamily="34" charset="0"/>
              <a:buChar char="•"/>
            </a:pPr>
            <a:r>
              <a:rPr lang="pt-BR" sz="2000" dirty="0"/>
              <a:t>testar todas as modificações até que não haja mais problemas e conferir sua eficiência com o analista de sistemas.</a:t>
            </a:r>
          </a:p>
          <a:p>
            <a:pPr marL="1200150" lvl="2" indent="-285750">
              <a:buFont typeface="Arial" panose="020B0604020202020204" pitchFamily="34" charset="0"/>
              <a:buChar char="•"/>
            </a:pPr>
            <a:endParaRPr lang="pt-BR" sz="2000" dirty="0"/>
          </a:p>
        </p:txBody>
      </p:sp>
    </p:spTree>
    <p:extLst>
      <p:ext uri="{BB962C8B-B14F-4D97-AF65-F5344CB8AC3E}">
        <p14:creationId xmlns:p14="http://schemas.microsoft.com/office/powerpoint/2010/main" val="435786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Mercado</a:t>
            </a:r>
            <a:r>
              <a:rPr lang="pt-BR" sz="1400" dirty="0"/>
              <a:t> </a:t>
            </a:r>
            <a:r>
              <a:rPr lang="pt-BR" sz="1400" dirty="0">
                <a:solidFill>
                  <a:schemeClr val="bg1"/>
                </a:solidFill>
              </a:rPr>
              <a:t>Computacional</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297679"/>
            <a:ext cx="11455879" cy="6709529"/>
          </a:xfrm>
          <a:prstGeom prst="rect">
            <a:avLst/>
          </a:prstGeom>
        </p:spPr>
        <p:txBody>
          <a:bodyPr wrap="square">
            <a:spAutoFit/>
          </a:bodyPr>
          <a:lstStyle/>
          <a:p>
            <a:r>
              <a:rPr lang="pt-BR" sz="2400" b="1" dirty="0"/>
              <a:t>Programador Mobile</a:t>
            </a:r>
          </a:p>
          <a:p>
            <a:endParaRPr lang="pt-BR" sz="2400" b="1" dirty="0"/>
          </a:p>
          <a:p>
            <a:r>
              <a:rPr lang="pt-BR" dirty="0">
                <a:effectLst/>
              </a:rPr>
              <a:t>O(a) Desenvolvedor(a) Mobile é responsável, resumidamente, pelo desenvolvimento de softwares e recursos para dispositivos móveis, que podem englobar desde sistemas extranet, intranet até aplicativos, de acordo com as necessidades da empresa ou cliente para quem ele(a) trabalha. </a:t>
            </a:r>
          </a:p>
          <a:p>
            <a:endParaRPr lang="pt-BR" dirty="0">
              <a:effectLst/>
            </a:endParaRPr>
          </a:p>
          <a:p>
            <a:r>
              <a:rPr lang="pt-BR" dirty="0">
                <a:effectLst/>
              </a:rPr>
              <a:t>Este(a) profissional precisa ter o conhecimento técnico e lógico para desenvolver soluções tão completas quanto as para desktop e web, mas com a responsividade e as adaptações necessárias para que caibam no bolso (literalmente) dos usuários, sejam eles funcionários ou clientes da empresa. </a:t>
            </a:r>
          </a:p>
          <a:p>
            <a:endParaRPr lang="pt-BR" dirty="0"/>
          </a:p>
          <a:p>
            <a:r>
              <a:rPr lang="pt-BR" dirty="0">
                <a:effectLst/>
              </a:rPr>
              <a:t>O(a) Desenvolvedor Mobile atua no desenvolvimento de aplicativos ou sistemas, programando nativamente ou por meio de outras linguagens, para dispositivos móveis. Os principais sistemas operacionais mobile utilizados no mundo atualmente são o Android, da Google, e o iOS, da Apple. </a:t>
            </a:r>
          </a:p>
          <a:p>
            <a:endParaRPr lang="pt-BR" dirty="0"/>
          </a:p>
          <a:p>
            <a:r>
              <a:rPr lang="pt-BR" dirty="0">
                <a:effectLst/>
              </a:rPr>
              <a:t>Este(a) profissional é responsável por todo o projeto de desenvolvimento, desde a análise das necessidades do cliente, planejamento dos recursos do aplicativo, desenvolvimento, implantação de arquitetura, ferramentas e recursos, até a realização e configuração de testes.</a:t>
            </a:r>
            <a:br>
              <a:rPr lang="pt-BR" dirty="0">
                <a:effectLst/>
              </a:rPr>
            </a:br>
            <a:r>
              <a:rPr lang="pt-BR" dirty="0">
                <a:effectLst/>
              </a:rPr>
              <a:t/>
            </a:r>
            <a:br>
              <a:rPr lang="pt-BR" dirty="0">
                <a:effectLst/>
              </a:rPr>
            </a:br>
            <a:r>
              <a:rPr lang="pt-BR" dirty="0">
                <a:effectLst/>
              </a:rPr>
              <a:t>Fonte: http://tutano.trampos.co/14404-guia-de-profissoes-desenvolvedora-mobile/ </a:t>
            </a:r>
          </a:p>
          <a:p>
            <a:r>
              <a:rPr lang="pt-BR" dirty="0"/>
              <a:t/>
            </a:r>
            <a:br>
              <a:rPr lang="pt-BR" dirty="0"/>
            </a:br>
            <a:endParaRPr lang="pt-BR" dirty="0"/>
          </a:p>
          <a:p>
            <a:endParaRPr lang="pt-BR" sz="2000" b="1" dirty="0"/>
          </a:p>
          <a:p>
            <a:pPr lvl="2"/>
            <a:endParaRPr lang="pt-BR" sz="2000" dirty="0"/>
          </a:p>
        </p:txBody>
      </p:sp>
    </p:spTree>
    <p:extLst>
      <p:ext uri="{BB962C8B-B14F-4D97-AF65-F5344CB8AC3E}">
        <p14:creationId xmlns:p14="http://schemas.microsoft.com/office/powerpoint/2010/main" val="39880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4"/>
          <p:cNvSpPr txBox="1">
            <a:spLocks/>
          </p:cNvSpPr>
          <p:nvPr/>
        </p:nvSpPr>
        <p:spPr>
          <a:xfrm>
            <a:off x="0" y="2213557"/>
            <a:ext cx="12192000" cy="1701619"/>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lt1"/>
              </a:buClr>
              <a:buSzPts val="5400"/>
              <a:buFont typeface="Calibri"/>
              <a:buNone/>
            </a:pPr>
            <a:r>
              <a:rPr lang="pt-BR" sz="5400" dirty="0">
                <a:solidFill>
                  <a:schemeClr val="lt1"/>
                </a:solidFill>
                <a:latin typeface="Calibri"/>
                <a:ea typeface="Calibri"/>
                <a:cs typeface="Calibri"/>
                <a:sym typeface="Calibri"/>
              </a:rPr>
              <a:t>Logica de Programação</a:t>
            </a:r>
          </a:p>
        </p:txBody>
      </p:sp>
      <p:sp>
        <p:nvSpPr>
          <p:cNvPr id="5" name="Shape 85"/>
          <p:cNvSpPr txBox="1">
            <a:spLocks/>
          </p:cNvSpPr>
          <p:nvPr/>
        </p:nvSpPr>
        <p:spPr>
          <a:xfrm>
            <a:off x="0" y="3915177"/>
            <a:ext cx="12192000" cy="698679"/>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914400" lvl="2" indent="0">
              <a:spcBef>
                <a:spcPts val="0"/>
              </a:spcBef>
              <a:buClr>
                <a:schemeClr val="lt1"/>
              </a:buClr>
              <a:buSzPts val="3000"/>
              <a:buNone/>
            </a:pPr>
            <a:r>
              <a:rPr lang="pt-BR" sz="3200" dirty="0">
                <a:solidFill>
                  <a:schemeClr val="lt1"/>
                </a:solidFill>
                <a:ea typeface="Calibri"/>
                <a:cs typeface="Calibri"/>
                <a:sym typeface="Calibri"/>
              </a:rPr>
              <a:t>Programação C# - Linguagens de Programação</a:t>
            </a:r>
            <a:endParaRPr lang="pt-BR" sz="3000" dirty="0">
              <a:solidFill>
                <a:schemeClr val="lt1"/>
              </a:solidFill>
              <a:latin typeface="Calibri"/>
              <a:ea typeface="Calibri"/>
              <a:cs typeface="Calibri"/>
              <a:sym typeface="Calibri"/>
            </a:endParaRPr>
          </a:p>
        </p:txBody>
      </p:sp>
      <p:pic>
        <p:nvPicPr>
          <p:cNvPr id="6" name="Shape 86"/>
          <p:cNvPicPr preferRelativeResize="0"/>
          <p:nvPr/>
        </p:nvPicPr>
        <p:blipFill rotWithShape="1">
          <a:blip r:embed="rId2">
            <a:alphaModFix/>
          </a:blip>
          <a:srcRect/>
          <a:stretch/>
        </p:blipFill>
        <p:spPr>
          <a:xfrm>
            <a:off x="9334500" y="2000250"/>
            <a:ext cx="2857500" cy="2857500"/>
          </a:xfrm>
          <a:prstGeom prst="rect">
            <a:avLst/>
          </a:prstGeom>
          <a:noFill/>
          <a:ln>
            <a:noFill/>
          </a:ln>
          <a:effectLst>
            <a:outerShdw blurRad="190500" algn="tl" rotWithShape="0">
              <a:srgbClr val="000000">
                <a:alpha val="69803"/>
              </a:srgbClr>
            </a:outerShdw>
          </a:effectLst>
        </p:spPr>
      </p:pic>
      <p:sp>
        <p:nvSpPr>
          <p:cNvPr id="7" name="Retângulo 6"/>
          <p:cNvSpPr/>
          <p:nvPr/>
        </p:nvSpPr>
        <p:spPr>
          <a:xfrm>
            <a:off x="9615488" y="2213557"/>
            <a:ext cx="2300287" cy="2229856"/>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Picture 8" descr="esultado de imagem para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690" y="200025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254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Linguagens de Programação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297679"/>
            <a:ext cx="11455879" cy="5139869"/>
          </a:xfrm>
          <a:prstGeom prst="rect">
            <a:avLst/>
          </a:prstGeom>
        </p:spPr>
        <p:txBody>
          <a:bodyPr wrap="square">
            <a:spAutoFit/>
          </a:bodyPr>
          <a:lstStyle/>
          <a:p>
            <a:r>
              <a:rPr lang="pt-BR" sz="2400" b="1" dirty="0"/>
              <a:t>Linguagens de programação</a:t>
            </a:r>
          </a:p>
          <a:p>
            <a:endParaRPr lang="pt-BR" sz="2400" b="1" dirty="0"/>
          </a:p>
          <a:p>
            <a:r>
              <a:rPr lang="pt-BR" sz="2000" dirty="0"/>
              <a:t>linguagens de programação são </a:t>
            </a:r>
            <a:r>
              <a:rPr lang="pt-BR" sz="2000" b="1" dirty="0"/>
              <a:t>padrões de codificação binária</a:t>
            </a:r>
            <a:r>
              <a:rPr lang="pt-BR" sz="2000" dirty="0"/>
              <a:t>, com sintaxe e semânticas específicas. Desta forma, capazes de criar instruções para máquinas. Graças a esses conjuntos de códigos e recursos, é possível criar programas e sistemas para resolver os mais diversos problemas do cotidiano.</a:t>
            </a:r>
          </a:p>
          <a:p>
            <a:endParaRPr lang="pt-BR" sz="2000" dirty="0"/>
          </a:p>
          <a:p>
            <a:r>
              <a:rPr lang="pt-BR" sz="2000" dirty="0"/>
              <a:t>O humano fala através de um idioma, já o computador entende binário. Então para que ambas as partes consigam se comunicar, é necessário um intermediário: uma linguagem de programação.</a:t>
            </a:r>
          </a:p>
          <a:p>
            <a:endParaRPr lang="pt-BR" sz="2000" dirty="0"/>
          </a:p>
          <a:p>
            <a:r>
              <a:rPr lang="pt-BR" sz="2000" dirty="0"/>
              <a:t>Através dela, é possível programar  de uma forma que um compilador traduza as instruções para o computador (em binário). De outra forma, caso seja uma linguagem interpretada, as instruções seriam repassadas a um interpretador para a sua execução.</a:t>
            </a:r>
          </a:p>
          <a:p>
            <a:endParaRPr lang="pt-BR" sz="2000" dirty="0"/>
          </a:p>
          <a:p>
            <a:r>
              <a:rPr lang="pt-BR" sz="2000" dirty="0"/>
              <a:t>Resumindo, linguagens de programação existem para ser o </a:t>
            </a:r>
            <a:r>
              <a:rPr lang="pt-BR" sz="2000" b="1" dirty="0"/>
              <a:t>canal de comunicação</a:t>
            </a:r>
            <a:r>
              <a:rPr lang="pt-BR" sz="2000" dirty="0"/>
              <a:t> de um programador com o hardware (máquina).</a:t>
            </a:r>
          </a:p>
          <a:p>
            <a:endParaRPr lang="pt-BR" sz="2000" dirty="0"/>
          </a:p>
        </p:txBody>
      </p:sp>
    </p:spTree>
    <p:extLst>
      <p:ext uri="{BB962C8B-B14F-4D97-AF65-F5344CB8AC3E}">
        <p14:creationId xmlns:p14="http://schemas.microsoft.com/office/powerpoint/2010/main" val="2229423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Linguagens de Programação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414069" y="1383944"/>
            <a:ext cx="11455878" cy="4093428"/>
          </a:xfrm>
          <a:prstGeom prst="rect">
            <a:avLst/>
          </a:prstGeom>
        </p:spPr>
        <p:txBody>
          <a:bodyPr wrap="square">
            <a:spAutoFit/>
          </a:bodyPr>
          <a:lstStyle/>
          <a:p>
            <a:r>
              <a:rPr lang="pt-BR" sz="2000" b="1" dirty="0">
                <a:solidFill>
                  <a:srgbClr val="000000"/>
                </a:solidFill>
              </a:rPr>
              <a:t>Primeiras Linguagens?</a:t>
            </a:r>
            <a:endParaRPr lang="pt-BR" sz="2000" b="1" i="0" u="none" strike="noStrike" dirty="0">
              <a:solidFill>
                <a:srgbClr val="000000"/>
              </a:solidFill>
              <a:effectLst/>
            </a:endParaRPr>
          </a:p>
          <a:p>
            <a:endParaRPr lang="pt-BR" sz="2000" b="1" dirty="0">
              <a:solidFill>
                <a:srgbClr val="000000"/>
              </a:solidFill>
            </a:endParaRPr>
          </a:p>
          <a:p>
            <a:r>
              <a:rPr lang="pt-BR" sz="2000" dirty="0"/>
              <a:t>As primeiras linguagens há surgir foram as chamadas linguagens de baixo nível, muito próximas da tecnologia e fortemente condicionadas por ela, na qual se incluem as linguagens máquina, em que as instruções eram meras sequências de bits. O Programador escrevia seus comandos em código binário.</a:t>
            </a:r>
          </a:p>
          <a:p>
            <a:endParaRPr lang="pt-BR" sz="2000" dirty="0"/>
          </a:p>
          <a:p>
            <a:r>
              <a:rPr lang="pt-BR" sz="2000" dirty="0"/>
              <a:t>A iniciativa no sentido de elevar a programação surgiu com o aparecimento das linguagens </a:t>
            </a:r>
            <a:r>
              <a:rPr lang="pt-BR" sz="2000" dirty="0" err="1"/>
              <a:t>assembly</a:t>
            </a:r>
            <a:r>
              <a:rPr lang="pt-BR" sz="2000" dirty="0"/>
              <a:t>, que utilizavam mnemónicas como forma de substituir o código máquina.</a:t>
            </a:r>
          </a:p>
          <a:p>
            <a:endParaRPr lang="pt-BR" sz="2000" dirty="0"/>
          </a:p>
          <a:p>
            <a:r>
              <a:rPr lang="pt-BR" sz="2000" dirty="0"/>
              <a:t>Após está grande evolução, surgiram as linguagens consideradas de alto nível. Eram consideradas linguagens simbólicas, ou seja, escrevia-se em alto nível e após sua compilação era gerado código em baixo nível: Fortran, </a:t>
            </a:r>
            <a:r>
              <a:rPr lang="pt-BR" sz="2000" dirty="0" err="1"/>
              <a:t>Algol</a:t>
            </a:r>
            <a:r>
              <a:rPr lang="pt-BR" sz="2000" dirty="0"/>
              <a:t>, </a:t>
            </a:r>
            <a:r>
              <a:rPr lang="pt-BR" sz="2000" dirty="0" err="1"/>
              <a:t>Cobol</a:t>
            </a:r>
            <a:r>
              <a:rPr lang="pt-BR" sz="2000" dirty="0"/>
              <a:t> numa tentativa de aproximar mais as técnicas de programar do processo de raciocínio humano.</a:t>
            </a:r>
            <a:endParaRPr lang="pt-BR" sz="2400" dirty="0"/>
          </a:p>
        </p:txBody>
      </p:sp>
    </p:spTree>
    <p:extLst>
      <p:ext uri="{BB962C8B-B14F-4D97-AF65-F5344CB8AC3E}">
        <p14:creationId xmlns:p14="http://schemas.microsoft.com/office/powerpoint/2010/main" val="2899843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Linguagens de Programação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414069" y="1383944"/>
            <a:ext cx="11455878" cy="3477875"/>
          </a:xfrm>
          <a:prstGeom prst="rect">
            <a:avLst/>
          </a:prstGeom>
        </p:spPr>
        <p:txBody>
          <a:bodyPr wrap="square">
            <a:spAutoFit/>
          </a:bodyPr>
          <a:lstStyle/>
          <a:p>
            <a:r>
              <a:rPr lang="pt-BR" sz="2000" b="1" dirty="0">
                <a:solidFill>
                  <a:srgbClr val="000000"/>
                </a:solidFill>
              </a:rPr>
              <a:t>Primeiras Linguagens?</a:t>
            </a:r>
            <a:endParaRPr lang="pt-BR" sz="2000" b="1" i="0" u="none" strike="noStrike" dirty="0">
              <a:solidFill>
                <a:srgbClr val="000000"/>
              </a:solidFill>
              <a:effectLst/>
            </a:endParaRPr>
          </a:p>
          <a:p>
            <a:endParaRPr lang="pt-BR" sz="2000" b="1" dirty="0">
              <a:solidFill>
                <a:srgbClr val="000000"/>
              </a:solidFill>
            </a:endParaRPr>
          </a:p>
          <a:p>
            <a:r>
              <a:rPr lang="pt-BR" sz="2000" dirty="0"/>
              <a:t>As primeiras linguagens eram utilizadas sobretudo para cálculos científicos e de engenharia (Fortran), mas gradualmente foram ganhando peso as linguagens para aplicações comerciais (</a:t>
            </a:r>
            <a:r>
              <a:rPr lang="pt-BR" sz="2000" dirty="0" err="1"/>
              <a:t>Cobol</a:t>
            </a:r>
            <a:r>
              <a:rPr lang="pt-BR" sz="2000" dirty="0"/>
              <a:t>). Eram linguagens eminentemente imperativas, em que as instruções diziam o que se fazia.</a:t>
            </a:r>
          </a:p>
          <a:p>
            <a:r>
              <a:rPr lang="pt-BR" sz="2000" dirty="0"/>
              <a:t/>
            </a:r>
            <a:br>
              <a:rPr lang="pt-BR" sz="2000" dirty="0"/>
            </a:br>
            <a:r>
              <a:rPr lang="pt-BR" sz="2000" dirty="0"/>
              <a:t>A terceira fase, que se iniciou durante os anos 70, foi caracterizada pelo desenvolvimento de sistemas de maior dimensão com base em linguagens estruturadas de mais alto nível (por exemplo, Pascal, C, </a:t>
            </a:r>
            <a:r>
              <a:rPr lang="pt-BR" sz="2000" dirty="0" smtClean="0"/>
              <a:t>4GL.</a:t>
            </a:r>
            <a:endParaRPr lang="pt-BR" sz="2000" dirty="0"/>
          </a:p>
          <a:p>
            <a:r>
              <a:rPr lang="pt-BR" sz="2000" dirty="0"/>
              <a:t/>
            </a:r>
            <a:br>
              <a:rPr lang="pt-BR" sz="2000" dirty="0"/>
            </a:br>
            <a:r>
              <a:rPr lang="pt-BR" sz="2000" dirty="0" smtClean="0"/>
              <a:t>Os </a:t>
            </a:r>
            <a:r>
              <a:rPr lang="pt-BR" sz="2000" dirty="0"/>
              <a:t>programas construídos com recurso às linguagens estruturadas apresentavam uma organização em blocos de código, constituídos à custa de construções simples (isto é, </a:t>
            </a:r>
            <a:r>
              <a:rPr lang="pt-BR" sz="2000" dirty="0" err="1"/>
              <a:t>seqüências</a:t>
            </a:r>
            <a:r>
              <a:rPr lang="pt-BR" sz="2000" dirty="0"/>
              <a:t>, seleções e repetições)</a:t>
            </a:r>
            <a:endParaRPr lang="pt-BR" sz="2000" dirty="0">
              <a:effectLst/>
            </a:endParaRPr>
          </a:p>
        </p:txBody>
      </p:sp>
    </p:spTree>
    <p:extLst>
      <p:ext uri="{BB962C8B-B14F-4D97-AF65-F5344CB8AC3E}">
        <p14:creationId xmlns:p14="http://schemas.microsoft.com/office/powerpoint/2010/main" val="545834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Linguagens de Programação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297679"/>
            <a:ext cx="11455879" cy="6001643"/>
          </a:xfrm>
          <a:prstGeom prst="rect">
            <a:avLst/>
          </a:prstGeom>
        </p:spPr>
        <p:txBody>
          <a:bodyPr wrap="square">
            <a:spAutoFit/>
          </a:bodyPr>
          <a:lstStyle/>
          <a:p>
            <a:r>
              <a:rPr lang="pt-BR" sz="2400" b="1" dirty="0"/>
              <a:t>Baixo Nível</a:t>
            </a:r>
          </a:p>
          <a:p>
            <a:endParaRPr lang="pt-BR" sz="2000" b="1" dirty="0"/>
          </a:p>
          <a:p>
            <a:pPr fontAlgn="base"/>
            <a:r>
              <a:rPr lang="pt-BR" sz="2000" dirty="0"/>
              <a:t>São linguagens voltadas para a máquina, isto é, são escritas usando-se as instruções do microprocessador do computador. São genericamente chamadas de linguagens </a:t>
            </a:r>
            <a:r>
              <a:rPr lang="pt-BR" sz="2000" i="1" dirty="0"/>
              <a:t>Assembly </a:t>
            </a:r>
            <a:r>
              <a:rPr lang="pt-BR" sz="2000" dirty="0"/>
              <a:t>ou de montagem. </a:t>
            </a:r>
          </a:p>
          <a:p>
            <a:pPr fontAlgn="base"/>
            <a:r>
              <a:rPr lang="pt-BR" sz="2000" dirty="0"/>
              <a:t/>
            </a:r>
            <a:br>
              <a:rPr lang="pt-BR" sz="2000" dirty="0"/>
            </a:br>
            <a:r>
              <a:rPr lang="pt-BR" sz="2000" i="1" dirty="0"/>
              <a:t>Vantagens</a:t>
            </a:r>
            <a:r>
              <a:rPr lang="pt-BR" sz="2000" dirty="0"/>
              <a:t>:  Os programas são executados com maior </a:t>
            </a:r>
            <a:r>
              <a:rPr lang="pt-BR" sz="2000" i="1" dirty="0"/>
              <a:t>velocidade</a:t>
            </a:r>
            <a:r>
              <a:rPr lang="pt-BR" sz="2000" dirty="0"/>
              <a:t> de processamento e  ocupam menor </a:t>
            </a:r>
            <a:r>
              <a:rPr lang="pt-BR" sz="2000" i="1" dirty="0"/>
              <a:t>espaço</a:t>
            </a:r>
            <a:r>
              <a:rPr lang="pt-BR" sz="2000" dirty="0"/>
              <a:t> na memória. </a:t>
            </a:r>
            <a:endParaRPr lang="pt-BR" sz="2000" i="1" dirty="0"/>
          </a:p>
          <a:p>
            <a:endParaRPr lang="pt-BR" sz="2000" i="1" dirty="0"/>
          </a:p>
          <a:p>
            <a:r>
              <a:rPr lang="pt-BR" sz="2000" i="1" dirty="0"/>
              <a:t>Desvantagens</a:t>
            </a:r>
            <a:r>
              <a:rPr lang="pt-BR" sz="2000" dirty="0"/>
              <a:t>:  Em geral, programas em Assembly têm pouca </a:t>
            </a:r>
            <a:r>
              <a:rPr lang="pt-BR" sz="2000" i="1" dirty="0"/>
              <a:t>portabilidade</a:t>
            </a:r>
            <a:r>
              <a:rPr lang="pt-BR" sz="2000" dirty="0"/>
              <a:t>, isto é, um código gerado para um tipo de processador não serve para outro. Códigos Assembly não são estruturados, tornando a </a:t>
            </a:r>
            <a:r>
              <a:rPr lang="pt-BR" sz="2000" i="1" dirty="0"/>
              <a:t>programação</a:t>
            </a:r>
            <a:r>
              <a:rPr lang="pt-BR" sz="2000" dirty="0"/>
              <a:t> bem mais difícil.</a:t>
            </a:r>
          </a:p>
          <a:p>
            <a:endParaRPr lang="pt-BR" sz="2000" dirty="0"/>
          </a:p>
          <a:p>
            <a:endParaRPr lang="pt-BR" sz="2400" dirty="0"/>
          </a:p>
          <a:p>
            <a:r>
              <a:rPr lang="pt-BR" sz="2400" dirty="0"/>
              <a:t>	</a:t>
            </a:r>
          </a:p>
          <a:p>
            <a:r>
              <a:rPr lang="pt-BR" sz="2400" dirty="0"/>
              <a:t>	</a:t>
            </a:r>
          </a:p>
          <a:p>
            <a:endParaRPr lang="pt-BR" sz="2400" dirty="0"/>
          </a:p>
          <a:p>
            <a:endParaRPr lang="pt-BR" sz="2400" dirty="0"/>
          </a:p>
          <a:p>
            <a:endParaRPr lang="pt-BR" sz="2000" dirty="0"/>
          </a:p>
        </p:txBody>
      </p:sp>
    </p:spTree>
    <p:extLst>
      <p:ext uri="{BB962C8B-B14F-4D97-AF65-F5344CB8AC3E}">
        <p14:creationId xmlns:p14="http://schemas.microsoft.com/office/powerpoint/2010/main" val="3281731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Linguagens de Programação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297679"/>
            <a:ext cx="11455879" cy="3847207"/>
          </a:xfrm>
          <a:prstGeom prst="rect">
            <a:avLst/>
          </a:prstGeom>
        </p:spPr>
        <p:txBody>
          <a:bodyPr wrap="square">
            <a:spAutoFit/>
          </a:bodyPr>
          <a:lstStyle/>
          <a:p>
            <a:r>
              <a:rPr lang="pt-BR" sz="2400" b="1" dirty="0"/>
              <a:t>Alto Nível</a:t>
            </a:r>
          </a:p>
          <a:p>
            <a:endParaRPr lang="pt-BR" sz="2000" b="1" dirty="0"/>
          </a:p>
          <a:p>
            <a:pPr fontAlgn="base"/>
            <a:r>
              <a:rPr lang="pt-BR" sz="2000" dirty="0"/>
              <a:t>Alto-Nível:  São linguagens voltadas para o ser humano. Em geral utilizam sintaxe estruturada tornando seu código mais legível. Necessitam de compiladores ou interpretadores para gerar  as instruções do microprocessador. </a:t>
            </a:r>
          </a:p>
          <a:p>
            <a:pPr fontAlgn="base"/>
            <a:r>
              <a:rPr lang="pt-BR" sz="2000" dirty="0"/>
              <a:t/>
            </a:r>
            <a:br>
              <a:rPr lang="pt-BR" sz="2000" dirty="0"/>
            </a:br>
            <a:r>
              <a:rPr lang="pt-BR" sz="2000" i="1" dirty="0"/>
              <a:t>Vantagens</a:t>
            </a:r>
            <a:r>
              <a:rPr lang="pt-BR" sz="2000" dirty="0"/>
              <a:t>: </a:t>
            </a:r>
            <a:r>
              <a:rPr lang="pt-BR" sz="2000" i="1" dirty="0"/>
              <a:t> </a:t>
            </a:r>
            <a:r>
              <a:rPr lang="pt-BR" sz="2000" dirty="0"/>
              <a:t>Por serem compiladas ou interpretadas, têm </a:t>
            </a:r>
            <a:r>
              <a:rPr lang="pt-BR" sz="2000" i="1" dirty="0"/>
              <a:t>maior portabilidade</a:t>
            </a:r>
            <a:r>
              <a:rPr lang="pt-BR" sz="2000" dirty="0"/>
              <a:t> podendo ser executados em várias plataformas com pouquíssimas modificações. Em geral, a programação torna-se mais fácil por causa do maior ou menor grau de estruturação de suas linguagens. </a:t>
            </a:r>
            <a:endParaRPr lang="pt-BR" sz="2000" i="1" dirty="0"/>
          </a:p>
          <a:p>
            <a:endParaRPr lang="pt-BR" sz="2000" i="1" dirty="0"/>
          </a:p>
          <a:p>
            <a:r>
              <a:rPr lang="pt-BR" sz="2000" i="1" dirty="0"/>
              <a:t>Desvantagens</a:t>
            </a:r>
            <a:r>
              <a:rPr lang="pt-BR" sz="2000" dirty="0"/>
              <a:t>:  Em geral, as rotinas geradas (em linguagem de máquina) são mais genéricas e portanto mais complexas e por isso são mais lentas e ocupam mais memória.</a:t>
            </a:r>
          </a:p>
        </p:txBody>
      </p:sp>
    </p:spTree>
    <p:extLst>
      <p:ext uri="{BB962C8B-B14F-4D97-AF65-F5344CB8AC3E}">
        <p14:creationId xmlns:p14="http://schemas.microsoft.com/office/powerpoint/2010/main" val="22951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b="0" i="0" u="none" strike="noStrike" dirty="0">
                <a:solidFill>
                  <a:schemeClr val="bg1"/>
                </a:solidFill>
                <a:effectLst/>
              </a:rPr>
              <a:t>Introdução a computação</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7">
            <a:extLst>
              <a:ext uri="{FF2B5EF4-FFF2-40B4-BE49-F238E27FC236}">
                <a16:creationId xmlns:a16="http://schemas.microsoft.com/office/drawing/2014/main" xmlns="" id="{8D433517-2F5C-4E8B-9F72-E2FF93567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5300"/>
            <a:ext cx="12334672" cy="5622700"/>
          </a:xfrm>
          <a:prstGeom prst="rect">
            <a:avLst/>
          </a:prstGeom>
        </p:spPr>
      </p:pic>
      <p:sp>
        <p:nvSpPr>
          <p:cNvPr id="9" name="Retângulo 8">
            <a:extLst>
              <a:ext uri="{FF2B5EF4-FFF2-40B4-BE49-F238E27FC236}">
                <a16:creationId xmlns:a16="http://schemas.microsoft.com/office/drawing/2014/main" xmlns="" id="{EB14A4E0-4AA2-4200-8FCD-5218F853C1B2}"/>
              </a:ext>
            </a:extLst>
          </p:cNvPr>
          <p:cNvSpPr/>
          <p:nvPr/>
        </p:nvSpPr>
        <p:spPr>
          <a:xfrm>
            <a:off x="2100591" y="5782819"/>
            <a:ext cx="8448523" cy="57913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4400" dirty="0">
                <a:solidFill>
                  <a:schemeClr val="tx1">
                    <a:lumMod val="85000"/>
                    <a:lumOff val="15000"/>
                  </a:schemeClr>
                </a:solidFill>
                <a:latin typeface="Segoe UI Light" panose="020B0502040204020203" pitchFamily="34" charset="0"/>
                <a:cs typeface="Segoe UI Light" panose="020B0502040204020203" pitchFamily="34" charset="0"/>
              </a:rPr>
              <a:t>HISTÓRIA DOS COMPUTADORES</a:t>
            </a:r>
          </a:p>
        </p:txBody>
      </p:sp>
    </p:spTree>
    <p:extLst>
      <p:ext uri="{BB962C8B-B14F-4D97-AF65-F5344CB8AC3E}">
        <p14:creationId xmlns:p14="http://schemas.microsoft.com/office/powerpoint/2010/main" val="167607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Linguagens de Programação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xmlns="" id="{C6B45972-F054-42DD-BC0E-5402BF011C17}"/>
              </a:ext>
            </a:extLst>
          </p:cNvPr>
          <p:cNvPicPr>
            <a:picLocks noChangeAspect="1"/>
          </p:cNvPicPr>
          <p:nvPr/>
        </p:nvPicPr>
        <p:blipFill>
          <a:blip r:embed="rId3"/>
          <a:stretch>
            <a:fillRect/>
          </a:stretch>
        </p:blipFill>
        <p:spPr>
          <a:xfrm>
            <a:off x="1929595" y="1433064"/>
            <a:ext cx="8417893" cy="4933229"/>
          </a:xfrm>
          <a:prstGeom prst="rect">
            <a:avLst/>
          </a:prstGeom>
        </p:spPr>
      </p:pic>
    </p:spTree>
    <p:extLst>
      <p:ext uri="{BB962C8B-B14F-4D97-AF65-F5344CB8AC3E}">
        <p14:creationId xmlns:p14="http://schemas.microsoft.com/office/powerpoint/2010/main" val="250519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Linguagens de Programação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414069" y="1383944"/>
            <a:ext cx="11455878" cy="707886"/>
          </a:xfrm>
          <a:prstGeom prst="rect">
            <a:avLst/>
          </a:prstGeom>
        </p:spPr>
        <p:txBody>
          <a:bodyPr wrap="square">
            <a:spAutoFit/>
          </a:bodyPr>
          <a:lstStyle/>
          <a:p>
            <a:r>
              <a:rPr lang="pt-BR" sz="2000" b="1" dirty="0">
                <a:solidFill>
                  <a:srgbClr val="000000"/>
                </a:solidFill>
              </a:rPr>
              <a:t>Primeiras Linguagens?</a:t>
            </a:r>
            <a:endParaRPr lang="pt-BR" sz="2000" b="1" i="0" u="none" strike="noStrike" dirty="0">
              <a:solidFill>
                <a:srgbClr val="000000"/>
              </a:solidFill>
              <a:effectLst/>
            </a:endParaRPr>
          </a:p>
          <a:p>
            <a:endParaRPr lang="pt-BR" sz="2000" b="1" dirty="0">
              <a:solidFill>
                <a:srgbClr val="000000"/>
              </a:solidFill>
            </a:endParaRPr>
          </a:p>
        </p:txBody>
      </p:sp>
      <p:pic>
        <p:nvPicPr>
          <p:cNvPr id="8" name="Imagem 7">
            <a:extLst>
              <a:ext uri="{FF2B5EF4-FFF2-40B4-BE49-F238E27FC236}">
                <a16:creationId xmlns:a16="http://schemas.microsoft.com/office/drawing/2014/main" xmlns="" id="{C623B0F3-F4EA-4CCB-9F74-FD15D88A9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898" y="1789993"/>
            <a:ext cx="6954220" cy="5068007"/>
          </a:xfrm>
          <a:prstGeom prst="rect">
            <a:avLst/>
          </a:prstGeom>
        </p:spPr>
      </p:pic>
    </p:spTree>
    <p:extLst>
      <p:ext uri="{BB962C8B-B14F-4D97-AF65-F5344CB8AC3E}">
        <p14:creationId xmlns:p14="http://schemas.microsoft.com/office/powerpoint/2010/main" val="359612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Introdução a computação</a:t>
            </a:r>
            <a:r>
              <a:rPr lang="pt-BR" sz="1400" b="0" i="0" u="none" strike="noStrike" dirty="0">
                <a:solidFill>
                  <a:srgbClr val="000000"/>
                </a:solidFill>
                <a:effectLst/>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9" y="1383944"/>
            <a:ext cx="7729268" cy="5755422"/>
          </a:xfrm>
          <a:prstGeom prst="rect">
            <a:avLst/>
          </a:prstGeom>
        </p:spPr>
        <p:txBody>
          <a:bodyPr wrap="square">
            <a:spAutoFit/>
          </a:bodyPr>
          <a:lstStyle/>
          <a:p>
            <a:r>
              <a:rPr lang="pt-BR" sz="2000" b="1" dirty="0"/>
              <a:t>Primeira Geração (1946-1954)</a:t>
            </a:r>
          </a:p>
          <a:p>
            <a:endParaRPr lang="pt-BR" sz="2000" dirty="0"/>
          </a:p>
          <a:p>
            <a:r>
              <a:rPr lang="pt-BR" sz="2000" dirty="0"/>
              <a:t>A primeira geração dos computadores é marcada pela utilização de </a:t>
            </a:r>
            <a:r>
              <a:rPr lang="pt-BR" sz="2000" b="1" dirty="0"/>
              <a:t>válvulas</a:t>
            </a:r>
            <a:r>
              <a:rPr lang="pt-BR" sz="2000" dirty="0"/>
              <a:t>. A válvula é um tubo de vidro, similar a uma lâmpada fechada sem ar em seu interior, ou seja, um ambiente fechado a vácuo, e contendo eletrodos, cuja finalidade é controlar o fluxo de elétrons. As válvulas aqueciam bastante e costumavam queimar com facilidade.</a:t>
            </a:r>
          </a:p>
          <a:p>
            <a:endParaRPr lang="pt-BR" sz="2000" dirty="0">
              <a:cs typeface="Segoe UI" panose="020B0502040204020203" pitchFamily="34" charset="0"/>
            </a:endParaRPr>
          </a:p>
          <a:p>
            <a:r>
              <a:rPr lang="pt-BR" sz="2000" dirty="0"/>
              <a:t>Além disso, a programação era realizada diretamente na linguagem de máquina, o que dificultava a programação e consequentemente despendia muito tempo. O armazenamento dos dados era realizado em cartões perfurados, que depois passaram a ser feitos em fita magnética.</a:t>
            </a:r>
          </a:p>
          <a:p>
            <a:endParaRPr lang="pt-BR" sz="2000" dirty="0"/>
          </a:p>
          <a:p>
            <a:r>
              <a:rPr lang="pt-BR" sz="2000" dirty="0"/>
              <a:t>Nenhum dos computadores da primeira geração possuíam aplicação comercial, eram utilizados para fins balísticos, predição climática, cálculos de energia atômica e outros fins científicos.</a:t>
            </a:r>
          </a:p>
          <a:p>
            <a:r>
              <a:rPr lang="pt-BR" sz="2400" dirty="0">
                <a:latin typeface="Segoe UI" panose="020B0502040204020203" pitchFamily="34" charset="0"/>
                <a:cs typeface="Segoe UI" panose="020B0502040204020203" pitchFamily="34" charset="0"/>
              </a:rPr>
              <a:t/>
            </a:r>
            <a:br>
              <a:rPr lang="pt-BR" sz="2400" dirty="0">
                <a:latin typeface="Segoe UI" panose="020B0502040204020203" pitchFamily="34" charset="0"/>
                <a:cs typeface="Segoe UI" panose="020B0502040204020203" pitchFamily="34" charset="0"/>
              </a:rPr>
            </a:br>
            <a:endParaRPr lang="pt-BR" sz="2400" dirty="0"/>
          </a:p>
        </p:txBody>
      </p:sp>
      <p:pic>
        <p:nvPicPr>
          <p:cNvPr id="3" name="Imagem 2">
            <a:extLst>
              <a:ext uri="{FF2B5EF4-FFF2-40B4-BE49-F238E27FC236}">
                <a16:creationId xmlns:a16="http://schemas.microsoft.com/office/drawing/2014/main" xmlns="" id="{15757BE2-8A6E-4C2D-A538-BCAA0CB97A63}"/>
              </a:ext>
            </a:extLst>
          </p:cNvPr>
          <p:cNvPicPr>
            <a:picLocks noChangeAspect="1"/>
          </p:cNvPicPr>
          <p:nvPr/>
        </p:nvPicPr>
        <p:blipFill>
          <a:blip r:embed="rId3"/>
          <a:stretch>
            <a:fillRect/>
          </a:stretch>
        </p:blipFill>
        <p:spPr>
          <a:xfrm>
            <a:off x="8023308" y="2652623"/>
            <a:ext cx="4168692" cy="2695754"/>
          </a:xfrm>
          <a:prstGeom prst="rect">
            <a:avLst/>
          </a:prstGeom>
        </p:spPr>
      </p:pic>
    </p:spTree>
    <p:extLst>
      <p:ext uri="{BB962C8B-B14F-4D97-AF65-F5344CB8AC3E}">
        <p14:creationId xmlns:p14="http://schemas.microsoft.com/office/powerpoint/2010/main" val="252491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Introdução a computação</a:t>
            </a:r>
            <a:r>
              <a:rPr lang="pt-BR" sz="1400" b="0" i="0" u="none" strike="noStrike" dirty="0">
                <a:solidFill>
                  <a:srgbClr val="000000"/>
                </a:solidFill>
                <a:effectLst/>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xmlns="" id="{C3E85F31-A9FA-4D33-AF5C-66464FC7F941}"/>
              </a:ext>
            </a:extLst>
          </p:cNvPr>
          <p:cNvSpPr txBox="1"/>
          <p:nvPr/>
        </p:nvSpPr>
        <p:spPr>
          <a:xfrm>
            <a:off x="533401" y="1383944"/>
            <a:ext cx="5115775" cy="461665"/>
          </a:xfrm>
          <a:prstGeom prst="rect">
            <a:avLst/>
          </a:prstGeom>
          <a:noFill/>
        </p:spPr>
        <p:txBody>
          <a:bodyPr wrap="square" rtlCol="0">
            <a:spAutoFit/>
          </a:bodyPr>
          <a:lstStyle/>
          <a:p>
            <a:r>
              <a:rPr lang="pt-BR" sz="2400" b="1" dirty="0"/>
              <a:t>Primeira Geração (1946-1954)</a:t>
            </a:r>
          </a:p>
        </p:txBody>
      </p:sp>
      <p:pic>
        <p:nvPicPr>
          <p:cNvPr id="9" name="Imagem 8">
            <a:extLst>
              <a:ext uri="{FF2B5EF4-FFF2-40B4-BE49-F238E27FC236}">
                <a16:creationId xmlns:a16="http://schemas.microsoft.com/office/drawing/2014/main" xmlns="" id="{7C302B37-7CAB-461E-95C6-696DA2465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421" y="1960207"/>
            <a:ext cx="6228457" cy="3272373"/>
          </a:xfrm>
          <a:prstGeom prst="rect">
            <a:avLst/>
          </a:prstGeom>
        </p:spPr>
      </p:pic>
      <p:sp>
        <p:nvSpPr>
          <p:cNvPr id="10" name="Retângulo 9">
            <a:extLst>
              <a:ext uri="{FF2B5EF4-FFF2-40B4-BE49-F238E27FC236}">
                <a16:creationId xmlns:a16="http://schemas.microsoft.com/office/drawing/2014/main" xmlns="" id="{33BA1718-C640-4947-A293-41B9D2665CDD}"/>
              </a:ext>
            </a:extLst>
          </p:cNvPr>
          <p:cNvSpPr/>
          <p:nvPr/>
        </p:nvSpPr>
        <p:spPr>
          <a:xfrm>
            <a:off x="8079957" y="1958054"/>
            <a:ext cx="3582956" cy="482429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pt-BR" sz="2400" dirty="0">
                <a:solidFill>
                  <a:schemeClr val="tx1"/>
                </a:solidFill>
              </a:rPr>
              <a:t>Um dos representantes desta geração é o ENIAC. Ele possuía 17.468 válvulas, pesava 30 toneladas, tinha 180 m² de área construída, sua velocidade era da ordem de 100 kHz e </a:t>
            </a:r>
            <a:r>
              <a:rPr lang="pt-BR" sz="2400" dirty="0" err="1">
                <a:solidFill>
                  <a:schemeClr val="tx1"/>
                </a:solidFill>
              </a:rPr>
              <a:t>possuia</a:t>
            </a:r>
            <a:r>
              <a:rPr lang="pt-BR" sz="2400" dirty="0">
                <a:solidFill>
                  <a:schemeClr val="tx1"/>
                </a:solidFill>
              </a:rPr>
              <a:t> apenas 200 bits de memória RAM.</a:t>
            </a:r>
          </a:p>
          <a:p>
            <a:pPr marL="285750" indent="-285750">
              <a:buFont typeface="Arial" panose="020B0604020202020204" pitchFamily="34" charset="0"/>
              <a:buChar char="•"/>
            </a:pPr>
            <a:endParaRPr lang="pt-BR" dirty="0">
              <a:solidFill>
                <a:schemeClr val="tx1"/>
              </a:solidFill>
              <a:latin typeface="Segoe UI" panose="020B0502040204020203" pitchFamily="34" charset="0"/>
              <a:cs typeface="Segoe UI" panose="020B0502040204020203" pitchFamily="34" charset="0"/>
            </a:endParaRPr>
          </a:p>
        </p:txBody>
      </p:sp>
      <p:sp>
        <p:nvSpPr>
          <p:cNvPr id="11" name="CaixaDeTexto 10">
            <a:extLst>
              <a:ext uri="{FF2B5EF4-FFF2-40B4-BE49-F238E27FC236}">
                <a16:creationId xmlns:a16="http://schemas.microsoft.com/office/drawing/2014/main" xmlns="" id="{5BB8AAC7-1FCA-4B07-8A66-034095C098BA}"/>
              </a:ext>
            </a:extLst>
          </p:cNvPr>
          <p:cNvSpPr txBox="1"/>
          <p:nvPr/>
        </p:nvSpPr>
        <p:spPr>
          <a:xfrm>
            <a:off x="971182" y="5347178"/>
            <a:ext cx="6323695" cy="830997"/>
          </a:xfrm>
          <a:prstGeom prst="rect">
            <a:avLst/>
          </a:prstGeom>
          <a:noFill/>
        </p:spPr>
        <p:txBody>
          <a:bodyPr wrap="square" rtlCol="0">
            <a:spAutoFit/>
          </a:bodyPr>
          <a:lstStyle/>
          <a:p>
            <a:r>
              <a:rPr lang="pt-BR" sz="1600" b="1" i="1" dirty="0">
                <a:latin typeface="Segoe UI Light" panose="020B0502040204020203" pitchFamily="34" charset="0"/>
                <a:cs typeface="Segoe UI Light" panose="020B0502040204020203" pitchFamily="34" charset="0"/>
              </a:rPr>
              <a:t>ENIAC - Eletronic </a:t>
            </a:r>
            <a:r>
              <a:rPr lang="pt-BR" sz="1600" b="1" i="1" dirty="0" err="1">
                <a:latin typeface="Segoe UI Light" panose="020B0502040204020203" pitchFamily="34" charset="0"/>
                <a:cs typeface="Segoe UI Light" panose="020B0502040204020203" pitchFamily="34" charset="0"/>
              </a:rPr>
              <a:t>Numerical</a:t>
            </a:r>
            <a:r>
              <a:rPr lang="pt-BR" sz="1600" b="1" i="1" dirty="0">
                <a:latin typeface="Segoe UI Light" panose="020B0502040204020203" pitchFamily="34" charset="0"/>
                <a:cs typeface="Segoe UI Light" panose="020B0502040204020203" pitchFamily="34" charset="0"/>
              </a:rPr>
              <a:t> </a:t>
            </a:r>
            <a:r>
              <a:rPr lang="pt-BR" sz="1600" b="1" i="1" dirty="0" err="1">
                <a:latin typeface="Segoe UI Light" panose="020B0502040204020203" pitchFamily="34" charset="0"/>
                <a:cs typeface="Segoe UI Light" panose="020B0502040204020203" pitchFamily="34" charset="0"/>
              </a:rPr>
              <a:t>Integrator</a:t>
            </a:r>
            <a:r>
              <a:rPr lang="pt-BR" sz="1600" b="1" i="1" dirty="0">
                <a:latin typeface="Segoe UI Light" panose="020B0502040204020203" pitchFamily="34" charset="0"/>
                <a:cs typeface="Segoe UI Light" panose="020B0502040204020203" pitchFamily="34" charset="0"/>
              </a:rPr>
              <a:t> </a:t>
            </a:r>
            <a:r>
              <a:rPr lang="pt-BR" sz="1600" b="1" i="1" dirty="0" err="1">
                <a:latin typeface="Segoe UI Light" panose="020B0502040204020203" pitchFamily="34" charset="0"/>
                <a:cs typeface="Segoe UI Light" panose="020B0502040204020203" pitchFamily="34" charset="0"/>
              </a:rPr>
              <a:t>and</a:t>
            </a:r>
            <a:r>
              <a:rPr lang="pt-BR" sz="1600" b="1" i="1" dirty="0">
                <a:latin typeface="Segoe UI Light" panose="020B0502040204020203" pitchFamily="34" charset="0"/>
                <a:cs typeface="Segoe UI Light" panose="020B0502040204020203" pitchFamily="34" charset="0"/>
              </a:rPr>
              <a:t> Computer (Computador Integrador Numérico Eletrônico). Iniciado o processo de construção deste computador em 1943</a:t>
            </a:r>
          </a:p>
        </p:txBody>
      </p:sp>
    </p:spTree>
    <p:extLst>
      <p:ext uri="{BB962C8B-B14F-4D97-AF65-F5344CB8AC3E}">
        <p14:creationId xmlns:p14="http://schemas.microsoft.com/office/powerpoint/2010/main" val="206026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Introdução a computação</a:t>
            </a:r>
            <a:r>
              <a:rPr lang="pt-BR" sz="1400" b="0" i="0" u="none" strike="noStrike" dirty="0">
                <a:solidFill>
                  <a:srgbClr val="000000"/>
                </a:solidFill>
                <a:effectLst/>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383944"/>
            <a:ext cx="8712679" cy="3600986"/>
          </a:xfrm>
          <a:prstGeom prst="rect">
            <a:avLst/>
          </a:prstGeom>
        </p:spPr>
        <p:txBody>
          <a:bodyPr wrap="square">
            <a:spAutoFit/>
          </a:bodyPr>
          <a:lstStyle/>
          <a:p>
            <a:r>
              <a:rPr lang="pt-BR" sz="2000" b="1" dirty="0"/>
              <a:t>Segunda Geração (1955-1964)</a:t>
            </a:r>
          </a:p>
          <a:p>
            <a:endParaRPr lang="pt-BR" sz="2000" dirty="0"/>
          </a:p>
          <a:p>
            <a:r>
              <a:rPr lang="pt-BR" sz="2000" dirty="0"/>
              <a:t>A segunda geração de computadores foi marcada pela substituição da válvula pelo </a:t>
            </a:r>
            <a:r>
              <a:rPr lang="pt-BR" sz="2000" b="1" dirty="0"/>
              <a:t>transistor</a:t>
            </a:r>
            <a:r>
              <a:rPr lang="pt-BR" sz="2000" dirty="0"/>
              <a:t>. O transistor revolucionou a eletrônica em geral e os computadores em especial. Eles eram muito menores do que as válvulas a vácuo e tinham outras vantagens: não exigiam tempo de pré-aquecimento, consumiam menos energia, geravam menos calor e eram mais rápidos e confiáveis. No final da década de 50, os transistores foram incorporados aos computadores.</a:t>
            </a:r>
          </a:p>
          <a:p>
            <a:endParaRPr lang="pt-BR" sz="2000" dirty="0">
              <a:cs typeface="Segoe UI" panose="020B0502040204020203" pitchFamily="34" charset="0"/>
            </a:endParaRPr>
          </a:p>
          <a:p>
            <a:r>
              <a:rPr lang="pt-BR" sz="2400" dirty="0">
                <a:latin typeface="Segoe UI" panose="020B0502040204020203" pitchFamily="34" charset="0"/>
                <a:cs typeface="Segoe UI" panose="020B0502040204020203" pitchFamily="34" charset="0"/>
              </a:rPr>
              <a:t/>
            </a:r>
            <a:br>
              <a:rPr lang="pt-BR" sz="2400" dirty="0">
                <a:latin typeface="Segoe UI" panose="020B0502040204020203" pitchFamily="34" charset="0"/>
                <a:cs typeface="Segoe UI" panose="020B0502040204020203" pitchFamily="34" charset="0"/>
              </a:rPr>
            </a:br>
            <a:endParaRPr lang="pt-BR" sz="2400" dirty="0"/>
          </a:p>
        </p:txBody>
      </p:sp>
      <p:pic>
        <p:nvPicPr>
          <p:cNvPr id="9" name="Imagem 8">
            <a:extLst>
              <a:ext uri="{FF2B5EF4-FFF2-40B4-BE49-F238E27FC236}">
                <a16:creationId xmlns:a16="http://schemas.microsoft.com/office/drawing/2014/main" xmlns="" id="{647375F2-527C-4BEE-92F0-472CE96DC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5589" y="1435047"/>
            <a:ext cx="1992343" cy="1808051"/>
          </a:xfrm>
          <a:prstGeom prst="rect">
            <a:avLst/>
          </a:prstGeom>
        </p:spPr>
      </p:pic>
      <p:pic>
        <p:nvPicPr>
          <p:cNvPr id="10" name="Imagem 9">
            <a:extLst>
              <a:ext uri="{FF2B5EF4-FFF2-40B4-BE49-F238E27FC236}">
                <a16:creationId xmlns:a16="http://schemas.microsoft.com/office/drawing/2014/main" xmlns="" id="{00969730-24CF-42E1-95AA-B208A4629AE1}"/>
              </a:ext>
            </a:extLst>
          </p:cNvPr>
          <p:cNvPicPr>
            <a:picLocks noChangeAspect="1"/>
          </p:cNvPicPr>
          <p:nvPr/>
        </p:nvPicPr>
        <p:blipFill>
          <a:blip r:embed="rId4"/>
          <a:stretch>
            <a:fillRect/>
          </a:stretch>
        </p:blipFill>
        <p:spPr>
          <a:xfrm>
            <a:off x="8137081" y="4060595"/>
            <a:ext cx="3918178" cy="2605588"/>
          </a:xfrm>
          <a:prstGeom prst="rect">
            <a:avLst/>
          </a:prstGeom>
        </p:spPr>
      </p:pic>
      <p:sp>
        <p:nvSpPr>
          <p:cNvPr id="11" name="Retângulo 10">
            <a:extLst>
              <a:ext uri="{FF2B5EF4-FFF2-40B4-BE49-F238E27FC236}">
                <a16:creationId xmlns:a16="http://schemas.microsoft.com/office/drawing/2014/main" xmlns="" id="{1DCFE01D-5EDA-41FF-AB5B-7E6A204B8093}"/>
              </a:ext>
            </a:extLst>
          </p:cNvPr>
          <p:cNvSpPr/>
          <p:nvPr/>
        </p:nvSpPr>
        <p:spPr>
          <a:xfrm>
            <a:off x="414068" y="4060595"/>
            <a:ext cx="7393442" cy="2554545"/>
          </a:xfrm>
          <a:prstGeom prst="rect">
            <a:avLst/>
          </a:prstGeom>
        </p:spPr>
        <p:txBody>
          <a:bodyPr wrap="square">
            <a:spAutoFit/>
          </a:bodyPr>
          <a:lstStyle/>
          <a:p>
            <a:r>
              <a:rPr lang="pt-BR" sz="2000" dirty="0"/>
              <a:t>Na segunda geração o conceito de Unidade Central de Procedimento (CPU), memória, linguagem de programação e entrada e saída foram desenvolvidos. O tamanho dos computadores diminuiu consideravelmente. Outro desenvolvimento importante foi a mudança da linguagem de máquina para a linguagem </a:t>
            </a:r>
            <a:r>
              <a:rPr lang="pt-BR" sz="2000" dirty="0" err="1"/>
              <a:t>assembly</a:t>
            </a:r>
            <a:r>
              <a:rPr lang="pt-BR" sz="2000" dirty="0"/>
              <a:t>, também conhecida como linguagem simbólica. A linguagem </a:t>
            </a:r>
            <a:r>
              <a:rPr lang="pt-BR" sz="2000" dirty="0" err="1"/>
              <a:t>assembly</a:t>
            </a:r>
            <a:r>
              <a:rPr lang="pt-BR" sz="2000" dirty="0"/>
              <a:t> possibilita a utilização de </a:t>
            </a:r>
            <a:r>
              <a:rPr lang="pt-BR" sz="2000" i="1" dirty="0"/>
              <a:t>mnemônicos</a:t>
            </a:r>
            <a:r>
              <a:rPr lang="pt-BR" sz="2000" dirty="0"/>
              <a:t> para representar as instruções de máquina.</a:t>
            </a:r>
            <a:endParaRPr lang="pt-BR" sz="2000" dirty="0">
              <a:cs typeface="Segoe UI" panose="020B0502040204020203" pitchFamily="34" charset="0"/>
            </a:endParaRPr>
          </a:p>
        </p:txBody>
      </p:sp>
    </p:spTree>
    <p:extLst>
      <p:ext uri="{BB962C8B-B14F-4D97-AF65-F5344CB8AC3E}">
        <p14:creationId xmlns:p14="http://schemas.microsoft.com/office/powerpoint/2010/main" val="283730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Introdução a computação</a:t>
            </a:r>
            <a:r>
              <a:rPr lang="pt-BR" sz="1400" b="0" i="0" u="none" strike="noStrike" dirty="0">
                <a:solidFill>
                  <a:srgbClr val="000000"/>
                </a:solidFill>
                <a:effectLst/>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xmlns="" id="{72ED4AC9-EDF5-4EDB-9B82-73EFFB95EAD8}"/>
              </a:ext>
            </a:extLst>
          </p:cNvPr>
          <p:cNvPicPr>
            <a:picLocks noChangeAspect="1"/>
          </p:cNvPicPr>
          <p:nvPr/>
        </p:nvPicPr>
        <p:blipFill>
          <a:blip r:embed="rId3"/>
          <a:stretch>
            <a:fillRect/>
          </a:stretch>
        </p:blipFill>
        <p:spPr>
          <a:xfrm>
            <a:off x="6096000" y="2364965"/>
            <a:ext cx="5676181" cy="3365740"/>
          </a:xfrm>
          <a:prstGeom prst="rect">
            <a:avLst/>
          </a:prstGeom>
        </p:spPr>
      </p:pic>
      <p:sp>
        <p:nvSpPr>
          <p:cNvPr id="6" name="Retângulo 5">
            <a:extLst>
              <a:ext uri="{FF2B5EF4-FFF2-40B4-BE49-F238E27FC236}">
                <a16:creationId xmlns:a16="http://schemas.microsoft.com/office/drawing/2014/main" xmlns="" id="{68E0E057-ACD8-4B6D-ADDD-B35D4FDAB3C2}"/>
              </a:ext>
            </a:extLst>
          </p:cNvPr>
          <p:cNvSpPr/>
          <p:nvPr/>
        </p:nvSpPr>
        <p:spPr>
          <a:xfrm>
            <a:off x="255825" y="2364965"/>
            <a:ext cx="5584351" cy="4093428"/>
          </a:xfrm>
          <a:prstGeom prst="rect">
            <a:avLst/>
          </a:prstGeom>
        </p:spPr>
        <p:txBody>
          <a:bodyPr wrap="square">
            <a:spAutoFit/>
          </a:bodyPr>
          <a:lstStyle/>
          <a:p>
            <a:r>
              <a:rPr lang="pt-BR" sz="2000" dirty="0"/>
              <a:t>Em seguida vieram as linguagens de alto nível, como, por exemplo, Fortran e </a:t>
            </a:r>
            <a:r>
              <a:rPr lang="pt-BR" sz="2000" dirty="0" err="1"/>
              <a:t>Cobol</a:t>
            </a:r>
            <a:r>
              <a:rPr lang="pt-BR" sz="2000" dirty="0"/>
              <a:t>. No mesmo período surgiu o armazenamento em disco, complementando os sistemas de fita magnética e possibilitando ao usuário acesso rápido aos dados desejados.</a:t>
            </a:r>
          </a:p>
          <a:p>
            <a:endParaRPr lang="pt-BR" sz="2000" dirty="0"/>
          </a:p>
          <a:p>
            <a:pPr marL="285750" indent="-285750">
              <a:buFont typeface="Arial" panose="020B0604020202020204" pitchFamily="34" charset="0"/>
              <a:buChar char="•"/>
            </a:pPr>
            <a:r>
              <a:rPr lang="pt-BR" sz="2000" dirty="0">
                <a:cs typeface="Segoe UI" panose="020B0502040204020203" pitchFamily="34" charset="0"/>
              </a:rPr>
              <a:t>Início de vendas comerciais de computadores;</a:t>
            </a:r>
          </a:p>
          <a:p>
            <a:pPr marL="285750" indent="-285750">
              <a:buFont typeface="Arial" panose="020B0604020202020204" pitchFamily="34" charset="0"/>
              <a:buChar char="•"/>
            </a:pPr>
            <a:endParaRPr lang="pt-BR" sz="2000" dirty="0">
              <a:cs typeface="Segoe UI" panose="020B0502040204020203" pitchFamily="34" charset="0"/>
            </a:endParaRPr>
          </a:p>
          <a:p>
            <a:pPr marL="285750" indent="-285750">
              <a:buFont typeface="Arial" panose="020B0604020202020204" pitchFamily="34" charset="0"/>
              <a:buChar char="•"/>
            </a:pPr>
            <a:r>
              <a:rPr lang="pt-BR" sz="2000" dirty="0">
                <a:cs typeface="Segoe UI" panose="020B0502040204020203" pitchFamily="34" charset="0"/>
              </a:rPr>
              <a:t>IBM ganha popularidade;</a:t>
            </a:r>
          </a:p>
          <a:p>
            <a:pPr marL="285750" indent="-285750">
              <a:buFont typeface="Arial" panose="020B0604020202020204" pitchFamily="34" charset="0"/>
              <a:buChar char="•"/>
            </a:pPr>
            <a:endParaRPr lang="pt-BR" sz="2000" dirty="0">
              <a:cs typeface="Segoe UI" panose="020B0502040204020203" pitchFamily="34" charset="0"/>
            </a:endParaRPr>
          </a:p>
          <a:p>
            <a:pPr marL="285750" indent="-285750">
              <a:buFont typeface="Arial" panose="020B0604020202020204" pitchFamily="34" charset="0"/>
              <a:buChar char="•"/>
            </a:pPr>
            <a:r>
              <a:rPr lang="pt-BR" sz="2000" dirty="0">
                <a:cs typeface="Segoe UI" panose="020B0502040204020203" pitchFamily="34" charset="0"/>
              </a:rPr>
              <a:t>Linguagens de Programação de Alto nível;</a:t>
            </a:r>
          </a:p>
          <a:p>
            <a:endParaRPr lang="pt-BR" sz="2000" dirty="0"/>
          </a:p>
        </p:txBody>
      </p:sp>
      <p:sp>
        <p:nvSpPr>
          <p:cNvPr id="8" name="Retângulo 7">
            <a:extLst>
              <a:ext uri="{FF2B5EF4-FFF2-40B4-BE49-F238E27FC236}">
                <a16:creationId xmlns:a16="http://schemas.microsoft.com/office/drawing/2014/main" xmlns="" id="{BF7438C3-B2DB-488A-9E6A-037AC2EDAAEE}"/>
              </a:ext>
            </a:extLst>
          </p:cNvPr>
          <p:cNvSpPr/>
          <p:nvPr/>
        </p:nvSpPr>
        <p:spPr>
          <a:xfrm>
            <a:off x="255825" y="1821335"/>
            <a:ext cx="3367525" cy="400110"/>
          </a:xfrm>
          <a:prstGeom prst="rect">
            <a:avLst/>
          </a:prstGeom>
        </p:spPr>
        <p:txBody>
          <a:bodyPr wrap="none">
            <a:spAutoFit/>
          </a:bodyPr>
          <a:lstStyle/>
          <a:p>
            <a:r>
              <a:rPr lang="pt-BR" sz="2000" b="1" dirty="0"/>
              <a:t>Segunda Geração (1955-1964)</a:t>
            </a:r>
          </a:p>
        </p:txBody>
      </p:sp>
    </p:spTree>
    <p:extLst>
      <p:ext uri="{BB962C8B-B14F-4D97-AF65-F5344CB8AC3E}">
        <p14:creationId xmlns:p14="http://schemas.microsoft.com/office/powerpoint/2010/main" val="312469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Introdução a computação</a:t>
            </a:r>
            <a:r>
              <a:rPr lang="pt-BR" sz="1400" b="0" i="0" u="none" strike="noStrike" dirty="0">
                <a:solidFill>
                  <a:srgbClr val="000000"/>
                </a:solidFill>
                <a:effectLst/>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9" y="1383944"/>
            <a:ext cx="7124282" cy="4154984"/>
          </a:xfrm>
          <a:prstGeom prst="rect">
            <a:avLst/>
          </a:prstGeom>
        </p:spPr>
        <p:txBody>
          <a:bodyPr wrap="square">
            <a:spAutoFit/>
          </a:bodyPr>
          <a:lstStyle/>
          <a:p>
            <a:r>
              <a:rPr lang="pt-BR" sz="2000" b="1" dirty="0"/>
              <a:t>Terceira Geração (1964-1977)</a:t>
            </a:r>
          </a:p>
          <a:p>
            <a:endParaRPr lang="pt-BR" sz="2000" dirty="0"/>
          </a:p>
          <a:p>
            <a:r>
              <a:rPr lang="pt-BR" sz="2000" dirty="0"/>
              <a:t>A terceira geração de computadores é marcada pela utilização dos </a:t>
            </a:r>
            <a:r>
              <a:rPr lang="pt-BR" sz="2000" b="1" dirty="0"/>
              <a:t>circuitos integrados</a:t>
            </a:r>
            <a:r>
              <a:rPr lang="pt-BR" sz="2000" dirty="0"/>
              <a:t>, feitos de silício. Também conhecidos como </a:t>
            </a:r>
            <a:r>
              <a:rPr lang="pt-BR" sz="2000" b="1" dirty="0"/>
              <a:t>microchips</a:t>
            </a:r>
            <a:r>
              <a:rPr lang="pt-BR" sz="2000" dirty="0"/>
              <a:t>, eles eram construídos integrando um grande número de transistores, o que possibilitou a construção de equipamentos menores e mais baratos.</a:t>
            </a:r>
          </a:p>
          <a:p>
            <a:endParaRPr lang="pt-BR" sz="2000" dirty="0">
              <a:cs typeface="Segoe UI" panose="020B0502040204020203" pitchFamily="34" charset="0"/>
            </a:endParaRPr>
          </a:p>
          <a:p>
            <a:r>
              <a:rPr lang="pt-BR" sz="2000" dirty="0"/>
              <a:t>Mas o diferencial dos circuitos integrados não era apenas o tamanho, mas o processo de fabricação que possibilitava a construção de vários circuitos simultaneamente, facilitando a produção em massa.</a:t>
            </a:r>
            <a:r>
              <a:rPr lang="pt-BR" sz="2400" dirty="0">
                <a:latin typeface="Segoe UI" panose="020B0502040204020203" pitchFamily="34" charset="0"/>
                <a:cs typeface="Segoe UI" panose="020B0502040204020203" pitchFamily="34" charset="0"/>
              </a:rPr>
              <a:t/>
            </a:r>
            <a:br>
              <a:rPr lang="pt-BR" sz="2400" dirty="0">
                <a:latin typeface="Segoe UI" panose="020B0502040204020203" pitchFamily="34" charset="0"/>
                <a:cs typeface="Segoe UI" panose="020B0502040204020203" pitchFamily="34" charset="0"/>
              </a:rPr>
            </a:br>
            <a:endParaRPr lang="pt-BR" sz="2400" dirty="0"/>
          </a:p>
        </p:txBody>
      </p:sp>
      <p:pic>
        <p:nvPicPr>
          <p:cNvPr id="6" name="Imagem 5">
            <a:extLst>
              <a:ext uri="{FF2B5EF4-FFF2-40B4-BE49-F238E27FC236}">
                <a16:creationId xmlns:a16="http://schemas.microsoft.com/office/drawing/2014/main" xmlns="" id="{D18D5096-E2DC-4991-87EE-F9E6E18F6559}"/>
              </a:ext>
            </a:extLst>
          </p:cNvPr>
          <p:cNvPicPr>
            <a:picLocks noChangeAspect="1"/>
          </p:cNvPicPr>
          <p:nvPr/>
        </p:nvPicPr>
        <p:blipFill>
          <a:blip r:embed="rId3"/>
          <a:stretch>
            <a:fillRect/>
          </a:stretch>
        </p:blipFill>
        <p:spPr>
          <a:xfrm>
            <a:off x="7538350" y="2003368"/>
            <a:ext cx="4653649" cy="3535560"/>
          </a:xfrm>
          <a:prstGeom prst="rect">
            <a:avLst/>
          </a:prstGeom>
        </p:spPr>
      </p:pic>
    </p:spTree>
    <p:extLst>
      <p:ext uri="{BB962C8B-B14F-4D97-AF65-F5344CB8AC3E}">
        <p14:creationId xmlns:p14="http://schemas.microsoft.com/office/powerpoint/2010/main" val="365816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1"/>
          <p:cNvSpPr txBox="1">
            <a:spLocks/>
          </p:cNvSpPr>
          <p:nvPr/>
        </p:nvSpPr>
        <p:spPr>
          <a:xfrm>
            <a:off x="0" y="255701"/>
            <a:ext cx="12192000" cy="529911"/>
          </a:xfrm>
          <a:prstGeom prst="rect">
            <a:avLst/>
          </a:prstGeom>
          <a:solidFill>
            <a:srgbClr val="68217A"/>
          </a:solid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50963">
              <a:spcBef>
                <a:spcPts val="0"/>
              </a:spcBef>
              <a:buClr>
                <a:schemeClr val="lt1"/>
              </a:buClr>
              <a:buSzPts val="2000"/>
              <a:buFont typeface="Calibri"/>
              <a:buNone/>
            </a:pPr>
            <a:r>
              <a:rPr lang="pt-BR" sz="2000" dirty="0">
                <a:solidFill>
                  <a:schemeClr val="lt1"/>
                </a:solidFill>
                <a:latin typeface="Calibri"/>
                <a:ea typeface="Calibri"/>
                <a:cs typeface="Calibri"/>
                <a:sym typeface="Calibri"/>
              </a:rPr>
              <a:t>Aperfeiçoamento Profissional - Programação C# </a:t>
            </a:r>
            <a:endParaRPr lang="pt-BR" dirty="0"/>
          </a:p>
        </p:txBody>
      </p:sp>
      <p:sp>
        <p:nvSpPr>
          <p:cNvPr id="5" name="Shape 92"/>
          <p:cNvSpPr txBox="1">
            <a:spLocks/>
          </p:cNvSpPr>
          <p:nvPr/>
        </p:nvSpPr>
        <p:spPr>
          <a:xfrm>
            <a:off x="0" y="785613"/>
            <a:ext cx="12192000" cy="309092"/>
          </a:xfrm>
          <a:prstGeom prst="rect">
            <a:avLst/>
          </a:prstGeom>
          <a:solidFill>
            <a:srgbClr val="7030A0"/>
          </a:solidFill>
          <a:ln>
            <a:noFill/>
          </a:ln>
        </p:spPr>
        <p:txBody>
          <a:bodyPr spcFirstLastPara="1" vert="horz" wrap="square" lIns="91425" tIns="45700" rIns="91425" bIns="45700" rtlCol="0" anchor="ctr"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0"/>
              </a:spcBef>
              <a:buClr>
                <a:schemeClr val="lt1"/>
              </a:buClr>
              <a:buSzPts val="1400"/>
              <a:buNone/>
            </a:pPr>
            <a:r>
              <a:rPr lang="pt-BR" sz="1400" dirty="0">
                <a:solidFill>
                  <a:schemeClr val="bg1"/>
                </a:solidFill>
              </a:rPr>
              <a:t>Introdução a computação</a:t>
            </a:r>
            <a:r>
              <a:rPr lang="pt-BR" sz="1400" b="0" i="0" u="none" strike="noStrike" dirty="0">
                <a:solidFill>
                  <a:srgbClr val="000000"/>
                </a:solidFill>
                <a:effectLst/>
              </a:rPr>
              <a:t> </a:t>
            </a:r>
            <a:r>
              <a:rPr lang="pt-BR" sz="1400" b="1" dirty="0">
                <a:solidFill>
                  <a:schemeClr val="lt1"/>
                </a:solidFill>
                <a:latin typeface="Calibri"/>
                <a:ea typeface="Calibri"/>
                <a:cs typeface="Calibri"/>
                <a:sym typeface="Calibri"/>
              </a:rPr>
              <a:t> </a:t>
            </a:r>
            <a:endParaRPr lang="pt-BR" dirty="0"/>
          </a:p>
        </p:txBody>
      </p:sp>
      <p:pic>
        <p:nvPicPr>
          <p:cNvPr id="7" name="Picture 8" descr="esultado de imagem para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16" y="107056"/>
            <a:ext cx="1128243" cy="112824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14068" y="1383944"/>
            <a:ext cx="6487063" cy="5447645"/>
          </a:xfrm>
          <a:prstGeom prst="rect">
            <a:avLst/>
          </a:prstGeom>
        </p:spPr>
        <p:txBody>
          <a:bodyPr wrap="square">
            <a:spAutoFit/>
          </a:bodyPr>
          <a:lstStyle/>
          <a:p>
            <a:r>
              <a:rPr lang="pt-BR" sz="2000" b="1" dirty="0"/>
              <a:t>Terceira Geração (1964-1977)</a:t>
            </a:r>
          </a:p>
          <a:p>
            <a:endParaRPr lang="pt-BR" sz="2000" dirty="0"/>
          </a:p>
          <a:p>
            <a:r>
              <a:rPr lang="pt-BR" sz="2000" dirty="0"/>
              <a:t>Um computador que representa esta geração foi o </a:t>
            </a:r>
            <a:r>
              <a:rPr lang="pt-BR" sz="2000" i="1" dirty="0" err="1"/>
              <a:t>IBM’s</a:t>
            </a:r>
            <a:r>
              <a:rPr lang="pt-BR" sz="2000" i="1" dirty="0"/>
              <a:t> System/360</a:t>
            </a:r>
            <a:r>
              <a:rPr lang="pt-BR" sz="2000" dirty="0"/>
              <a:t>, voltado para o setor comercial e científico. Ele possuía uma arquitetura </a:t>
            </a:r>
            <a:r>
              <a:rPr lang="pt-BR" sz="2000" dirty="0" err="1"/>
              <a:t>plugável</a:t>
            </a:r>
            <a:r>
              <a:rPr lang="pt-BR" sz="2000" dirty="0"/>
              <a:t>, na qual o cliente poderia substituir as peças que dessem defeitos. Além disso, um conjunto de periféricos eram vendidos conforme a necessidade do cliente.</a:t>
            </a:r>
          </a:p>
          <a:p>
            <a:endParaRPr lang="pt-BR" sz="2000" dirty="0">
              <a:cs typeface="Segoe UI" panose="020B0502040204020203" pitchFamily="34" charset="0"/>
            </a:endParaRPr>
          </a:p>
          <a:p>
            <a:r>
              <a:rPr lang="pt-BR" sz="2000" dirty="0"/>
              <a:t>A IBM, que até então liderava o mercado de computadores, passou a perder espaço quando concorrentes passaram a vender periféricos mais baratos e que eram compatíveis com sua arquitetura. No final desta geração já começaram a surgir os computadores pessoais</a:t>
            </a:r>
          </a:p>
          <a:p>
            <a:endParaRPr lang="pt-BR" sz="2000" dirty="0">
              <a:latin typeface="Segoe UI" panose="020B0502040204020203" pitchFamily="34" charset="0"/>
              <a:cs typeface="Segoe UI" panose="020B0502040204020203" pitchFamily="34" charset="0"/>
            </a:endParaRPr>
          </a:p>
          <a:p>
            <a:r>
              <a:rPr lang="pt-BR" sz="2400" dirty="0">
                <a:latin typeface="Segoe UI" panose="020B0502040204020203" pitchFamily="34" charset="0"/>
                <a:cs typeface="Segoe UI" panose="020B0502040204020203" pitchFamily="34" charset="0"/>
              </a:rPr>
              <a:t/>
            </a:r>
            <a:br>
              <a:rPr lang="pt-BR" sz="2400" dirty="0">
                <a:latin typeface="Segoe UI" panose="020B0502040204020203" pitchFamily="34" charset="0"/>
                <a:cs typeface="Segoe UI" panose="020B0502040204020203" pitchFamily="34" charset="0"/>
              </a:rPr>
            </a:br>
            <a:endParaRPr lang="pt-BR" sz="2400" dirty="0"/>
          </a:p>
        </p:txBody>
      </p:sp>
      <p:pic>
        <p:nvPicPr>
          <p:cNvPr id="3" name="Imagem 2">
            <a:extLst>
              <a:ext uri="{FF2B5EF4-FFF2-40B4-BE49-F238E27FC236}">
                <a16:creationId xmlns:a16="http://schemas.microsoft.com/office/drawing/2014/main" xmlns="" id="{F675A037-7736-4757-A938-D81F830E5C6D}"/>
              </a:ext>
            </a:extLst>
          </p:cNvPr>
          <p:cNvPicPr>
            <a:picLocks noChangeAspect="1"/>
          </p:cNvPicPr>
          <p:nvPr/>
        </p:nvPicPr>
        <p:blipFill>
          <a:blip r:embed="rId3"/>
          <a:stretch>
            <a:fillRect/>
          </a:stretch>
        </p:blipFill>
        <p:spPr>
          <a:xfrm>
            <a:off x="7039155" y="1830911"/>
            <a:ext cx="4807788" cy="3651775"/>
          </a:xfrm>
          <a:prstGeom prst="rect">
            <a:avLst/>
          </a:prstGeom>
        </p:spPr>
      </p:pic>
      <p:sp>
        <p:nvSpPr>
          <p:cNvPr id="9" name="Retângulo 8">
            <a:extLst>
              <a:ext uri="{FF2B5EF4-FFF2-40B4-BE49-F238E27FC236}">
                <a16:creationId xmlns:a16="http://schemas.microsoft.com/office/drawing/2014/main" xmlns="" id="{3E3D5FC0-6531-45E9-B615-2D145E75F1A4}"/>
              </a:ext>
            </a:extLst>
          </p:cNvPr>
          <p:cNvSpPr/>
          <p:nvPr/>
        </p:nvSpPr>
        <p:spPr>
          <a:xfrm>
            <a:off x="414068" y="5842337"/>
            <a:ext cx="11777931" cy="1015663"/>
          </a:xfrm>
          <a:prstGeom prst="rect">
            <a:avLst/>
          </a:prstGeom>
        </p:spPr>
        <p:txBody>
          <a:bodyPr wrap="square">
            <a:spAutoFit/>
          </a:bodyPr>
          <a:lstStyle/>
          <a:p>
            <a:r>
              <a:rPr lang="pt-BR" sz="2000" dirty="0"/>
              <a:t>Outro evento importante desta época foi que a IBM passou a separar a criação de hardware do desenvolvimento de sistemas, iniciando o mercado da indústria de softwares. Isto foi possível devido a utilização das linguagens de alto nível nestes computadores.</a:t>
            </a:r>
          </a:p>
        </p:txBody>
      </p:sp>
    </p:spTree>
    <p:extLst>
      <p:ext uri="{BB962C8B-B14F-4D97-AF65-F5344CB8AC3E}">
        <p14:creationId xmlns:p14="http://schemas.microsoft.com/office/powerpoint/2010/main" val="183692581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2738</Words>
  <Application>Microsoft Office PowerPoint</Application>
  <PresentationFormat>Widescreen</PresentationFormat>
  <Paragraphs>265</Paragraphs>
  <Slides>31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31</vt:i4>
      </vt:variant>
    </vt:vector>
  </HeadingPairs>
  <TitlesOfParts>
    <vt:vector size="37" baseType="lpstr">
      <vt:lpstr>Arial</vt:lpstr>
      <vt:lpstr>Calibri</vt:lpstr>
      <vt:lpstr>Calibri Light</vt:lpstr>
      <vt:lpstr>Segoe UI</vt:lpstr>
      <vt:lpstr>Segoe UI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Fernando Henrique</dc:creator>
  <cp:lastModifiedBy>Fernando Henrique</cp:lastModifiedBy>
  <cp:revision>5</cp:revision>
  <dcterms:created xsi:type="dcterms:W3CDTF">2018-04-12T19:48:14Z</dcterms:created>
  <dcterms:modified xsi:type="dcterms:W3CDTF">2018-04-13T19:40:55Z</dcterms:modified>
</cp:coreProperties>
</file>