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362" r:id="rId3"/>
    <p:sldId id="371" r:id="rId4"/>
    <p:sldId id="372" r:id="rId5"/>
    <p:sldId id="363" r:id="rId6"/>
    <p:sldId id="364" r:id="rId7"/>
    <p:sldId id="365" r:id="rId8"/>
    <p:sldId id="367" r:id="rId9"/>
    <p:sldId id="368" r:id="rId10"/>
    <p:sldId id="376" r:id="rId11"/>
    <p:sldId id="369" r:id="rId12"/>
    <p:sldId id="377" r:id="rId13"/>
    <p:sldId id="378" r:id="rId14"/>
    <p:sldId id="373" r:id="rId15"/>
    <p:sldId id="374" r:id="rId16"/>
    <p:sldId id="375" r:id="rId17"/>
    <p:sldId id="370" r:id="rId18"/>
    <p:sldId id="379" r:id="rId1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1" autoAdjust="0"/>
    <p:restoredTop sz="94660"/>
  </p:normalViewPr>
  <p:slideViewPr>
    <p:cSldViewPr snapToGrid="0">
      <p:cViewPr varScale="1">
        <p:scale>
          <a:sx n="70" d="100"/>
          <a:sy n="70" d="100"/>
        </p:scale>
        <p:origin x="3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49D5397B-4EBC-4F65-A8C1-E42F86C596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B0158AF3-3DCA-453D-BBF8-F95D1FFF07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7E9A89C3-876F-40B9-A28D-0010C1822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6D039-F333-4CC1-A22A-ACBC3E1641AD}" type="datetimeFigureOut">
              <a:rPr lang="pt-BR" smtClean="0"/>
              <a:t>07/05/2018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63D1DFD0-1F7B-4C1D-8741-ACE7F7F42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C7A2F382-ECA4-48EF-BE8E-3BC52ACB1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C874-5BD8-4AB2-A87E-AB8C18C5FC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3607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0C203FBA-A78F-4230-9BD1-038BD5113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="" xmlns:a16="http://schemas.microsoft.com/office/drawing/2014/main" id="{6C925E7D-34A6-4A6B-99E5-69EF48D387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3AF5F74C-863C-4087-9E56-079F169C2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6D039-F333-4CC1-A22A-ACBC3E1641AD}" type="datetimeFigureOut">
              <a:rPr lang="pt-BR" smtClean="0"/>
              <a:t>07/05/2018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DD964CA4-5DA3-4961-B42E-C24789386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B1172BFB-C813-4D54-8815-11714002C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C874-5BD8-4AB2-A87E-AB8C18C5FC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4447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="" xmlns:a16="http://schemas.microsoft.com/office/drawing/2014/main" id="{94863B47-6F02-4C86-B9B5-A464AC9B02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="" xmlns:a16="http://schemas.microsoft.com/office/drawing/2014/main" id="{B14D7139-4087-4D7D-BFCD-69396A5F4A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C6227A0D-2410-44E7-9A3F-770CFE50A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6D039-F333-4CC1-A22A-ACBC3E1641AD}" type="datetimeFigureOut">
              <a:rPr lang="pt-BR" smtClean="0"/>
              <a:t>07/05/2018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6A2DDB8E-AA11-4D78-9F2D-530E75AEA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CE4A9441-1DEC-4323-8A53-33BC59F80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C874-5BD8-4AB2-A87E-AB8C18C5FC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8429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609D4AEF-E055-4E03-ACB7-AD31336A9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7B8CC640-4402-4868-872F-4D0FC135E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2785B9DC-6715-43BF-830E-01004AED3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6D039-F333-4CC1-A22A-ACBC3E1641AD}" type="datetimeFigureOut">
              <a:rPr lang="pt-BR" smtClean="0"/>
              <a:t>07/05/2018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E7B74F58-C3CD-47D7-9DB8-3F7E97B8C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70AA86D1-D71D-4732-9F72-E6C1FD997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C874-5BD8-4AB2-A87E-AB8C18C5FC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7490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797C9CD6-BF42-4F67-84B6-7A66842B5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D78DCC4C-C048-43A0-936B-0BF1681E41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C358A2A3-8F61-4F27-B89F-4EC46F057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6D039-F333-4CC1-A22A-ACBC3E1641AD}" type="datetimeFigureOut">
              <a:rPr lang="pt-BR" smtClean="0"/>
              <a:t>07/05/2018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D166F62F-C9C2-469D-904F-24F417256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C052789C-A3D2-4D2A-B533-233867B9B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C874-5BD8-4AB2-A87E-AB8C18C5FC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7317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DD0EB4D-B10A-43CD-8583-47699F1F9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62985593-9259-4460-A149-AE7349A9B5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="" xmlns:a16="http://schemas.microsoft.com/office/drawing/2014/main" id="{90FEF286-744D-49D9-A040-584E7A19E0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4A7DA6D5-973D-449A-966D-7EB510AE3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6D039-F333-4CC1-A22A-ACBC3E1641AD}" type="datetimeFigureOut">
              <a:rPr lang="pt-BR" smtClean="0"/>
              <a:t>07/05/2018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8AD04829-3DDF-464A-B0DD-74C4C105F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06699524-7B64-4C84-BD98-1CB91E338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C874-5BD8-4AB2-A87E-AB8C18C5FC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6338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8D9CB22-8C6C-4EAE-BF45-56693AA56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56802E03-E496-4B09-A94A-1DD04F9ABF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="" xmlns:a16="http://schemas.microsoft.com/office/drawing/2014/main" id="{AAF0E7CF-3C0F-4F1F-97AE-56BC49803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="" xmlns:a16="http://schemas.microsoft.com/office/drawing/2014/main" id="{9A51CD3F-BFA9-4E03-AC19-8E6D485D6A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="" xmlns:a16="http://schemas.microsoft.com/office/drawing/2014/main" id="{FFB93F82-54B3-4847-A10D-D2419B47A3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="" xmlns:a16="http://schemas.microsoft.com/office/drawing/2014/main" id="{C320E6E6-AFA6-4B04-86B5-05A711796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6D039-F333-4CC1-A22A-ACBC3E1641AD}" type="datetimeFigureOut">
              <a:rPr lang="pt-BR" smtClean="0"/>
              <a:t>07/05/2018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="" xmlns:a16="http://schemas.microsoft.com/office/drawing/2014/main" id="{AB58EC38-36C0-4E17-A5E6-3A687BE56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="" xmlns:a16="http://schemas.microsoft.com/office/drawing/2014/main" id="{D5277AA8-8895-4D3F-960A-0B7C066FC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C874-5BD8-4AB2-A87E-AB8C18C5FC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3194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72EFA15-CF59-4211-8839-CD2B7A9A5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="" xmlns:a16="http://schemas.microsoft.com/office/drawing/2014/main" id="{F2CF40F5-80E0-498D-BC98-39A80F892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6D039-F333-4CC1-A22A-ACBC3E1641AD}" type="datetimeFigureOut">
              <a:rPr lang="pt-BR" smtClean="0"/>
              <a:t>07/05/2018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="" xmlns:a16="http://schemas.microsoft.com/office/drawing/2014/main" id="{1865A031-25F4-4046-AC02-3A90766DF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="" xmlns:a16="http://schemas.microsoft.com/office/drawing/2014/main" id="{D4EFF83C-5B0D-445F-9D4E-EBA180EE8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C874-5BD8-4AB2-A87E-AB8C18C5FC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0695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="" xmlns:a16="http://schemas.microsoft.com/office/drawing/2014/main" id="{8BA60D03-93AD-417E-9F2C-640A9573F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6D039-F333-4CC1-A22A-ACBC3E1641AD}" type="datetimeFigureOut">
              <a:rPr lang="pt-BR" smtClean="0"/>
              <a:t>07/05/2018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="" xmlns:a16="http://schemas.microsoft.com/office/drawing/2014/main" id="{2B391FA1-F7D0-48AF-B03D-ACAA3357C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="" xmlns:a16="http://schemas.microsoft.com/office/drawing/2014/main" id="{479910DB-B9A9-4B5D-922E-9226743D1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C874-5BD8-4AB2-A87E-AB8C18C5FC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6767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E3409763-609A-4305-B652-20B8B9758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7B65FEC5-5702-4E6C-A87E-89C0374AA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="" xmlns:a16="http://schemas.microsoft.com/office/drawing/2014/main" id="{085C1ECE-BE31-47F4-91C6-6CE7CFF74B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16988FF2-F3BA-49B6-927D-0D12E2B76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6D039-F333-4CC1-A22A-ACBC3E1641AD}" type="datetimeFigureOut">
              <a:rPr lang="pt-BR" smtClean="0"/>
              <a:t>07/05/2018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BCBAF0AF-BAB3-42DC-9A1F-B389B12F9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FD0713E2-4B42-4418-BE2C-B3F1FB156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C874-5BD8-4AB2-A87E-AB8C18C5FC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0616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5A1FE102-76C1-479B-B9B5-AE56FC73C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="" xmlns:a16="http://schemas.microsoft.com/office/drawing/2014/main" id="{A0E39AE5-A889-482D-A69A-B7D1BCB02D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="" xmlns:a16="http://schemas.microsoft.com/office/drawing/2014/main" id="{7A5D7373-C7C6-41A1-859D-D6823553B7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30EBA9B8-CBFD-4EC3-8870-C3320399D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6D039-F333-4CC1-A22A-ACBC3E1641AD}" type="datetimeFigureOut">
              <a:rPr lang="pt-BR" smtClean="0"/>
              <a:t>07/05/2018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22E5A173-148A-4F1E-8234-4F51BAE59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53880183-D78C-4600-AC0F-D246E91E6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C874-5BD8-4AB2-A87E-AB8C18C5FC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4058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="" xmlns:a16="http://schemas.microsoft.com/office/drawing/2014/main" id="{F1253284-082C-4495-9480-1C8A376B0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1D1E2397-6A16-4477-B365-2C0C3B7252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42A4E79F-F0C2-49AE-BC43-9333801BF5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6D039-F333-4CC1-A22A-ACBC3E1641AD}" type="datetimeFigureOut">
              <a:rPr lang="pt-BR" smtClean="0"/>
              <a:t>07/05/2018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453EA3E3-4FCC-48E1-89B6-DB30B17B91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0728B11F-7128-479E-80F1-7FF5D27510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EC874-5BD8-4AB2-A87E-AB8C18C5FC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1532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vmedia.com.br/cursos/java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4"/>
          <p:cNvSpPr txBox="1">
            <a:spLocks/>
          </p:cNvSpPr>
          <p:nvPr/>
        </p:nvSpPr>
        <p:spPr>
          <a:xfrm>
            <a:off x="0" y="2213557"/>
            <a:ext cx="12192000" cy="1701619"/>
          </a:xfrm>
          <a:prstGeom prst="rect">
            <a:avLst/>
          </a:prstGeom>
          <a:solidFill>
            <a:srgbClr val="68217A"/>
          </a:solidFill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lt1"/>
              </a:buClr>
              <a:buSzPts val="5400"/>
              <a:buFont typeface="Calibri"/>
              <a:buNone/>
            </a:pPr>
            <a:r>
              <a:rPr lang="pt-BR" sz="5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Logica de Programação</a:t>
            </a:r>
          </a:p>
        </p:txBody>
      </p:sp>
      <p:sp>
        <p:nvSpPr>
          <p:cNvPr id="5" name="Shape 85"/>
          <p:cNvSpPr txBox="1">
            <a:spLocks/>
          </p:cNvSpPr>
          <p:nvPr/>
        </p:nvSpPr>
        <p:spPr>
          <a:xfrm>
            <a:off x="0" y="3915177"/>
            <a:ext cx="12192000" cy="69867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>
              <a:spcBef>
                <a:spcPts val="0"/>
              </a:spcBef>
              <a:buClr>
                <a:schemeClr val="lt1"/>
              </a:buClr>
              <a:buSzPts val="3000"/>
              <a:buNone/>
            </a:pPr>
            <a:r>
              <a:rPr lang="pt-BR" sz="3200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Programação C# - </a:t>
            </a:r>
            <a:r>
              <a:rPr lang="pt-BR" sz="3200" dirty="0">
                <a:solidFill>
                  <a:schemeClr val="bg1"/>
                </a:solidFill>
              </a:rPr>
              <a:t>Orientação a Objetos</a:t>
            </a:r>
            <a:endParaRPr lang="pt-BR" sz="30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Shape 8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334500" y="2000250"/>
            <a:ext cx="2857500" cy="2857500"/>
          </a:xfrm>
          <a:prstGeom prst="rect">
            <a:avLst/>
          </a:prstGeom>
          <a:noFill/>
          <a:ln>
            <a:noFill/>
          </a:ln>
          <a:effectLst>
            <a:outerShdw blurRad="190500" algn="tl" rotWithShape="0">
              <a:srgbClr val="000000">
                <a:alpha val="69803"/>
              </a:srgbClr>
            </a:outerShdw>
          </a:effectLst>
        </p:spPr>
      </p:pic>
      <p:sp>
        <p:nvSpPr>
          <p:cNvPr id="7" name="Retângulo 6"/>
          <p:cNvSpPr/>
          <p:nvPr/>
        </p:nvSpPr>
        <p:spPr>
          <a:xfrm>
            <a:off x="9615488" y="2213557"/>
            <a:ext cx="2300287" cy="2229856"/>
          </a:xfrm>
          <a:prstGeom prst="rect">
            <a:avLst/>
          </a:prstGeom>
          <a:solidFill>
            <a:srgbClr val="682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Picture 8" descr="esultado de imagem para c#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0690" y="200025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0776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91"/>
          <p:cNvSpPr txBox="1">
            <a:spLocks/>
          </p:cNvSpPr>
          <p:nvPr/>
        </p:nvSpPr>
        <p:spPr>
          <a:xfrm>
            <a:off x="0" y="255701"/>
            <a:ext cx="12192000" cy="529911"/>
          </a:xfrm>
          <a:prstGeom prst="rect">
            <a:avLst/>
          </a:prstGeom>
          <a:solidFill>
            <a:srgbClr val="68217A"/>
          </a:solidFill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350963">
              <a:spcBef>
                <a:spcPts val="0"/>
              </a:spcBef>
              <a:buClr>
                <a:schemeClr val="lt1"/>
              </a:buClr>
              <a:buSzPts val="2000"/>
              <a:buFont typeface="Calibri"/>
              <a:buNone/>
            </a:pPr>
            <a:r>
              <a:rPr lang="pt-BR" sz="2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Aperfeiçoamento Profissional - Programação C# </a:t>
            </a:r>
            <a:endParaRPr lang="pt-BR" dirty="0"/>
          </a:p>
        </p:txBody>
      </p:sp>
      <p:sp>
        <p:nvSpPr>
          <p:cNvPr id="5" name="Shape 92"/>
          <p:cNvSpPr txBox="1">
            <a:spLocks/>
          </p:cNvSpPr>
          <p:nvPr/>
        </p:nvSpPr>
        <p:spPr>
          <a:xfrm>
            <a:off x="0" y="785613"/>
            <a:ext cx="12192000" cy="30909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Clr>
                <a:schemeClr val="lt1"/>
              </a:buClr>
              <a:buSzPts val="1400"/>
              <a:buNone/>
            </a:pPr>
            <a:r>
              <a:rPr lang="pt-BR" sz="1400" dirty="0">
                <a:solidFill>
                  <a:schemeClr val="bg1"/>
                </a:solidFill>
              </a:rPr>
              <a:t>Orientação a Objetos </a:t>
            </a:r>
            <a:r>
              <a:rPr lang="pt-BR" sz="1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lang="pt-BR" dirty="0"/>
          </a:p>
        </p:txBody>
      </p:sp>
      <p:pic>
        <p:nvPicPr>
          <p:cNvPr id="7" name="Picture 8" descr="esultado de imagem para c#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16" y="107056"/>
            <a:ext cx="1128243" cy="1128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tângulo 7"/>
          <p:cNvSpPr/>
          <p:nvPr/>
        </p:nvSpPr>
        <p:spPr>
          <a:xfrm>
            <a:off x="414069" y="1383944"/>
            <a:ext cx="1145587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 smtClean="0"/>
              <a:t>Um sistema POO</a:t>
            </a:r>
            <a:endParaRPr lang="pt-BR" sz="2000" b="1" dirty="0"/>
          </a:p>
          <a:p>
            <a:endParaRPr lang="pt-BR" sz="2000" b="1" dirty="0">
              <a:solidFill>
                <a:srgbClr val="000000"/>
              </a:solidFill>
            </a:endParaRPr>
          </a:p>
          <a:p>
            <a:r>
              <a:rPr lang="pt-BR" sz="2000" dirty="0"/>
              <a:t>	</a:t>
            </a:r>
          </a:p>
        </p:txBody>
      </p:sp>
      <p:grpSp>
        <p:nvGrpSpPr>
          <p:cNvPr id="9" name="Shape 204"/>
          <p:cNvGrpSpPr/>
          <p:nvPr/>
        </p:nvGrpSpPr>
        <p:grpSpPr>
          <a:xfrm>
            <a:off x="2589392" y="2265639"/>
            <a:ext cx="6354762" cy="3924300"/>
            <a:chOff x="1133" y="1344"/>
            <a:chExt cx="4003" cy="2472"/>
          </a:xfrm>
        </p:grpSpPr>
        <p:sp>
          <p:nvSpPr>
            <p:cNvPr id="10" name="Shape 205"/>
            <p:cNvSpPr/>
            <p:nvPr/>
          </p:nvSpPr>
          <p:spPr>
            <a:xfrm>
              <a:off x="1661" y="1344"/>
              <a:ext cx="451" cy="264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Noto Sans Symbols"/>
                <a:buNone/>
              </a:pPr>
              <a:endParaRPr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11" name="Shape 206"/>
            <p:cNvCxnSpPr/>
            <p:nvPr/>
          </p:nvCxnSpPr>
          <p:spPr>
            <a:xfrm>
              <a:off x="2160" y="1456"/>
              <a:ext cx="428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sp>
          <p:nvSpPr>
            <p:cNvPr id="12" name="Shape 207"/>
            <p:cNvSpPr/>
            <p:nvPr/>
          </p:nvSpPr>
          <p:spPr>
            <a:xfrm>
              <a:off x="2627" y="1344"/>
              <a:ext cx="450" cy="264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Noto Sans Symbols"/>
                <a:buNone/>
              </a:pPr>
              <a:endParaRPr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13" name="Shape 208"/>
            <p:cNvCxnSpPr/>
            <p:nvPr/>
          </p:nvCxnSpPr>
          <p:spPr>
            <a:xfrm flipH="1">
              <a:off x="2401" y="1645"/>
              <a:ext cx="376" cy="338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sp>
          <p:nvSpPr>
            <p:cNvPr id="14" name="Shape 209"/>
            <p:cNvSpPr/>
            <p:nvPr/>
          </p:nvSpPr>
          <p:spPr>
            <a:xfrm>
              <a:off x="2062" y="2021"/>
              <a:ext cx="452" cy="263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Noto Sans Symbols"/>
                <a:buNone/>
              </a:pPr>
              <a:endParaRPr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" name="Shape 210"/>
            <p:cNvSpPr/>
            <p:nvPr/>
          </p:nvSpPr>
          <p:spPr>
            <a:xfrm>
              <a:off x="2868" y="2524"/>
              <a:ext cx="451" cy="264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Noto Sans Symbols"/>
                <a:buNone/>
              </a:pPr>
              <a:endParaRPr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16" name="Shape 211"/>
            <p:cNvCxnSpPr/>
            <p:nvPr/>
          </p:nvCxnSpPr>
          <p:spPr>
            <a:xfrm>
              <a:off x="2627" y="2246"/>
              <a:ext cx="375" cy="226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cxnSp>
          <p:nvCxnSpPr>
            <p:cNvPr id="17" name="Shape 212"/>
            <p:cNvCxnSpPr/>
            <p:nvPr/>
          </p:nvCxnSpPr>
          <p:spPr>
            <a:xfrm rot="10800000">
              <a:off x="3002" y="1720"/>
              <a:ext cx="102" cy="71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sp>
          <p:nvSpPr>
            <p:cNvPr id="18" name="Shape 213"/>
            <p:cNvSpPr/>
            <p:nvPr/>
          </p:nvSpPr>
          <p:spPr>
            <a:xfrm>
              <a:off x="1782" y="2760"/>
              <a:ext cx="451" cy="264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Noto Sans Symbols"/>
                <a:buNone/>
              </a:pPr>
              <a:endParaRPr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19" name="Shape 214"/>
            <p:cNvCxnSpPr/>
            <p:nvPr/>
          </p:nvCxnSpPr>
          <p:spPr>
            <a:xfrm flipH="1">
              <a:off x="2018" y="2396"/>
              <a:ext cx="120" cy="317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sp>
          <p:nvSpPr>
            <p:cNvPr id="20" name="Shape 215"/>
            <p:cNvSpPr/>
            <p:nvPr/>
          </p:nvSpPr>
          <p:spPr>
            <a:xfrm>
              <a:off x="1133" y="2304"/>
              <a:ext cx="451" cy="264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Noto Sans Symbols"/>
                <a:buNone/>
              </a:pPr>
              <a:endParaRPr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21" name="Shape 216"/>
            <p:cNvCxnSpPr/>
            <p:nvPr/>
          </p:nvCxnSpPr>
          <p:spPr>
            <a:xfrm rot="10800000">
              <a:off x="1661" y="2448"/>
              <a:ext cx="240" cy="24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sp>
          <p:nvSpPr>
            <p:cNvPr id="22" name="Shape 217"/>
            <p:cNvSpPr/>
            <p:nvPr/>
          </p:nvSpPr>
          <p:spPr>
            <a:xfrm>
              <a:off x="1565" y="3552"/>
              <a:ext cx="451" cy="264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Noto Sans Symbols"/>
                <a:buNone/>
              </a:pPr>
              <a:endParaRPr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3" name="Shape 218"/>
            <p:cNvSpPr/>
            <p:nvPr/>
          </p:nvSpPr>
          <p:spPr>
            <a:xfrm>
              <a:off x="3629" y="2880"/>
              <a:ext cx="451" cy="264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Noto Sans Symbols"/>
                <a:buNone/>
              </a:pPr>
              <a:endParaRPr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4" name="Shape 219"/>
            <p:cNvSpPr/>
            <p:nvPr/>
          </p:nvSpPr>
          <p:spPr>
            <a:xfrm>
              <a:off x="3821" y="2064"/>
              <a:ext cx="451" cy="264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Noto Sans Symbols"/>
                <a:buNone/>
              </a:pPr>
              <a:endParaRPr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5" name="Shape 220"/>
            <p:cNvSpPr/>
            <p:nvPr/>
          </p:nvSpPr>
          <p:spPr>
            <a:xfrm>
              <a:off x="4685" y="2736"/>
              <a:ext cx="451" cy="264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Noto Sans Symbols"/>
                <a:buNone/>
              </a:pPr>
              <a:endParaRPr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6" name="Shape 221"/>
            <p:cNvSpPr/>
            <p:nvPr/>
          </p:nvSpPr>
          <p:spPr>
            <a:xfrm>
              <a:off x="4109" y="1344"/>
              <a:ext cx="451" cy="264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Noto Sans Symbols"/>
                <a:buNone/>
              </a:pPr>
              <a:endParaRPr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7" name="Shape 222"/>
            <p:cNvSpPr/>
            <p:nvPr/>
          </p:nvSpPr>
          <p:spPr>
            <a:xfrm>
              <a:off x="2717" y="3264"/>
              <a:ext cx="451" cy="264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Noto Sans Symbols"/>
                <a:buNone/>
              </a:pPr>
              <a:endParaRPr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8" name="Shape 223"/>
            <p:cNvSpPr/>
            <p:nvPr/>
          </p:nvSpPr>
          <p:spPr>
            <a:xfrm>
              <a:off x="4349" y="3552"/>
              <a:ext cx="451" cy="264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Noto Sans Symbols"/>
                <a:buNone/>
              </a:pPr>
              <a:endParaRPr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29" name="Shape 224"/>
            <p:cNvCxnSpPr/>
            <p:nvPr/>
          </p:nvCxnSpPr>
          <p:spPr>
            <a:xfrm flipH="1">
              <a:off x="1853" y="3120"/>
              <a:ext cx="192" cy="336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cxnSp>
          <p:nvCxnSpPr>
            <p:cNvPr id="30" name="Shape 225"/>
            <p:cNvCxnSpPr/>
            <p:nvPr/>
          </p:nvCxnSpPr>
          <p:spPr>
            <a:xfrm rot="10800000" flipH="1">
              <a:off x="2141" y="3456"/>
              <a:ext cx="480" cy="24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cxnSp>
          <p:nvCxnSpPr>
            <p:cNvPr id="31" name="Shape 226"/>
            <p:cNvCxnSpPr/>
            <p:nvPr/>
          </p:nvCxnSpPr>
          <p:spPr>
            <a:xfrm rot="10800000" flipH="1">
              <a:off x="3437" y="2304"/>
              <a:ext cx="288" cy="288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cxnSp>
          <p:nvCxnSpPr>
            <p:cNvPr id="32" name="Shape 227"/>
            <p:cNvCxnSpPr/>
            <p:nvPr/>
          </p:nvCxnSpPr>
          <p:spPr>
            <a:xfrm rot="10800000" flipH="1">
              <a:off x="4013" y="1680"/>
              <a:ext cx="288" cy="336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cxnSp>
          <p:nvCxnSpPr>
            <p:cNvPr id="33" name="Shape 228"/>
            <p:cNvCxnSpPr/>
            <p:nvPr/>
          </p:nvCxnSpPr>
          <p:spPr>
            <a:xfrm>
              <a:off x="4205" y="2448"/>
              <a:ext cx="384" cy="24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cxnSp>
          <p:nvCxnSpPr>
            <p:cNvPr id="34" name="Shape 229"/>
            <p:cNvCxnSpPr/>
            <p:nvPr/>
          </p:nvCxnSpPr>
          <p:spPr>
            <a:xfrm>
              <a:off x="4637" y="1680"/>
              <a:ext cx="192" cy="912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cxnSp>
          <p:nvCxnSpPr>
            <p:cNvPr id="35" name="Shape 230"/>
            <p:cNvCxnSpPr/>
            <p:nvPr/>
          </p:nvCxnSpPr>
          <p:spPr>
            <a:xfrm flipH="1">
              <a:off x="4637" y="3120"/>
              <a:ext cx="240" cy="384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cxnSp>
          <p:nvCxnSpPr>
            <p:cNvPr id="36" name="Shape 231"/>
            <p:cNvCxnSpPr/>
            <p:nvPr/>
          </p:nvCxnSpPr>
          <p:spPr>
            <a:xfrm>
              <a:off x="3293" y="3456"/>
              <a:ext cx="912" cy="192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cxnSp>
          <p:nvCxnSpPr>
            <p:cNvPr id="37" name="Shape 232"/>
            <p:cNvCxnSpPr/>
            <p:nvPr/>
          </p:nvCxnSpPr>
          <p:spPr>
            <a:xfrm rot="10800000">
              <a:off x="3149" y="2880"/>
              <a:ext cx="384" cy="192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cxnSp>
          <p:nvCxnSpPr>
            <p:cNvPr id="38" name="Shape 233"/>
            <p:cNvCxnSpPr/>
            <p:nvPr/>
          </p:nvCxnSpPr>
          <p:spPr>
            <a:xfrm>
              <a:off x="1325" y="2592"/>
              <a:ext cx="384" cy="288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cxnSp>
          <p:nvCxnSpPr>
            <p:cNvPr id="39" name="Shape 234"/>
            <p:cNvCxnSpPr/>
            <p:nvPr/>
          </p:nvCxnSpPr>
          <p:spPr>
            <a:xfrm rot="10800000">
              <a:off x="4157" y="3072"/>
              <a:ext cx="240" cy="432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</p:grpSp>
    </p:spTree>
    <p:extLst>
      <p:ext uri="{BB962C8B-B14F-4D97-AF65-F5344CB8AC3E}">
        <p14:creationId xmlns:p14="http://schemas.microsoft.com/office/powerpoint/2010/main" val="2047477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91"/>
          <p:cNvSpPr txBox="1">
            <a:spLocks/>
          </p:cNvSpPr>
          <p:nvPr/>
        </p:nvSpPr>
        <p:spPr>
          <a:xfrm>
            <a:off x="0" y="255701"/>
            <a:ext cx="12192000" cy="529911"/>
          </a:xfrm>
          <a:prstGeom prst="rect">
            <a:avLst/>
          </a:prstGeom>
          <a:solidFill>
            <a:srgbClr val="68217A"/>
          </a:solidFill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350963">
              <a:spcBef>
                <a:spcPts val="0"/>
              </a:spcBef>
              <a:buClr>
                <a:schemeClr val="lt1"/>
              </a:buClr>
              <a:buSzPts val="2000"/>
              <a:buFont typeface="Calibri"/>
              <a:buNone/>
            </a:pPr>
            <a:r>
              <a:rPr lang="pt-BR" sz="2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Aperfeiçoamento Profissional - Programação C# </a:t>
            </a:r>
            <a:endParaRPr lang="pt-BR" dirty="0"/>
          </a:p>
        </p:txBody>
      </p:sp>
      <p:sp>
        <p:nvSpPr>
          <p:cNvPr id="5" name="Shape 92"/>
          <p:cNvSpPr txBox="1">
            <a:spLocks/>
          </p:cNvSpPr>
          <p:nvPr/>
        </p:nvSpPr>
        <p:spPr>
          <a:xfrm>
            <a:off x="0" y="785613"/>
            <a:ext cx="12192000" cy="30909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Clr>
                <a:schemeClr val="lt1"/>
              </a:buClr>
              <a:buSzPts val="1400"/>
              <a:buNone/>
            </a:pPr>
            <a:r>
              <a:rPr lang="pt-BR" sz="1400" dirty="0">
                <a:solidFill>
                  <a:schemeClr val="bg1"/>
                </a:solidFill>
              </a:rPr>
              <a:t>Orientação a Objetos </a:t>
            </a:r>
            <a:r>
              <a:rPr lang="pt-BR" sz="1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lang="pt-BR" dirty="0"/>
          </a:p>
        </p:txBody>
      </p:sp>
      <p:pic>
        <p:nvPicPr>
          <p:cNvPr id="7" name="Picture 8" descr="esultado de imagem para c#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16" y="107056"/>
            <a:ext cx="1128243" cy="1128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tângulo 7"/>
          <p:cNvSpPr/>
          <p:nvPr/>
        </p:nvSpPr>
        <p:spPr>
          <a:xfrm>
            <a:off x="414069" y="1383944"/>
            <a:ext cx="1145587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Atributo composto</a:t>
            </a:r>
            <a:endParaRPr lang="pt-BR" sz="2400" b="1" dirty="0">
              <a:solidFill>
                <a:srgbClr val="000000"/>
              </a:solidFill>
            </a:endParaRPr>
          </a:p>
          <a:p>
            <a:pPr fontAlgn="base"/>
            <a:r>
              <a:rPr lang="pt-BR" sz="2400" dirty="0"/>
              <a:t>	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="" xmlns:a16="http://schemas.microsoft.com/office/drawing/2014/main" id="{E901A805-3E5F-4F33-90DA-BAEEAF7C43AC}"/>
              </a:ext>
            </a:extLst>
          </p:cNvPr>
          <p:cNvSpPr/>
          <p:nvPr/>
        </p:nvSpPr>
        <p:spPr>
          <a:xfrm>
            <a:off x="5811618" y="1383944"/>
            <a:ext cx="6096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b="1" dirty="0" smtClean="0"/>
              <a:t>Declaração</a:t>
            </a:r>
            <a:r>
              <a:rPr lang="pt-BR" dirty="0"/>
              <a:t/>
            </a:r>
            <a:br>
              <a:rPr lang="pt-BR" dirty="0"/>
            </a:br>
            <a:r>
              <a:rPr lang="pt-BR" b="1" dirty="0">
                <a:solidFill>
                  <a:srgbClr val="000000"/>
                </a:solidFill>
                <a:latin typeface="Courier New" panose="02070309020205020404" pitchFamily="49" charset="0"/>
              </a:rPr>
              <a:t>...</a:t>
            </a:r>
            <a:endParaRPr lang="pt-BR" dirty="0"/>
          </a:p>
          <a:p>
            <a:r>
              <a:rPr lang="pt-BR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Computador cpu1 </a:t>
            </a: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= new </a:t>
            </a:r>
            <a:r>
              <a:rPr lang="pt-BR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Computador();</a:t>
            </a:r>
            <a:endParaRPr lang="pt-BR" dirty="0"/>
          </a:p>
          <a:p>
            <a:r>
              <a:rPr lang="pt-BR" dirty="0"/>
              <a:t/>
            </a:r>
            <a:br>
              <a:rPr lang="pt-BR" dirty="0"/>
            </a:br>
            <a:r>
              <a:rPr lang="pt-BR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cpu1.Processador </a:t>
            </a: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pt-BR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“I7”;</a:t>
            </a:r>
            <a:endParaRPr lang="pt-BR" dirty="0"/>
          </a:p>
          <a:p>
            <a:r>
              <a:rPr lang="pt-BR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cpu1.TamanhoHd </a:t>
            </a: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pt-BR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“500gb”;</a:t>
            </a:r>
          </a:p>
          <a:p>
            <a:r>
              <a:rPr lang="pt-BR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cpu1.Memoria </a:t>
            </a: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pt-BR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“16gb”;</a:t>
            </a:r>
          </a:p>
          <a:p>
            <a:r>
              <a:rPr lang="pt-BR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cpu1.Teclado </a:t>
            </a: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pt-BR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new Teclado();</a:t>
            </a:r>
          </a:p>
          <a:p>
            <a:r>
              <a:rPr lang="pt-BR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cpu1.Teclado.QuantidadeTeclas </a:t>
            </a: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pt-BR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27;</a:t>
            </a:r>
            <a:endParaRPr lang="pt-BR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pt-BR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cpu1.Teclado.Cor = “Preto”;</a:t>
            </a:r>
            <a:endParaRPr lang="pt-BR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pt-BR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cpu1.Teclado.Conector </a:t>
            </a: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pt-BR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“</a:t>
            </a:r>
            <a:r>
              <a:rPr lang="pt-BR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Usb</a:t>
            </a:r>
            <a:r>
              <a:rPr lang="pt-BR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”;</a:t>
            </a:r>
          </a:p>
          <a:p>
            <a:r>
              <a:rPr lang="pt-BR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cpu1.Monitor = </a:t>
            </a: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new </a:t>
            </a:r>
            <a:r>
              <a:rPr lang="pt-BR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Monitor();</a:t>
            </a:r>
            <a:endParaRPr lang="pt-BR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pt-BR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cpu1.Monitor.Tamanho </a:t>
            </a: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pt-BR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27.5;</a:t>
            </a:r>
            <a:endParaRPr lang="pt-BR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pt-BR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cpu1.Monitor.Marca </a:t>
            </a: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pt-BR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“Dell”;</a:t>
            </a:r>
            <a:endParaRPr lang="pt-BR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pt-BR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cpu1.Monitor.Tipo </a:t>
            </a: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pt-BR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“</a:t>
            </a:r>
            <a:r>
              <a:rPr lang="pt-BR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Lcd</a:t>
            </a:r>
            <a:r>
              <a:rPr lang="pt-BR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”;</a:t>
            </a:r>
            <a:endParaRPr lang="pt-BR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pt-BR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pt-BR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pt-BR" dirty="0">
              <a:effectLst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451740" y="1807307"/>
            <a:ext cx="370656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class</a:t>
            </a: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Teclado{</a:t>
            </a:r>
            <a:endParaRPr lang="pt-BR" dirty="0"/>
          </a:p>
          <a:p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    </a:t>
            </a:r>
            <a:r>
              <a:rPr lang="pt-BR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QuantidadeTeclas</a:t>
            </a:r>
            <a:r>
              <a:rPr lang="pt-BR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pt-BR" dirty="0"/>
          </a:p>
          <a:p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    </a:t>
            </a:r>
            <a:r>
              <a:rPr lang="pt-BR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string</a:t>
            </a:r>
            <a:r>
              <a:rPr lang="pt-BR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Cor;</a:t>
            </a:r>
            <a:endParaRPr lang="pt-BR" dirty="0"/>
          </a:p>
          <a:p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    </a:t>
            </a:r>
            <a:r>
              <a:rPr lang="pt-BR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string</a:t>
            </a:r>
            <a:r>
              <a:rPr lang="pt-BR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Conector;</a:t>
            </a:r>
            <a:endParaRPr lang="pt-BR" dirty="0"/>
          </a:p>
          <a:p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451740" y="3336644"/>
            <a:ext cx="314169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class</a:t>
            </a: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Monitor{</a:t>
            </a:r>
            <a:endParaRPr lang="pt-BR" dirty="0"/>
          </a:p>
          <a:p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    </a:t>
            </a:r>
            <a:r>
              <a:rPr lang="pt-BR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double</a:t>
            </a:r>
            <a:r>
              <a:rPr lang="pt-BR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Tamanho;</a:t>
            </a:r>
            <a:endParaRPr lang="pt-BR" dirty="0"/>
          </a:p>
          <a:p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    </a:t>
            </a:r>
            <a:r>
              <a:rPr lang="pt-BR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string</a:t>
            </a:r>
            <a:r>
              <a:rPr lang="pt-BR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Marca;</a:t>
            </a:r>
            <a:endParaRPr lang="pt-BR" dirty="0"/>
          </a:p>
          <a:p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   </a:t>
            </a:r>
            <a:r>
              <a:rPr lang="pt-BR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string</a:t>
            </a:r>
            <a:r>
              <a:rPr lang="pt-BR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Tipo;</a:t>
            </a:r>
            <a:endParaRPr lang="pt-BR" dirty="0"/>
          </a:p>
          <a:p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451740" y="4813972"/>
            <a:ext cx="370656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class</a:t>
            </a: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Computador{</a:t>
            </a:r>
          </a:p>
          <a:p>
            <a:r>
              <a:rPr lang="pt-BR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pt-BR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string</a:t>
            </a:r>
            <a:r>
              <a:rPr lang="pt-BR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Processador</a:t>
            </a:r>
            <a:endParaRPr lang="pt-BR" dirty="0"/>
          </a:p>
          <a:p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    </a:t>
            </a:r>
            <a:r>
              <a:rPr lang="pt-BR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string</a:t>
            </a:r>
            <a:r>
              <a:rPr lang="pt-BR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TamanhoHd</a:t>
            </a:r>
            <a:r>
              <a:rPr lang="pt-BR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pt-BR" dirty="0"/>
          </a:p>
          <a:p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    </a:t>
            </a:r>
            <a:r>
              <a:rPr lang="pt-BR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string</a:t>
            </a:r>
            <a:r>
              <a:rPr lang="pt-BR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Memoria;</a:t>
            </a:r>
          </a:p>
          <a:p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Teclado </a:t>
            </a:r>
            <a:r>
              <a:rPr lang="pt-BR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Teclado</a:t>
            </a:r>
            <a:r>
              <a:rPr lang="pt-BR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Monitor </a:t>
            </a:r>
            <a:r>
              <a:rPr lang="pt-BR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Monitor</a:t>
            </a:r>
            <a:r>
              <a:rPr lang="pt-BR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pt-BR" dirty="0"/>
          </a:p>
          <a:p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9447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91"/>
          <p:cNvSpPr txBox="1">
            <a:spLocks/>
          </p:cNvSpPr>
          <p:nvPr/>
        </p:nvSpPr>
        <p:spPr>
          <a:xfrm>
            <a:off x="0" y="255701"/>
            <a:ext cx="12192000" cy="529911"/>
          </a:xfrm>
          <a:prstGeom prst="rect">
            <a:avLst/>
          </a:prstGeom>
          <a:solidFill>
            <a:srgbClr val="68217A"/>
          </a:solidFill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350963">
              <a:spcBef>
                <a:spcPts val="0"/>
              </a:spcBef>
              <a:buClr>
                <a:schemeClr val="lt1"/>
              </a:buClr>
              <a:buSzPts val="2000"/>
              <a:buFont typeface="Calibri"/>
              <a:buNone/>
            </a:pPr>
            <a:r>
              <a:rPr lang="pt-BR" sz="2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Aperfeiçoamento Profissional - Programação C# </a:t>
            </a:r>
            <a:endParaRPr lang="pt-BR" dirty="0"/>
          </a:p>
        </p:txBody>
      </p:sp>
      <p:sp>
        <p:nvSpPr>
          <p:cNvPr id="5" name="Shape 92"/>
          <p:cNvSpPr txBox="1">
            <a:spLocks/>
          </p:cNvSpPr>
          <p:nvPr/>
        </p:nvSpPr>
        <p:spPr>
          <a:xfrm>
            <a:off x="0" y="785613"/>
            <a:ext cx="12192000" cy="30909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Clr>
                <a:schemeClr val="lt1"/>
              </a:buClr>
              <a:buSzPts val="1400"/>
              <a:buNone/>
            </a:pPr>
            <a:r>
              <a:rPr lang="pt-BR" sz="1400" dirty="0">
                <a:solidFill>
                  <a:schemeClr val="bg1"/>
                </a:solidFill>
              </a:rPr>
              <a:t>Orientação a Objetos </a:t>
            </a:r>
            <a:r>
              <a:rPr lang="pt-BR" sz="1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lang="pt-BR" dirty="0"/>
          </a:p>
        </p:txBody>
      </p:sp>
      <p:pic>
        <p:nvPicPr>
          <p:cNvPr id="7" name="Picture 8" descr="esultado de imagem para c#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16" y="107056"/>
            <a:ext cx="1128243" cy="1128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tângulo 7"/>
          <p:cNvSpPr/>
          <p:nvPr/>
        </p:nvSpPr>
        <p:spPr>
          <a:xfrm>
            <a:off x="414069" y="1383944"/>
            <a:ext cx="11455878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 smtClean="0"/>
              <a:t>Construtores</a:t>
            </a:r>
            <a:endParaRPr lang="pt-BR" sz="2000" b="1" dirty="0"/>
          </a:p>
          <a:p>
            <a:endParaRPr lang="pt-BR" sz="2000" b="1" dirty="0">
              <a:solidFill>
                <a:srgbClr val="000000"/>
              </a:solidFill>
            </a:endParaRPr>
          </a:p>
          <a:p>
            <a:pPr lvl="0" algn="just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000"/>
            </a:pPr>
            <a:r>
              <a:rPr lang="pt-BR" sz="2000" dirty="0"/>
              <a:t>	</a:t>
            </a:r>
            <a:r>
              <a:rPr lang="pt-BR" sz="2000" dirty="0" smtClean="0"/>
              <a:t>Um </a:t>
            </a:r>
            <a:r>
              <a:rPr lang="pt-BR" sz="2000" dirty="0"/>
              <a:t>método construtor é responsável por instanciar (criar) e inicializar os atributos de um </a:t>
            </a:r>
            <a:r>
              <a:rPr lang="pt-BR" sz="2000" dirty="0" smtClean="0"/>
              <a:t>objeto</a:t>
            </a:r>
            <a:r>
              <a:rPr lang="pt-BR" sz="2000" dirty="0"/>
              <a:t>,</a:t>
            </a:r>
            <a:r>
              <a:rPr lang="pt-BR" sz="2000" dirty="0" smtClean="0"/>
              <a:t> </a:t>
            </a:r>
            <a:r>
              <a:rPr lang="pt-BR" sz="2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existe um construtor padrão: não precisa ser </a:t>
            </a:r>
            <a:r>
              <a:rPr lang="pt-BR" sz="20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programado, é </a:t>
            </a:r>
            <a:r>
              <a:rPr lang="pt-BR" sz="2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o primeiro método que um objeto executa: garante a inicialização correta da instância</a:t>
            </a:r>
            <a:r>
              <a:rPr lang="pt-BR" sz="20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.</a:t>
            </a:r>
          </a:p>
          <a:p>
            <a:pPr lvl="0" algn="just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000"/>
            </a:pPr>
            <a:endParaRPr lang="pt-BR" sz="2000" dirty="0">
              <a:solidFill>
                <a:schemeClr val="dk1"/>
              </a:solidFill>
              <a:cs typeface="Calibri"/>
              <a:sym typeface="Calibri"/>
            </a:endParaRPr>
          </a:p>
          <a:p>
            <a:pPr lvl="0" algn="just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000"/>
            </a:pPr>
            <a:endParaRPr lang="pt-BR" sz="2000" dirty="0"/>
          </a:p>
          <a:p>
            <a:pPr fontAlgn="base"/>
            <a:endParaRPr lang="pt-BR" sz="2000" dirty="0" smtClean="0"/>
          </a:p>
          <a:p>
            <a:pPr fontAlgn="base"/>
            <a:endParaRPr lang="pt-BR" sz="2000" dirty="0"/>
          </a:p>
        </p:txBody>
      </p:sp>
      <p:sp>
        <p:nvSpPr>
          <p:cNvPr id="6" name="Shape 246"/>
          <p:cNvSpPr txBox="1">
            <a:spLocks/>
          </p:cNvSpPr>
          <p:nvPr/>
        </p:nvSpPr>
        <p:spPr>
          <a:xfrm>
            <a:off x="5759668" y="2590668"/>
            <a:ext cx="6738131" cy="435133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165100">
              <a:spcBef>
                <a:spcPts val="0"/>
              </a:spcBef>
              <a:buClr>
                <a:schemeClr val="dk1"/>
              </a:buClr>
              <a:buSzPts val="1000"/>
              <a:buFont typeface="Arial"/>
              <a:buNone/>
            </a:pPr>
            <a:endParaRPr lang="pt-BR" sz="10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>
              <a:buClr>
                <a:schemeClr val="dk1"/>
              </a:buClr>
              <a:buSzPts val="1000"/>
              <a:buFont typeface="Arial"/>
              <a:buNone/>
            </a:pPr>
            <a:endParaRPr lang="pt-BR" sz="10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buClr>
                <a:schemeClr val="dk1"/>
              </a:buClr>
              <a:buSzPts val="2400"/>
              <a:buFont typeface="Arial"/>
              <a:buNone/>
            </a:pPr>
            <a:r>
              <a:rPr lang="pt-BR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Carro </a:t>
            </a:r>
            <a:r>
              <a:rPr lang="pt-BR" sz="24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carro</a:t>
            </a:r>
            <a:r>
              <a:rPr lang="pt-BR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new Carro();</a:t>
            </a:r>
            <a:endParaRPr lang="pt-BR" dirty="0" smtClean="0"/>
          </a:p>
          <a:p>
            <a:pPr algn="ctr">
              <a:buClr>
                <a:schemeClr val="dk1"/>
              </a:buClr>
              <a:buSzPts val="2400"/>
              <a:buFont typeface="Arial"/>
              <a:buNone/>
            </a:pPr>
            <a:endParaRPr lang="pt-BR" sz="24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buClr>
                <a:schemeClr val="dk1"/>
              </a:buClr>
              <a:buSzPts val="2400"/>
              <a:buFont typeface="Arial"/>
              <a:buNone/>
            </a:pPr>
            <a:endParaRPr lang="pt-BR" sz="24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buClr>
                <a:schemeClr val="dk1"/>
              </a:buClr>
              <a:buSzPts val="2400"/>
              <a:buFont typeface="Arial"/>
              <a:buNone/>
            </a:pPr>
            <a:endParaRPr lang="pt-BR" sz="24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buClr>
                <a:schemeClr val="dk1"/>
              </a:buClr>
              <a:buSzPts val="2400"/>
              <a:buFont typeface="Arial"/>
              <a:buNone/>
            </a:pPr>
            <a:endParaRPr lang="pt-BR" sz="24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Clr>
                <a:schemeClr val="dk1"/>
              </a:buClr>
              <a:buSzPts val="1800"/>
              <a:buFont typeface="Arial"/>
              <a:buNone/>
            </a:pPr>
            <a:r>
              <a:rPr lang="pt-BR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Carro </a:t>
            </a:r>
            <a:r>
              <a:rPr lang="pt-BR" sz="18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carro</a:t>
            </a:r>
            <a:r>
              <a:rPr lang="pt-BR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new;</a:t>
            </a:r>
            <a:endParaRPr lang="pt-BR" dirty="0"/>
          </a:p>
        </p:txBody>
      </p:sp>
      <p:cxnSp>
        <p:nvCxnSpPr>
          <p:cNvPr id="9" name="Shape 247"/>
          <p:cNvCxnSpPr/>
          <p:nvPr/>
        </p:nvCxnSpPr>
        <p:spPr>
          <a:xfrm>
            <a:off x="8554450" y="3660643"/>
            <a:ext cx="457200" cy="381000"/>
          </a:xfrm>
          <a:prstGeom prst="straightConnector1">
            <a:avLst/>
          </a:prstGeom>
          <a:noFill/>
          <a:ln w="9525" cap="flat" cmpd="sng">
            <a:solidFill>
              <a:srgbClr val="0033CC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" name="Shape 248"/>
          <p:cNvCxnSpPr/>
          <p:nvPr/>
        </p:nvCxnSpPr>
        <p:spPr>
          <a:xfrm flipH="1">
            <a:off x="6725650" y="3660643"/>
            <a:ext cx="838200" cy="304800"/>
          </a:xfrm>
          <a:prstGeom prst="straightConnector1">
            <a:avLst/>
          </a:prstGeom>
          <a:noFill/>
          <a:ln w="9525" cap="flat" cmpd="sng">
            <a:solidFill>
              <a:srgbClr val="0033CC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" name="Shape 249"/>
          <p:cNvCxnSpPr/>
          <p:nvPr/>
        </p:nvCxnSpPr>
        <p:spPr>
          <a:xfrm>
            <a:off x="8097250" y="3660643"/>
            <a:ext cx="20053" cy="816455"/>
          </a:xfrm>
          <a:prstGeom prst="straightConnector1">
            <a:avLst/>
          </a:prstGeom>
          <a:noFill/>
          <a:ln w="9525" cap="flat" cmpd="sng">
            <a:solidFill>
              <a:srgbClr val="0033CC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" name="Shape 250"/>
          <p:cNvCxnSpPr/>
          <p:nvPr/>
        </p:nvCxnSpPr>
        <p:spPr>
          <a:xfrm>
            <a:off x="10992850" y="3889243"/>
            <a:ext cx="0" cy="10668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" name="Shape 251"/>
          <p:cNvSpPr txBox="1"/>
          <p:nvPr/>
        </p:nvSpPr>
        <p:spPr>
          <a:xfrm>
            <a:off x="4939028" y="3965443"/>
            <a:ext cx="2929622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declaração de referência para a classe </a:t>
            </a:r>
            <a:r>
              <a:rPr lang="pt-BR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Carro</a:t>
            </a:r>
            <a:endParaRPr dirty="0"/>
          </a:p>
        </p:txBody>
      </p:sp>
      <p:sp>
        <p:nvSpPr>
          <p:cNvPr id="14" name="Shape 252"/>
          <p:cNvSpPr txBox="1"/>
          <p:nvPr/>
        </p:nvSpPr>
        <p:spPr>
          <a:xfrm>
            <a:off x="7441517" y="4422643"/>
            <a:ext cx="2018184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associação da referência à instância</a:t>
            </a:r>
            <a:endParaRPr dirty="0"/>
          </a:p>
        </p:txBody>
      </p:sp>
      <p:sp>
        <p:nvSpPr>
          <p:cNvPr id="15" name="Shape 253"/>
          <p:cNvSpPr txBox="1"/>
          <p:nvPr/>
        </p:nvSpPr>
        <p:spPr>
          <a:xfrm>
            <a:off x="10249352" y="4956043"/>
            <a:ext cx="1846393" cy="650875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invocação do construtor </a:t>
            </a:r>
            <a:r>
              <a:rPr lang="pt-BR" sz="1800" dirty="0" smtClean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Carro()</a:t>
            </a:r>
            <a:endParaRPr dirty="0"/>
          </a:p>
        </p:txBody>
      </p:sp>
      <p:sp>
        <p:nvSpPr>
          <p:cNvPr id="16" name="Shape 254"/>
          <p:cNvSpPr txBox="1"/>
          <p:nvPr/>
        </p:nvSpPr>
        <p:spPr>
          <a:xfrm>
            <a:off x="8746066" y="3965443"/>
            <a:ext cx="2018184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criação da instância</a:t>
            </a:r>
            <a:endParaRPr/>
          </a:p>
        </p:txBody>
      </p:sp>
      <p:cxnSp>
        <p:nvCxnSpPr>
          <p:cNvPr id="17" name="Shape 255"/>
          <p:cNvCxnSpPr/>
          <p:nvPr/>
        </p:nvCxnSpPr>
        <p:spPr>
          <a:xfrm>
            <a:off x="7163617" y="3660643"/>
            <a:ext cx="781233" cy="0"/>
          </a:xfrm>
          <a:prstGeom prst="straightConnector1">
            <a:avLst/>
          </a:prstGeom>
          <a:noFill/>
          <a:ln w="9525" cap="flat" cmpd="sng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" name="Shape 256"/>
          <p:cNvCxnSpPr/>
          <p:nvPr/>
        </p:nvCxnSpPr>
        <p:spPr>
          <a:xfrm flipH="1">
            <a:off x="9392650" y="3889243"/>
            <a:ext cx="233043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" name="Shape 257"/>
          <p:cNvCxnSpPr/>
          <p:nvPr/>
        </p:nvCxnSpPr>
        <p:spPr>
          <a:xfrm flipV="1">
            <a:off x="9392650" y="3660643"/>
            <a:ext cx="0" cy="228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Shape 258"/>
          <p:cNvCxnSpPr/>
          <p:nvPr/>
        </p:nvCxnSpPr>
        <p:spPr>
          <a:xfrm>
            <a:off x="9057520" y="3660643"/>
            <a:ext cx="71613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" name="Shape 259"/>
          <p:cNvCxnSpPr/>
          <p:nvPr/>
        </p:nvCxnSpPr>
        <p:spPr>
          <a:xfrm>
            <a:off x="8392434" y="3660643"/>
            <a:ext cx="390616" cy="0"/>
          </a:xfrm>
          <a:prstGeom prst="straightConnector1">
            <a:avLst/>
          </a:prstGeom>
          <a:noFill/>
          <a:ln w="9525" cap="flat" cmpd="sng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" name="Shape 260"/>
          <p:cNvSpPr txBox="1"/>
          <p:nvPr/>
        </p:nvSpPr>
        <p:spPr>
          <a:xfrm>
            <a:off x="5004130" y="5870443"/>
            <a:ext cx="2864519" cy="8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accent1"/>
                </a:solidFill>
                <a:latin typeface="Comic Sans MS"/>
                <a:ea typeface="Comic Sans MS"/>
                <a:cs typeface="Comic Sans MS"/>
                <a:sym typeface="Comic Sans MS"/>
              </a:rPr>
              <a:t>Erro de compilação!!! Criação da instância sem a chamada do construtor</a:t>
            </a:r>
            <a:endParaRPr/>
          </a:p>
        </p:txBody>
      </p:sp>
      <p:cxnSp>
        <p:nvCxnSpPr>
          <p:cNvPr id="23" name="Shape 261"/>
          <p:cNvCxnSpPr/>
          <p:nvPr/>
        </p:nvCxnSpPr>
        <p:spPr>
          <a:xfrm>
            <a:off x="6573250" y="5641843"/>
            <a:ext cx="0" cy="228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Shape 262"/>
          <p:cNvCxnSpPr/>
          <p:nvPr/>
        </p:nvCxnSpPr>
        <p:spPr>
          <a:xfrm flipH="1">
            <a:off x="6116050" y="5641843"/>
            <a:ext cx="66584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5" name="Retângulo 34"/>
          <p:cNvSpPr/>
          <p:nvPr/>
        </p:nvSpPr>
        <p:spPr>
          <a:xfrm>
            <a:off x="385010" y="3452914"/>
            <a:ext cx="4137927" cy="2564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 algn="just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000"/>
              <a:buFont typeface="Arial"/>
              <a:buChar char="•"/>
            </a:pPr>
            <a:r>
              <a:rPr lang="pt-BR" sz="2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Os construtores têm o nome da classe, respeitando maiúsculas e minúsculas.</a:t>
            </a:r>
            <a:endParaRPr lang="pt-BR" sz="2000" dirty="0"/>
          </a:p>
          <a:p>
            <a:pPr marL="228600" lvl="0" indent="-228600" algn="just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000"/>
              <a:buFont typeface="Arial"/>
              <a:buChar char="•"/>
            </a:pPr>
            <a:r>
              <a:rPr lang="pt-BR" sz="2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Os construtores não retornam valor (nem mesmo </a:t>
            </a:r>
            <a:r>
              <a:rPr lang="pt-BR" sz="2000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void</a:t>
            </a:r>
            <a:r>
              <a:rPr lang="pt-BR" sz="2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). Devem ser declarados sem retorno.</a:t>
            </a:r>
            <a:endParaRPr lang="pt-BR" sz="2000" dirty="0"/>
          </a:p>
          <a:p>
            <a:pPr marL="228600" lvl="0" indent="-228600" algn="just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000"/>
              <a:buFont typeface="Arial"/>
              <a:buChar char="•"/>
            </a:pPr>
            <a:r>
              <a:rPr lang="pt-BR" sz="2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Não podem ser chamados sem o new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716246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91"/>
          <p:cNvSpPr txBox="1">
            <a:spLocks/>
          </p:cNvSpPr>
          <p:nvPr/>
        </p:nvSpPr>
        <p:spPr>
          <a:xfrm>
            <a:off x="0" y="255701"/>
            <a:ext cx="12192000" cy="529911"/>
          </a:xfrm>
          <a:prstGeom prst="rect">
            <a:avLst/>
          </a:prstGeom>
          <a:solidFill>
            <a:srgbClr val="68217A"/>
          </a:solidFill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350963">
              <a:spcBef>
                <a:spcPts val="0"/>
              </a:spcBef>
              <a:buClr>
                <a:schemeClr val="lt1"/>
              </a:buClr>
              <a:buSzPts val="2000"/>
              <a:buFont typeface="Calibri"/>
              <a:buNone/>
            </a:pPr>
            <a:r>
              <a:rPr lang="pt-BR" sz="2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Aperfeiçoamento Profissional - Programação C# </a:t>
            </a:r>
            <a:endParaRPr lang="pt-BR" dirty="0"/>
          </a:p>
        </p:txBody>
      </p:sp>
      <p:sp>
        <p:nvSpPr>
          <p:cNvPr id="5" name="Shape 92"/>
          <p:cNvSpPr txBox="1">
            <a:spLocks/>
          </p:cNvSpPr>
          <p:nvPr/>
        </p:nvSpPr>
        <p:spPr>
          <a:xfrm>
            <a:off x="0" y="785613"/>
            <a:ext cx="12192000" cy="30909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Clr>
                <a:schemeClr val="lt1"/>
              </a:buClr>
              <a:buSzPts val="1400"/>
              <a:buNone/>
            </a:pPr>
            <a:r>
              <a:rPr lang="pt-BR" sz="1400" dirty="0">
                <a:solidFill>
                  <a:schemeClr val="bg1"/>
                </a:solidFill>
              </a:rPr>
              <a:t>Orientação a Objetos </a:t>
            </a:r>
            <a:r>
              <a:rPr lang="pt-BR" sz="1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lang="pt-BR" dirty="0"/>
          </a:p>
        </p:txBody>
      </p:sp>
      <p:pic>
        <p:nvPicPr>
          <p:cNvPr id="7" name="Picture 8" descr="esultado de imagem para c#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16" y="107056"/>
            <a:ext cx="1128243" cy="1128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tângulo 7"/>
          <p:cNvSpPr/>
          <p:nvPr/>
        </p:nvSpPr>
        <p:spPr>
          <a:xfrm>
            <a:off x="414069" y="1383944"/>
            <a:ext cx="640382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000" b="1" dirty="0"/>
              <a:t>Sobrecarga de métodos (</a:t>
            </a:r>
            <a:r>
              <a:rPr lang="pt-BR" sz="2000" b="1" dirty="0" err="1"/>
              <a:t>Overload</a:t>
            </a:r>
            <a:r>
              <a:rPr lang="pt-BR" sz="2000" b="1" dirty="0"/>
              <a:t>)</a:t>
            </a:r>
          </a:p>
          <a:p>
            <a:pPr algn="just"/>
            <a:endParaRPr lang="pt-BR" sz="2000" b="1" dirty="0">
              <a:solidFill>
                <a:srgbClr val="000000"/>
              </a:solidFill>
            </a:endParaRPr>
          </a:p>
          <a:p>
            <a:pPr algn="just" fontAlgn="base"/>
            <a:r>
              <a:rPr lang="pt-BR" sz="2000" dirty="0"/>
              <a:t>	 A sobrecarga de métodos (</a:t>
            </a:r>
            <a:r>
              <a:rPr lang="pt-BR" sz="2000" dirty="0" err="1"/>
              <a:t>overload</a:t>
            </a:r>
            <a:r>
              <a:rPr lang="pt-BR" sz="2000" dirty="0"/>
              <a:t>) é um conceito do polimorfismo que consiste basicamente em criar variações de um mesmo método, ou seja, a criação de dois ou mais métodos com nomes totalmente iguais em uma classe. A Sobrecarga permite que utilizemos o mesmo nome em mais de um método contanto que suas listas de argumentos sejam diferentes para que seja feita a separação dos mesmos. </a:t>
            </a:r>
            <a:endParaRPr lang="pt-BR" sz="2000" dirty="0" smtClean="0"/>
          </a:p>
          <a:p>
            <a:pPr algn="just" fontAlgn="base"/>
            <a:endParaRPr lang="pt-BR" sz="2000" dirty="0"/>
          </a:p>
          <a:p>
            <a:pPr algn="just" fontAlgn="base"/>
            <a:r>
              <a:rPr lang="pt-BR" sz="2000" dirty="0" smtClean="0"/>
              <a:t>	Para </a:t>
            </a:r>
            <a:r>
              <a:rPr lang="pt-BR" sz="2000" dirty="0"/>
              <a:t>entender melhor a sobrecarga, vamos pensar que estamos implementando uma calculadora simples que some apenas dois valores do mesmo tipo por </a:t>
            </a:r>
            <a:r>
              <a:rPr lang="pt-BR" sz="2000" dirty="0" smtClean="0"/>
              <a:t>vez.</a:t>
            </a:r>
          </a:p>
          <a:p>
            <a:pPr algn="just" fontAlgn="base"/>
            <a:endParaRPr lang="pt-BR" sz="2000" dirty="0"/>
          </a:p>
          <a:p>
            <a:pPr algn="just" fontAlgn="base"/>
            <a:r>
              <a:rPr lang="pt-BR" sz="2000" dirty="0" smtClean="0"/>
              <a:t>		</a:t>
            </a:r>
          </a:p>
          <a:p>
            <a:pPr algn="just" fontAlgn="base"/>
            <a:endParaRPr lang="pt-BR" sz="2000" dirty="0"/>
          </a:p>
          <a:p>
            <a:pPr algn="just" fontAlgn="base"/>
            <a:endParaRPr lang="pt-BR" sz="20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1693" y="2407428"/>
            <a:ext cx="5005949" cy="283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7159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91"/>
          <p:cNvSpPr txBox="1">
            <a:spLocks/>
          </p:cNvSpPr>
          <p:nvPr/>
        </p:nvSpPr>
        <p:spPr>
          <a:xfrm>
            <a:off x="0" y="255701"/>
            <a:ext cx="12192000" cy="529911"/>
          </a:xfrm>
          <a:prstGeom prst="rect">
            <a:avLst/>
          </a:prstGeom>
          <a:solidFill>
            <a:srgbClr val="68217A"/>
          </a:solidFill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350963">
              <a:spcBef>
                <a:spcPts val="0"/>
              </a:spcBef>
              <a:buClr>
                <a:schemeClr val="lt1"/>
              </a:buClr>
              <a:buSzPts val="2000"/>
              <a:buFont typeface="Calibri"/>
              <a:buNone/>
            </a:pPr>
            <a:r>
              <a:rPr lang="pt-BR" sz="2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Aperfeiçoamento Profissional - Programação C# </a:t>
            </a:r>
            <a:endParaRPr lang="pt-BR" dirty="0"/>
          </a:p>
        </p:txBody>
      </p:sp>
      <p:sp>
        <p:nvSpPr>
          <p:cNvPr id="5" name="Shape 92"/>
          <p:cNvSpPr txBox="1">
            <a:spLocks/>
          </p:cNvSpPr>
          <p:nvPr/>
        </p:nvSpPr>
        <p:spPr>
          <a:xfrm>
            <a:off x="0" y="785613"/>
            <a:ext cx="12192000" cy="30909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Clr>
                <a:schemeClr val="lt1"/>
              </a:buClr>
              <a:buSzPts val="1400"/>
              <a:buNone/>
            </a:pPr>
            <a:r>
              <a:rPr lang="pt-BR" sz="1400" dirty="0">
                <a:solidFill>
                  <a:schemeClr val="bg1"/>
                </a:solidFill>
              </a:rPr>
              <a:t>Orientação a Objetos </a:t>
            </a:r>
            <a:r>
              <a:rPr lang="pt-BR" sz="1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lang="pt-BR" dirty="0"/>
          </a:p>
        </p:txBody>
      </p:sp>
      <p:pic>
        <p:nvPicPr>
          <p:cNvPr id="7" name="Picture 8" descr="esultado de imagem para c#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16" y="107056"/>
            <a:ext cx="1128243" cy="1128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tângulo 7"/>
          <p:cNvSpPr/>
          <p:nvPr/>
        </p:nvSpPr>
        <p:spPr>
          <a:xfrm>
            <a:off x="414069" y="1383944"/>
            <a:ext cx="1145587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/>
              <a:t>Encapsulamento</a:t>
            </a:r>
          </a:p>
          <a:p>
            <a:endParaRPr lang="pt-BR" sz="2000" b="1" dirty="0">
              <a:solidFill>
                <a:srgbClr val="000000"/>
              </a:solidFill>
            </a:endParaRPr>
          </a:p>
          <a:p>
            <a:r>
              <a:rPr lang="pt-BR" sz="2000" dirty="0" smtClean="0"/>
              <a:t>	</a:t>
            </a:r>
            <a:r>
              <a:rPr lang="pt-BR" sz="2000" dirty="0"/>
              <a:t>O </a:t>
            </a:r>
            <a:r>
              <a:rPr lang="pt-BR" sz="2000" i="1" dirty="0"/>
              <a:t>encapsulamento</a:t>
            </a:r>
            <a:r>
              <a:rPr lang="pt-BR" sz="2000" dirty="0"/>
              <a:t> é uma das principais técnicas que define a programação orientada a objetos. Se trata de um dos elementos que adicionam segurança à aplicação em uma programação orientada a objetos pelo fato de esconder as propriedades, criando uma espécie de caixa preta</a:t>
            </a:r>
            <a:r>
              <a:rPr lang="pt-BR" sz="2000" dirty="0" smtClean="0"/>
              <a:t>.</a:t>
            </a:r>
          </a:p>
          <a:p>
            <a:endParaRPr lang="pt-BR" sz="2000" dirty="0"/>
          </a:p>
          <a:p>
            <a:r>
              <a:rPr lang="pt-BR" sz="2000" dirty="0" smtClean="0"/>
              <a:t>	A </a:t>
            </a:r>
            <a:r>
              <a:rPr lang="pt-BR" sz="2000" dirty="0"/>
              <a:t>maior parte das linguagens orientadas a objetos implementam o encapsulamento baseado em propriedades privadas, ligadas a métodos especiais chamados </a:t>
            </a:r>
            <a:r>
              <a:rPr lang="pt-BR" sz="2000" i="1" dirty="0" err="1"/>
              <a:t>getters</a:t>
            </a:r>
            <a:r>
              <a:rPr lang="pt-BR" sz="2000" dirty="0"/>
              <a:t> e </a:t>
            </a:r>
            <a:r>
              <a:rPr lang="pt-BR" sz="2000" i="1" dirty="0" err="1"/>
              <a:t>setters</a:t>
            </a:r>
            <a:r>
              <a:rPr lang="pt-BR" sz="2000" dirty="0"/>
              <a:t>, que irão retornar e </a:t>
            </a:r>
            <a:r>
              <a:rPr lang="pt-BR" sz="2000" dirty="0" err="1"/>
              <a:t>setar</a:t>
            </a:r>
            <a:r>
              <a:rPr lang="pt-BR" sz="2000" dirty="0"/>
              <a:t> o valor da propriedade, respectivamente. Essa atitude evita o acesso direto a propriedade do objeto, adicionando uma outra camada de segurança à aplicação</a:t>
            </a:r>
            <a:r>
              <a:rPr lang="pt-BR" sz="2000" dirty="0" smtClean="0"/>
              <a:t>.</a:t>
            </a:r>
          </a:p>
          <a:p>
            <a:endParaRPr lang="pt-BR" sz="2000" dirty="0"/>
          </a:p>
          <a:p>
            <a:r>
              <a:rPr lang="pt-BR" sz="2000" dirty="0" smtClean="0"/>
              <a:t>	Para </a:t>
            </a:r>
            <a:r>
              <a:rPr lang="pt-BR" sz="2000" dirty="0"/>
              <a:t>fazermos um paralelo com o que vemos no mundo real, temos o encapsulamento em outros elementos. Por exemplo, quando clicamos no botão ligar da televisão, não sabemos o que está acontecendo internamente. Podemos então dizer que os métodos que ligam a televisão estão encapsulados.</a:t>
            </a:r>
          </a:p>
        </p:txBody>
      </p:sp>
    </p:spTree>
    <p:extLst>
      <p:ext uri="{BB962C8B-B14F-4D97-AF65-F5344CB8AC3E}">
        <p14:creationId xmlns:p14="http://schemas.microsoft.com/office/powerpoint/2010/main" val="31805295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91"/>
          <p:cNvSpPr txBox="1">
            <a:spLocks/>
          </p:cNvSpPr>
          <p:nvPr/>
        </p:nvSpPr>
        <p:spPr>
          <a:xfrm>
            <a:off x="0" y="255701"/>
            <a:ext cx="12192000" cy="529911"/>
          </a:xfrm>
          <a:prstGeom prst="rect">
            <a:avLst/>
          </a:prstGeom>
          <a:solidFill>
            <a:srgbClr val="68217A"/>
          </a:solidFill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350963">
              <a:spcBef>
                <a:spcPts val="0"/>
              </a:spcBef>
              <a:buClr>
                <a:schemeClr val="lt1"/>
              </a:buClr>
              <a:buSzPts val="2000"/>
              <a:buFont typeface="Calibri"/>
              <a:buNone/>
            </a:pPr>
            <a:r>
              <a:rPr lang="pt-BR" sz="2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Aperfeiçoamento Profissional - Programação C# </a:t>
            </a:r>
            <a:endParaRPr lang="pt-BR" dirty="0"/>
          </a:p>
        </p:txBody>
      </p:sp>
      <p:sp>
        <p:nvSpPr>
          <p:cNvPr id="5" name="Shape 92"/>
          <p:cNvSpPr txBox="1">
            <a:spLocks/>
          </p:cNvSpPr>
          <p:nvPr/>
        </p:nvSpPr>
        <p:spPr>
          <a:xfrm>
            <a:off x="0" y="785613"/>
            <a:ext cx="12192000" cy="30909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Clr>
                <a:schemeClr val="lt1"/>
              </a:buClr>
              <a:buSzPts val="1400"/>
              <a:buNone/>
            </a:pPr>
            <a:r>
              <a:rPr lang="pt-BR" sz="1400" dirty="0">
                <a:solidFill>
                  <a:schemeClr val="bg1"/>
                </a:solidFill>
              </a:rPr>
              <a:t>Orientação a Objetos </a:t>
            </a:r>
            <a:r>
              <a:rPr lang="pt-BR" sz="1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lang="pt-BR" dirty="0"/>
          </a:p>
        </p:txBody>
      </p:sp>
      <p:pic>
        <p:nvPicPr>
          <p:cNvPr id="7" name="Picture 8" descr="esultado de imagem para c#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16" y="107056"/>
            <a:ext cx="1128243" cy="1128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tângulo 7"/>
          <p:cNvSpPr/>
          <p:nvPr/>
        </p:nvSpPr>
        <p:spPr>
          <a:xfrm>
            <a:off x="414069" y="1383944"/>
            <a:ext cx="1145587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 smtClean="0"/>
              <a:t>Herança</a:t>
            </a:r>
            <a:endParaRPr lang="pt-BR" sz="2000" b="1" dirty="0"/>
          </a:p>
          <a:p>
            <a:endParaRPr lang="pt-BR" sz="2000" b="1" dirty="0">
              <a:solidFill>
                <a:srgbClr val="000000"/>
              </a:solidFill>
            </a:endParaRPr>
          </a:p>
          <a:p>
            <a:r>
              <a:rPr lang="pt-BR" sz="2000" dirty="0"/>
              <a:t>	O reuso de código é uma das grandes vantagens da programação orientada a objetos. Muito disso se dá por uma questão que é conhecida como </a:t>
            </a:r>
            <a:r>
              <a:rPr lang="pt-BR" sz="2000" i="1" dirty="0"/>
              <a:t>herança</a:t>
            </a:r>
            <a:r>
              <a:rPr lang="pt-BR" sz="2000" dirty="0"/>
              <a:t>. Essa característica otimiza a produção da aplicação em tempo e linhas de código</a:t>
            </a:r>
            <a:r>
              <a:rPr lang="pt-BR" sz="2000" dirty="0" smtClean="0"/>
              <a:t>.</a:t>
            </a:r>
          </a:p>
          <a:p>
            <a:endParaRPr lang="pt-BR" sz="2000" dirty="0"/>
          </a:p>
          <a:p>
            <a:r>
              <a:rPr lang="pt-BR" sz="2000" dirty="0" smtClean="0"/>
              <a:t>	Para </a:t>
            </a:r>
            <a:r>
              <a:rPr lang="pt-BR" sz="2000" dirty="0"/>
              <a:t>entendermos essa característica, vamos imaginar uma família: a criança, por exemplo, está herdando características de seus pais. Os pais, por sua vez, herdam algo dos avós, o que faz com que a criança também o faça, e assim sucessivamente.</a:t>
            </a:r>
          </a:p>
        </p:txBody>
      </p:sp>
    </p:spTree>
    <p:extLst>
      <p:ext uri="{BB962C8B-B14F-4D97-AF65-F5344CB8AC3E}">
        <p14:creationId xmlns:p14="http://schemas.microsoft.com/office/powerpoint/2010/main" val="23388219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91"/>
          <p:cNvSpPr txBox="1">
            <a:spLocks/>
          </p:cNvSpPr>
          <p:nvPr/>
        </p:nvSpPr>
        <p:spPr>
          <a:xfrm>
            <a:off x="0" y="255701"/>
            <a:ext cx="12192000" cy="529911"/>
          </a:xfrm>
          <a:prstGeom prst="rect">
            <a:avLst/>
          </a:prstGeom>
          <a:solidFill>
            <a:srgbClr val="68217A"/>
          </a:solidFill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350963">
              <a:spcBef>
                <a:spcPts val="0"/>
              </a:spcBef>
              <a:buClr>
                <a:schemeClr val="lt1"/>
              </a:buClr>
              <a:buSzPts val="2000"/>
              <a:buFont typeface="Calibri"/>
              <a:buNone/>
            </a:pPr>
            <a:r>
              <a:rPr lang="pt-BR" sz="2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Aperfeiçoamento Profissional - Programação C# </a:t>
            </a:r>
            <a:endParaRPr lang="pt-BR" dirty="0"/>
          </a:p>
        </p:txBody>
      </p:sp>
      <p:sp>
        <p:nvSpPr>
          <p:cNvPr id="5" name="Shape 92"/>
          <p:cNvSpPr txBox="1">
            <a:spLocks/>
          </p:cNvSpPr>
          <p:nvPr/>
        </p:nvSpPr>
        <p:spPr>
          <a:xfrm>
            <a:off x="0" y="785613"/>
            <a:ext cx="12192000" cy="30909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Clr>
                <a:schemeClr val="lt1"/>
              </a:buClr>
              <a:buSzPts val="1400"/>
              <a:buNone/>
            </a:pPr>
            <a:r>
              <a:rPr lang="pt-BR" sz="1400" dirty="0">
                <a:solidFill>
                  <a:schemeClr val="bg1"/>
                </a:solidFill>
              </a:rPr>
              <a:t>Orientação a Objetos </a:t>
            </a:r>
            <a:r>
              <a:rPr lang="pt-BR" sz="1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lang="pt-BR" dirty="0"/>
          </a:p>
        </p:txBody>
      </p:sp>
      <p:pic>
        <p:nvPicPr>
          <p:cNvPr id="7" name="Picture 8" descr="esultado de imagem para c#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16" y="107056"/>
            <a:ext cx="1128243" cy="1128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tângulo 7"/>
          <p:cNvSpPr/>
          <p:nvPr/>
        </p:nvSpPr>
        <p:spPr>
          <a:xfrm>
            <a:off x="414069" y="1383944"/>
            <a:ext cx="1145587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 smtClean="0"/>
              <a:t>Polimorfismo</a:t>
            </a:r>
            <a:endParaRPr lang="pt-BR" sz="2000" b="1" dirty="0"/>
          </a:p>
          <a:p>
            <a:endParaRPr lang="pt-BR" sz="2000" b="1" dirty="0">
              <a:solidFill>
                <a:srgbClr val="000000"/>
              </a:solidFill>
            </a:endParaRPr>
          </a:p>
          <a:p>
            <a:r>
              <a:rPr lang="pt-BR" sz="2000" dirty="0"/>
              <a:t>	Outro ponto essencial na programação orientada a objetos é o chamado polimorfismo. Na natureza, vemos animais que são capazes de alterar sua forma conforme a necessidade, e é dessa ideia que vem o polimorfismo na orientação a objetos. Como sabemos, os objetos filhos herdam as características e ações de seus “ancestrais”. Entretanto, em alguns casos, é necessário que as ações para um mesmo método seja diferente. Em outras palavras, o </a:t>
            </a:r>
            <a:r>
              <a:rPr lang="pt-BR" sz="2000" i="1" dirty="0"/>
              <a:t>polimorfismo</a:t>
            </a:r>
            <a:r>
              <a:rPr lang="pt-BR" sz="2000" dirty="0"/>
              <a:t> consiste na alteração do funcionamento interno de um método herdado de um objeto pai</a:t>
            </a:r>
            <a:r>
              <a:rPr lang="pt-BR" sz="2000" dirty="0" smtClean="0"/>
              <a:t>.</a:t>
            </a:r>
          </a:p>
          <a:p>
            <a:endParaRPr lang="pt-BR" sz="2000" dirty="0"/>
          </a:p>
          <a:p>
            <a:r>
              <a:rPr lang="pt-BR" sz="2000" dirty="0" smtClean="0"/>
              <a:t>	Como </a:t>
            </a:r>
            <a:r>
              <a:rPr lang="pt-BR" sz="2000" dirty="0"/>
              <a:t>um exemplo, temos um objeto genérico “Eletrodoméstico”. Esse objeto possui um método, ou ação, “Ligar()”. Temos dois objetos, “Televisão” e “Geladeira”, que não irão ser ligados da mesma forma. Assim, precisamos, para cada uma das classes filhas, reescrever o método “Ligar()”.</a:t>
            </a:r>
          </a:p>
        </p:txBody>
      </p:sp>
    </p:spTree>
    <p:extLst>
      <p:ext uri="{BB962C8B-B14F-4D97-AF65-F5344CB8AC3E}">
        <p14:creationId xmlns:p14="http://schemas.microsoft.com/office/powerpoint/2010/main" val="16668273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91"/>
          <p:cNvSpPr txBox="1">
            <a:spLocks/>
          </p:cNvSpPr>
          <p:nvPr/>
        </p:nvSpPr>
        <p:spPr>
          <a:xfrm>
            <a:off x="0" y="255701"/>
            <a:ext cx="12192000" cy="529911"/>
          </a:xfrm>
          <a:prstGeom prst="rect">
            <a:avLst/>
          </a:prstGeom>
          <a:solidFill>
            <a:srgbClr val="68217A"/>
          </a:solidFill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350963">
              <a:spcBef>
                <a:spcPts val="0"/>
              </a:spcBef>
              <a:buClr>
                <a:schemeClr val="lt1"/>
              </a:buClr>
              <a:buSzPts val="2000"/>
              <a:buFont typeface="Calibri"/>
              <a:buNone/>
            </a:pPr>
            <a:r>
              <a:rPr lang="pt-BR" sz="2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Aperfeiçoamento Profissional - Programação C# </a:t>
            </a:r>
            <a:endParaRPr lang="pt-BR" dirty="0"/>
          </a:p>
        </p:txBody>
      </p:sp>
      <p:sp>
        <p:nvSpPr>
          <p:cNvPr id="5" name="Shape 92"/>
          <p:cNvSpPr txBox="1">
            <a:spLocks/>
          </p:cNvSpPr>
          <p:nvPr/>
        </p:nvSpPr>
        <p:spPr>
          <a:xfrm>
            <a:off x="0" y="785613"/>
            <a:ext cx="12192000" cy="30909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Clr>
                <a:schemeClr val="lt1"/>
              </a:buClr>
              <a:buSzPts val="1400"/>
              <a:buNone/>
            </a:pPr>
            <a:r>
              <a:rPr lang="pt-BR" sz="1400" dirty="0">
                <a:solidFill>
                  <a:schemeClr val="bg1"/>
                </a:solidFill>
              </a:rPr>
              <a:t>Orientação a Objetos </a:t>
            </a:r>
            <a:r>
              <a:rPr lang="pt-BR" sz="1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lang="pt-BR" dirty="0"/>
          </a:p>
        </p:txBody>
      </p:sp>
      <p:pic>
        <p:nvPicPr>
          <p:cNvPr id="7" name="Picture 8" descr="esultado de imagem para c#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16" y="107056"/>
            <a:ext cx="1128243" cy="1128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tângulo 7"/>
          <p:cNvSpPr/>
          <p:nvPr/>
        </p:nvSpPr>
        <p:spPr>
          <a:xfrm>
            <a:off x="414069" y="1383944"/>
            <a:ext cx="11455878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 smtClean="0"/>
              <a:t>Modificadores de Acesso</a:t>
            </a:r>
            <a:endParaRPr lang="pt-BR" sz="2000" b="1" dirty="0"/>
          </a:p>
          <a:p>
            <a:endParaRPr lang="pt-BR" sz="2000" b="1" dirty="0">
              <a:solidFill>
                <a:srgbClr val="000000"/>
              </a:solidFill>
            </a:endParaRPr>
          </a:p>
          <a:p>
            <a:pPr fontAlgn="base"/>
            <a:r>
              <a:rPr lang="pt-BR" sz="2000" dirty="0"/>
              <a:t>	 </a:t>
            </a:r>
            <a:r>
              <a:rPr lang="pt-BR" sz="2000" dirty="0" smtClean="0"/>
              <a:t>São as </a:t>
            </a:r>
            <a:r>
              <a:rPr lang="pt-BR" sz="2000" dirty="0"/>
              <a:t>palavras-chave usadas para especificar a acessibilidade da declaração de um membro ou um tipo. </a:t>
            </a:r>
            <a:endParaRPr lang="pt-BR" sz="2000" dirty="0" smtClean="0"/>
          </a:p>
          <a:p>
            <a:pPr fontAlgn="base"/>
            <a:endParaRPr lang="pt-BR" sz="2000" dirty="0"/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altLang="pt-BR" sz="2000" b="1" dirty="0" err="1"/>
              <a:t>Public</a:t>
            </a:r>
            <a:r>
              <a:rPr lang="pt-BR" altLang="pt-BR" sz="2000" dirty="0"/>
              <a:t>: Com este modificador, o acesso é livre em qualquer lugar do programa. </a:t>
            </a:r>
            <a:endParaRPr lang="pt-BR" altLang="pt-BR" sz="2000" dirty="0" smtClean="0"/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altLang="pt-BR" sz="2000" dirty="0"/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altLang="pt-BR" sz="2000" b="1" dirty="0"/>
              <a:t>Private</a:t>
            </a:r>
            <a:r>
              <a:rPr lang="pt-BR" altLang="pt-BR" sz="2000" dirty="0"/>
              <a:t>: Com este modificador, o acesso é permitido somente dentro da classe onde ele </a:t>
            </a:r>
            <a:r>
              <a:rPr lang="pt-BR" altLang="pt-BR" sz="2000" dirty="0" smtClean="0"/>
              <a:t>foi </a:t>
            </a:r>
            <a:r>
              <a:rPr lang="pt-BR" altLang="pt-BR" sz="2000" dirty="0"/>
              <a:t>declarado. Por padrão, é a visibilidade definida para métodos e atributos em uma classe</a:t>
            </a:r>
            <a:r>
              <a:rPr lang="pt-BR" altLang="pt-BR" sz="2000" dirty="0" smtClean="0"/>
              <a:t>.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000" dirty="0" smtClean="0"/>
              <a:t> </a:t>
            </a:r>
            <a:endParaRPr lang="pt-BR" altLang="pt-BR" sz="2000" dirty="0"/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altLang="pt-BR" sz="2000" b="1" dirty="0" err="1"/>
              <a:t>Protected</a:t>
            </a:r>
            <a:r>
              <a:rPr lang="pt-BR" altLang="pt-BR" sz="2000" dirty="0"/>
              <a:t>: Com este modificador, apenas a classe que contém o modificador e os tipos derivados dessa classe tem o acesso.</a:t>
            </a:r>
            <a:endParaRPr lang="pt-BR" sz="2000" dirty="0" smtClean="0"/>
          </a:p>
          <a:p>
            <a:pPr fontAlgn="base"/>
            <a:r>
              <a:rPr lang="pt-BR" sz="2000" dirty="0" smtClean="0"/>
              <a:t>	</a:t>
            </a:r>
          </a:p>
          <a:p>
            <a:pPr fontAlgn="base"/>
            <a:endParaRPr lang="pt-BR" sz="2000" dirty="0"/>
          </a:p>
          <a:p>
            <a:pPr fontAlgn="base"/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40241570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91"/>
          <p:cNvSpPr txBox="1">
            <a:spLocks/>
          </p:cNvSpPr>
          <p:nvPr/>
        </p:nvSpPr>
        <p:spPr>
          <a:xfrm>
            <a:off x="0" y="255701"/>
            <a:ext cx="12192000" cy="529911"/>
          </a:xfrm>
          <a:prstGeom prst="rect">
            <a:avLst/>
          </a:prstGeom>
          <a:solidFill>
            <a:srgbClr val="68217A"/>
          </a:solidFill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350963">
              <a:spcBef>
                <a:spcPts val="0"/>
              </a:spcBef>
              <a:buClr>
                <a:schemeClr val="lt1"/>
              </a:buClr>
              <a:buSzPts val="2000"/>
              <a:buFont typeface="Calibri"/>
              <a:buNone/>
            </a:pPr>
            <a:r>
              <a:rPr lang="pt-BR" sz="2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Aperfeiçoamento Profissional - Programação C# </a:t>
            </a:r>
            <a:endParaRPr lang="pt-BR" dirty="0"/>
          </a:p>
        </p:txBody>
      </p:sp>
      <p:sp>
        <p:nvSpPr>
          <p:cNvPr id="5" name="Shape 92"/>
          <p:cNvSpPr txBox="1">
            <a:spLocks/>
          </p:cNvSpPr>
          <p:nvPr/>
        </p:nvSpPr>
        <p:spPr>
          <a:xfrm>
            <a:off x="0" y="785613"/>
            <a:ext cx="12192000" cy="30909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Clr>
                <a:schemeClr val="lt1"/>
              </a:buClr>
              <a:buSzPts val="1400"/>
              <a:buNone/>
            </a:pPr>
            <a:r>
              <a:rPr lang="pt-BR" sz="1400" dirty="0">
                <a:solidFill>
                  <a:schemeClr val="bg1"/>
                </a:solidFill>
              </a:rPr>
              <a:t>Orientação a Objetos </a:t>
            </a:r>
            <a:r>
              <a:rPr lang="pt-BR" sz="1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lang="pt-BR" dirty="0"/>
          </a:p>
        </p:txBody>
      </p:sp>
      <p:pic>
        <p:nvPicPr>
          <p:cNvPr id="7" name="Picture 8" descr="esultado de imagem para c#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16" y="107056"/>
            <a:ext cx="1128243" cy="1128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tângulo 7"/>
          <p:cNvSpPr/>
          <p:nvPr/>
        </p:nvSpPr>
        <p:spPr>
          <a:xfrm>
            <a:off x="414068" y="1239566"/>
            <a:ext cx="11521257" cy="5724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000" b="1" dirty="0" smtClean="0"/>
              <a:t>Interfaces</a:t>
            </a:r>
            <a:endParaRPr lang="pt-BR" sz="2000" b="1" dirty="0"/>
          </a:p>
          <a:p>
            <a:pPr algn="just"/>
            <a:endParaRPr lang="pt-BR" sz="2000" b="1" dirty="0">
              <a:solidFill>
                <a:srgbClr val="000000"/>
              </a:solidFill>
            </a:endParaRPr>
          </a:p>
          <a:p>
            <a:r>
              <a:rPr lang="pt-BR" sz="2000" dirty="0"/>
              <a:t>	 </a:t>
            </a:r>
            <a:r>
              <a:rPr lang="pt-BR" dirty="0"/>
              <a:t>O mecanismo de herança entre classes disponibilizado pelo C# e por outras linguagens de programação é um dos recursos mais poderosos da O.O., </a:t>
            </a:r>
            <a:r>
              <a:rPr lang="pt-BR" dirty="0" smtClean="0"/>
              <a:t>entretanto</a:t>
            </a:r>
            <a:r>
              <a:rPr lang="pt-BR" dirty="0"/>
              <a:t>, não é mais poderoso que a herança de interfaces</a:t>
            </a:r>
            <a:r>
              <a:rPr lang="pt-BR" dirty="0" smtClean="0"/>
              <a:t>.</a:t>
            </a:r>
          </a:p>
          <a:p>
            <a:r>
              <a:rPr lang="pt-BR" dirty="0"/>
              <a:t>	</a:t>
            </a:r>
          </a:p>
          <a:p>
            <a:r>
              <a:rPr lang="pt-BR" dirty="0" smtClean="0"/>
              <a:t>	Interface </a:t>
            </a:r>
            <a:r>
              <a:rPr lang="pt-BR" dirty="0"/>
              <a:t>é uma estrutura que permite ao desenvolvedor especificar todos os métodos e propriedades que ele deseja que as classes que a implementam disponibilizem.</a:t>
            </a:r>
          </a:p>
          <a:p>
            <a:endParaRPr lang="pt-BR" dirty="0" smtClean="0"/>
          </a:p>
          <a:p>
            <a:r>
              <a:rPr lang="pt-BR" dirty="0"/>
              <a:t>	</a:t>
            </a:r>
            <a:r>
              <a:rPr lang="pt-BR" dirty="0" smtClean="0"/>
              <a:t>Utilizando </a:t>
            </a:r>
            <a:r>
              <a:rPr lang="pt-BR" dirty="0"/>
              <a:t>uma interface, é possível separar completamente a definição/assinatura de métodos de suas respectivas implementações, ou seja, de um lado (interface) temos a definição dos mesmos e do outro (classe que implementa a interface), temos a implementação dos mesmos.</a:t>
            </a:r>
          </a:p>
          <a:p>
            <a:r>
              <a:rPr lang="pt-BR" dirty="0" smtClean="0"/>
              <a:t>	</a:t>
            </a:r>
          </a:p>
          <a:p>
            <a:r>
              <a:rPr lang="pt-BR" dirty="0"/>
              <a:t>	</a:t>
            </a:r>
            <a:r>
              <a:rPr lang="pt-BR" dirty="0" smtClean="0"/>
              <a:t>Podemos </a:t>
            </a:r>
            <a:r>
              <a:rPr lang="pt-BR" dirty="0"/>
              <a:t>entender uma interface como sendo uma espécie de contrato, ou seja, se uma classe X implementa uma interface Y, logo, Y garante que X disponibilizará todos os métodos definidos em Y. Caso este “contrato” seja quebrado, um erro será gerado.</a:t>
            </a:r>
          </a:p>
          <a:p>
            <a:endParaRPr lang="pt-BR" dirty="0" smtClean="0"/>
          </a:p>
          <a:p>
            <a:r>
              <a:rPr lang="pt-BR" dirty="0"/>
              <a:t>	</a:t>
            </a:r>
            <a:r>
              <a:rPr lang="pt-BR" dirty="0" smtClean="0"/>
              <a:t>Interfaces </a:t>
            </a:r>
            <a:r>
              <a:rPr lang="pt-BR" dirty="0"/>
              <a:t>são muito importantes pois, nos permitem separar o “o que” do “como”. A interface não se preocupa com a forma com a qual o método está sendo implementado e sim, que este método estará disponível a todos os objetos que a implementarem. A interface descreve a maneira como você deseja que o objeto seja utilizado ao invés da forma como ele foi implementado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3507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91"/>
          <p:cNvSpPr txBox="1">
            <a:spLocks/>
          </p:cNvSpPr>
          <p:nvPr/>
        </p:nvSpPr>
        <p:spPr>
          <a:xfrm>
            <a:off x="0" y="255701"/>
            <a:ext cx="12192000" cy="529911"/>
          </a:xfrm>
          <a:prstGeom prst="rect">
            <a:avLst/>
          </a:prstGeom>
          <a:solidFill>
            <a:srgbClr val="68217A"/>
          </a:solidFill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350963">
              <a:spcBef>
                <a:spcPts val="0"/>
              </a:spcBef>
              <a:buClr>
                <a:schemeClr val="lt1"/>
              </a:buClr>
              <a:buSzPts val="2000"/>
              <a:buFont typeface="Calibri"/>
              <a:buNone/>
            </a:pPr>
            <a:r>
              <a:rPr lang="pt-BR" sz="2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Aperfeiçoamento Profissional - Programação C# </a:t>
            </a:r>
            <a:endParaRPr lang="pt-BR" dirty="0"/>
          </a:p>
        </p:txBody>
      </p:sp>
      <p:sp>
        <p:nvSpPr>
          <p:cNvPr id="5" name="Shape 92"/>
          <p:cNvSpPr txBox="1">
            <a:spLocks/>
          </p:cNvSpPr>
          <p:nvPr/>
        </p:nvSpPr>
        <p:spPr>
          <a:xfrm>
            <a:off x="0" y="785613"/>
            <a:ext cx="12192000" cy="30909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Clr>
                <a:schemeClr val="lt1"/>
              </a:buClr>
              <a:buSzPts val="1400"/>
              <a:buNone/>
            </a:pPr>
            <a:r>
              <a:rPr lang="pt-BR" sz="1400" dirty="0">
                <a:solidFill>
                  <a:schemeClr val="bg1"/>
                </a:solidFill>
              </a:rPr>
              <a:t>Orientação a Objetos </a:t>
            </a:r>
            <a:r>
              <a:rPr lang="pt-BR" sz="1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lang="pt-BR" dirty="0"/>
          </a:p>
        </p:txBody>
      </p:sp>
      <p:pic>
        <p:nvPicPr>
          <p:cNvPr id="7" name="Picture 8" descr="esultado de imagem para c#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16" y="107056"/>
            <a:ext cx="1128243" cy="1128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tângulo 7"/>
          <p:cNvSpPr/>
          <p:nvPr/>
        </p:nvSpPr>
        <p:spPr>
          <a:xfrm>
            <a:off x="414069" y="1383944"/>
            <a:ext cx="1145587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/>
              <a:t>Conceito</a:t>
            </a:r>
            <a:endParaRPr lang="pt-BR" sz="2000" b="1" i="0" u="none" strike="noStrike" dirty="0">
              <a:solidFill>
                <a:srgbClr val="000000"/>
              </a:solidFill>
              <a:effectLst/>
            </a:endParaRPr>
          </a:p>
          <a:p>
            <a:endParaRPr lang="pt-BR" sz="2000" b="1" dirty="0">
              <a:solidFill>
                <a:srgbClr val="000000"/>
              </a:solidFill>
            </a:endParaRPr>
          </a:p>
          <a:p>
            <a:r>
              <a:rPr lang="pt-BR" sz="2000" dirty="0"/>
              <a:t>O conceito da </a:t>
            </a:r>
            <a:r>
              <a:rPr lang="pt-BR" sz="2000" b="1" dirty="0"/>
              <a:t>orientação A objetos, </a:t>
            </a:r>
            <a:r>
              <a:rPr lang="pt-BR" sz="2000" dirty="0"/>
              <a:t>baseia-se de fato de numa nova forma de analisar o mundo. A forma como o ser humano se percebe e expressa a realidade que o rodeia.</a:t>
            </a:r>
          </a:p>
          <a:p>
            <a:r>
              <a:rPr lang="pt-BR" sz="2000" dirty="0"/>
              <a:t/>
            </a:r>
            <a:br>
              <a:rPr lang="pt-BR" sz="2000" dirty="0"/>
            </a:br>
            <a:r>
              <a:rPr lang="pt-BR" sz="2000" dirty="0"/>
              <a:t>As técnicas orientadas a objetos identificam e definem cada objeto de modo a reutilizá-lo, da mesma forma que o ser humano acumula conhecimento com base no previamente adquirido.</a:t>
            </a:r>
          </a:p>
          <a:p>
            <a:r>
              <a:rPr lang="pt-BR" sz="2000" dirty="0"/>
              <a:t/>
            </a:r>
            <a:br>
              <a:rPr lang="pt-BR" sz="2000" dirty="0"/>
            </a:br>
            <a:r>
              <a:rPr lang="pt-BR" sz="2000" dirty="0"/>
              <a:t>Para resolver os problemas do desenvolvimento de software, uma vez que são abordagens mais naturais que as baseadas em processos e dados, e os conceitos básicos são simples e reproduzem o mundo </a:t>
            </a:r>
            <a:r>
              <a:rPr lang="pt-BR" sz="2000" dirty="0" smtClean="0"/>
              <a:t>real, </a:t>
            </a:r>
            <a:r>
              <a:rPr lang="pt-BR" sz="2000" dirty="0"/>
              <a:t>atualmente é o mais difundido entre todos. Isso acontece porque se trata de um padrão que tem evoluído muito, principalmente em questões voltadas para segurança e reaproveitamento de código, o que é muito importante no desenvolvimento de qualquer aplicação moderna</a:t>
            </a:r>
            <a:r>
              <a:rPr lang="pt-BR" sz="2000" dirty="0" smtClean="0"/>
              <a:t>.</a:t>
            </a:r>
          </a:p>
          <a:p>
            <a:endParaRPr lang="pt-BR" sz="2000" dirty="0">
              <a:effectLst/>
            </a:endParaRPr>
          </a:p>
          <a:p>
            <a:r>
              <a:rPr lang="pt-BR" sz="2000" dirty="0"/>
              <a:t>A </a:t>
            </a:r>
            <a:r>
              <a:rPr lang="pt-BR" sz="2000" b="1" dirty="0"/>
              <a:t>Programação Orientada a Objetos (POO)</a:t>
            </a:r>
            <a:r>
              <a:rPr lang="pt-BR" sz="2000" dirty="0"/>
              <a:t> diz respeito a um padrão de desenvolvimento que é seguido por muitas linguagens, como C# e </a:t>
            </a:r>
            <a:r>
              <a:rPr lang="pt-BR" sz="2000" dirty="0">
                <a:hlinkClick r:id="rId3" tooltip="Cursos de Java"/>
              </a:rPr>
              <a:t>Java</a:t>
            </a:r>
            <a:r>
              <a:rPr lang="pt-BR" sz="2000" dirty="0"/>
              <a:t>.</a:t>
            </a:r>
            <a:endParaRPr lang="pt-BR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32288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91"/>
          <p:cNvSpPr txBox="1">
            <a:spLocks/>
          </p:cNvSpPr>
          <p:nvPr/>
        </p:nvSpPr>
        <p:spPr>
          <a:xfrm>
            <a:off x="0" y="255701"/>
            <a:ext cx="12192000" cy="529911"/>
          </a:xfrm>
          <a:prstGeom prst="rect">
            <a:avLst/>
          </a:prstGeom>
          <a:solidFill>
            <a:srgbClr val="68217A"/>
          </a:solidFill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350963">
              <a:spcBef>
                <a:spcPts val="0"/>
              </a:spcBef>
              <a:buClr>
                <a:schemeClr val="lt1"/>
              </a:buClr>
              <a:buSzPts val="2000"/>
              <a:buFont typeface="Calibri"/>
              <a:buNone/>
            </a:pPr>
            <a:r>
              <a:rPr lang="pt-BR" sz="2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Aperfeiçoamento Profissional - Programação C# </a:t>
            </a:r>
            <a:endParaRPr lang="pt-BR" dirty="0"/>
          </a:p>
        </p:txBody>
      </p:sp>
      <p:sp>
        <p:nvSpPr>
          <p:cNvPr id="5" name="Shape 92"/>
          <p:cNvSpPr txBox="1">
            <a:spLocks/>
          </p:cNvSpPr>
          <p:nvPr/>
        </p:nvSpPr>
        <p:spPr>
          <a:xfrm>
            <a:off x="0" y="785613"/>
            <a:ext cx="12192000" cy="30909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Clr>
                <a:schemeClr val="lt1"/>
              </a:buClr>
              <a:buSzPts val="1400"/>
              <a:buNone/>
            </a:pPr>
            <a:r>
              <a:rPr lang="pt-BR" sz="1400" dirty="0">
                <a:solidFill>
                  <a:schemeClr val="bg1"/>
                </a:solidFill>
              </a:rPr>
              <a:t>Orientação a Objetos </a:t>
            </a:r>
            <a:r>
              <a:rPr lang="pt-BR" sz="1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lang="pt-BR" dirty="0"/>
          </a:p>
        </p:txBody>
      </p:sp>
      <p:pic>
        <p:nvPicPr>
          <p:cNvPr id="7" name="Picture 8" descr="esultado de imagem para c#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16" y="107056"/>
            <a:ext cx="1128243" cy="1128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tângulo 7"/>
          <p:cNvSpPr/>
          <p:nvPr/>
        </p:nvSpPr>
        <p:spPr>
          <a:xfrm>
            <a:off x="414069" y="1383944"/>
            <a:ext cx="11455878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/>
              <a:t>Os 4 pilares da Programação Orientada a Objetos</a:t>
            </a:r>
          </a:p>
          <a:p>
            <a:endParaRPr lang="pt-BR" sz="2000" b="1" i="0" u="none" strike="noStrike" dirty="0">
              <a:solidFill>
                <a:srgbClr val="000000"/>
              </a:solidFill>
              <a:effectLst/>
            </a:endParaRPr>
          </a:p>
          <a:p>
            <a:endParaRPr lang="pt-BR" sz="2000" b="1" dirty="0">
              <a:solidFill>
                <a:srgbClr val="000000"/>
              </a:solidFill>
            </a:endParaRPr>
          </a:p>
          <a:p>
            <a:r>
              <a:rPr lang="pt-BR" sz="2000" dirty="0"/>
              <a:t>Para entendermos exatamente do que se trata a orientação a objetos, vamos entender quais são os requerimentos de uma linguagem para ser considerada nesse paradigma. Para isso, a linguagem precisa atender a quatro tópicos bastante importantes</a:t>
            </a:r>
            <a:r>
              <a:rPr lang="pt-BR" sz="2000" dirty="0" smtClean="0"/>
              <a:t>:</a:t>
            </a:r>
          </a:p>
          <a:p>
            <a:endParaRPr lang="pt-BR" sz="2000" dirty="0">
              <a:effectLst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t-BR" sz="2000" b="1" dirty="0" smtClean="0"/>
              <a:t>Abstração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t-BR" sz="2000" b="1" dirty="0" smtClean="0"/>
              <a:t>Encapsulamento</a:t>
            </a:r>
            <a:endParaRPr lang="pt-BR" sz="2000" b="1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t-BR" sz="2000" b="1" dirty="0" smtClean="0"/>
              <a:t>Herança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t-BR" sz="2000" b="1" dirty="0" smtClean="0"/>
              <a:t>Polimorfismo</a:t>
            </a:r>
          </a:p>
          <a:p>
            <a:endParaRPr lang="pt-BR" sz="2000" b="1" dirty="0"/>
          </a:p>
          <a:p>
            <a:endParaRPr lang="pt-BR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96654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91"/>
          <p:cNvSpPr txBox="1">
            <a:spLocks/>
          </p:cNvSpPr>
          <p:nvPr/>
        </p:nvSpPr>
        <p:spPr>
          <a:xfrm>
            <a:off x="0" y="255701"/>
            <a:ext cx="12192000" cy="529911"/>
          </a:xfrm>
          <a:prstGeom prst="rect">
            <a:avLst/>
          </a:prstGeom>
          <a:solidFill>
            <a:srgbClr val="68217A"/>
          </a:solidFill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350963">
              <a:spcBef>
                <a:spcPts val="0"/>
              </a:spcBef>
              <a:buClr>
                <a:schemeClr val="lt1"/>
              </a:buClr>
              <a:buSzPts val="2000"/>
              <a:buFont typeface="Calibri"/>
              <a:buNone/>
            </a:pPr>
            <a:r>
              <a:rPr lang="pt-BR" sz="2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Aperfeiçoamento Profissional - Programação C# </a:t>
            </a:r>
            <a:endParaRPr lang="pt-BR" dirty="0"/>
          </a:p>
        </p:txBody>
      </p:sp>
      <p:sp>
        <p:nvSpPr>
          <p:cNvPr id="5" name="Shape 92"/>
          <p:cNvSpPr txBox="1">
            <a:spLocks/>
          </p:cNvSpPr>
          <p:nvPr/>
        </p:nvSpPr>
        <p:spPr>
          <a:xfrm>
            <a:off x="0" y="785613"/>
            <a:ext cx="12192000" cy="30909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Clr>
                <a:schemeClr val="lt1"/>
              </a:buClr>
              <a:buSzPts val="1400"/>
              <a:buNone/>
            </a:pPr>
            <a:r>
              <a:rPr lang="pt-BR" sz="1400" dirty="0">
                <a:solidFill>
                  <a:schemeClr val="bg1"/>
                </a:solidFill>
              </a:rPr>
              <a:t>Orientação a Objetos </a:t>
            </a:r>
            <a:r>
              <a:rPr lang="pt-BR" sz="1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lang="pt-BR" dirty="0"/>
          </a:p>
        </p:txBody>
      </p:sp>
      <p:pic>
        <p:nvPicPr>
          <p:cNvPr id="7" name="Picture 8" descr="esultado de imagem para c#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16" y="107056"/>
            <a:ext cx="1128243" cy="1128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tângulo 7"/>
          <p:cNvSpPr/>
          <p:nvPr/>
        </p:nvSpPr>
        <p:spPr>
          <a:xfrm>
            <a:off x="414069" y="1383944"/>
            <a:ext cx="11455878" cy="44165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/>
              <a:t>Abstração</a:t>
            </a:r>
          </a:p>
          <a:p>
            <a:endParaRPr lang="pt-BR" sz="2000" b="1" dirty="0">
              <a:solidFill>
                <a:srgbClr val="000000"/>
              </a:solidFill>
            </a:endParaRPr>
          </a:p>
          <a:p>
            <a:r>
              <a:rPr lang="pt-BR" sz="2000" dirty="0" smtClean="0"/>
              <a:t>	</a:t>
            </a:r>
            <a:r>
              <a:rPr lang="pt-BR" sz="1700" dirty="0" smtClean="0"/>
              <a:t>A </a:t>
            </a:r>
            <a:r>
              <a:rPr lang="pt-BR" sz="1700" dirty="0"/>
              <a:t>abstração consiste em um dos pontos mais importantes dentro de qualquer linguagem </a:t>
            </a:r>
            <a:r>
              <a:rPr lang="pt-BR" sz="1700" b="1" dirty="0"/>
              <a:t>Orientada a Objetos</a:t>
            </a:r>
            <a:r>
              <a:rPr lang="pt-BR" sz="1700" dirty="0"/>
              <a:t>. Como estamos lidando com uma representação de um objeto real (o que dá nome ao paradigma), temos que imaginar o que esse objeto irá realizar dentro de nosso sistema. São três pontos que devem ser levados em consideração nessa abstração</a:t>
            </a:r>
            <a:r>
              <a:rPr lang="pt-BR" sz="1700" dirty="0" smtClean="0"/>
              <a:t>.</a:t>
            </a:r>
          </a:p>
          <a:p>
            <a:endParaRPr lang="pt-BR" sz="1700" dirty="0"/>
          </a:p>
          <a:p>
            <a:r>
              <a:rPr lang="pt-BR" sz="1700" dirty="0" smtClean="0"/>
              <a:t>	O </a:t>
            </a:r>
            <a:r>
              <a:rPr lang="pt-BR" sz="1700" dirty="0"/>
              <a:t>primeiro ponto é darmos uma </a:t>
            </a:r>
            <a:r>
              <a:rPr lang="pt-BR" sz="1700" b="1" i="1" dirty="0"/>
              <a:t>identidade</a:t>
            </a:r>
            <a:r>
              <a:rPr lang="pt-BR" sz="1700" dirty="0"/>
              <a:t> ao objeto que iremos criar. Essa identidade deve ser única dentro do sistema para que não haja conflito. </a:t>
            </a:r>
            <a:endParaRPr lang="pt-BR" sz="1700" dirty="0" smtClean="0"/>
          </a:p>
          <a:p>
            <a:endParaRPr lang="pt-BR" sz="1700" dirty="0" smtClean="0"/>
          </a:p>
          <a:p>
            <a:r>
              <a:rPr lang="pt-BR" sz="1700" dirty="0"/>
              <a:t>	</a:t>
            </a:r>
            <a:r>
              <a:rPr lang="pt-BR" sz="1700" dirty="0" smtClean="0"/>
              <a:t>A </a:t>
            </a:r>
            <a:r>
              <a:rPr lang="pt-BR" sz="1700" dirty="0"/>
              <a:t>segunda parte diz respeito a características do objeto. Como sabemos, no mundo real qualquer objeto possui elementos que o definem. Dentro da programação orientada a objetos, essas características são nomeadas </a:t>
            </a:r>
            <a:r>
              <a:rPr lang="pt-BR" sz="1700" b="1" i="1" dirty="0"/>
              <a:t>propriedades</a:t>
            </a:r>
            <a:r>
              <a:rPr lang="pt-BR" sz="1700" dirty="0"/>
              <a:t>. Por exemplo, as propriedades de um objeto “Cachorro” poderiam ser “Tamanho”, “Raça” e “Idade</a:t>
            </a:r>
            <a:r>
              <a:rPr lang="pt-BR" sz="1700" dirty="0" smtClean="0"/>
              <a:t>”.</a:t>
            </a:r>
          </a:p>
          <a:p>
            <a:endParaRPr lang="pt-BR" sz="1700" dirty="0"/>
          </a:p>
          <a:p>
            <a:r>
              <a:rPr lang="pt-BR" sz="1700" dirty="0" smtClean="0"/>
              <a:t>	Por </a:t>
            </a:r>
            <a:r>
              <a:rPr lang="pt-BR" sz="1700" dirty="0"/>
              <a:t>fim, a terceira parte é definirmos as ações que o objeto irá executar. Essas ações, ou eventos, são chamados </a:t>
            </a:r>
            <a:r>
              <a:rPr lang="pt-BR" sz="1700" b="1" i="1" dirty="0"/>
              <a:t>métodos</a:t>
            </a:r>
            <a:r>
              <a:rPr lang="pt-BR" sz="1700" dirty="0"/>
              <a:t>. Esses métodos podem ser extremamente variáveis, desde “Acender()” em um objeto lâmpada até “Latir()” em um objeto cachorro.</a:t>
            </a:r>
          </a:p>
        </p:txBody>
      </p:sp>
    </p:spTree>
    <p:extLst>
      <p:ext uri="{BB962C8B-B14F-4D97-AF65-F5344CB8AC3E}">
        <p14:creationId xmlns:p14="http://schemas.microsoft.com/office/powerpoint/2010/main" val="3704692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91"/>
          <p:cNvSpPr txBox="1">
            <a:spLocks/>
          </p:cNvSpPr>
          <p:nvPr/>
        </p:nvSpPr>
        <p:spPr>
          <a:xfrm>
            <a:off x="0" y="255701"/>
            <a:ext cx="12192000" cy="529911"/>
          </a:xfrm>
          <a:prstGeom prst="rect">
            <a:avLst/>
          </a:prstGeom>
          <a:solidFill>
            <a:srgbClr val="68217A"/>
          </a:solidFill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350963">
              <a:spcBef>
                <a:spcPts val="0"/>
              </a:spcBef>
              <a:buClr>
                <a:schemeClr val="lt1"/>
              </a:buClr>
              <a:buSzPts val="2000"/>
              <a:buFont typeface="Calibri"/>
              <a:buNone/>
            </a:pPr>
            <a:r>
              <a:rPr lang="pt-BR" sz="2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Aperfeiçoamento Profissional - Programação C# </a:t>
            </a:r>
            <a:endParaRPr lang="pt-BR" dirty="0"/>
          </a:p>
        </p:txBody>
      </p:sp>
      <p:sp>
        <p:nvSpPr>
          <p:cNvPr id="5" name="Shape 92"/>
          <p:cNvSpPr txBox="1">
            <a:spLocks/>
          </p:cNvSpPr>
          <p:nvPr/>
        </p:nvSpPr>
        <p:spPr>
          <a:xfrm>
            <a:off x="0" y="785613"/>
            <a:ext cx="12192000" cy="30909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Clr>
                <a:schemeClr val="lt1"/>
              </a:buClr>
              <a:buSzPts val="1400"/>
              <a:buNone/>
            </a:pPr>
            <a:r>
              <a:rPr lang="pt-BR" sz="1400" dirty="0">
                <a:solidFill>
                  <a:schemeClr val="bg1"/>
                </a:solidFill>
              </a:rPr>
              <a:t>Orientação a Objetos </a:t>
            </a:r>
            <a:r>
              <a:rPr lang="pt-BR" sz="1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lang="pt-BR" dirty="0"/>
          </a:p>
        </p:txBody>
      </p:sp>
      <p:pic>
        <p:nvPicPr>
          <p:cNvPr id="7" name="Picture 8" descr="esultado de imagem para c#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16" y="107056"/>
            <a:ext cx="1128243" cy="1128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tângulo 7"/>
          <p:cNvSpPr/>
          <p:nvPr/>
        </p:nvSpPr>
        <p:spPr>
          <a:xfrm>
            <a:off x="414069" y="1383944"/>
            <a:ext cx="11455878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/>
              <a:t>Classe</a:t>
            </a:r>
            <a:endParaRPr lang="pt-BR" sz="2000" b="1" i="0" u="none" strike="noStrike" dirty="0">
              <a:solidFill>
                <a:srgbClr val="000000"/>
              </a:solidFill>
              <a:effectLst/>
            </a:endParaRPr>
          </a:p>
          <a:p>
            <a:endParaRPr lang="pt-BR" sz="2000" b="1" dirty="0">
              <a:solidFill>
                <a:srgbClr val="000000"/>
              </a:solidFill>
            </a:endParaRPr>
          </a:p>
          <a:p>
            <a:r>
              <a:rPr lang="pt-BR" sz="2000" dirty="0"/>
              <a:t>Do Ponto de vista da programação orientada a objetos, as classes representam o modelo primário de onde derivam os objetos. Assim, a classe pode ser tratada como a descrição abstrata de um grupo de objetos, com estados específicos, capazes de executar um conjunto definido de operações</a:t>
            </a:r>
          </a:p>
          <a:p>
            <a:r>
              <a:rPr lang="pt-BR" sz="2000" dirty="0"/>
              <a:t/>
            </a:r>
            <a:br>
              <a:rPr lang="pt-BR" sz="2000" dirty="0"/>
            </a:br>
            <a:r>
              <a:rPr lang="pt-BR" sz="2000" dirty="0"/>
              <a:t>Uma classe é a definição genérica do que é um objeto. Poderia, por exemplo, ser um “rádio de carro” – é um conceito abstrato do objeto.</a:t>
            </a:r>
          </a:p>
          <a:p>
            <a:r>
              <a:rPr lang="pt-BR" sz="2000" dirty="0"/>
              <a:t/>
            </a:r>
            <a:br>
              <a:rPr lang="pt-BR" sz="2000" dirty="0"/>
            </a:br>
            <a:r>
              <a:rPr lang="pt-BR" sz="2000" dirty="0"/>
              <a:t>As classes são descrições de grupos de objetos com propriedades (atributos), comportamento </a:t>
            </a:r>
            <a:r>
              <a:rPr lang="pt-BR" sz="2000" dirty="0" smtClean="0"/>
              <a:t>(</a:t>
            </a:r>
            <a:r>
              <a:rPr lang="pt-BR" sz="2000" dirty="0" err="1" smtClean="0"/>
              <a:t>metodos</a:t>
            </a:r>
            <a:r>
              <a:rPr lang="pt-BR" sz="2000" dirty="0" smtClean="0"/>
              <a:t>) </a:t>
            </a:r>
            <a:r>
              <a:rPr lang="pt-BR" sz="2000" dirty="0"/>
              <a:t>e </a:t>
            </a:r>
            <a:r>
              <a:rPr lang="pt-BR" sz="2000" dirty="0" smtClean="0"/>
              <a:t>identidade(nome). </a:t>
            </a:r>
            <a:r>
              <a:rPr lang="pt-BR" sz="2000" dirty="0"/>
              <a:t>É uma das concretizações do conceito abstração no paradigma da orientação a objetos. Uma classe pode ser vista como </a:t>
            </a:r>
            <a:r>
              <a:rPr lang="pt-BR" sz="2000" i="1" dirty="0" err="1"/>
              <a:t>template</a:t>
            </a:r>
            <a:r>
              <a:rPr lang="pt-BR" sz="2000" i="1" dirty="0"/>
              <a:t> (Modelo) para um determinado </a:t>
            </a:r>
            <a:r>
              <a:rPr lang="pt-BR" sz="2000" dirty="0"/>
              <a:t>objeto e todos os que lhe forem semelhantes, ou como uma fábrica, que produz tantos objetos idênticos quanto necessário.</a:t>
            </a:r>
            <a:endParaRPr lang="pt-BR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65766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91"/>
          <p:cNvSpPr txBox="1">
            <a:spLocks/>
          </p:cNvSpPr>
          <p:nvPr/>
        </p:nvSpPr>
        <p:spPr>
          <a:xfrm>
            <a:off x="0" y="255701"/>
            <a:ext cx="12192000" cy="529911"/>
          </a:xfrm>
          <a:prstGeom prst="rect">
            <a:avLst/>
          </a:prstGeom>
          <a:solidFill>
            <a:srgbClr val="68217A"/>
          </a:solidFill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350963">
              <a:spcBef>
                <a:spcPts val="0"/>
              </a:spcBef>
              <a:buClr>
                <a:schemeClr val="lt1"/>
              </a:buClr>
              <a:buSzPts val="2000"/>
              <a:buFont typeface="Calibri"/>
              <a:buNone/>
            </a:pPr>
            <a:r>
              <a:rPr lang="pt-BR" sz="2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Aperfeiçoamento Profissional - Programação C# </a:t>
            </a:r>
            <a:endParaRPr lang="pt-BR" dirty="0"/>
          </a:p>
        </p:txBody>
      </p:sp>
      <p:sp>
        <p:nvSpPr>
          <p:cNvPr id="5" name="Shape 92"/>
          <p:cNvSpPr txBox="1">
            <a:spLocks/>
          </p:cNvSpPr>
          <p:nvPr/>
        </p:nvSpPr>
        <p:spPr>
          <a:xfrm>
            <a:off x="0" y="785613"/>
            <a:ext cx="12192000" cy="30909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Clr>
                <a:schemeClr val="lt1"/>
              </a:buClr>
              <a:buSzPts val="1400"/>
              <a:buNone/>
            </a:pPr>
            <a:r>
              <a:rPr lang="pt-BR" sz="1400" dirty="0">
                <a:solidFill>
                  <a:schemeClr val="bg1"/>
                </a:solidFill>
              </a:rPr>
              <a:t>Orientação a Objetos </a:t>
            </a:r>
            <a:r>
              <a:rPr lang="pt-BR" sz="1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lang="pt-BR" dirty="0"/>
          </a:p>
        </p:txBody>
      </p:sp>
      <p:pic>
        <p:nvPicPr>
          <p:cNvPr id="7" name="Picture 8" descr="esultado de imagem para c#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16" y="107056"/>
            <a:ext cx="1128243" cy="1128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tângulo 7"/>
          <p:cNvSpPr/>
          <p:nvPr/>
        </p:nvSpPr>
        <p:spPr>
          <a:xfrm>
            <a:off x="414069" y="1383944"/>
            <a:ext cx="1145587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/>
              <a:t>Classe</a:t>
            </a:r>
          </a:p>
          <a:p>
            <a:endParaRPr lang="pt-BR" sz="2000" b="1" i="0" u="none" strike="noStrike" dirty="0">
              <a:solidFill>
                <a:srgbClr val="000000"/>
              </a:solidFill>
              <a:effectLst/>
            </a:endParaRPr>
          </a:p>
          <a:p>
            <a:endParaRPr lang="pt-BR" sz="2000" b="1" dirty="0">
              <a:solidFill>
                <a:srgbClr val="000000"/>
              </a:solidFill>
            </a:endParaRP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pt-BR" sz="2400" dirty="0"/>
              <a:t>Classes especificam a estrutura e o comportamento dos objetos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pt-BR" sz="2400" dirty="0"/>
              <a:t>Classes são como "moldes" para a criação de objetos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pt-BR" sz="2400" dirty="0"/>
              <a:t>Objetos são instâncias de classes</a:t>
            </a:r>
          </a:p>
        </p:txBody>
      </p:sp>
    </p:spTree>
    <p:extLst>
      <p:ext uri="{BB962C8B-B14F-4D97-AF65-F5344CB8AC3E}">
        <p14:creationId xmlns:p14="http://schemas.microsoft.com/office/powerpoint/2010/main" val="191699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91"/>
          <p:cNvSpPr txBox="1">
            <a:spLocks/>
          </p:cNvSpPr>
          <p:nvPr/>
        </p:nvSpPr>
        <p:spPr>
          <a:xfrm>
            <a:off x="0" y="255701"/>
            <a:ext cx="12192000" cy="529911"/>
          </a:xfrm>
          <a:prstGeom prst="rect">
            <a:avLst/>
          </a:prstGeom>
          <a:solidFill>
            <a:srgbClr val="68217A"/>
          </a:solidFill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350963">
              <a:spcBef>
                <a:spcPts val="0"/>
              </a:spcBef>
              <a:buClr>
                <a:schemeClr val="lt1"/>
              </a:buClr>
              <a:buSzPts val="2000"/>
              <a:buFont typeface="Calibri"/>
              <a:buNone/>
            </a:pPr>
            <a:r>
              <a:rPr lang="pt-BR" sz="2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Aperfeiçoamento Profissional - Programação C# </a:t>
            </a:r>
            <a:endParaRPr lang="pt-BR" dirty="0"/>
          </a:p>
        </p:txBody>
      </p:sp>
      <p:sp>
        <p:nvSpPr>
          <p:cNvPr id="5" name="Shape 92"/>
          <p:cNvSpPr txBox="1">
            <a:spLocks/>
          </p:cNvSpPr>
          <p:nvPr/>
        </p:nvSpPr>
        <p:spPr>
          <a:xfrm>
            <a:off x="0" y="785613"/>
            <a:ext cx="12192000" cy="30909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Clr>
                <a:schemeClr val="lt1"/>
              </a:buClr>
              <a:buSzPts val="1400"/>
              <a:buNone/>
            </a:pPr>
            <a:r>
              <a:rPr lang="pt-BR" sz="1400" dirty="0">
                <a:solidFill>
                  <a:schemeClr val="bg1"/>
                </a:solidFill>
              </a:rPr>
              <a:t>Orientação a Objetos </a:t>
            </a:r>
            <a:r>
              <a:rPr lang="pt-BR" sz="1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lang="pt-BR" dirty="0"/>
          </a:p>
        </p:txBody>
      </p:sp>
      <p:pic>
        <p:nvPicPr>
          <p:cNvPr id="7" name="Picture 8" descr="esultado de imagem para c#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16" y="107056"/>
            <a:ext cx="1128243" cy="1128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tângulo 7"/>
          <p:cNvSpPr/>
          <p:nvPr/>
        </p:nvSpPr>
        <p:spPr>
          <a:xfrm>
            <a:off x="414069" y="1383944"/>
            <a:ext cx="1145587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/>
              <a:t>O que é um objeto?</a:t>
            </a:r>
            <a:endParaRPr lang="pt-BR" sz="2400" b="1" i="0" u="none" strike="noStrike" dirty="0">
              <a:solidFill>
                <a:srgbClr val="000000"/>
              </a:solidFill>
              <a:effectLst/>
            </a:endParaRPr>
          </a:p>
          <a:p>
            <a:endParaRPr lang="pt-BR" sz="2400" b="1" dirty="0">
              <a:solidFill>
                <a:srgbClr val="000000"/>
              </a:solidFill>
            </a:endParaRPr>
          </a:p>
          <a:p>
            <a:r>
              <a:rPr lang="pt-BR" sz="2400" dirty="0"/>
              <a:t>	“Um objeto é um conceito, abstração ou coisa com limites e significado para uma aplicação”</a:t>
            </a:r>
          </a:p>
          <a:p>
            <a:pPr fontAlgn="base"/>
            <a:endParaRPr lang="pt-BR" sz="2400" dirty="0"/>
          </a:p>
          <a:p>
            <a:pPr fontAlgn="base"/>
            <a:r>
              <a:rPr lang="pt-BR" sz="2400" dirty="0"/>
              <a:t>	Um objeto deve ter:</a:t>
            </a:r>
          </a:p>
          <a:p>
            <a:pPr fontAlgn="base"/>
            <a:endParaRPr lang="pt-BR" sz="2400" dirty="0"/>
          </a:p>
          <a:p>
            <a:pPr marL="1714500" lvl="3" indent="-342900" fontAlgn="base">
              <a:buFont typeface="Arial" panose="020B0604020202020204" pitchFamily="34" charset="0"/>
              <a:buChar char="•"/>
            </a:pPr>
            <a:r>
              <a:rPr lang="pt-BR" sz="2400" dirty="0" smtClean="0"/>
              <a:t>Atributos/Propriedades</a:t>
            </a:r>
            <a:endParaRPr lang="pt-BR" sz="2400" dirty="0"/>
          </a:p>
          <a:p>
            <a:pPr marL="1714500" lvl="3" indent="-342900" fontAlgn="base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1714500" lvl="3" indent="-342900" fontAlgn="base">
              <a:buFont typeface="Arial" panose="020B0604020202020204" pitchFamily="34" charset="0"/>
              <a:buChar char="•"/>
            </a:pPr>
            <a:r>
              <a:rPr lang="pt-BR" sz="2400" dirty="0"/>
              <a:t>Comportamento</a:t>
            </a:r>
          </a:p>
          <a:p>
            <a:pPr marL="1714500" lvl="3" indent="-342900" fontAlgn="base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1714500" lvl="3" indent="-342900" fontAlgn="base">
              <a:buFont typeface="Arial" panose="020B0604020202020204" pitchFamily="34" charset="0"/>
              <a:buChar char="•"/>
            </a:pPr>
            <a:r>
              <a:rPr lang="pt-BR" sz="2400" dirty="0"/>
              <a:t>Identidade única</a:t>
            </a:r>
          </a:p>
        </p:txBody>
      </p:sp>
    </p:spTree>
    <p:extLst>
      <p:ext uri="{BB962C8B-B14F-4D97-AF65-F5344CB8AC3E}">
        <p14:creationId xmlns:p14="http://schemas.microsoft.com/office/powerpoint/2010/main" val="3434755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91"/>
          <p:cNvSpPr txBox="1">
            <a:spLocks/>
          </p:cNvSpPr>
          <p:nvPr/>
        </p:nvSpPr>
        <p:spPr>
          <a:xfrm>
            <a:off x="0" y="255701"/>
            <a:ext cx="12192000" cy="529911"/>
          </a:xfrm>
          <a:prstGeom prst="rect">
            <a:avLst/>
          </a:prstGeom>
          <a:solidFill>
            <a:srgbClr val="68217A"/>
          </a:solidFill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350963">
              <a:spcBef>
                <a:spcPts val="0"/>
              </a:spcBef>
              <a:buClr>
                <a:schemeClr val="lt1"/>
              </a:buClr>
              <a:buSzPts val="2000"/>
              <a:buFont typeface="Calibri"/>
              <a:buNone/>
            </a:pPr>
            <a:r>
              <a:rPr lang="pt-BR" sz="2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Aperfeiçoamento Profissional - Programação C# </a:t>
            </a:r>
            <a:endParaRPr lang="pt-BR" dirty="0"/>
          </a:p>
        </p:txBody>
      </p:sp>
      <p:sp>
        <p:nvSpPr>
          <p:cNvPr id="5" name="Shape 92"/>
          <p:cNvSpPr txBox="1">
            <a:spLocks/>
          </p:cNvSpPr>
          <p:nvPr/>
        </p:nvSpPr>
        <p:spPr>
          <a:xfrm>
            <a:off x="0" y="785613"/>
            <a:ext cx="12192000" cy="30909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Clr>
                <a:schemeClr val="lt1"/>
              </a:buClr>
              <a:buSzPts val="1400"/>
              <a:buNone/>
            </a:pPr>
            <a:r>
              <a:rPr lang="pt-BR" sz="1400" dirty="0">
                <a:solidFill>
                  <a:schemeClr val="bg1"/>
                </a:solidFill>
              </a:rPr>
              <a:t>Orientação a Objetos </a:t>
            </a:r>
            <a:r>
              <a:rPr lang="pt-BR" sz="1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lang="pt-BR" dirty="0"/>
          </a:p>
        </p:txBody>
      </p:sp>
      <p:pic>
        <p:nvPicPr>
          <p:cNvPr id="7" name="Picture 8" descr="esultado de imagem para c#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16" y="107056"/>
            <a:ext cx="1128243" cy="1128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tângulo 7"/>
          <p:cNvSpPr/>
          <p:nvPr/>
        </p:nvSpPr>
        <p:spPr>
          <a:xfrm>
            <a:off x="414069" y="1383944"/>
            <a:ext cx="1145587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Exemplo de </a:t>
            </a:r>
            <a:r>
              <a:rPr lang="pt-BR" b="1" dirty="0" smtClean="0"/>
              <a:t>classe</a:t>
            </a:r>
            <a:endParaRPr lang="pt-BR" sz="2400" b="1" dirty="0">
              <a:solidFill>
                <a:srgbClr val="000000"/>
              </a:solidFill>
            </a:endParaRPr>
          </a:p>
          <a:p>
            <a:pPr fontAlgn="base"/>
            <a:r>
              <a:rPr lang="pt-BR" sz="2400" dirty="0"/>
              <a:t>	</a:t>
            </a:r>
          </a:p>
          <a:p>
            <a:pPr fontAlgn="base"/>
            <a:endParaRPr lang="pt-BR" sz="2400" dirty="0"/>
          </a:p>
          <a:p>
            <a:pPr fontAlgn="base"/>
            <a:endParaRPr lang="pt-BR" sz="2400" dirty="0"/>
          </a:p>
        </p:txBody>
      </p:sp>
      <p:sp>
        <p:nvSpPr>
          <p:cNvPr id="3" name="Retângulo 2">
            <a:extLst>
              <a:ext uri="{FF2B5EF4-FFF2-40B4-BE49-F238E27FC236}">
                <a16:creationId xmlns="" xmlns:a16="http://schemas.microsoft.com/office/drawing/2014/main" id="{DCAACCD8-5063-4729-B33B-47143B2E04DF}"/>
              </a:ext>
            </a:extLst>
          </p:cNvPr>
          <p:cNvSpPr/>
          <p:nvPr/>
        </p:nvSpPr>
        <p:spPr>
          <a:xfrm>
            <a:off x="5394385" y="2399607"/>
            <a:ext cx="107542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u="sng" dirty="0">
                <a:solidFill>
                  <a:srgbClr val="000000"/>
                </a:solidFill>
                <a:latin typeface="Tahoma" panose="020B0604030504040204" pitchFamily="34" charset="0"/>
              </a:rPr>
              <a:t>Classe</a:t>
            </a:r>
            <a:endParaRPr lang="pt-BR" dirty="0"/>
          </a:p>
          <a:p>
            <a:r>
              <a:rPr lang="pt-BR" dirty="0">
                <a:solidFill>
                  <a:srgbClr val="000000"/>
                </a:solidFill>
                <a:latin typeface="Tahoma" panose="020B0604030504040204" pitchFamily="34" charset="0"/>
              </a:rPr>
              <a:t> </a:t>
            </a:r>
          </a:p>
          <a:p>
            <a:r>
              <a:rPr lang="pt-BR" dirty="0">
                <a:solidFill>
                  <a:srgbClr val="000000"/>
                </a:solidFill>
                <a:latin typeface="Tahoma" panose="020B0604030504040204" pitchFamily="34" charset="0"/>
              </a:rPr>
              <a:t> </a:t>
            </a:r>
            <a:r>
              <a:rPr lang="pt-BR" dirty="0" smtClean="0">
                <a:solidFill>
                  <a:srgbClr val="000000"/>
                </a:solidFill>
                <a:latin typeface="Tahoma" panose="020B0604030504040204" pitchFamily="34" charset="0"/>
              </a:rPr>
              <a:t>Carro</a:t>
            </a:r>
            <a:endParaRPr lang="pt-BR" dirty="0">
              <a:effectLst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="" xmlns:a16="http://schemas.microsoft.com/office/drawing/2014/main" id="{82C42C15-AA81-464D-83FC-D2145DCC01D0}"/>
              </a:ext>
            </a:extLst>
          </p:cNvPr>
          <p:cNvSpPr/>
          <p:nvPr/>
        </p:nvSpPr>
        <p:spPr>
          <a:xfrm>
            <a:off x="2346385" y="3719730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b="1" u="sng" dirty="0">
                <a:solidFill>
                  <a:srgbClr val="000000"/>
                </a:solidFill>
                <a:latin typeface="Tahoma" panose="020B0604030504040204" pitchFamily="34" charset="0"/>
              </a:rPr>
              <a:t>Atributos</a:t>
            </a:r>
            <a:endParaRPr lang="pt-BR" dirty="0"/>
          </a:p>
          <a:p>
            <a:r>
              <a:rPr lang="pt-BR" dirty="0"/>
              <a:t/>
            </a:r>
            <a:br>
              <a:rPr lang="pt-BR" dirty="0"/>
            </a:br>
            <a:r>
              <a:rPr lang="pt-BR" dirty="0" smtClean="0">
                <a:solidFill>
                  <a:srgbClr val="000000"/>
                </a:solidFill>
                <a:latin typeface="Tahoma" panose="020B0604030504040204" pitchFamily="34" charset="0"/>
              </a:rPr>
              <a:t>Marca</a:t>
            </a:r>
            <a:endParaRPr lang="pt-BR" dirty="0"/>
          </a:p>
          <a:p>
            <a:r>
              <a:rPr lang="pt-BR" dirty="0" smtClean="0">
                <a:solidFill>
                  <a:srgbClr val="000000"/>
                </a:solidFill>
                <a:latin typeface="Tahoma" panose="020B0604030504040204" pitchFamily="34" charset="0"/>
              </a:rPr>
              <a:t>Modelo</a:t>
            </a:r>
            <a:endParaRPr lang="pt-BR" dirty="0"/>
          </a:p>
          <a:p>
            <a:r>
              <a:rPr lang="pt-BR" dirty="0" smtClean="0">
                <a:solidFill>
                  <a:srgbClr val="000000"/>
                </a:solidFill>
                <a:latin typeface="Tahoma" panose="020B0604030504040204" pitchFamily="34" charset="0"/>
              </a:rPr>
              <a:t>Ano</a:t>
            </a:r>
            <a:endParaRPr lang="pt-BR" dirty="0"/>
          </a:p>
          <a:p>
            <a:r>
              <a:rPr lang="pt-BR" dirty="0" smtClean="0">
                <a:solidFill>
                  <a:srgbClr val="000000"/>
                </a:solidFill>
                <a:latin typeface="Tahoma" panose="020B0604030504040204" pitchFamily="34" charset="0"/>
              </a:rPr>
              <a:t>Cor</a:t>
            </a:r>
            <a:endParaRPr lang="pt-BR" dirty="0">
              <a:effectLst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="" xmlns:a16="http://schemas.microsoft.com/office/drawing/2014/main" id="{7B45D784-DCB5-48EA-9776-63FFA756FC5D}"/>
              </a:ext>
            </a:extLst>
          </p:cNvPr>
          <p:cNvSpPr/>
          <p:nvPr/>
        </p:nvSpPr>
        <p:spPr>
          <a:xfrm>
            <a:off x="7556739" y="3719730"/>
            <a:ext cx="241539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u="sng" dirty="0">
                <a:solidFill>
                  <a:srgbClr val="000000"/>
                </a:solidFill>
                <a:latin typeface="Tahoma" panose="020B0604030504040204" pitchFamily="34" charset="0"/>
              </a:rPr>
              <a:t>Comportamento</a:t>
            </a:r>
            <a:endParaRPr lang="pt-BR" dirty="0"/>
          </a:p>
          <a:p>
            <a:r>
              <a:rPr lang="pt-BR" dirty="0"/>
              <a:t/>
            </a:r>
            <a:br>
              <a:rPr lang="pt-BR" dirty="0"/>
            </a:br>
            <a:r>
              <a:rPr lang="pt-BR" dirty="0" smtClean="0">
                <a:solidFill>
                  <a:srgbClr val="000000"/>
                </a:solidFill>
                <a:latin typeface="Tahoma" panose="020B0604030504040204" pitchFamily="34" charset="0"/>
              </a:rPr>
              <a:t>Ligar()</a:t>
            </a:r>
            <a:endParaRPr lang="pt-BR" dirty="0"/>
          </a:p>
          <a:p>
            <a:r>
              <a:rPr lang="pt-BR" dirty="0" smtClean="0">
                <a:solidFill>
                  <a:srgbClr val="000000"/>
                </a:solidFill>
                <a:latin typeface="Tahoma" panose="020B0604030504040204" pitchFamily="34" charset="0"/>
              </a:rPr>
              <a:t>Brecar()</a:t>
            </a:r>
            <a:endParaRPr lang="pt-BR" dirty="0"/>
          </a:p>
          <a:p>
            <a:r>
              <a:rPr lang="pt-BR" dirty="0" smtClean="0">
                <a:solidFill>
                  <a:srgbClr val="000000"/>
                </a:solidFill>
                <a:latin typeface="Tahoma" panose="020B0604030504040204" pitchFamily="34" charset="0"/>
              </a:rPr>
              <a:t>Desligar()</a:t>
            </a:r>
            <a:endParaRPr lang="pt-BR" dirty="0"/>
          </a:p>
          <a:p>
            <a:r>
              <a:rPr lang="pt-BR" dirty="0" smtClean="0">
                <a:solidFill>
                  <a:srgbClr val="000000"/>
                </a:solidFill>
                <a:latin typeface="Tahoma" panose="020B0604030504040204" pitchFamily="34" charset="0"/>
              </a:rPr>
              <a:t>Buzinar()</a:t>
            </a:r>
            <a:endParaRPr lang="pt-BR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76323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ipse 2"/>
          <p:cNvSpPr/>
          <p:nvPr/>
        </p:nvSpPr>
        <p:spPr>
          <a:xfrm>
            <a:off x="6240380" y="2129808"/>
            <a:ext cx="2454442" cy="15400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Shape 91"/>
          <p:cNvSpPr txBox="1">
            <a:spLocks/>
          </p:cNvSpPr>
          <p:nvPr/>
        </p:nvSpPr>
        <p:spPr>
          <a:xfrm>
            <a:off x="0" y="255701"/>
            <a:ext cx="12192000" cy="529911"/>
          </a:xfrm>
          <a:prstGeom prst="rect">
            <a:avLst/>
          </a:prstGeom>
          <a:solidFill>
            <a:srgbClr val="68217A"/>
          </a:solidFill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350963">
              <a:spcBef>
                <a:spcPts val="0"/>
              </a:spcBef>
              <a:buClr>
                <a:schemeClr val="lt1"/>
              </a:buClr>
              <a:buSzPts val="2000"/>
              <a:buFont typeface="Calibri"/>
              <a:buNone/>
            </a:pPr>
            <a:r>
              <a:rPr lang="pt-BR" sz="2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Aperfeiçoamento Profissional - Programação C# </a:t>
            </a:r>
            <a:endParaRPr lang="pt-BR" dirty="0"/>
          </a:p>
        </p:txBody>
      </p:sp>
      <p:sp>
        <p:nvSpPr>
          <p:cNvPr id="5" name="Shape 92"/>
          <p:cNvSpPr txBox="1">
            <a:spLocks/>
          </p:cNvSpPr>
          <p:nvPr/>
        </p:nvSpPr>
        <p:spPr>
          <a:xfrm>
            <a:off x="0" y="785613"/>
            <a:ext cx="12192000" cy="30909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Clr>
                <a:schemeClr val="lt1"/>
              </a:buClr>
              <a:buSzPts val="1400"/>
              <a:buNone/>
            </a:pPr>
            <a:r>
              <a:rPr lang="pt-BR" sz="1400" dirty="0">
                <a:solidFill>
                  <a:schemeClr val="bg1"/>
                </a:solidFill>
              </a:rPr>
              <a:t>Orientação a Objetos </a:t>
            </a:r>
            <a:r>
              <a:rPr lang="pt-BR" sz="1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lang="pt-BR" dirty="0"/>
          </a:p>
        </p:txBody>
      </p:sp>
      <p:pic>
        <p:nvPicPr>
          <p:cNvPr id="7" name="Picture 8" descr="esultado de imagem para c#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16" y="107056"/>
            <a:ext cx="1128243" cy="1128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tângulo 7"/>
          <p:cNvSpPr/>
          <p:nvPr/>
        </p:nvSpPr>
        <p:spPr>
          <a:xfrm>
            <a:off x="414069" y="1383944"/>
            <a:ext cx="114558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Objetos da classe </a:t>
            </a:r>
            <a:r>
              <a:rPr lang="pt-BR" b="1" dirty="0" smtClean="0"/>
              <a:t>Carro</a:t>
            </a:r>
            <a:r>
              <a:rPr lang="pt-BR" sz="2400" dirty="0"/>
              <a:t>	</a:t>
            </a:r>
          </a:p>
          <a:p>
            <a:pPr fontAlgn="base"/>
            <a:endParaRPr lang="pt-BR" sz="2400" dirty="0"/>
          </a:p>
          <a:p>
            <a:pPr fontAlgn="base"/>
            <a:endParaRPr lang="pt-BR" sz="2400" dirty="0"/>
          </a:p>
        </p:txBody>
      </p:sp>
      <p:sp>
        <p:nvSpPr>
          <p:cNvPr id="13" name="Retângulo 12">
            <a:extLst>
              <a:ext uri="{FF2B5EF4-FFF2-40B4-BE49-F238E27FC236}">
                <a16:creationId xmlns="" xmlns:a16="http://schemas.microsoft.com/office/drawing/2014/main" id="{0ED2D840-A93D-43B1-B947-8C38824BF208}"/>
              </a:ext>
            </a:extLst>
          </p:cNvPr>
          <p:cNvSpPr/>
          <p:nvPr/>
        </p:nvSpPr>
        <p:spPr>
          <a:xfrm>
            <a:off x="1234258" y="2536167"/>
            <a:ext cx="2693505" cy="32510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Carro</a:t>
            </a:r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="" xmlns:a16="http://schemas.microsoft.com/office/drawing/2014/main" id="{946E0AD2-6681-4790-9260-0FB77DB7BA05}"/>
              </a:ext>
            </a:extLst>
          </p:cNvPr>
          <p:cNvSpPr/>
          <p:nvPr/>
        </p:nvSpPr>
        <p:spPr>
          <a:xfrm>
            <a:off x="1234258" y="2861272"/>
            <a:ext cx="2693505" cy="14773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0000"/>
                </a:solidFill>
                <a:latin typeface="Tahoma" panose="020B0604030504040204" pitchFamily="34" charset="0"/>
              </a:rPr>
              <a:t>Marca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0000"/>
                </a:solidFill>
                <a:latin typeface="Tahoma" panose="020B0604030504040204" pitchFamily="34" charset="0"/>
              </a:rPr>
              <a:t>Modelo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0000"/>
                </a:solidFill>
                <a:latin typeface="Tahoma" panose="020B0604030504040204" pitchFamily="34" charset="0"/>
              </a:rPr>
              <a:t>Ano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0000"/>
                </a:solidFill>
                <a:latin typeface="Tahoma" panose="020B0604030504040204" pitchFamily="34" charset="0"/>
              </a:rPr>
              <a:t>Cor</a:t>
            </a:r>
            <a:endParaRPr lang="pt-BR" dirty="0"/>
          </a:p>
        </p:txBody>
      </p:sp>
      <p:sp>
        <p:nvSpPr>
          <p:cNvPr id="16" name="Retângulo 15">
            <a:extLst>
              <a:ext uri="{FF2B5EF4-FFF2-40B4-BE49-F238E27FC236}">
                <a16:creationId xmlns="" xmlns:a16="http://schemas.microsoft.com/office/drawing/2014/main" id="{2EBDC809-AD59-4CD6-B763-3C9F9ADED56F}"/>
              </a:ext>
            </a:extLst>
          </p:cNvPr>
          <p:cNvSpPr/>
          <p:nvPr/>
        </p:nvSpPr>
        <p:spPr>
          <a:xfrm>
            <a:off x="1234258" y="4338600"/>
            <a:ext cx="2693505" cy="14773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0000"/>
                </a:solidFill>
                <a:latin typeface="Tahoma" panose="020B0604030504040204" pitchFamily="34" charset="0"/>
              </a:rPr>
              <a:t>Ligar()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0000"/>
                </a:solidFill>
                <a:latin typeface="Tahoma" panose="020B0604030504040204" pitchFamily="34" charset="0"/>
              </a:rPr>
              <a:t>Brecar()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0000"/>
                </a:solidFill>
                <a:latin typeface="Tahoma" panose="020B0604030504040204" pitchFamily="34" charset="0"/>
              </a:rPr>
              <a:t>Desligar()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0000"/>
                </a:solidFill>
                <a:latin typeface="Tahoma" panose="020B0604030504040204" pitchFamily="34" charset="0"/>
              </a:rPr>
              <a:t>Buzinar()</a:t>
            </a:r>
            <a:endParaRPr lang="pt-BR" dirty="0"/>
          </a:p>
        </p:txBody>
      </p:sp>
      <p:sp>
        <p:nvSpPr>
          <p:cNvPr id="2" name="Retângulo 1"/>
          <p:cNvSpPr/>
          <p:nvPr/>
        </p:nvSpPr>
        <p:spPr>
          <a:xfrm>
            <a:off x="6431674" y="2297520"/>
            <a:ext cx="22631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rgbClr val="000000"/>
                </a:solidFill>
                <a:latin typeface="Tahoma" panose="020B0604030504040204" pitchFamily="34" charset="0"/>
              </a:rPr>
              <a:t>Marca = Fiat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rgbClr val="000000"/>
                </a:solidFill>
                <a:latin typeface="Tahoma" panose="020B0604030504040204" pitchFamily="34" charset="0"/>
              </a:rPr>
              <a:t>Modelo = Cromos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rgbClr val="000000"/>
                </a:solidFill>
                <a:latin typeface="Tahoma" panose="020B0604030504040204" pitchFamily="34" charset="0"/>
              </a:rPr>
              <a:t>Ano = 2018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rgbClr val="000000"/>
                </a:solidFill>
                <a:latin typeface="Tahoma" panose="020B0604030504040204" pitchFamily="34" charset="0"/>
              </a:rPr>
              <a:t>Cor = Preto</a:t>
            </a:r>
            <a:endParaRPr lang="pt-BR" dirty="0"/>
          </a:p>
        </p:txBody>
      </p:sp>
      <p:sp>
        <p:nvSpPr>
          <p:cNvPr id="15" name="Elipse 14"/>
          <p:cNvSpPr/>
          <p:nvPr/>
        </p:nvSpPr>
        <p:spPr>
          <a:xfrm>
            <a:off x="7684168" y="4709694"/>
            <a:ext cx="2454442" cy="15400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7875462" y="4877406"/>
            <a:ext cx="22631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rgbClr val="000000"/>
                </a:solidFill>
                <a:latin typeface="Tahoma" panose="020B0604030504040204" pitchFamily="34" charset="0"/>
              </a:rPr>
              <a:t>Marca = GM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rgbClr val="000000"/>
                </a:solidFill>
                <a:latin typeface="Tahoma" panose="020B0604030504040204" pitchFamily="34" charset="0"/>
              </a:rPr>
              <a:t>Modelo = </a:t>
            </a:r>
            <a:r>
              <a:rPr lang="pt-BR" dirty="0" err="1" smtClean="0">
                <a:solidFill>
                  <a:srgbClr val="000000"/>
                </a:solidFill>
                <a:latin typeface="Tahoma" panose="020B0604030504040204" pitchFamily="34" charset="0"/>
              </a:rPr>
              <a:t>Onix</a:t>
            </a:r>
            <a:r>
              <a:rPr lang="pt-BR" dirty="0" smtClean="0">
                <a:solidFill>
                  <a:srgbClr val="000000"/>
                </a:solidFill>
                <a:latin typeface="Tahoma" panose="020B0604030504040204" pitchFamily="34" charset="0"/>
              </a:rPr>
              <a:t> LI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rgbClr val="000000"/>
                </a:solidFill>
                <a:latin typeface="Tahoma" panose="020B0604030504040204" pitchFamily="34" charset="0"/>
              </a:rPr>
              <a:t>Ano = 2018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rgbClr val="000000"/>
                </a:solidFill>
                <a:latin typeface="Tahoma" panose="020B0604030504040204" pitchFamily="34" charset="0"/>
              </a:rPr>
              <a:t>Cor = Branco</a:t>
            </a:r>
            <a:endParaRPr lang="pt-BR" dirty="0"/>
          </a:p>
        </p:txBody>
      </p:sp>
      <p:sp>
        <p:nvSpPr>
          <p:cNvPr id="18" name="Elipse 17"/>
          <p:cNvSpPr/>
          <p:nvPr/>
        </p:nvSpPr>
        <p:spPr>
          <a:xfrm>
            <a:off x="9271126" y="2960818"/>
            <a:ext cx="2454442" cy="15400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/>
        </p:nvSpPr>
        <p:spPr>
          <a:xfrm>
            <a:off x="9462420" y="3128530"/>
            <a:ext cx="22631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rgbClr val="000000"/>
                </a:solidFill>
                <a:latin typeface="Tahoma" panose="020B0604030504040204" pitchFamily="34" charset="0"/>
              </a:rPr>
              <a:t>Marca = Nissan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rgbClr val="000000"/>
                </a:solidFill>
                <a:latin typeface="Tahoma" panose="020B0604030504040204" pitchFamily="34" charset="0"/>
              </a:rPr>
              <a:t>Modelo = </a:t>
            </a:r>
            <a:r>
              <a:rPr lang="pt-BR" dirty="0" err="1" smtClean="0">
                <a:solidFill>
                  <a:srgbClr val="000000"/>
                </a:solidFill>
                <a:latin typeface="Tahoma" panose="020B0604030504040204" pitchFamily="34" charset="0"/>
              </a:rPr>
              <a:t>Sentra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rgbClr val="000000"/>
                </a:solidFill>
                <a:latin typeface="Tahoma" panose="020B0604030504040204" pitchFamily="34" charset="0"/>
              </a:rPr>
              <a:t>Ano = 2018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rgbClr val="000000"/>
                </a:solidFill>
                <a:latin typeface="Tahoma" panose="020B0604030504040204" pitchFamily="34" charset="0"/>
              </a:rPr>
              <a:t>Cor = Vermelho</a:t>
            </a:r>
            <a:endParaRPr lang="pt-BR" dirty="0"/>
          </a:p>
        </p:txBody>
      </p:sp>
      <p:sp>
        <p:nvSpPr>
          <p:cNvPr id="6" name="Seta para a direita 5"/>
          <p:cNvSpPr/>
          <p:nvPr/>
        </p:nvSpPr>
        <p:spPr>
          <a:xfrm>
            <a:off x="4267200" y="3866147"/>
            <a:ext cx="1684421" cy="6347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7823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1686</TotalTime>
  <Words>510</Words>
  <Application>Microsoft Office PowerPoint</Application>
  <PresentationFormat>Widescreen</PresentationFormat>
  <Paragraphs>224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7" baseType="lpstr">
      <vt:lpstr>Arial</vt:lpstr>
      <vt:lpstr>Calibri</vt:lpstr>
      <vt:lpstr>Calibri Light</vt:lpstr>
      <vt:lpstr>Comic Sans MS</vt:lpstr>
      <vt:lpstr>Courier New</vt:lpstr>
      <vt:lpstr>Noto Sans Symbols</vt:lpstr>
      <vt:lpstr>Tahoma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Fernando Henrique</dc:creator>
  <cp:lastModifiedBy>Fernando Henrique</cp:lastModifiedBy>
  <cp:revision>51</cp:revision>
  <dcterms:created xsi:type="dcterms:W3CDTF">2018-04-12T19:48:14Z</dcterms:created>
  <dcterms:modified xsi:type="dcterms:W3CDTF">2018-05-07T22:06:17Z</dcterms:modified>
</cp:coreProperties>
</file>