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61" r:id="rId3"/>
    <p:sldId id="360" r:id="rId4"/>
    <p:sldId id="363" r:id="rId5"/>
    <p:sldId id="369" r:id="rId6"/>
    <p:sldId id="370" r:id="rId7"/>
    <p:sldId id="371" r:id="rId8"/>
    <p:sldId id="273" r:id="rId9"/>
    <p:sldId id="364" r:id="rId10"/>
    <p:sldId id="365" r:id="rId11"/>
    <p:sldId id="366" r:id="rId12"/>
    <p:sldId id="367" r:id="rId13"/>
    <p:sldId id="3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9D5397B-4EBC-4F65-A8C1-E42F86C5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0158AF3-3DCA-453D-BBF8-F95D1FFF0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E9A89C3-876F-40B9-A28D-0010C18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D1DFD0-1F7B-4C1D-8741-ACE7F7F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7A2F382-ECA4-48EF-BE8E-3BC52AC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60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C203FBA-A78F-4230-9BD1-038BD51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6C925E7D-34A6-4A6B-99E5-69EF48D38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AF5F74C-863C-4087-9E56-079F169C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D964CA4-5DA3-4961-B42E-C2478938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1172BFB-C813-4D54-8815-11714002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44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94863B47-6F02-4C86-B9B5-A464AC9B0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14D7139-4087-4D7D-BFCD-69396A5F4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6227A0D-2410-44E7-9A3F-770CFE50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A2DDB8E-AA11-4D78-9F2D-530E75AE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E4A9441-1DEC-4323-8A53-33BC59F8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4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09D4AEF-E055-4E03-ACB7-AD31336A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B8CC640-4402-4868-872F-4D0FC135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785B9DC-6715-43BF-830E-01004AED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E7B74F58-C3CD-47D7-9DB8-3F7E97B8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0AA86D1-D71D-4732-9F72-E6C1FD9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4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7C9CD6-BF42-4F67-84B6-7A66842B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78DCC4C-C048-43A0-936B-0BF1681E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358A2A3-8F61-4F27-B89F-4EC46F05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D166F62F-C9C2-469D-904F-24F41725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052789C-A3D2-4D2A-B533-233867B9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D0EB4D-B10A-43CD-8583-47699F1F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2985593-9259-4460-A149-AE7349A9B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90FEF286-744D-49D9-A040-584E7A19E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A7DA6D5-973D-449A-966D-7EB510AE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AD04829-3DDF-464A-B0DD-74C4C105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6699524-7B64-4C84-BD98-1CB91E33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33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8D9CB22-8C6C-4EAE-BF45-56693AA5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56802E03-E496-4B09-A94A-1DD04F9A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AF0E7CF-3C0F-4F1F-97AE-56BC498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9A51CD3F-BFA9-4E03-AC19-8E6D485D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FFB93F82-54B3-4847-A10D-D2419B47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C320E6E6-AFA6-4B04-86B5-05A71179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B58EC38-36C0-4E17-A5E6-3A687BE5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D5277AA8-8895-4D3F-960A-0B7C066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19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2EFA15-CF59-4211-8839-CD2B7A9A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2CF40F5-80E0-498D-BC98-39A80F89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865A031-25F4-4046-AC02-3A90766D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D4EFF83C-5B0D-445F-9D4E-EBA180EE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9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8BA60D03-93AD-417E-9F2C-640A9573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2B391FA1-F7D0-48AF-B03D-ACAA3357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79910DB-B9A9-4B5D-922E-9226743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6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409763-609A-4305-B652-20B8B975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B65FEC5-5702-4E6C-A87E-89C0374A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85C1ECE-BE31-47F4-91C6-6CE7CFF7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16988FF2-F3BA-49B6-927D-0D12E2B7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CBAF0AF-BAB3-42DC-9A1F-B389B12F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D0713E2-4B42-4418-BE2C-B3F1FB1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1FE102-76C1-479B-B9B5-AE56FC73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A0E39AE5-A889-482D-A69A-B7D1BCB02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7A5D7373-C7C6-41A1-859D-D6823553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30EBA9B8-CBFD-4EC3-8870-C332039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2E5A173-148A-4F1E-8234-4F51BAE5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53880183-D78C-4600-AC0F-D246E9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5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F1253284-082C-4495-9480-1C8A376B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D1E2397-6A16-4477-B365-2C0C3B72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42A4E79F-F0C2-49AE-BC43-9333801BF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D039-F333-4CC1-A22A-ACBC3E1641AD}" type="datetimeFigureOut">
              <a:rPr lang="pt-BR" smtClean="0"/>
              <a:t>21/05/2018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53EA3E3-4FCC-48E1-89B6-DB30B17B9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28B11F-7128-479E-80F1-7FF5D2751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C874-5BD8-4AB2-A87E-AB8C18C5F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5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Microsoft_Visual_Studi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www.visualstudio.com/pt-br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docs.microsoft.com/pt-br/visualstudio/ide/visual-studio-id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4"/>
          <p:cNvSpPr txBox="1">
            <a:spLocks/>
          </p:cNvSpPr>
          <p:nvPr/>
        </p:nvSpPr>
        <p:spPr>
          <a:xfrm>
            <a:off x="0" y="2213557"/>
            <a:ext cx="12192000" cy="1701619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Calibri"/>
              <a:buNone/>
            </a:pPr>
            <a:r>
              <a:rPr lang="pt-BR" sz="5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Studio</a:t>
            </a:r>
            <a:endParaRPr lang="pt-BR" sz="5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85"/>
          <p:cNvSpPr txBox="1">
            <a:spLocks/>
          </p:cNvSpPr>
          <p:nvPr/>
        </p:nvSpPr>
        <p:spPr>
          <a:xfrm>
            <a:off x="0" y="3915177"/>
            <a:ext cx="12192000" cy="6986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spcBef>
                <a:spcPts val="0"/>
              </a:spcBef>
              <a:buClr>
                <a:schemeClr val="lt1"/>
              </a:buClr>
              <a:buSzPts val="3000"/>
              <a:buNone/>
            </a:pPr>
            <a:r>
              <a:rPr lang="pt-BR" sz="32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Studio</a:t>
            </a:r>
            <a:endParaRPr lang="pt-BR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4500" y="2000250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Retângulo 6"/>
          <p:cNvSpPr/>
          <p:nvPr/>
        </p:nvSpPr>
        <p:spPr>
          <a:xfrm>
            <a:off x="9615488" y="2213557"/>
            <a:ext cx="2300287" cy="2229856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366" y="2103828"/>
            <a:ext cx="2644194" cy="26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Menus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 barra de menus na parte superior do IDE agrupa comandos em categorias. Por exemplo, o menu </a:t>
            </a:r>
            <a:r>
              <a:rPr lang="pt-BR" sz="2000" b="1" dirty="0"/>
              <a:t>Projeto</a:t>
            </a:r>
            <a:r>
              <a:rPr lang="pt-BR" sz="2000" dirty="0"/>
              <a:t> contém comandos relacionados ao projeto em que você está trabalhando. No menu </a:t>
            </a:r>
            <a:r>
              <a:rPr lang="pt-BR" sz="2000" b="1" dirty="0"/>
              <a:t>Ferramentas</a:t>
            </a:r>
            <a:r>
              <a:rPr lang="pt-BR" sz="2000" dirty="0"/>
              <a:t>, você pode personalizar o IDE selecionando </a:t>
            </a:r>
            <a:r>
              <a:rPr lang="pt-BR" sz="2000" b="1" dirty="0"/>
              <a:t>Opções</a:t>
            </a:r>
            <a:r>
              <a:rPr lang="pt-BR" sz="2000" dirty="0"/>
              <a:t> ou adicionar recursos na sua instalação selecionando </a:t>
            </a:r>
            <a:r>
              <a:rPr lang="pt-BR" sz="2000" b="1" dirty="0"/>
              <a:t>Obter Ferramentas e Recursos</a:t>
            </a:r>
            <a:r>
              <a:rPr lang="pt-BR" sz="2000" dirty="0"/>
              <a:t>.</a:t>
            </a:r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9" y="3437283"/>
            <a:ext cx="11295013" cy="242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Lista de </a:t>
            </a:r>
            <a:r>
              <a:rPr lang="pt-BR" sz="2000" b="1" dirty="0" smtClean="0"/>
              <a:t>Erros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 </a:t>
            </a:r>
            <a:r>
              <a:rPr lang="pt-BR" sz="2000" b="1" dirty="0"/>
              <a:t>Lista de Erros</a:t>
            </a:r>
            <a:r>
              <a:rPr lang="pt-BR" sz="2000" dirty="0"/>
              <a:t> mostra erros, avisos e mensagens sobre o estado atual do código. Se houver erros (como um erro de digitação de sintaxe) em seu arquivo ou em qualquer lugar no seu projeto, eles estarão listados aqui.</a:t>
            </a:r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2" y="2833572"/>
            <a:ext cx="11178426" cy="32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Janela </a:t>
            </a:r>
            <a:r>
              <a:rPr lang="pt-BR" sz="2000" b="1" dirty="0"/>
              <a:t>Saída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 janela </a:t>
            </a:r>
            <a:r>
              <a:rPr lang="pt-BR" sz="2000" b="1" dirty="0"/>
              <a:t>Saída</a:t>
            </a:r>
            <a:r>
              <a:rPr lang="pt-BR" sz="2000" dirty="0"/>
              <a:t> mostra as mensagens de saída do build e do controle do código-fonte.</a:t>
            </a:r>
          </a:p>
          <a:p>
            <a:r>
              <a:rPr lang="pt-BR" sz="2000" dirty="0"/>
              <a:t>Vamos criar o projeto para ver alguns logs de saída. No menu </a:t>
            </a:r>
            <a:r>
              <a:rPr lang="pt-BR" sz="2000" b="1" dirty="0"/>
              <a:t>Compilação</a:t>
            </a:r>
            <a:r>
              <a:rPr lang="pt-BR" sz="2000" dirty="0"/>
              <a:t>, escolha </a:t>
            </a:r>
            <a:r>
              <a:rPr lang="pt-BR" sz="2000" b="1" dirty="0"/>
              <a:t>Compilar Solução</a:t>
            </a:r>
            <a:r>
              <a:rPr lang="pt-BR" sz="2000" dirty="0"/>
              <a:t>. A janela </a:t>
            </a:r>
            <a:r>
              <a:rPr lang="pt-BR" sz="2000" b="1" dirty="0"/>
              <a:t>Saída</a:t>
            </a:r>
            <a:r>
              <a:rPr lang="pt-BR" sz="2000" dirty="0"/>
              <a:t> obtém o foco automaticamente e exibe uma mensagem de build bem-sucedido.</a:t>
            </a: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6" y="3105215"/>
            <a:ext cx="11357348" cy="2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Janela </a:t>
            </a:r>
            <a:r>
              <a:rPr lang="pt-BR" sz="2000" b="1" dirty="0"/>
              <a:t>Saída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 janela </a:t>
            </a:r>
            <a:r>
              <a:rPr lang="pt-BR" sz="2000" b="1" dirty="0"/>
              <a:t>Saída</a:t>
            </a:r>
            <a:r>
              <a:rPr lang="pt-BR" sz="2000" dirty="0"/>
              <a:t> mostra as mensagens de saída do build e do controle do código-fonte.</a:t>
            </a:r>
          </a:p>
          <a:p>
            <a:r>
              <a:rPr lang="pt-BR" sz="2000" dirty="0"/>
              <a:t>Vamos criar o projeto para ver alguns logs de saída. No menu </a:t>
            </a:r>
            <a:r>
              <a:rPr lang="pt-BR" sz="2000" b="1" dirty="0"/>
              <a:t>Compilação</a:t>
            </a:r>
            <a:r>
              <a:rPr lang="pt-BR" sz="2000" dirty="0"/>
              <a:t>, escolha </a:t>
            </a:r>
            <a:r>
              <a:rPr lang="pt-BR" sz="2000" b="1" dirty="0"/>
              <a:t>Compilar Solução</a:t>
            </a:r>
            <a:r>
              <a:rPr lang="pt-BR" sz="2000" dirty="0"/>
              <a:t>. A janela </a:t>
            </a:r>
            <a:r>
              <a:rPr lang="pt-BR" sz="2000" b="1" dirty="0"/>
              <a:t>Saída</a:t>
            </a:r>
            <a:r>
              <a:rPr lang="pt-BR" sz="2000" dirty="0"/>
              <a:t> obtém o foco automaticamente e exibe uma mensagem de build bem-sucedido.</a:t>
            </a: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6" y="3105215"/>
            <a:ext cx="11357348" cy="2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8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4558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 smtClean="0">
                <a:solidFill>
                  <a:srgbClr val="000000"/>
                </a:solidFill>
                <a:effectLst/>
              </a:rPr>
              <a:t>O que é o Visual Studio?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b="1" dirty="0"/>
              <a:t>Microsoft Visual Studio</a:t>
            </a:r>
            <a:r>
              <a:rPr lang="pt-BR" sz="2000" dirty="0"/>
              <a:t> é um ambiente de desenvolvimento integrado (IDE) da Microsoft para desenvolvimento de software especialmente dedicado ao .NET Framework e às linguagens Visual Basic (VB), C, C++, C# (C Sharp) e J# (J Sharp). Também é um produto de desenvolvimento na área web, usando a plataforma do ASP.NET, como websites, aplicativos web, serviços </a:t>
            </a:r>
            <a:r>
              <a:rPr lang="pt-BR" sz="2000" dirty="0" smtClean="0"/>
              <a:t>web, aplicações desktop e </a:t>
            </a:r>
            <a:r>
              <a:rPr lang="pt-BR" sz="2000" dirty="0"/>
              <a:t>aplicativos móveis. As linguagens com maior frequência nessa plataforma são: VB.NET (Visual </a:t>
            </a:r>
            <a:r>
              <a:rPr lang="pt-BR" sz="2000" dirty="0" err="1"/>
              <a:t>Basic.Net</a:t>
            </a:r>
            <a:r>
              <a:rPr lang="pt-BR" sz="2000" dirty="0"/>
              <a:t>) e o C</a:t>
            </a:r>
            <a:r>
              <a:rPr lang="pt-BR" sz="2000" dirty="0" smtClean="0"/>
              <a:t>♯.</a:t>
            </a:r>
          </a:p>
          <a:p>
            <a:endParaRPr lang="pt-BR" sz="2000" dirty="0"/>
          </a:p>
          <a:p>
            <a:r>
              <a:rPr lang="pt-BR" sz="2000" dirty="0" smtClean="0"/>
              <a:t>A primeira versão do </a:t>
            </a:r>
            <a:r>
              <a:rPr lang="pt-BR" sz="2000" b="1" dirty="0"/>
              <a:t>Microsoft Visual Studio</a:t>
            </a:r>
            <a:r>
              <a:rPr lang="pt-BR" sz="2000" dirty="0"/>
              <a:t> </a:t>
            </a:r>
            <a:r>
              <a:rPr lang="pt-BR" sz="2000" dirty="0" smtClean="0"/>
              <a:t>saiu em 97 e atualmente esta na versão 2017.</a:t>
            </a: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42231" y="6488668"/>
            <a:ext cx="592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pt.wikipedia.org/wiki/Microsoft_Visual_Studio</a:t>
            </a:r>
            <a:r>
              <a:rPr lang="pt-B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37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4558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 smtClean="0">
                <a:solidFill>
                  <a:srgbClr val="000000"/>
                </a:solidFill>
                <a:effectLst/>
              </a:rPr>
              <a:t>Versões?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b="1" i="0" u="none" strike="noStrike" dirty="0" smtClean="0">
                <a:solidFill>
                  <a:srgbClr val="000000"/>
                </a:solidFill>
                <a:effectLst/>
              </a:rPr>
              <a:t>	</a:t>
            </a:r>
            <a:r>
              <a:rPr lang="pt-BR" sz="2000" dirty="0"/>
              <a:t> </a:t>
            </a:r>
            <a:r>
              <a:rPr lang="pt-BR" sz="2000" dirty="0" smtClean="0"/>
              <a:t>O </a:t>
            </a:r>
            <a:r>
              <a:rPr lang="pt-BR" sz="2000" b="1" dirty="0" smtClean="0"/>
              <a:t>Microsoft </a:t>
            </a:r>
            <a:r>
              <a:rPr lang="pt-BR" sz="2000" b="1" dirty="0"/>
              <a:t>Visual </a:t>
            </a:r>
            <a:r>
              <a:rPr lang="pt-BR" sz="2000" b="1" dirty="0" smtClean="0"/>
              <a:t>Studio </a:t>
            </a:r>
            <a:r>
              <a:rPr lang="pt-BR" sz="2000" dirty="0" smtClean="0"/>
              <a:t>possui diversas versões cada uma com sua particularidade, abaixo mais informações sobre as versões.</a:t>
            </a:r>
            <a:endParaRPr lang="pt-BR" sz="2000" dirty="0">
              <a:solidFill>
                <a:srgbClr val="000000"/>
              </a:solidFill>
            </a:endParaRP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37" y="3046026"/>
            <a:ext cx="2590933" cy="26861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45" y="3046026"/>
            <a:ext cx="2590933" cy="268618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7" y="3046026"/>
            <a:ext cx="2590933" cy="268618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42231" y="6488668"/>
            <a:ext cx="565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7"/>
              </a:rPr>
              <a:t>https://www.visualstudio.com/pt-br/downloads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981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7559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 smtClean="0">
                <a:solidFill>
                  <a:srgbClr val="000000"/>
                </a:solidFill>
                <a:effectLst/>
              </a:rPr>
              <a:t>Start Page?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A </a:t>
            </a:r>
            <a:r>
              <a:rPr lang="pt-BR" sz="2000" b="1" dirty="0"/>
              <a:t>Página Inicial</a:t>
            </a:r>
            <a:r>
              <a:rPr lang="pt-BR" sz="2000" dirty="0"/>
              <a:t> foi projetada como um "hub" para ajudá-lo a localizar os comandos e os arquivos de projeto necessários com mais rapidez</a:t>
            </a:r>
            <a:r>
              <a:rPr lang="pt-BR" sz="2000" dirty="0" smtClean="0"/>
              <a:t>.</a:t>
            </a: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7" y="2696233"/>
            <a:ext cx="7057985" cy="4024586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7973568" y="1367253"/>
            <a:ext cx="4069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Se você fechar a </a:t>
            </a:r>
            <a:r>
              <a:rPr lang="pt-BR" sz="2000" b="1" dirty="0"/>
              <a:t>Página Inicial</a:t>
            </a:r>
            <a:r>
              <a:rPr lang="pt-BR" sz="2000" dirty="0"/>
              <a:t> e desejar vê-la novamente, será possível reabri-la no menu </a:t>
            </a:r>
            <a:r>
              <a:rPr lang="pt-BR" sz="2000" b="1" dirty="0"/>
              <a:t>Arquivo</a:t>
            </a:r>
            <a:r>
              <a:rPr lang="pt-BR" sz="2000" dirty="0"/>
              <a:t>.</a:t>
            </a:r>
            <a:endParaRPr lang="pt-BR" sz="2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746" y="2690692"/>
            <a:ext cx="302937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3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Novo Projeto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4068" y="3054654"/>
            <a:ext cx="109438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caixa de diálogo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Novo Projeto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aberta.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painel esquerdo, expanda a opção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Outros Tipos de Projetos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e, então, selecione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Soluções do Visual Studio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 painel central,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escolha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 em Branco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Nomeie a solução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como “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QuickSolution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e, em seguida, selecione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OK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4068" y="2297332"/>
            <a:ext cx="3755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latin typeface="Arial" panose="020B0604020202020204" pitchFamily="34" charset="0"/>
              </a:rPr>
              <a:t> Na </a:t>
            </a:r>
            <a:r>
              <a:rPr lang="pt-BR" altLang="pt-BR" dirty="0">
                <a:latin typeface="Arial" panose="020B0604020202020204" pitchFamily="34" charset="0"/>
              </a:rPr>
              <a:t>barra de menus, selecione </a:t>
            </a:r>
            <a:r>
              <a:rPr lang="pt-BR" altLang="pt-BR" dirty="0" smtClean="0">
                <a:latin typeface="Arial" panose="020B0604020202020204" pitchFamily="34" charset="0"/>
              </a:rPr>
              <a:t>       </a:t>
            </a:r>
            <a:r>
              <a:rPr lang="pt-BR" altLang="pt-BR" b="1" dirty="0" smtClean="0">
                <a:latin typeface="Arial" panose="020B0604020202020204" pitchFamily="34" charset="0"/>
              </a:rPr>
              <a:t>Arquivo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&gt; </a:t>
            </a:r>
            <a:r>
              <a:rPr lang="pt-BR" altLang="pt-BR" b="1" dirty="0">
                <a:latin typeface="Arial" panose="020B0604020202020204" pitchFamily="34" charset="0"/>
              </a:rPr>
              <a:t>Novo</a:t>
            </a:r>
            <a:r>
              <a:rPr lang="pt-BR" altLang="pt-BR" dirty="0">
                <a:latin typeface="Arial" panose="020B0604020202020204" pitchFamily="34" charset="0"/>
              </a:rPr>
              <a:t> &gt; </a:t>
            </a:r>
            <a:r>
              <a:rPr lang="pt-BR" altLang="pt-BR" b="1" dirty="0">
                <a:latin typeface="Arial" panose="020B0604020202020204" pitchFamily="34" charset="0"/>
              </a:rPr>
              <a:t>Projeto</a:t>
            </a:r>
            <a:r>
              <a:rPr lang="pt-BR" altLang="pt-B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51" y="2108521"/>
            <a:ext cx="6131877" cy="36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Novo Projeto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4068" y="3054654"/>
            <a:ext cx="109438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caixa de diálogo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Novo Projeto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aberta.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painel esquerdo, expanda a opção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Outros Tipos de Projetos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e, então, selecione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Soluções do Visual Studio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 painel central,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escolha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 em Branco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Nomeie a solução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como “</a:t>
            </a:r>
            <a:r>
              <a:rPr kumimoji="0" lang="pt-BR" altLang="pt-B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QuickSolution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e, em seguida, selecione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OK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14068" y="2297332"/>
            <a:ext cx="37555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dirty="0" smtClean="0">
                <a:latin typeface="Arial" panose="020B0604020202020204" pitchFamily="34" charset="0"/>
              </a:rPr>
              <a:t> Na </a:t>
            </a:r>
            <a:r>
              <a:rPr lang="pt-BR" altLang="pt-BR" dirty="0">
                <a:latin typeface="Arial" panose="020B0604020202020204" pitchFamily="34" charset="0"/>
              </a:rPr>
              <a:t>barra de menus, selecione </a:t>
            </a:r>
            <a:r>
              <a:rPr lang="pt-BR" altLang="pt-BR" dirty="0" smtClean="0">
                <a:latin typeface="Arial" panose="020B0604020202020204" pitchFamily="34" charset="0"/>
              </a:rPr>
              <a:t>       </a:t>
            </a:r>
            <a:r>
              <a:rPr lang="pt-BR" altLang="pt-BR" b="1" dirty="0" smtClean="0">
                <a:latin typeface="Arial" panose="020B0604020202020204" pitchFamily="34" charset="0"/>
              </a:rPr>
              <a:t>Arquivo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&gt; </a:t>
            </a:r>
            <a:r>
              <a:rPr lang="pt-BR" altLang="pt-BR" b="1" dirty="0">
                <a:latin typeface="Arial" panose="020B0604020202020204" pitchFamily="34" charset="0"/>
              </a:rPr>
              <a:t>Novo</a:t>
            </a:r>
            <a:r>
              <a:rPr lang="pt-BR" altLang="pt-BR" dirty="0">
                <a:latin typeface="Arial" panose="020B0604020202020204" pitchFamily="34" charset="0"/>
              </a:rPr>
              <a:t> &gt; </a:t>
            </a:r>
            <a:r>
              <a:rPr lang="pt-BR" altLang="pt-BR" b="1" dirty="0">
                <a:latin typeface="Arial" panose="020B0604020202020204" pitchFamily="34" charset="0"/>
              </a:rPr>
              <a:t>Projeto</a:t>
            </a:r>
            <a:r>
              <a:rPr lang="pt-BR" altLang="pt-BR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51" y="2108521"/>
            <a:ext cx="6131877" cy="36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/>
              <a:t>Novo Projeto</a:t>
            </a:r>
            <a:endParaRPr lang="pt-BR" sz="2000" b="1" dirty="0"/>
          </a:p>
          <a:p>
            <a:endParaRPr lang="pt-BR" sz="2000" b="1" dirty="0">
              <a:solidFill>
                <a:srgbClr val="000000"/>
              </a:solidFill>
            </a:endParaRPr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383" y="2406828"/>
            <a:ext cx="56605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clicar com o botão direito do mouse ou no 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contexto da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 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Gerenciador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Soluções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escolha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Adicionar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Novo Projeto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caixa de diálogo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Adicionar Novo Projeto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aberta.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painel esquerdo, expanda a opção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C#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escolha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Área de Trabalho Clássica do Windows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seguida, no painel central, selecione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 Vazio (.NET Framework)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Nomeie o projeto e então, selecione o botão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439" y="2164982"/>
            <a:ext cx="6212131" cy="36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8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455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i="0" u="none" strike="noStrike" dirty="0" smtClean="0">
                <a:solidFill>
                  <a:srgbClr val="000000"/>
                </a:solidFill>
                <a:effectLst/>
              </a:rPr>
              <a:t>Janelas?</a:t>
            </a:r>
            <a:endParaRPr lang="pt-BR" sz="2000" b="1" i="0" u="none" strike="noStrike" dirty="0">
              <a:solidFill>
                <a:srgbClr val="000000"/>
              </a:solidFill>
              <a:effectLst/>
            </a:endParaRPr>
          </a:p>
          <a:p>
            <a:endParaRPr lang="pt-BR" sz="2000" b="1" dirty="0">
              <a:solidFill>
                <a:srgbClr val="000000"/>
              </a:solidFill>
            </a:endParaRPr>
          </a:p>
          <a:p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42231" y="6488668"/>
            <a:ext cx="717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docs.microsoft.com/pt-br/visualstudio/ide/visual-studio-ide</a:t>
            </a:r>
            <a:r>
              <a:rPr lang="pt-BR" dirty="0" smtClean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06" y="1719072"/>
            <a:ext cx="750038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 txBox="1">
            <a:spLocks/>
          </p:cNvSpPr>
          <p:nvPr/>
        </p:nvSpPr>
        <p:spPr>
          <a:xfrm>
            <a:off x="0" y="255701"/>
            <a:ext cx="12192000" cy="52991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50963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pt-BR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Studio</a:t>
            </a:r>
            <a:r>
              <a:rPr lang="pt-BR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5" name="Shape 92"/>
          <p:cNvSpPr txBox="1">
            <a:spLocks/>
          </p:cNvSpPr>
          <p:nvPr/>
        </p:nvSpPr>
        <p:spPr>
          <a:xfrm>
            <a:off x="0" y="785613"/>
            <a:ext cx="12192000" cy="30909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lt1"/>
              </a:buClr>
              <a:buSzPts val="1400"/>
              <a:buNone/>
            </a:pPr>
            <a:r>
              <a:rPr lang="pt-BR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Conhecendo os Recursos do Visual </a:t>
            </a:r>
            <a:r>
              <a:rPr lang="pt-BR" sz="1400" dirty="0" smtClean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Studio</a:t>
            </a:r>
            <a:r>
              <a:rPr lang="pt-BR" sz="1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14069" y="1383944"/>
            <a:ext cx="115279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Gerenciador de Soluções</a:t>
            </a:r>
          </a:p>
          <a:p>
            <a:endParaRPr lang="pt-BR" sz="2000" b="1" dirty="0">
              <a:solidFill>
                <a:srgbClr val="000000"/>
              </a:solidFill>
            </a:endParaRPr>
          </a:p>
          <a:p>
            <a:r>
              <a:rPr lang="pt-BR" sz="2000" dirty="0"/>
              <a:t>O </a:t>
            </a:r>
            <a:r>
              <a:rPr lang="pt-BR" sz="2000" b="1" dirty="0"/>
              <a:t>Gerenciador de Soluções</a:t>
            </a:r>
            <a:r>
              <a:rPr lang="pt-BR" sz="2000" dirty="0"/>
              <a:t> mostra uma representação gráfica da hierarquia de arquivos e pastas do projeto, da solução ou da pasta de código. Você pode procurar na hierarquia e navegar até algum arquivo no </a:t>
            </a:r>
            <a:r>
              <a:rPr lang="pt-BR" sz="2000" b="1" dirty="0"/>
              <a:t>Gerenciador de Soluções</a:t>
            </a:r>
            <a:r>
              <a:rPr lang="pt-BR" sz="2000" dirty="0"/>
              <a:t>.</a:t>
            </a:r>
            <a:endParaRPr lang="pt-BR" sz="2000" dirty="0"/>
          </a:p>
        </p:txBody>
      </p:sp>
      <p:pic>
        <p:nvPicPr>
          <p:cNvPr id="10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31" y="42640"/>
            <a:ext cx="1237488" cy="132461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1" y="174090"/>
            <a:ext cx="1074291" cy="10742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48" y="3212268"/>
            <a:ext cx="3241706" cy="28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33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778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Henrique</dc:creator>
  <cp:lastModifiedBy>Fernando Henrique</cp:lastModifiedBy>
  <cp:revision>44</cp:revision>
  <dcterms:created xsi:type="dcterms:W3CDTF">2018-04-12T19:48:14Z</dcterms:created>
  <dcterms:modified xsi:type="dcterms:W3CDTF">2018-05-21T20:22:09Z</dcterms:modified>
</cp:coreProperties>
</file>