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7" r:id="rId2"/>
    <p:sldId id="258" r:id="rId3"/>
    <p:sldId id="259" r:id="rId4"/>
    <p:sldId id="260" r:id="rId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aranhao Barreto Pereira" userId="c66faa0d-0ff2-428a-869c-5c5def4f6d13" providerId="ADAL" clId="{BA99BACA-D0D3-45FC-97E5-262F973DC259}"/>
    <pc:docChg chg="undo redo custSel modSld modHandout">
      <pc:chgData name="Tiago Maranhao Barreto Pereira" userId="c66faa0d-0ff2-428a-869c-5c5def4f6d13" providerId="ADAL" clId="{BA99BACA-D0D3-45FC-97E5-262F973DC259}" dt="2018-05-10T15:11:40.343" v="393" actId="1076"/>
      <pc:docMkLst>
        <pc:docMk/>
      </pc:docMkLst>
      <pc:sldChg chg="delSp">
        <pc:chgData name="Tiago Maranhao Barreto Pereira" userId="c66faa0d-0ff2-428a-869c-5c5def4f6d13" providerId="ADAL" clId="{BA99BACA-D0D3-45FC-97E5-262F973DC259}" dt="2018-05-07T12:40:55.221" v="32" actId="478"/>
        <pc:sldMkLst>
          <pc:docMk/>
          <pc:sldMk cId="676492906" sldId="257"/>
        </pc:sldMkLst>
        <pc:picChg chg="del">
          <ac:chgData name="Tiago Maranhao Barreto Pereira" userId="c66faa0d-0ff2-428a-869c-5c5def4f6d13" providerId="ADAL" clId="{BA99BACA-D0D3-45FC-97E5-262F973DC259}" dt="2018-05-07T12:40:55.221" v="32" actId="478"/>
          <ac:picMkLst>
            <pc:docMk/>
            <pc:sldMk cId="676492906" sldId="257"/>
            <ac:picMk id="13" creationId="{0E8A48B7-4F4F-45C8-A52A-E31B7EC73548}"/>
          </ac:picMkLst>
        </pc:picChg>
      </pc:sldChg>
      <pc:sldChg chg="addSp delSp modSp modAnim">
        <pc:chgData name="Tiago Maranhao Barreto Pereira" userId="c66faa0d-0ff2-428a-869c-5c5def4f6d13" providerId="ADAL" clId="{BA99BACA-D0D3-45FC-97E5-262F973DC259}" dt="2018-05-10T15:11:40.343" v="393" actId="1076"/>
        <pc:sldMkLst>
          <pc:docMk/>
          <pc:sldMk cId="949427326" sldId="258"/>
        </pc:sldMkLst>
        <pc:spChg chg="add del mod">
          <ac:chgData name="Tiago Maranhao Barreto Pereira" userId="c66faa0d-0ff2-428a-869c-5c5def4f6d13" providerId="ADAL" clId="{BA99BACA-D0D3-45FC-97E5-262F973DC259}" dt="2018-05-04T13:05:30.483" v="15" actId="478"/>
          <ac:spMkLst>
            <pc:docMk/>
            <pc:sldMk cId="949427326" sldId="258"/>
            <ac:spMk id="9" creationId="{1DBFF984-F9CF-4272-9ADB-8095CCFEBD5F}"/>
          </ac:spMkLst>
        </pc:spChg>
        <pc:spChg chg="add mod">
          <ac:chgData name="Tiago Maranhao Barreto Pereira" userId="c66faa0d-0ff2-428a-869c-5c5def4f6d13" providerId="ADAL" clId="{BA99BACA-D0D3-45FC-97E5-262F973DC259}" dt="2018-05-10T15:11:40.343" v="393" actId="1076"/>
          <ac:spMkLst>
            <pc:docMk/>
            <pc:sldMk cId="949427326" sldId="258"/>
            <ac:spMk id="11" creationId="{B0375B6A-6A63-48CD-8635-A0E4A7183BD9}"/>
          </ac:spMkLst>
        </pc:spChg>
        <pc:graphicFrameChg chg="mod modGraphic">
          <ac:chgData name="Tiago Maranhao Barreto Pereira" userId="c66faa0d-0ff2-428a-869c-5c5def4f6d13" providerId="ADAL" clId="{BA99BACA-D0D3-45FC-97E5-262F973DC259}" dt="2018-05-10T15:11:31.830" v="391" actId="1076"/>
          <ac:graphicFrameMkLst>
            <pc:docMk/>
            <pc:sldMk cId="949427326" sldId="258"/>
            <ac:graphicFrameMk id="6" creationId="{7E3A9DE8-AD18-4DE4-8D2A-8BB86D1697EA}"/>
          </ac:graphicFrameMkLst>
        </pc:graphicFrameChg>
        <pc:picChg chg="del">
          <ac:chgData name="Tiago Maranhao Barreto Pereira" userId="c66faa0d-0ff2-428a-869c-5c5def4f6d13" providerId="ADAL" clId="{BA99BACA-D0D3-45FC-97E5-262F973DC259}" dt="2018-05-07T12:40:56.686" v="33" actId="478"/>
          <ac:picMkLst>
            <pc:docMk/>
            <pc:sldMk cId="949427326" sldId="258"/>
            <ac:picMk id="8" creationId="{714F7F36-BE4E-4849-A978-CAFD4F0157CF}"/>
          </ac:picMkLst>
        </pc:picChg>
        <pc:picChg chg="add mod">
          <ac:chgData name="Tiago Maranhao Barreto Pereira" userId="c66faa0d-0ff2-428a-869c-5c5def4f6d13" providerId="ADAL" clId="{BA99BACA-D0D3-45FC-97E5-262F973DC259}" dt="2018-05-10T15:11:36.838" v="392" actId="1076"/>
          <ac:picMkLst>
            <pc:docMk/>
            <pc:sldMk cId="949427326" sldId="258"/>
            <ac:picMk id="10" creationId="{D0CD3089-4FCE-4418-92DE-48625B99247C}"/>
          </ac:picMkLst>
        </pc:picChg>
        <pc:picChg chg="add del mod">
          <ac:chgData name="Tiago Maranhao Barreto Pereira" userId="c66faa0d-0ff2-428a-869c-5c5def4f6d13" providerId="ADAL" clId="{BA99BACA-D0D3-45FC-97E5-262F973DC259}" dt="2018-05-04T13:06:48.163" v="21" actId="478"/>
          <ac:picMkLst>
            <pc:docMk/>
            <pc:sldMk cId="949427326" sldId="258"/>
            <ac:picMk id="3076" creationId="{21E5F138-CCE8-4919-BC14-694B892AB5AE}"/>
          </ac:picMkLst>
        </pc:picChg>
      </pc:sldChg>
      <pc:sldChg chg="addSp modSp">
        <pc:chgData name="Tiago Maranhao Barreto Pereira" userId="c66faa0d-0ff2-428a-869c-5c5def4f6d13" providerId="ADAL" clId="{BA99BACA-D0D3-45FC-97E5-262F973DC259}" dt="2018-05-10T15:09:59.664" v="291" actId="1076"/>
        <pc:sldMkLst>
          <pc:docMk/>
          <pc:sldMk cId="3845098057" sldId="260"/>
        </pc:sldMkLst>
        <pc:spChg chg="mod">
          <ac:chgData name="Tiago Maranhao Barreto Pereira" userId="c66faa0d-0ff2-428a-869c-5c5def4f6d13" providerId="ADAL" clId="{BA99BACA-D0D3-45FC-97E5-262F973DC259}" dt="2018-05-07T13:44:50.401" v="63" actId="1076"/>
          <ac:spMkLst>
            <pc:docMk/>
            <pc:sldMk cId="3845098057" sldId="260"/>
            <ac:spMk id="3" creationId="{D29A05EA-421F-419D-905A-1D95BE049DB0}"/>
          </ac:spMkLst>
        </pc:spChg>
        <pc:spChg chg="mod">
          <ac:chgData name="Tiago Maranhao Barreto Pereira" userId="c66faa0d-0ff2-428a-869c-5c5def4f6d13" providerId="ADAL" clId="{BA99BACA-D0D3-45FC-97E5-262F973DC259}" dt="2018-05-10T15:09:39.343" v="263" actId="20577"/>
          <ac:spMkLst>
            <pc:docMk/>
            <pc:sldMk cId="3845098057" sldId="260"/>
            <ac:spMk id="7" creationId="{6A5E2DC6-A0E6-42CE-9A7A-DD2684AA5EA8}"/>
          </ac:spMkLst>
        </pc:spChg>
        <pc:spChg chg="mod">
          <ac:chgData name="Tiago Maranhao Barreto Pereira" userId="c66faa0d-0ff2-428a-869c-5c5def4f6d13" providerId="ADAL" clId="{BA99BACA-D0D3-45FC-97E5-262F973DC259}" dt="2018-05-10T15:09:53.453" v="290" actId="1038"/>
          <ac:spMkLst>
            <pc:docMk/>
            <pc:sldMk cId="3845098057" sldId="260"/>
            <ac:spMk id="8" creationId="{014B54B8-F35E-4ECA-9278-1334729560CD}"/>
          </ac:spMkLst>
        </pc:spChg>
        <pc:picChg chg="mod">
          <ac:chgData name="Tiago Maranhao Barreto Pereira" userId="c66faa0d-0ff2-428a-869c-5c5def4f6d13" providerId="ADAL" clId="{BA99BACA-D0D3-45FC-97E5-262F973DC259}" dt="2018-05-07T13:44:41.683" v="59" actId="1076"/>
          <ac:picMkLst>
            <pc:docMk/>
            <pc:sldMk cId="3845098057" sldId="260"/>
            <ac:picMk id="2050" creationId="{08F4F527-2392-4EE8-8E1E-01843FC0A2DA}"/>
          </ac:picMkLst>
        </pc:picChg>
        <pc:cxnChg chg="add mod">
          <ac:chgData name="Tiago Maranhao Barreto Pereira" userId="c66faa0d-0ff2-428a-869c-5c5def4f6d13" providerId="ADAL" clId="{BA99BACA-D0D3-45FC-97E5-262F973DC259}" dt="2018-05-10T15:09:59.664" v="291" actId="1076"/>
          <ac:cxnSpMkLst>
            <pc:docMk/>
            <pc:sldMk cId="3845098057" sldId="260"/>
            <ac:cxnSpMk id="9" creationId="{5B6D643A-7611-4913-B60F-DF9290E658B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E441B2E-F62A-4F07-9911-3A7724EF0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33F09-8379-4343-BB55-F1E047808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6111-0871-4697-862B-3F6F22A696ED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A45B4-12BB-4158-84C8-66E02A6B7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AFF004-1395-4FD1-A340-A608AEB9C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6157-A9A5-40AC-AE0A-F64D8E644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12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B940-8BC5-4F90-8F92-6B7C72E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4B513-8BCA-46D5-9587-C93BECB5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124A2-DF29-4CF4-B34F-DD322E5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D6EB2-73D8-4B9A-B607-733B130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8295E-31E8-4FC2-B552-856ECB6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E0C4-42E2-4DED-AE43-014F22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3E0B67-F974-43D3-9BE7-A12B6E20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110D1-EAE7-4C6E-A0E9-7DB01AD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4CDC-D89F-48AB-A87F-96680DD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AACAC-B07C-4F3F-AF6E-03CFFD2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4869A-AAEE-4E29-99FC-C71FE2F6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C875D9-F6FE-4B2A-9980-758EEEFE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6E25-0343-469A-938A-4593C8CC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E586A-F0C5-49D6-8A91-1D7C183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65A7-F0A3-4685-BF2A-FA2757D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36DC-4B70-4596-B19A-517F1781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4C386-009D-4DD8-B60E-037DC3F6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6545-AFFA-46C5-83EC-9A6DDEDB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6ACF1-ADC8-4B18-B254-35F55E8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54636-6539-4AD1-A575-A4A7822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AF47-1204-4A9B-9A4D-DE95EF95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23483-CDCD-43CF-AA30-63960351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F39BF-E7BB-46C6-8D0B-7F9BDFC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7925-51A5-4E36-9F49-FAD697AB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672FB-B4FC-41DA-8FF9-36EED19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8482-CE57-4728-AE64-6428168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4BC-A2E7-4889-B282-5150393C0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34E49-FD5A-4448-99F3-552A6AB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BC74A-F221-40E4-B845-4AC2569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2E2D2-693C-4887-B790-2D5332D3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F8E32-780E-4877-A47F-392B261F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D9BA-B5D2-4095-B76A-5B079BF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FF3D6-FD00-401D-BA12-C5409040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CAE6B-F885-40B9-B5FA-2A9F7F9C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E9BA5C-D61B-414F-878D-50D09D54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A2A1EC-7971-4931-8313-87EDBF58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35B793-6B87-4294-8C2C-06495264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AE2854-1CB9-43A5-BCFA-75403C7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0CAD6-3CE1-4A65-8CE3-643A88E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2DBF-FCE4-410D-9659-5EB40F0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EB53F5-153E-4796-8220-36F3CBA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795A6-E22B-46DF-BF60-5458551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E9ABB-9D90-4210-83A1-668AE99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9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B16379-257F-49E5-B03D-A00402F2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589AA0-5891-4BD0-89F0-1C20285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3AD39-E62B-4040-A5D0-5857F6B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ED18-CAA2-4CC8-9268-5865ACA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54009-E141-4AE8-8A8A-D6C48F27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99D13-C628-4E75-80B1-B44E2C39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9BCBE-FBDC-4AEB-AB41-EC130A5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A068C-B887-4511-8046-4AF09CD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92106-511D-4BCD-8607-C32F2E59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5E238-7F32-4556-B539-59F66023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5590FF-86DA-4490-858B-C456738A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31A41-5208-4273-A823-75914DD9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04C9F-4776-432F-99D9-7C2BC77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E40E9-25D0-403A-89E0-167200D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6AC70-BE4B-49A0-BF1F-01A6D79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460FD6-7432-4E05-96BE-721E371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3F8B-B80B-4AA8-B566-354D6E55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19059-9D63-4B72-ACE9-64AFECEB4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FB4A9-4516-4F5E-9D53-F3F5B62C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19AE6-6010-40B2-A6B6-6E51B6B7F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39240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1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queremos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1524263" y="2231797"/>
            <a:ext cx="32414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Tipos de produtos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Histórias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Visualizações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Estruturação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Estudos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6802394" y="2231797"/>
            <a:ext cx="43015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Formas de entrega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Consultorias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Diagnósticos /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Vídeos / animações / conceitos</a:t>
            </a:r>
          </a:p>
        </p:txBody>
      </p:sp>
    </p:spTree>
    <p:extLst>
      <p:ext uri="{BB962C8B-B14F-4D97-AF65-F5344CB8AC3E}">
        <p14:creationId xmlns:p14="http://schemas.microsoft.com/office/powerpoint/2010/main" val="67649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414000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3A9DE8-AD18-4DE4-8D2A-8BB86D16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40053"/>
              </p:ext>
            </p:extLst>
          </p:nvPr>
        </p:nvGraphicFramePr>
        <p:xfrm>
          <a:off x="591303" y="1679262"/>
          <a:ext cx="11009394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164">
                  <a:extLst>
                    <a:ext uri="{9D8B030D-6E8A-4147-A177-3AD203B41FA5}">
                      <a16:colId xmlns:a16="http://schemas.microsoft.com/office/drawing/2014/main" val="1165215903"/>
                    </a:ext>
                  </a:extLst>
                </a:gridCol>
                <a:gridCol w="2116100">
                  <a:extLst>
                    <a:ext uri="{9D8B030D-6E8A-4147-A177-3AD203B41FA5}">
                      <a16:colId xmlns:a16="http://schemas.microsoft.com/office/drawing/2014/main" val="3345896940"/>
                    </a:ext>
                  </a:extLst>
                </a:gridCol>
                <a:gridCol w="1552930">
                  <a:extLst>
                    <a:ext uri="{9D8B030D-6E8A-4147-A177-3AD203B41FA5}">
                      <a16:colId xmlns:a16="http://schemas.microsoft.com/office/drawing/2014/main" val="31708485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9174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Áreas envolvidas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Iniciativa / origem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Forma de entrega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</a:t>
                      </a:r>
                      <a:r>
                        <a:rPr lang="pt-BR" sz="1200" b="1" dirty="0">
                          <a:latin typeface="+mj-lt"/>
                        </a:rPr>
                        <a:t>RTN</a:t>
                      </a:r>
                      <a:r>
                        <a:rPr lang="pt-BR" sz="1200" dirty="0">
                          <a:latin typeface="+mj-lt"/>
                        </a:rPr>
                        <a:t> </a:t>
                      </a:r>
                      <a:r>
                        <a:rPr lang="pt-BR" sz="1200" dirty="0" err="1">
                          <a:latin typeface="+mj-lt"/>
                        </a:rPr>
                        <a:t>Ressignificado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“Uma </a:t>
                      </a:r>
                      <a:r>
                        <a:rPr lang="pt-BR" sz="1200" b="1" dirty="0">
                          <a:latin typeface="+mj-lt"/>
                        </a:rPr>
                        <a:t>história</a:t>
                      </a:r>
                      <a:r>
                        <a:rPr lang="pt-BR" sz="1200" dirty="0">
                          <a:latin typeface="+mj-lt"/>
                        </a:rPr>
                        <a:t> sobre o </a:t>
                      </a:r>
                      <a:r>
                        <a:rPr lang="pt-BR" sz="1200" dirty="0" err="1">
                          <a:latin typeface="+mj-lt"/>
                        </a:rPr>
                        <a:t>Tchiluanda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Animação? Vídeo? Campanha publicitária?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+mj-lt"/>
                        </a:rPr>
                        <a:t>Painel interno </a:t>
                      </a:r>
                      <a:r>
                        <a:rPr lang="pt-BR" sz="1200" dirty="0">
                          <a:latin typeface="+mj-lt"/>
                        </a:rPr>
                        <a:t>da Regra de Ouro – consultoria visualizações, estruturação de dados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SUDIP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8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do perfil e da dependência dos </a:t>
                      </a:r>
                      <a:r>
                        <a:rPr lang="pt-BR" sz="1200" b="1" dirty="0">
                          <a:latin typeface="+mj-lt"/>
                        </a:rPr>
                        <a:t>Municípios</a:t>
                      </a:r>
                      <a:r>
                        <a:rPr lang="pt-BR" sz="1200" dirty="0">
                          <a:latin typeface="+mj-lt"/>
                        </a:rPr>
                        <a:t> brasileiros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9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de </a:t>
                      </a:r>
                      <a:r>
                        <a:rPr lang="pt-BR" sz="1200" b="1" dirty="0">
                          <a:latin typeface="+mj-lt"/>
                        </a:rPr>
                        <a:t>Informações Fiscais dos Entes Subnacionais </a:t>
                      </a:r>
                      <a:r>
                        <a:rPr lang="pt-BR" sz="1200" dirty="0">
                          <a:latin typeface="+mj-lt"/>
                        </a:rPr>
                        <a:t>– consultoria visualizações, design da informação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interativo das Despesas de Pessoal dos Estados de 2009 a 2017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para melhoria das </a:t>
                      </a:r>
                      <a:r>
                        <a:rPr lang="pt-BR" sz="1200" b="1" dirty="0">
                          <a:latin typeface="+mj-lt"/>
                        </a:rPr>
                        <a:t>projeções de receitas </a:t>
                      </a:r>
                      <a:r>
                        <a:rPr lang="pt-BR" sz="1200" dirty="0">
                          <a:latin typeface="+mj-lt"/>
                        </a:rPr>
                        <a:t>no acompanhamento das disponibilidades de caixa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dos </a:t>
                      </a:r>
                      <a:r>
                        <a:rPr lang="pt-BR" sz="1200" b="1" dirty="0">
                          <a:latin typeface="+mj-lt"/>
                        </a:rPr>
                        <a:t>limites de pagamento </a:t>
                      </a:r>
                      <a:r>
                        <a:rPr lang="pt-BR" sz="1200" dirty="0">
                          <a:latin typeface="+mj-lt"/>
                        </a:rPr>
                        <a:t>do exercício / restos a pagar. Construção de modelo de projeção?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 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da </a:t>
                      </a:r>
                      <a:r>
                        <a:rPr lang="pt-BR" sz="1200" b="1" dirty="0">
                          <a:latin typeface="+mj-lt"/>
                        </a:rPr>
                        <a:t>eficiência da execução orçamentária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latin typeface="+mj-lt"/>
                        </a:rPr>
                        <a:t>Realização de etapa do </a:t>
                      </a:r>
                      <a:r>
                        <a:rPr lang="pt-BR" sz="1200" b="0" dirty="0" err="1">
                          <a:latin typeface="+mj-lt"/>
                        </a:rPr>
                        <a:t>PyData</a:t>
                      </a:r>
                      <a:r>
                        <a:rPr lang="pt-BR" sz="1200" b="0" dirty="0">
                          <a:latin typeface="+mj-lt"/>
                        </a:rPr>
                        <a:t> Brasília na STN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SUCOP, Comunidade Externa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Evento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405242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31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fazendo?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CD3089-4FCE-4418-92DE-48625B99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45" y="199965"/>
            <a:ext cx="1323975" cy="12573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75B6A-6A63-48CD-8635-A0E4A7183BD9}"/>
              </a:ext>
            </a:extLst>
          </p:cNvPr>
          <p:cNvSpPr txBox="1"/>
          <p:nvPr/>
        </p:nvSpPr>
        <p:spPr>
          <a:xfrm>
            <a:off x="10565720" y="41881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94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3467543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73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Como vamos fazer?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77C32-062B-4ACE-A6B1-0856D855D833}"/>
              </a:ext>
            </a:extLst>
          </p:cNvPr>
          <p:cNvSpPr txBox="1"/>
          <p:nvPr/>
        </p:nvSpPr>
        <p:spPr>
          <a:xfrm>
            <a:off x="1524263" y="2231797"/>
            <a:ext cx="601228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O processo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Como as demandas devem chegar ao grupo?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Como elas devem ser priorizadas?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Validar as formas de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Criação de um portal do GT na intranet?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Realização de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laboratórios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540575-9F23-4ECF-8081-4710CD7E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96" y="655228"/>
            <a:ext cx="1495425" cy="11525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F11C2E-CE56-40A4-B85E-93481E064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96" y="455203"/>
            <a:ext cx="1495425" cy="200025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4204410-6C6C-4C64-AB23-C7ABE22793EB}"/>
              </a:ext>
            </a:extLst>
          </p:cNvPr>
          <p:cNvCxnSpPr>
            <a:cxnSpLocks/>
          </p:cNvCxnSpPr>
          <p:nvPr/>
        </p:nvCxnSpPr>
        <p:spPr>
          <a:xfrm>
            <a:off x="3611880" y="4537710"/>
            <a:ext cx="3936100" cy="1028700"/>
          </a:xfrm>
          <a:prstGeom prst="bentConnector3">
            <a:avLst>
              <a:gd name="adj1" fmla="val 38094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2074F-5C2F-4C5D-A707-C99E383333C4}"/>
              </a:ext>
            </a:extLst>
          </p:cNvPr>
          <p:cNvSpPr txBox="1"/>
          <p:nvPr/>
        </p:nvSpPr>
        <p:spPr>
          <a:xfrm>
            <a:off x="7654554" y="4820275"/>
            <a:ext cx="3936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+mj-lt"/>
              </a:rPr>
              <a:t>Apresentação dos trabalhos para especialistas das áreas envolvidas e para a ASCOM.</a:t>
            </a:r>
          </a:p>
          <a:p>
            <a:r>
              <a:rPr lang="pt-BR" sz="22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Brainstorm</a:t>
            </a:r>
            <a:r>
              <a:rPr lang="pt-BR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Workshop.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3F9C20-5A41-45D3-98EA-B3550FF5EC92}"/>
              </a:ext>
            </a:extLst>
          </p:cNvPr>
          <p:cNvSpPr/>
          <p:nvPr/>
        </p:nvSpPr>
        <p:spPr>
          <a:xfrm>
            <a:off x="3600450" y="4537710"/>
            <a:ext cx="1508760" cy="3543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6244072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551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estudando e aprendendo?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5E2DC6-A0E6-42CE-9A7A-DD2684AA5EA8}"/>
              </a:ext>
            </a:extLst>
          </p:cNvPr>
          <p:cNvSpPr txBox="1"/>
          <p:nvPr/>
        </p:nvSpPr>
        <p:spPr>
          <a:xfrm>
            <a:off x="1435775" y="1463537"/>
            <a:ext cx="582287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>
                <a:latin typeface="+mj-lt"/>
              </a:rPr>
              <a:t>Storytelling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Criatividade</a:t>
            </a:r>
          </a:p>
          <a:p>
            <a:r>
              <a:rPr lang="pt-BR" sz="2200" dirty="0">
                <a:latin typeface="+mj-lt"/>
              </a:rPr>
              <a:t>Edição de vídeos</a:t>
            </a:r>
          </a:p>
          <a:p>
            <a:r>
              <a:rPr lang="pt-BR" sz="2200" dirty="0" err="1">
                <a:latin typeface="+mj-lt"/>
              </a:rPr>
              <a:t>Webdesign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Desenvolvimento web</a:t>
            </a:r>
          </a:p>
          <a:p>
            <a:r>
              <a:rPr lang="pt-BR" sz="2200" dirty="0">
                <a:latin typeface="+mj-lt"/>
              </a:rPr>
              <a:t>Visualização de dados</a:t>
            </a:r>
          </a:p>
          <a:p>
            <a:r>
              <a:rPr lang="pt-BR" sz="2200" dirty="0">
                <a:latin typeface="+mj-lt"/>
              </a:rPr>
              <a:t>Design da informação</a:t>
            </a:r>
          </a:p>
          <a:p>
            <a:r>
              <a:rPr lang="pt-BR" sz="2200" dirty="0">
                <a:latin typeface="+mj-lt"/>
              </a:rPr>
              <a:t>Análise de dados</a:t>
            </a:r>
          </a:p>
          <a:p>
            <a:r>
              <a:rPr lang="pt-BR" sz="2200" dirty="0">
                <a:latin typeface="+mj-lt"/>
              </a:rPr>
              <a:t>Estatística</a:t>
            </a:r>
          </a:p>
          <a:p>
            <a:r>
              <a:rPr lang="pt-BR" sz="2200" dirty="0">
                <a:latin typeface="+mj-lt"/>
              </a:rPr>
              <a:t>R</a:t>
            </a:r>
          </a:p>
          <a:p>
            <a:r>
              <a:rPr lang="pt-BR" sz="2200" dirty="0">
                <a:latin typeface="+mj-lt"/>
              </a:rPr>
              <a:t>Construção de “Data </a:t>
            </a:r>
            <a:r>
              <a:rPr lang="pt-BR" sz="2200" dirty="0" err="1">
                <a:latin typeface="+mj-lt"/>
              </a:rPr>
              <a:t>Products</a:t>
            </a:r>
            <a:r>
              <a:rPr lang="pt-BR" sz="2200" dirty="0">
                <a:latin typeface="+mj-lt"/>
              </a:rPr>
              <a:t>” (R </a:t>
            </a:r>
            <a:r>
              <a:rPr lang="pt-BR" sz="2200" dirty="0" err="1">
                <a:latin typeface="+mj-lt"/>
              </a:rPr>
              <a:t>Markdown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sz="2200" dirty="0">
                <a:latin typeface="+mj-lt"/>
              </a:rPr>
              <a:t>A participar das comunidades de ciência de dados</a:t>
            </a:r>
          </a:p>
          <a:p>
            <a:r>
              <a:rPr lang="pt-BR" sz="2200" dirty="0">
                <a:latin typeface="+mj-lt"/>
              </a:rPr>
              <a:t>Que o Tesouro está cheio de boas ideias</a:t>
            </a:r>
          </a:p>
          <a:p>
            <a:r>
              <a:rPr lang="pt-BR" sz="2200" dirty="0">
                <a:latin typeface="+mj-lt"/>
              </a:rPr>
              <a:t>(e dados)</a:t>
            </a:r>
          </a:p>
          <a:p>
            <a:r>
              <a:rPr lang="pt-BR" sz="2200" dirty="0">
                <a:latin typeface="+mj-lt"/>
              </a:rPr>
              <a:t>(e oportunidades)</a:t>
            </a:r>
          </a:p>
        </p:txBody>
      </p:sp>
      <p:pic>
        <p:nvPicPr>
          <p:cNvPr id="2050" name="Picture 2" descr="Image result for data science">
            <a:extLst>
              <a:ext uri="{FF2B5EF4-FFF2-40B4-BE49-F238E27FC236}">
                <a16:creationId xmlns:a16="http://schemas.microsoft.com/office/drawing/2014/main" id="{08F4F527-2392-4EE8-8E1E-01843FC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9" y="101191"/>
            <a:ext cx="6201798" cy="31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4B54B8-F35E-4ECA-9278-1334729560CD}"/>
              </a:ext>
            </a:extLst>
          </p:cNvPr>
          <p:cNvSpPr txBox="1"/>
          <p:nvPr/>
        </p:nvSpPr>
        <p:spPr>
          <a:xfrm>
            <a:off x="5295232" y="3587963"/>
            <a:ext cx="2301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E até sobre cores! (obrigado, Vivi!)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9A05EA-421F-419D-905A-1D95BE049DB0}"/>
              </a:ext>
            </a:extLst>
          </p:cNvPr>
          <p:cNvSpPr txBox="1"/>
          <p:nvPr/>
        </p:nvSpPr>
        <p:spPr>
          <a:xfrm>
            <a:off x="8875388" y="4460700"/>
            <a:ext cx="2417650" cy="1646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Da</a:t>
            </a:r>
            <a:r>
              <a:rPr lang="pt-BR" sz="3600" b="1" dirty="0">
                <a:latin typeface="Century" panose="02040604050505020304" pitchFamily="18" charset="0"/>
              </a:rPr>
              <a:t>ta</a:t>
            </a:r>
          </a:p>
          <a:p>
            <a:pPr>
              <a:lnSpc>
                <a:spcPct val="150000"/>
              </a:lnSpc>
            </a:pPr>
            <a:r>
              <a:rPr lang="pt-BR" sz="3600" b="1" dirty="0">
                <a:latin typeface="Century" panose="02040604050505020304" pitchFamily="18" charset="0"/>
              </a:rPr>
              <a:t>     </a:t>
            </a: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Sc</a:t>
            </a:r>
            <a:r>
              <a:rPr lang="pt-BR" sz="3600" b="1" dirty="0">
                <a:latin typeface="Century" panose="02040604050505020304" pitchFamily="18" charset="0"/>
              </a:rPr>
              <a:t>ience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B6D643A-7611-4913-B60F-DF9290E658BD}"/>
              </a:ext>
            </a:extLst>
          </p:cNvPr>
          <p:cNvCxnSpPr>
            <a:cxnSpLocks/>
          </p:cNvCxnSpPr>
          <p:nvPr/>
        </p:nvCxnSpPr>
        <p:spPr>
          <a:xfrm>
            <a:off x="4267379" y="3726463"/>
            <a:ext cx="77267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98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375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11</cp:revision>
  <cp:lastPrinted>2018-05-03T20:27:31Z</cp:lastPrinted>
  <dcterms:created xsi:type="dcterms:W3CDTF">2018-05-03T18:26:12Z</dcterms:created>
  <dcterms:modified xsi:type="dcterms:W3CDTF">2018-05-10T15:11:47Z</dcterms:modified>
</cp:coreProperties>
</file>