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7" r:id="rId2"/>
    <p:sldId id="261" r:id="rId3"/>
    <p:sldId id="258" r:id="rId4"/>
    <p:sldId id="262" r:id="rId5"/>
    <p:sldId id="259" r:id="rId6"/>
    <p:sldId id="260" r:id="rId7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E441B2E-F62A-4F07-9911-3A7724EF0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33F09-8379-4343-BB55-F1E047808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6111-0871-4697-862B-3F6F22A696ED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A45B4-12BB-4158-84C8-66E02A6B7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AFF004-1395-4FD1-A340-A608AEB9C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6157-A9A5-40AC-AE0A-F64D8E644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12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B940-8BC5-4F90-8F92-6B7C72E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4B513-8BCA-46D5-9587-C93BECB5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124A2-DF29-4CF4-B34F-DD322E5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D6EB2-73D8-4B9A-B607-733B130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8295E-31E8-4FC2-B552-856ECB6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E0C4-42E2-4DED-AE43-014F22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3E0B67-F974-43D3-9BE7-A12B6E20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110D1-EAE7-4C6E-A0E9-7DB01AD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4CDC-D89F-48AB-A87F-96680DD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AACAC-B07C-4F3F-AF6E-03CFFD2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4869A-AAEE-4E29-99FC-C71FE2F6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C875D9-F6FE-4B2A-9980-758EEEFE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6E25-0343-469A-938A-4593C8CC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E586A-F0C5-49D6-8A91-1D7C183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65A7-F0A3-4685-BF2A-FA2757D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36DC-4B70-4596-B19A-517F1781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4C386-009D-4DD8-B60E-037DC3F6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6545-AFFA-46C5-83EC-9A6DDEDB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6ACF1-ADC8-4B18-B254-35F55E8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54636-6539-4AD1-A575-A4A7822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AF47-1204-4A9B-9A4D-DE95EF95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23483-CDCD-43CF-AA30-63960351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F39BF-E7BB-46C6-8D0B-7F9BDFC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7925-51A5-4E36-9F49-FAD697AB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672FB-B4FC-41DA-8FF9-36EED19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8482-CE57-4728-AE64-6428168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4BC-A2E7-4889-B282-5150393C0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34E49-FD5A-4448-99F3-552A6AB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BC74A-F221-40E4-B845-4AC2569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2E2D2-693C-4887-B790-2D5332D3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F8E32-780E-4877-A47F-392B261F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D9BA-B5D2-4095-B76A-5B079BF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FF3D6-FD00-401D-BA12-C5409040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CAE6B-F885-40B9-B5FA-2A9F7F9C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E9BA5C-D61B-414F-878D-50D09D54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A2A1EC-7971-4931-8313-87EDBF58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35B793-6B87-4294-8C2C-06495264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AE2854-1CB9-43A5-BCFA-75403C7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0CAD6-3CE1-4A65-8CE3-643A88E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2DBF-FCE4-410D-9659-5EB40F0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EB53F5-153E-4796-8220-36F3CBA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795A6-E22B-46DF-BF60-5458551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E9ABB-9D90-4210-83A1-668AE99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9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B16379-257F-49E5-B03D-A00402F2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589AA0-5891-4BD0-89F0-1C20285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3AD39-E62B-4040-A5D0-5857F6B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ED18-CAA2-4CC8-9268-5865ACA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54009-E141-4AE8-8A8A-D6C48F27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99D13-C628-4E75-80B1-B44E2C39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9BCBE-FBDC-4AEB-AB41-EC130A5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A068C-B887-4511-8046-4AF09CD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92106-511D-4BCD-8607-C32F2E59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5E238-7F32-4556-B539-59F66023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5590FF-86DA-4490-858B-C456738A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31A41-5208-4273-A823-75914DD9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04C9F-4776-432F-99D9-7C2BC77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E40E9-25D0-403A-89E0-167200D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6AC70-BE4B-49A0-BF1F-01A6D79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460FD6-7432-4E05-96BE-721E371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3F8B-B80B-4AA8-B566-354D6E55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19059-9D63-4B72-ACE9-64AFECEB4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879-1695-4505-B74A-AEC693370F9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FB4A9-4516-4F5E-9D53-F3F5B62C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19AE6-6010-40B2-A6B6-6E51B6B7F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273727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Quem somos?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2737277" y="958269"/>
            <a:ext cx="92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pc="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Técnico de Comunicação Estratégica e Análise de Dados Avançada – GT-CEAD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440294" y="1556549"/>
            <a:ext cx="11000341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Instituído pela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Portaria STN nº 855, de 2017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para (art. 1º):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executar atividades de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comunicação estratégica institucional</a:t>
            </a:r>
            <a:r>
              <a:rPr lang="pt-BR" sz="1400" dirty="0">
                <a:latin typeface="+mj-lt"/>
              </a:rPr>
              <a:t> e de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análise de dados avançada</a:t>
            </a:r>
            <a:r>
              <a:rPr lang="pt-BR" sz="14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com foco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na promoção da transparência </a:t>
            </a:r>
            <a:r>
              <a:rPr lang="pt-BR" sz="1400" dirty="0">
                <a:latin typeface="+mj-lt"/>
              </a:rPr>
              <a:t>pública e no aprimoramento de práticas relacionadas às atribuições desta STN,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apoiando a produção e a divulgação de conhecimento, com vistas a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colaborar para o debate de políticas públicas</a:t>
            </a:r>
            <a:r>
              <a:rPr lang="pt-BR" sz="14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promovendo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maior disponibilidade de informações </a:t>
            </a:r>
            <a:r>
              <a:rPr lang="pt-BR" sz="1400" dirty="0">
                <a:latin typeface="+mj-lt"/>
              </a:rPr>
              <a:t>em temas que a sociedade não encontra facilmente fontes para análises de forma objetiva. 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Equipe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multidisciplinar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com dedicação exclusiva selecionada por meio de processos seletivos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Grupo responde diretamente ao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Secretário-Adjunto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Constitui objetivo do GT-CEAD produzir trabalhos de pesquisa relativos 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temas de interesse estratégico </a:t>
            </a:r>
            <a:r>
              <a:rPr lang="pt-BR" sz="1600" dirty="0">
                <a:latin typeface="+mj-lt"/>
              </a:rPr>
              <a:t>da STN (art. 3º)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Nos trabalhos em articulação com as áreas de negócio da STN, o GT-CEAD contará com 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colaboração eventual de servidores designados</a:t>
            </a:r>
            <a:r>
              <a:rPr lang="pt-BR" sz="1600" dirty="0">
                <a:latin typeface="+mj-lt"/>
              </a:rPr>
              <a:t> pelos respectivos Subsecretários (art. 4º)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O GT-CEAD funcionará pelo prazo de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2 (dois) anos</a:t>
            </a:r>
            <a:r>
              <a:rPr lang="pt-BR" sz="1600" dirty="0">
                <a:latin typeface="+mj-lt"/>
              </a:rPr>
              <a:t> (art. 6º)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Trimestralmente, o GT-CEAD submeterá ao conhecimento do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Comitê de Gestão (COGES)</a:t>
            </a:r>
            <a:r>
              <a:rPr lang="pt-BR" sz="1600" dirty="0">
                <a:latin typeface="+mj-lt"/>
              </a:rPr>
              <a:t> relatório sobre o andamento de suas atividades no último período (art. 7º)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O GT-CEAD terá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acesso a todos os dados e informações </a:t>
            </a:r>
            <a:r>
              <a:rPr lang="pt-BR" sz="1600" dirty="0">
                <a:latin typeface="+mj-lt"/>
              </a:rPr>
              <a:t>necessários à consecução dos [seus] objetivos (art. 5º) 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4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39240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1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queremos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1524263" y="2065537"/>
            <a:ext cx="32414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Tipos de produtos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Histórias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Visualizações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Estruturação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Estudos</a:t>
            </a:r>
          </a:p>
          <a:p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6802394" y="2065537"/>
            <a:ext cx="43015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Formas de entrega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Consultorias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Diagnósticos /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Vídeos / animações / conceitos</a:t>
            </a:r>
          </a:p>
        </p:txBody>
      </p:sp>
    </p:spTree>
    <p:extLst>
      <p:ext uri="{BB962C8B-B14F-4D97-AF65-F5344CB8AC3E}">
        <p14:creationId xmlns:p14="http://schemas.microsoft.com/office/powerpoint/2010/main" val="287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380475"/>
            <a:ext cx="171184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3A9DE8-AD18-4DE4-8D2A-8BB86D16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78920"/>
              </p:ext>
            </p:extLst>
          </p:nvPr>
        </p:nvGraphicFramePr>
        <p:xfrm>
          <a:off x="442446" y="1137001"/>
          <a:ext cx="11295897" cy="5307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8224">
                  <a:extLst>
                    <a:ext uri="{9D8B030D-6E8A-4147-A177-3AD203B41FA5}">
                      <a16:colId xmlns:a16="http://schemas.microsoft.com/office/drawing/2014/main" val="1165215903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3345896940"/>
                    </a:ext>
                  </a:extLst>
                </a:gridCol>
                <a:gridCol w="5124893">
                  <a:extLst>
                    <a:ext uri="{9D8B030D-6E8A-4147-A177-3AD203B41FA5}">
                      <a16:colId xmlns:a16="http://schemas.microsoft.com/office/drawing/2014/main" val="3170848557"/>
                    </a:ext>
                  </a:extLst>
                </a:gridCol>
                <a:gridCol w="2041450">
                  <a:extLst>
                    <a:ext uri="{9D8B030D-6E8A-4147-A177-3AD203B41FA5}">
                      <a16:colId xmlns:a16="http://schemas.microsoft.com/office/drawing/2014/main" val="991743557"/>
                    </a:ext>
                  </a:extLst>
                </a:gridCol>
              </a:tblGrid>
              <a:tr h="399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Áreas envolvidas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Forma de entrega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92680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BSPN em Foco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SUCON / CCONF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Um sumário executivo e interativo com as principais informações do BSPN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94466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PAF – 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 discutir com </a:t>
                      </a:r>
                      <a:r>
                        <a:rPr lang="pt-BR" sz="1200" dirty="0" err="1">
                          <a:latin typeface="+mj-lt"/>
                        </a:rPr>
                        <a:t>Surin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2670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latin typeface="+mj-lt"/>
                        </a:rPr>
                        <a:t>Estatísticas Fiscais – sumário executivo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 / CESEF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Um sumário executivo com as principais informações das estatísticas fiscais, com comparativos internacionais e análises.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83125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Projeções de receitas em nível de detalhe de fonte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SUGEF / COFIN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Desenvolver modelo para estender as atuais projeções em nível de fonte de recursos para o nível de detalhe de fonte, de maneira a apresentar as projeções nos agrupamentos utilizados no demonstrativo das disponibilidades de caixa.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95701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ciclo orçamentário”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ASCOM / Tesouro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Desenvolvimento de visualização e narrativas que expliquem o ciclo orçamentário e sua relação com as atividades e diversos relatórios do Tesouro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 / Infográfico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02407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que é o Tesouro”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ASCOM / Tesouro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Desenvolvimento de visualização didática relacionando os diversos conceitos de finanças públicas com as diversas atividades do Tesouro Nacional e com a sua missão de promover o equilíbrio fiscal.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 / Infográfico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54537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Novo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 / ASCOM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Trabalho de modelagem conceitual e implementação do novo portal do Tesouro Transparente em conjunto com a equipe técnica da </a:t>
                      </a:r>
                      <a:r>
                        <a:rPr lang="pt-BR" sz="1200" dirty="0" err="1">
                          <a:latin typeface="+mj-lt"/>
                        </a:rPr>
                        <a:t>Sucop</a:t>
                      </a:r>
                      <a:r>
                        <a:rPr lang="pt-BR" sz="1200" dirty="0">
                          <a:latin typeface="+mj-lt"/>
                        </a:rPr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07658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Finalização dos produtos atuais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 / ASCOM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Finalização dos produtos desenvolvidos para publicação no Tesouro Transparente. Padronização e adequação à identidade visual do portal.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7395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661121" y="384089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Projetos</a:t>
            </a:r>
          </a:p>
        </p:txBody>
      </p:sp>
    </p:spTree>
    <p:extLst>
      <p:ext uri="{BB962C8B-B14F-4D97-AF65-F5344CB8AC3E}">
        <p14:creationId xmlns:p14="http://schemas.microsoft.com/office/powerpoint/2010/main" val="94942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380475"/>
            <a:ext cx="171184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3A9DE8-AD18-4DE4-8D2A-8BB86D1697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446" y="1137001"/>
          <a:ext cx="11295897" cy="5307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8224">
                  <a:extLst>
                    <a:ext uri="{9D8B030D-6E8A-4147-A177-3AD203B41FA5}">
                      <a16:colId xmlns:a16="http://schemas.microsoft.com/office/drawing/2014/main" val="1165215903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3345896940"/>
                    </a:ext>
                  </a:extLst>
                </a:gridCol>
                <a:gridCol w="5124893">
                  <a:extLst>
                    <a:ext uri="{9D8B030D-6E8A-4147-A177-3AD203B41FA5}">
                      <a16:colId xmlns:a16="http://schemas.microsoft.com/office/drawing/2014/main" val="3170848557"/>
                    </a:ext>
                  </a:extLst>
                </a:gridCol>
                <a:gridCol w="2041450">
                  <a:extLst>
                    <a:ext uri="{9D8B030D-6E8A-4147-A177-3AD203B41FA5}">
                      <a16:colId xmlns:a16="http://schemas.microsoft.com/office/drawing/2014/main" val="991743557"/>
                    </a:ext>
                  </a:extLst>
                </a:gridCol>
              </a:tblGrid>
              <a:tr h="399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Áreas envolvidas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Forma de entrega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92680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BSPN em Foco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SUCON / CCONF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Um sumário executivo e interativo com as principais informações do BSPN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94466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PAF – 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 discutir com </a:t>
                      </a:r>
                      <a:r>
                        <a:rPr lang="pt-BR" sz="1200" dirty="0" err="1">
                          <a:latin typeface="+mj-lt"/>
                        </a:rPr>
                        <a:t>Surin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2670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latin typeface="+mj-lt"/>
                        </a:rPr>
                        <a:t>Estatísticas Fiscais – sumário executivo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 / CESEF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Um sumário executivo com as principais informações das estatísticas fiscais, com comparativos internacionais e análises.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83125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Projeções de receitas em nível de detalhe de fonte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SUGEF / COFIN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Desenvolver modelo para estender as atuais projeções em nível de fonte de recursos para o nível de detalhe de fonte, de maneira a apresentar as projeções nos agrupamentos utilizados no demonstrativo das disponibilidades de caixa.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95701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ciclo orçamentário”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ASCOM / Tesouro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Desenvolvimento de visualização e narrativas que expliquem o ciclo orçamentário e sua relação com as atividades e diversos relatórios do Tesouro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 / Infográfico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02407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que é o Tesouro”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ASCOM / Tesouro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Desenvolvimento de visualização didática relacionando os diversos conceitos de finanças públicas com as diversas atividades do Tesouro Nacional e com a sua missão de promover o equilíbrio fiscal.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 / Infográfico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54537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Novo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 / ASCOM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Trabalho de modelagem conceitual e implementação do novo portal do Tesouro Transparente em conjunto com a equipe técnica da </a:t>
                      </a:r>
                      <a:r>
                        <a:rPr lang="pt-BR" sz="1200" dirty="0" err="1">
                          <a:latin typeface="+mj-lt"/>
                        </a:rPr>
                        <a:t>Sucop</a:t>
                      </a:r>
                      <a:r>
                        <a:rPr lang="pt-BR" sz="1200" dirty="0">
                          <a:latin typeface="+mj-lt"/>
                        </a:rPr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07658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Finalização dos produtos atuais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 / ASCOM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Finalização dos produtos desenvolvidos para publicação no Tesouro Transparente. Padronização e adequação à identidade visual do portal.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7395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661121" y="384089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Projetos</a:t>
            </a:r>
          </a:p>
        </p:txBody>
      </p:sp>
    </p:spTree>
    <p:extLst>
      <p:ext uri="{BB962C8B-B14F-4D97-AF65-F5344CB8AC3E}">
        <p14:creationId xmlns:p14="http://schemas.microsoft.com/office/powerpoint/2010/main" val="37208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3467543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73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Como vamos fazer?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77C32-062B-4ACE-A6B1-0856D855D833}"/>
              </a:ext>
            </a:extLst>
          </p:cNvPr>
          <p:cNvSpPr txBox="1"/>
          <p:nvPr/>
        </p:nvSpPr>
        <p:spPr>
          <a:xfrm>
            <a:off x="973010" y="1541053"/>
            <a:ext cx="102459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O processo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prospectados por meio de workshops a serem realizados com cada subsecretaria.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então consolidados pelo Grupo e serão priorizados pelo Secretário-Adjunto.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desenvolvidos com a colaboração de representantes das subsecretarias definidos por ocasião dos workshops.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Esses representantes posteriormente validarão os produtos e suas formas de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Poderão ser realizados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laboratórios.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4204410-6C6C-4C64-AB23-C7ABE22793E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69569" y="5655534"/>
            <a:ext cx="3171592" cy="179003"/>
          </a:xfrm>
          <a:prstGeom prst="bentConnector3">
            <a:avLst>
              <a:gd name="adj1" fmla="val 45795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2074F-5C2F-4C5D-A707-C99E383333C4}"/>
              </a:ext>
            </a:extLst>
          </p:cNvPr>
          <p:cNvSpPr txBox="1"/>
          <p:nvPr/>
        </p:nvSpPr>
        <p:spPr>
          <a:xfrm>
            <a:off x="7341161" y="5172817"/>
            <a:ext cx="393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Apresentação dos trabalhos para a ASCOM, especialistas das áreas envolvidas e demais interessados.</a:t>
            </a:r>
          </a:p>
          <a:p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Brainstorm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Workshop.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3F9C20-5A41-45D3-98EA-B3550FF5EC92}"/>
              </a:ext>
            </a:extLst>
          </p:cNvPr>
          <p:cNvSpPr/>
          <p:nvPr/>
        </p:nvSpPr>
        <p:spPr>
          <a:xfrm>
            <a:off x="4126043" y="5301204"/>
            <a:ext cx="1495425" cy="3543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6244072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551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estudando e aprendendo?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5E2DC6-A0E6-42CE-9A7A-DD2684AA5EA8}"/>
              </a:ext>
            </a:extLst>
          </p:cNvPr>
          <p:cNvSpPr txBox="1"/>
          <p:nvPr/>
        </p:nvSpPr>
        <p:spPr>
          <a:xfrm>
            <a:off x="1435775" y="1463537"/>
            <a:ext cx="589360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>
                <a:latin typeface="+mj-lt"/>
              </a:rPr>
              <a:t>Storytelling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Criatividade</a:t>
            </a:r>
          </a:p>
          <a:p>
            <a:r>
              <a:rPr lang="pt-BR" sz="2200" dirty="0">
                <a:latin typeface="+mj-lt"/>
              </a:rPr>
              <a:t>Edição de vídeos</a:t>
            </a:r>
          </a:p>
          <a:p>
            <a:r>
              <a:rPr lang="pt-BR" sz="2200" dirty="0" err="1">
                <a:latin typeface="+mj-lt"/>
              </a:rPr>
              <a:t>Webdesign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Desenvolvimento web</a:t>
            </a:r>
          </a:p>
          <a:p>
            <a:r>
              <a:rPr lang="pt-BR" sz="2200" dirty="0">
                <a:latin typeface="+mj-lt"/>
              </a:rPr>
              <a:t>Visualização de dados</a:t>
            </a:r>
          </a:p>
          <a:p>
            <a:r>
              <a:rPr lang="pt-BR" sz="2200" dirty="0">
                <a:latin typeface="+mj-lt"/>
              </a:rPr>
              <a:t>Design da informação</a:t>
            </a:r>
          </a:p>
          <a:p>
            <a:r>
              <a:rPr lang="pt-BR" sz="2200" dirty="0">
                <a:latin typeface="+mj-lt"/>
              </a:rPr>
              <a:t>Análise de dados</a:t>
            </a:r>
          </a:p>
          <a:p>
            <a:r>
              <a:rPr lang="pt-BR" sz="2200" dirty="0">
                <a:latin typeface="+mj-lt"/>
              </a:rPr>
              <a:t>Estatística</a:t>
            </a:r>
          </a:p>
          <a:p>
            <a:r>
              <a:rPr lang="pt-BR" sz="2200" dirty="0">
                <a:latin typeface="+mj-lt"/>
              </a:rPr>
              <a:t>R</a:t>
            </a:r>
          </a:p>
          <a:p>
            <a:r>
              <a:rPr lang="pt-BR" sz="2200" dirty="0">
                <a:latin typeface="+mj-lt"/>
              </a:rPr>
              <a:t>Construção de “Data </a:t>
            </a:r>
            <a:r>
              <a:rPr lang="pt-BR" sz="2200" dirty="0" err="1">
                <a:latin typeface="+mj-lt"/>
              </a:rPr>
              <a:t>Products</a:t>
            </a:r>
            <a:r>
              <a:rPr lang="pt-BR" sz="2200" dirty="0">
                <a:latin typeface="+mj-lt"/>
              </a:rPr>
              <a:t>” (R </a:t>
            </a:r>
            <a:r>
              <a:rPr lang="pt-BR" sz="2200" dirty="0" err="1">
                <a:latin typeface="+mj-lt"/>
              </a:rPr>
              <a:t>Markdown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sz="2200" dirty="0">
                <a:latin typeface="+mj-lt"/>
              </a:rPr>
              <a:t>Participação nas comunidades de ciência de dados</a:t>
            </a:r>
          </a:p>
          <a:p>
            <a:r>
              <a:rPr lang="pt-BR" sz="2200" dirty="0">
                <a:latin typeface="+mj-lt"/>
              </a:rPr>
              <a:t>Que o Tesouro está cheio de boas ideias</a:t>
            </a:r>
          </a:p>
          <a:p>
            <a:r>
              <a:rPr lang="pt-BR" sz="2200" dirty="0">
                <a:latin typeface="+mj-lt"/>
              </a:rPr>
              <a:t>(e dados)</a:t>
            </a:r>
          </a:p>
          <a:p>
            <a:r>
              <a:rPr lang="pt-BR" sz="2200" dirty="0">
                <a:latin typeface="+mj-lt"/>
              </a:rPr>
              <a:t>(e oportunidades)</a:t>
            </a:r>
          </a:p>
        </p:txBody>
      </p:sp>
      <p:pic>
        <p:nvPicPr>
          <p:cNvPr id="2050" name="Picture 2" descr="Image result for data science">
            <a:extLst>
              <a:ext uri="{FF2B5EF4-FFF2-40B4-BE49-F238E27FC236}">
                <a16:creationId xmlns:a16="http://schemas.microsoft.com/office/drawing/2014/main" id="{08F4F527-2392-4EE8-8E1E-01843FC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9" y="101191"/>
            <a:ext cx="6201798" cy="31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9A05EA-421F-419D-905A-1D95BE049DB0}"/>
              </a:ext>
            </a:extLst>
          </p:cNvPr>
          <p:cNvSpPr txBox="1"/>
          <p:nvPr/>
        </p:nvSpPr>
        <p:spPr>
          <a:xfrm>
            <a:off x="7929453" y="863539"/>
            <a:ext cx="2417650" cy="1646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Da</a:t>
            </a:r>
            <a:r>
              <a:rPr lang="pt-BR" sz="3600" b="1" dirty="0">
                <a:latin typeface="Century" panose="02040604050505020304" pitchFamily="18" charset="0"/>
              </a:rPr>
              <a:t>ta</a:t>
            </a:r>
          </a:p>
          <a:p>
            <a:pPr>
              <a:lnSpc>
                <a:spcPct val="150000"/>
              </a:lnSpc>
            </a:pPr>
            <a:r>
              <a:rPr lang="pt-BR" sz="3600" b="1" dirty="0">
                <a:latin typeface="Century" panose="02040604050505020304" pitchFamily="18" charset="0"/>
              </a:rPr>
              <a:t>     </a:t>
            </a: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Sc</a:t>
            </a:r>
            <a:r>
              <a:rPr lang="pt-BR" sz="3600" b="1" dirty="0">
                <a:latin typeface="Century" panose="02040604050505020304" pitchFamily="18" charset="0"/>
              </a:rPr>
              <a:t>ience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0B17E9-AADE-4BD0-9627-2A06B0637009}"/>
              </a:ext>
            </a:extLst>
          </p:cNvPr>
          <p:cNvCxnSpPr>
            <a:cxnSpLocks/>
          </p:cNvCxnSpPr>
          <p:nvPr/>
        </p:nvCxnSpPr>
        <p:spPr>
          <a:xfrm flipH="1">
            <a:off x="3519376" y="2360428"/>
            <a:ext cx="115895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3D0551-FFE2-4478-AC89-5EBA183082C2}"/>
              </a:ext>
            </a:extLst>
          </p:cNvPr>
          <p:cNvSpPr txBox="1"/>
          <p:nvPr/>
        </p:nvSpPr>
        <p:spPr>
          <a:xfrm>
            <a:off x="4678326" y="2237317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(obrigado, Hugo!)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EC21BA0-5741-4C64-9BE7-A466A88D5972}"/>
              </a:ext>
            </a:extLst>
          </p:cNvPr>
          <p:cNvCxnSpPr>
            <a:cxnSpLocks/>
          </p:cNvCxnSpPr>
          <p:nvPr/>
        </p:nvCxnSpPr>
        <p:spPr>
          <a:xfrm flipH="1">
            <a:off x="4098851" y="3709479"/>
            <a:ext cx="115895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0004A9-82AC-459A-AD9E-70184A11DF5F}"/>
              </a:ext>
            </a:extLst>
          </p:cNvPr>
          <p:cNvSpPr txBox="1"/>
          <p:nvPr/>
        </p:nvSpPr>
        <p:spPr>
          <a:xfrm>
            <a:off x="5257801" y="3575735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(e até sobre cores! obrigado, Vivi!)</a:t>
            </a:r>
          </a:p>
        </p:txBody>
      </p:sp>
    </p:spTree>
    <p:extLst>
      <p:ext uri="{BB962C8B-B14F-4D97-AF65-F5344CB8AC3E}">
        <p14:creationId xmlns:p14="http://schemas.microsoft.com/office/powerpoint/2010/main" val="3845098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952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23</cp:revision>
  <cp:lastPrinted>2018-05-03T20:27:31Z</cp:lastPrinted>
  <dcterms:created xsi:type="dcterms:W3CDTF">2018-05-03T18:26:12Z</dcterms:created>
  <dcterms:modified xsi:type="dcterms:W3CDTF">2018-06-27T12:13:48Z</dcterms:modified>
</cp:coreProperties>
</file>