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7" r:id="rId2"/>
    <p:sldId id="258" r:id="rId3"/>
    <p:sldId id="259" r:id="rId4"/>
    <p:sldId id="260" r:id="rId5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134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go Maranhao Barreto Pereira" userId="c66faa0d-0ff2-428a-869c-5c5def4f6d13" providerId="ADAL" clId="{BA99BACA-D0D3-45FC-97E5-262F973DC259}"/>
    <pc:docChg chg="undo redo custSel modSld modHandout">
      <pc:chgData name="Tiago Maranhao Barreto Pereira" userId="c66faa0d-0ff2-428a-869c-5c5def4f6d13" providerId="ADAL" clId="{BA99BACA-D0D3-45FC-97E5-262F973DC259}" dt="2018-05-10T15:11:40.343" v="393" actId="1076"/>
      <pc:docMkLst>
        <pc:docMk/>
      </pc:docMkLst>
      <pc:sldChg chg="delSp">
        <pc:chgData name="Tiago Maranhao Barreto Pereira" userId="c66faa0d-0ff2-428a-869c-5c5def4f6d13" providerId="ADAL" clId="{BA99BACA-D0D3-45FC-97E5-262F973DC259}" dt="2018-05-07T12:40:55.221" v="32" actId="478"/>
        <pc:sldMkLst>
          <pc:docMk/>
          <pc:sldMk cId="676492906" sldId="257"/>
        </pc:sldMkLst>
        <pc:picChg chg="del">
          <ac:chgData name="Tiago Maranhao Barreto Pereira" userId="c66faa0d-0ff2-428a-869c-5c5def4f6d13" providerId="ADAL" clId="{BA99BACA-D0D3-45FC-97E5-262F973DC259}" dt="2018-05-07T12:40:55.221" v="32" actId="478"/>
          <ac:picMkLst>
            <pc:docMk/>
            <pc:sldMk cId="676492906" sldId="257"/>
            <ac:picMk id="13" creationId="{0E8A48B7-4F4F-45C8-A52A-E31B7EC73548}"/>
          </ac:picMkLst>
        </pc:picChg>
      </pc:sldChg>
      <pc:sldChg chg="addSp delSp modSp modAnim">
        <pc:chgData name="Tiago Maranhao Barreto Pereira" userId="c66faa0d-0ff2-428a-869c-5c5def4f6d13" providerId="ADAL" clId="{BA99BACA-D0D3-45FC-97E5-262F973DC259}" dt="2018-05-10T15:11:40.343" v="393" actId="1076"/>
        <pc:sldMkLst>
          <pc:docMk/>
          <pc:sldMk cId="949427326" sldId="258"/>
        </pc:sldMkLst>
        <pc:spChg chg="add del mod">
          <ac:chgData name="Tiago Maranhao Barreto Pereira" userId="c66faa0d-0ff2-428a-869c-5c5def4f6d13" providerId="ADAL" clId="{BA99BACA-D0D3-45FC-97E5-262F973DC259}" dt="2018-05-04T13:05:30.483" v="15" actId="478"/>
          <ac:spMkLst>
            <pc:docMk/>
            <pc:sldMk cId="949427326" sldId="258"/>
            <ac:spMk id="9" creationId="{1DBFF984-F9CF-4272-9ADB-8095CCFEBD5F}"/>
          </ac:spMkLst>
        </pc:spChg>
        <pc:spChg chg="add mod">
          <ac:chgData name="Tiago Maranhao Barreto Pereira" userId="c66faa0d-0ff2-428a-869c-5c5def4f6d13" providerId="ADAL" clId="{BA99BACA-D0D3-45FC-97E5-262F973DC259}" dt="2018-05-10T15:11:40.343" v="393" actId="1076"/>
          <ac:spMkLst>
            <pc:docMk/>
            <pc:sldMk cId="949427326" sldId="258"/>
            <ac:spMk id="11" creationId="{B0375B6A-6A63-48CD-8635-A0E4A7183BD9}"/>
          </ac:spMkLst>
        </pc:spChg>
        <pc:graphicFrameChg chg="mod modGraphic">
          <ac:chgData name="Tiago Maranhao Barreto Pereira" userId="c66faa0d-0ff2-428a-869c-5c5def4f6d13" providerId="ADAL" clId="{BA99BACA-D0D3-45FC-97E5-262F973DC259}" dt="2018-05-10T15:11:31.830" v="391" actId="1076"/>
          <ac:graphicFrameMkLst>
            <pc:docMk/>
            <pc:sldMk cId="949427326" sldId="258"/>
            <ac:graphicFrameMk id="6" creationId="{7E3A9DE8-AD18-4DE4-8D2A-8BB86D1697EA}"/>
          </ac:graphicFrameMkLst>
        </pc:graphicFrameChg>
        <pc:picChg chg="del">
          <ac:chgData name="Tiago Maranhao Barreto Pereira" userId="c66faa0d-0ff2-428a-869c-5c5def4f6d13" providerId="ADAL" clId="{BA99BACA-D0D3-45FC-97E5-262F973DC259}" dt="2018-05-07T12:40:56.686" v="33" actId="478"/>
          <ac:picMkLst>
            <pc:docMk/>
            <pc:sldMk cId="949427326" sldId="258"/>
            <ac:picMk id="8" creationId="{714F7F36-BE4E-4849-A978-CAFD4F0157CF}"/>
          </ac:picMkLst>
        </pc:picChg>
        <pc:picChg chg="add mod">
          <ac:chgData name="Tiago Maranhao Barreto Pereira" userId="c66faa0d-0ff2-428a-869c-5c5def4f6d13" providerId="ADAL" clId="{BA99BACA-D0D3-45FC-97E5-262F973DC259}" dt="2018-05-10T15:11:36.838" v="392" actId="1076"/>
          <ac:picMkLst>
            <pc:docMk/>
            <pc:sldMk cId="949427326" sldId="258"/>
            <ac:picMk id="10" creationId="{D0CD3089-4FCE-4418-92DE-48625B99247C}"/>
          </ac:picMkLst>
        </pc:picChg>
        <pc:picChg chg="add del mod">
          <ac:chgData name="Tiago Maranhao Barreto Pereira" userId="c66faa0d-0ff2-428a-869c-5c5def4f6d13" providerId="ADAL" clId="{BA99BACA-D0D3-45FC-97E5-262F973DC259}" dt="2018-05-04T13:06:48.163" v="21" actId="478"/>
          <ac:picMkLst>
            <pc:docMk/>
            <pc:sldMk cId="949427326" sldId="258"/>
            <ac:picMk id="3076" creationId="{21E5F138-CCE8-4919-BC14-694B892AB5AE}"/>
          </ac:picMkLst>
        </pc:picChg>
      </pc:sldChg>
      <pc:sldChg chg="addSp modSp">
        <pc:chgData name="Tiago Maranhao Barreto Pereira" userId="c66faa0d-0ff2-428a-869c-5c5def4f6d13" providerId="ADAL" clId="{BA99BACA-D0D3-45FC-97E5-262F973DC259}" dt="2018-05-10T15:09:59.664" v="291" actId="1076"/>
        <pc:sldMkLst>
          <pc:docMk/>
          <pc:sldMk cId="3845098057" sldId="260"/>
        </pc:sldMkLst>
        <pc:spChg chg="mod">
          <ac:chgData name="Tiago Maranhao Barreto Pereira" userId="c66faa0d-0ff2-428a-869c-5c5def4f6d13" providerId="ADAL" clId="{BA99BACA-D0D3-45FC-97E5-262F973DC259}" dt="2018-05-07T13:44:50.401" v="63" actId="1076"/>
          <ac:spMkLst>
            <pc:docMk/>
            <pc:sldMk cId="3845098057" sldId="260"/>
            <ac:spMk id="3" creationId="{D29A05EA-421F-419D-905A-1D95BE049DB0}"/>
          </ac:spMkLst>
        </pc:spChg>
        <pc:spChg chg="mod">
          <ac:chgData name="Tiago Maranhao Barreto Pereira" userId="c66faa0d-0ff2-428a-869c-5c5def4f6d13" providerId="ADAL" clId="{BA99BACA-D0D3-45FC-97E5-262F973DC259}" dt="2018-05-10T15:09:39.343" v="263" actId="20577"/>
          <ac:spMkLst>
            <pc:docMk/>
            <pc:sldMk cId="3845098057" sldId="260"/>
            <ac:spMk id="7" creationId="{6A5E2DC6-A0E6-42CE-9A7A-DD2684AA5EA8}"/>
          </ac:spMkLst>
        </pc:spChg>
        <pc:spChg chg="mod">
          <ac:chgData name="Tiago Maranhao Barreto Pereira" userId="c66faa0d-0ff2-428a-869c-5c5def4f6d13" providerId="ADAL" clId="{BA99BACA-D0D3-45FC-97E5-262F973DC259}" dt="2018-05-10T15:09:53.453" v="290" actId="1038"/>
          <ac:spMkLst>
            <pc:docMk/>
            <pc:sldMk cId="3845098057" sldId="260"/>
            <ac:spMk id="8" creationId="{014B54B8-F35E-4ECA-9278-1334729560CD}"/>
          </ac:spMkLst>
        </pc:spChg>
        <pc:picChg chg="mod">
          <ac:chgData name="Tiago Maranhao Barreto Pereira" userId="c66faa0d-0ff2-428a-869c-5c5def4f6d13" providerId="ADAL" clId="{BA99BACA-D0D3-45FC-97E5-262F973DC259}" dt="2018-05-07T13:44:41.683" v="59" actId="1076"/>
          <ac:picMkLst>
            <pc:docMk/>
            <pc:sldMk cId="3845098057" sldId="260"/>
            <ac:picMk id="2050" creationId="{08F4F527-2392-4EE8-8E1E-01843FC0A2DA}"/>
          </ac:picMkLst>
        </pc:picChg>
        <pc:cxnChg chg="add mod">
          <ac:chgData name="Tiago Maranhao Barreto Pereira" userId="c66faa0d-0ff2-428a-869c-5c5def4f6d13" providerId="ADAL" clId="{BA99BACA-D0D3-45FC-97E5-262F973DC259}" dt="2018-05-10T15:09:59.664" v="291" actId="1076"/>
          <ac:cxnSpMkLst>
            <pc:docMk/>
            <pc:sldMk cId="3845098057" sldId="260"/>
            <ac:cxnSpMk id="9" creationId="{5B6D643A-7611-4913-B60F-DF9290E658BD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E441B2E-F62A-4F07-9911-3A7724EF00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1B33F09-8379-4343-BB55-F1E0478082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86111-0871-4697-862B-3F6F22A696ED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6A45B4-12BB-4158-84C8-66E02A6B72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AFF004-1395-4FD1-A340-A608AEB9CD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D6157-A9A5-40AC-AE0A-F64D8E644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512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1B940-8BC5-4F90-8F92-6B7C72EBA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B4B513-8BCA-46D5-9587-C93BECB58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B124A2-DF29-4CF4-B34F-DD322E50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ED6EB2-73D8-4B9A-B607-733B130E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68295E-31E8-4FC2-B552-856ECB60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62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AE0C4-42E2-4DED-AE43-014F22C9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D3E0B67-F974-43D3-9BE7-A12B6E20F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E110D1-EAE7-4C6E-A0E9-7DB01AD1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4B4CDC-D89F-48AB-A87F-96680DD6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CAACAC-B07C-4F3F-AF6E-03CFFD24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72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14869A-AAEE-4E29-99FC-C71FE2F60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4C875D9-F6FE-4B2A-9980-758EEEFE9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5C6E25-0343-469A-938A-4593C8CC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AE586A-F0C5-49D6-8A91-1D7C183D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5A65A7-F0A3-4685-BF2A-FA2757DD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19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F36DC-4B70-4596-B19A-517F1781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04C386-009D-4DD8-B60E-037DC3F63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976545-AFFA-46C5-83EC-9A6DDEDB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46ACF1-ADC8-4B18-B254-35F55E80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D54636-6539-4AD1-A575-A4A7822B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0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6AF47-1204-4A9B-9A4D-DE95EF95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523483-CDCD-43CF-AA30-639603516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6F39BF-E7BB-46C6-8D0B-7F9BDFCC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C7925-51A5-4E36-9F49-FAD697AB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3672FB-B4FC-41DA-8FF9-36EED19A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68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18482-CE57-4728-AE64-6428168C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88E4BC-A2E7-4889-B282-5150393C0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034E49-FD5A-4448-99F3-552A6AB9E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8BC74A-F221-40E4-B845-4AC2569B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92E2D2-693C-4887-B790-2D5332D3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5F8E32-780E-4877-A47F-392B261F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94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3D9BA-B5D2-4095-B76A-5B079BF3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EFF3D6-FD00-401D-BA12-C5409040C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FCAE6B-F885-40B9-B5FA-2A9F7F9C6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BE9BA5C-D61B-414F-878D-50D09D542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A2A1EC-7971-4931-8313-87EDBF582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A35B793-6B87-4294-8C2C-06495264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3AE2854-1CB9-43A5-BCFA-75403C7C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A0CAD6-3CE1-4A65-8CE3-643A88EB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98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D2DBF-FCE4-410D-9659-5EB40F0B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3EB53F5-153E-4796-8220-36F3CBA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5795A6-E22B-46DF-BF60-54585515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9E9ABB-9D90-4210-83A1-668AE994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39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B16379-257F-49E5-B03D-A00402F2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1589AA0-5891-4BD0-89F0-1C202854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33AD39-E62B-4040-A5D0-5857F6BE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76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AED18-CAA2-4CC8-9268-5865ACA7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954009-E141-4AE8-8A8A-D6C48F27A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699D13-C628-4E75-80B1-B44E2C39B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19BCBE-FBDC-4AEB-AB41-EC130A5B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2A068C-B887-4511-8046-4AF09CDF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A92106-511D-4BCD-8607-C32F2E59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96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5E238-7F32-4556-B539-59F66023F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C5590FF-86DA-4490-858B-C456738A5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431A41-5208-4273-A823-75914DD93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E04C9F-4776-432F-99D9-7C2BC773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FE40E9-25D0-403A-89E0-167200DD7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F6AC70-BE4B-49A0-BF1F-01A6D791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08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A460FD6-7432-4E05-96BE-721E3715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863F8B-B80B-4AA8-B566-354D6E559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C19059-9D63-4B72-ACE9-64AFECEB4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50879-1695-4505-B74A-AEC693370F9E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3FB4A9-4516-4F5E-9D53-F3F5B62CC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419AE6-6010-40B2-A6B6-6E51B6B7F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53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DB73CE9-D23C-4BA6-9DDA-75D8A8A0FB3C}"/>
              </a:ext>
            </a:extLst>
          </p:cNvPr>
          <p:cNvSpPr/>
          <p:nvPr/>
        </p:nvSpPr>
        <p:spPr>
          <a:xfrm>
            <a:off x="-1" y="912103"/>
            <a:ext cx="3924000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2CBAE71-6D64-4702-A1DA-15C294F4C9AE}"/>
              </a:ext>
            </a:extLst>
          </p:cNvPr>
          <p:cNvSpPr txBox="1"/>
          <p:nvPr/>
        </p:nvSpPr>
        <p:spPr>
          <a:xfrm>
            <a:off x="0" y="0"/>
            <a:ext cx="3048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Plano de Trabalho – GT-CEAD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A5094C4-2F06-443A-9CBA-64FBDEA72E6F}"/>
              </a:ext>
            </a:extLst>
          </p:cNvPr>
          <p:cNvSpPr txBox="1"/>
          <p:nvPr/>
        </p:nvSpPr>
        <p:spPr>
          <a:xfrm>
            <a:off x="731600" y="912103"/>
            <a:ext cx="3139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O que queremos fazer?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D12757E-97C2-4959-8223-CAFB02EC873B}"/>
              </a:ext>
            </a:extLst>
          </p:cNvPr>
          <p:cNvSpPr txBox="1"/>
          <p:nvPr/>
        </p:nvSpPr>
        <p:spPr>
          <a:xfrm>
            <a:off x="1524263" y="2231797"/>
            <a:ext cx="3241400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Tipos de produtos</a:t>
            </a:r>
          </a:p>
          <a:p>
            <a:endParaRPr lang="pt-BR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Histórias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Visualizações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Estruturação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Estudos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4FF780F-CAEC-4C2C-904F-D7F559A0FEDF}"/>
              </a:ext>
            </a:extLst>
          </p:cNvPr>
          <p:cNvSpPr txBox="1"/>
          <p:nvPr/>
        </p:nvSpPr>
        <p:spPr>
          <a:xfrm>
            <a:off x="6802394" y="2231797"/>
            <a:ext cx="430156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Formas de entrega</a:t>
            </a:r>
          </a:p>
          <a:p>
            <a:endParaRPr lang="pt-BR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Páginas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Gráficos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Consultorias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Diagnósticos / relatórios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Modelos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Vídeos / animações / conceitos</a:t>
            </a:r>
          </a:p>
        </p:txBody>
      </p:sp>
    </p:spTree>
    <p:extLst>
      <p:ext uri="{BB962C8B-B14F-4D97-AF65-F5344CB8AC3E}">
        <p14:creationId xmlns:p14="http://schemas.microsoft.com/office/powerpoint/2010/main" val="67649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40C309D-CA48-4A88-9A4A-2B9B301077AD}"/>
              </a:ext>
            </a:extLst>
          </p:cNvPr>
          <p:cNvSpPr/>
          <p:nvPr/>
        </p:nvSpPr>
        <p:spPr>
          <a:xfrm>
            <a:off x="-1" y="912103"/>
            <a:ext cx="4140000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2CBAE71-6D64-4702-A1DA-15C294F4C9AE}"/>
              </a:ext>
            </a:extLst>
          </p:cNvPr>
          <p:cNvSpPr txBox="1"/>
          <p:nvPr/>
        </p:nvSpPr>
        <p:spPr>
          <a:xfrm>
            <a:off x="0" y="0"/>
            <a:ext cx="3048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Plano de Trabalho – GT-CEAD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E3A9DE8-AD18-4DE4-8D2A-8BB86D169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940053"/>
              </p:ext>
            </p:extLst>
          </p:nvPr>
        </p:nvGraphicFramePr>
        <p:xfrm>
          <a:off x="591303" y="1679262"/>
          <a:ext cx="11009394" cy="496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97164">
                  <a:extLst>
                    <a:ext uri="{9D8B030D-6E8A-4147-A177-3AD203B41FA5}">
                      <a16:colId xmlns:a16="http://schemas.microsoft.com/office/drawing/2014/main" val="1165215903"/>
                    </a:ext>
                  </a:extLst>
                </a:gridCol>
                <a:gridCol w="2116100">
                  <a:extLst>
                    <a:ext uri="{9D8B030D-6E8A-4147-A177-3AD203B41FA5}">
                      <a16:colId xmlns:a16="http://schemas.microsoft.com/office/drawing/2014/main" val="3345896940"/>
                    </a:ext>
                  </a:extLst>
                </a:gridCol>
                <a:gridCol w="1552930">
                  <a:extLst>
                    <a:ext uri="{9D8B030D-6E8A-4147-A177-3AD203B41FA5}">
                      <a16:colId xmlns:a16="http://schemas.microsoft.com/office/drawing/2014/main" val="317084855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991743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Produto</a:t>
                      </a:r>
                      <a:endParaRPr lang="pt-B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Áreas envolvidas</a:t>
                      </a:r>
                      <a:endParaRPr lang="pt-B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Iniciativa / origem</a:t>
                      </a:r>
                      <a:endParaRPr lang="pt-B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Forma de entrega</a:t>
                      </a:r>
                      <a:endParaRPr lang="pt-B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9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“O </a:t>
                      </a:r>
                      <a:r>
                        <a:rPr lang="pt-BR" sz="1200" b="1" dirty="0">
                          <a:latin typeface="+mj-lt"/>
                        </a:rPr>
                        <a:t>RTN</a:t>
                      </a:r>
                      <a:r>
                        <a:rPr lang="pt-BR" sz="1200" dirty="0">
                          <a:latin typeface="+mj-lt"/>
                        </a:rPr>
                        <a:t> </a:t>
                      </a:r>
                      <a:r>
                        <a:rPr lang="pt-BR" sz="1200" dirty="0" err="1">
                          <a:latin typeface="+mj-lt"/>
                        </a:rPr>
                        <a:t>Ressignificado</a:t>
                      </a:r>
                      <a:r>
                        <a:rPr lang="pt-BR" sz="1200" dirty="0">
                          <a:latin typeface="+mj-lt"/>
                        </a:rPr>
                        <a:t>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SUPEF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GT-CEAD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Website, Tesouro Transparente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69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“Uma </a:t>
                      </a:r>
                      <a:r>
                        <a:rPr lang="pt-BR" sz="1200" b="1" dirty="0">
                          <a:latin typeface="+mj-lt"/>
                        </a:rPr>
                        <a:t>história</a:t>
                      </a:r>
                      <a:r>
                        <a:rPr lang="pt-BR" sz="1200" dirty="0">
                          <a:latin typeface="+mj-lt"/>
                        </a:rPr>
                        <a:t> sobre o </a:t>
                      </a:r>
                      <a:r>
                        <a:rPr lang="pt-BR" sz="1200" dirty="0" err="1">
                          <a:latin typeface="+mj-lt"/>
                        </a:rPr>
                        <a:t>Tchiluanda</a:t>
                      </a:r>
                      <a:r>
                        <a:rPr lang="pt-BR" sz="1200" dirty="0">
                          <a:latin typeface="+mj-lt"/>
                        </a:rPr>
                        <a:t>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SUPEF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GT-CEAD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Animação? Vídeo? Campanha publicitária?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34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+mj-lt"/>
                        </a:rPr>
                        <a:t>Painel interno </a:t>
                      </a:r>
                      <a:r>
                        <a:rPr lang="pt-BR" sz="1200" dirty="0">
                          <a:latin typeface="+mj-lt"/>
                        </a:rPr>
                        <a:t>da Regra de Ouro – consultoria visualizações, estruturação de dados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SUDIP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Área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Consultoria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48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Análise do perfil e da dependência dos </a:t>
                      </a:r>
                      <a:r>
                        <a:rPr lang="pt-BR" sz="1200" b="1" dirty="0">
                          <a:latin typeface="+mj-lt"/>
                        </a:rPr>
                        <a:t>Municípios</a:t>
                      </a:r>
                      <a:r>
                        <a:rPr lang="pt-BR" sz="1200" dirty="0">
                          <a:latin typeface="+mj-lt"/>
                        </a:rPr>
                        <a:t> brasileiros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SURIN, SUCON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GT-CEAD, </a:t>
                      </a:r>
                      <a:r>
                        <a:rPr lang="pt-BR" sz="1200" dirty="0" err="1">
                          <a:latin typeface="+mj-lt"/>
                        </a:rPr>
                        <a:t>SecAd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Website, Tesouro Transparente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89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Painel de </a:t>
                      </a:r>
                      <a:r>
                        <a:rPr lang="pt-BR" sz="1200" b="1" dirty="0">
                          <a:latin typeface="+mj-lt"/>
                        </a:rPr>
                        <a:t>Informações Fiscais dos Entes Subnacionais </a:t>
                      </a:r>
                      <a:r>
                        <a:rPr lang="pt-BR" sz="1200" dirty="0">
                          <a:latin typeface="+mj-lt"/>
                        </a:rPr>
                        <a:t>– consultoria visualizações, design da informação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SURIN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Área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Consultoria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50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Painel interativo das Despesas de Pessoal dos Estados de 2009 a 2017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SURIN, SUCON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GT-CEAD, </a:t>
                      </a:r>
                      <a:r>
                        <a:rPr lang="pt-BR" sz="1200" dirty="0" err="1">
                          <a:latin typeface="+mj-lt"/>
                        </a:rPr>
                        <a:t>SecAd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Website, Tesouro Transparente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754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Estudo para melhoria das </a:t>
                      </a:r>
                      <a:r>
                        <a:rPr lang="pt-BR" sz="1200" b="1" dirty="0">
                          <a:latin typeface="+mj-lt"/>
                        </a:rPr>
                        <a:t>projeções de receitas </a:t>
                      </a:r>
                      <a:r>
                        <a:rPr lang="pt-BR" sz="1200" dirty="0">
                          <a:latin typeface="+mj-lt"/>
                        </a:rPr>
                        <a:t>no acompanhamento das disponibilidades de caixa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SUPOF, SUCON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GT-CEAD, Área, </a:t>
                      </a:r>
                      <a:r>
                        <a:rPr lang="pt-BR" sz="1200" dirty="0" err="1">
                          <a:latin typeface="+mj-lt"/>
                        </a:rPr>
                        <a:t>SecAd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Modelo de projeções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70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Estudo dos </a:t>
                      </a:r>
                      <a:r>
                        <a:rPr lang="pt-BR" sz="1200" b="1" dirty="0">
                          <a:latin typeface="+mj-lt"/>
                        </a:rPr>
                        <a:t>limites de pagamento </a:t>
                      </a:r>
                      <a:r>
                        <a:rPr lang="pt-BR" sz="1200" dirty="0">
                          <a:latin typeface="+mj-lt"/>
                        </a:rPr>
                        <a:t>do exercício / restos a pagar. Construção de modelo de projeção?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SUPOF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GT-CEAD, Área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Estudo / diagnóstico. Modelo de projeções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87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Análise da </a:t>
                      </a:r>
                      <a:r>
                        <a:rPr lang="pt-BR" sz="1200" b="1" dirty="0">
                          <a:latin typeface="+mj-lt"/>
                        </a:rPr>
                        <a:t>eficiência da execução orçamentária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SUPOF, SUCON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GT-CEAD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Estudo / diagnóstico.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90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b="0" dirty="0">
                          <a:latin typeface="+mj-lt"/>
                        </a:rPr>
                        <a:t>Realização de etapa do </a:t>
                      </a:r>
                      <a:r>
                        <a:rPr lang="pt-BR" sz="1200" b="0" dirty="0" err="1">
                          <a:latin typeface="+mj-lt"/>
                        </a:rPr>
                        <a:t>PyData</a:t>
                      </a:r>
                      <a:r>
                        <a:rPr lang="pt-BR" sz="1200" b="0" dirty="0">
                          <a:latin typeface="+mj-lt"/>
                        </a:rPr>
                        <a:t> Brasília na STN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SUCOP, Comunidade Externa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GT-CEAD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Evento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54052427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6A5094C4-2F06-443A-9CBA-64FBDEA72E6F}"/>
              </a:ext>
            </a:extLst>
          </p:cNvPr>
          <p:cNvSpPr txBox="1"/>
          <p:nvPr/>
        </p:nvSpPr>
        <p:spPr>
          <a:xfrm>
            <a:off x="731600" y="912103"/>
            <a:ext cx="3311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O que estamos fazendo?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0CD3089-4FCE-4418-92DE-48625B992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745" y="199965"/>
            <a:ext cx="1323975" cy="12573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0375B6A-6A63-48CD-8635-A0E4A7183BD9}"/>
              </a:ext>
            </a:extLst>
          </p:cNvPr>
          <p:cNvSpPr txBox="1"/>
          <p:nvPr/>
        </p:nvSpPr>
        <p:spPr>
          <a:xfrm>
            <a:off x="10565720" y="418816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4942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40C309D-CA48-4A88-9A4A-2B9B301077AD}"/>
              </a:ext>
            </a:extLst>
          </p:cNvPr>
          <p:cNvSpPr/>
          <p:nvPr/>
        </p:nvSpPr>
        <p:spPr>
          <a:xfrm>
            <a:off x="-1" y="912103"/>
            <a:ext cx="3467543" cy="46166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2CBAE71-6D64-4702-A1DA-15C294F4C9AE}"/>
              </a:ext>
            </a:extLst>
          </p:cNvPr>
          <p:cNvSpPr txBox="1"/>
          <p:nvPr/>
        </p:nvSpPr>
        <p:spPr>
          <a:xfrm>
            <a:off x="0" y="0"/>
            <a:ext cx="3048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Plano de Trabalho – GT-CEAD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A5094C4-2F06-443A-9CBA-64FBDEA72E6F}"/>
              </a:ext>
            </a:extLst>
          </p:cNvPr>
          <p:cNvSpPr txBox="1"/>
          <p:nvPr/>
        </p:nvSpPr>
        <p:spPr>
          <a:xfrm>
            <a:off x="731600" y="912103"/>
            <a:ext cx="2735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Como vamos fazer?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677C32-062B-4ACE-A6B1-0856D855D833}"/>
              </a:ext>
            </a:extLst>
          </p:cNvPr>
          <p:cNvSpPr txBox="1"/>
          <p:nvPr/>
        </p:nvSpPr>
        <p:spPr>
          <a:xfrm>
            <a:off x="973010" y="1541053"/>
            <a:ext cx="1024597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2">
                    <a:lumMod val="50000"/>
                  </a:schemeClr>
                </a:solidFill>
              </a:rPr>
              <a:t>O processo</a:t>
            </a:r>
          </a:p>
          <a:p>
            <a:endParaRPr lang="pt-BR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Os projetos serão prospectados por meio de workshops a serem realizados com cada subsecretaria.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Os projetos serão então consolidados pelo Grupo e serão priorizados pelo Secretário-Adjunto.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Os projetos serão desenvolvidos com a colaboração de representantes das subsecretarias definidos por ocasião dos workshops.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Esses representantes posteriormente validarão os produtos e suas formas de entrega.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Poderão ser realizados </a:t>
            </a:r>
            <a:r>
              <a:rPr lang="pt-BR" sz="2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laboratórios.</a:t>
            </a:r>
          </a:p>
          <a:p>
            <a:endParaRPr lang="pt-BR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F540575-9F23-4ECF-8081-4710CD7E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296" y="655228"/>
            <a:ext cx="1495425" cy="11525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F11C2E-CE56-40A4-B85E-93481E064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296" y="455203"/>
            <a:ext cx="1495425" cy="200025"/>
          </a:xfrm>
          <a:prstGeom prst="rect">
            <a:avLst/>
          </a:prstGeom>
        </p:spPr>
      </p:pic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44204410-6C6C-4C64-AB23-C7ABE22793E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169569" y="5655534"/>
            <a:ext cx="3171592" cy="179003"/>
          </a:xfrm>
          <a:prstGeom prst="bentConnector3">
            <a:avLst>
              <a:gd name="adj1" fmla="val 45795"/>
            </a:avLst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962074F-5C2F-4C5D-A707-C99E383333C4}"/>
              </a:ext>
            </a:extLst>
          </p:cNvPr>
          <p:cNvSpPr txBox="1"/>
          <p:nvPr/>
        </p:nvSpPr>
        <p:spPr>
          <a:xfrm>
            <a:off x="7341161" y="5172817"/>
            <a:ext cx="3936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Apresentação dos trabalhos para a ASCOM, especialistas das áreas envolvidas e demais interessados.</a:t>
            </a:r>
          </a:p>
          <a:p>
            <a:r>
              <a:rPr lang="pt-BR" sz="2000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Brainstorm</a:t>
            </a:r>
            <a:r>
              <a:rPr lang="pt-BR" sz="20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. Workshop.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F3F9C20-5A41-45D3-98EA-B3550FF5EC92}"/>
              </a:ext>
            </a:extLst>
          </p:cNvPr>
          <p:cNvSpPr/>
          <p:nvPr/>
        </p:nvSpPr>
        <p:spPr>
          <a:xfrm>
            <a:off x="4126043" y="5301204"/>
            <a:ext cx="1495425" cy="354330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4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40C309D-CA48-4A88-9A4A-2B9B301077AD}"/>
              </a:ext>
            </a:extLst>
          </p:cNvPr>
          <p:cNvSpPr/>
          <p:nvPr/>
        </p:nvSpPr>
        <p:spPr>
          <a:xfrm>
            <a:off x="-1" y="912103"/>
            <a:ext cx="6244072" cy="46166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2CBAE71-6D64-4702-A1DA-15C294F4C9AE}"/>
              </a:ext>
            </a:extLst>
          </p:cNvPr>
          <p:cNvSpPr txBox="1"/>
          <p:nvPr/>
        </p:nvSpPr>
        <p:spPr>
          <a:xfrm>
            <a:off x="0" y="0"/>
            <a:ext cx="3048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Plano de Trabalho – GT-CEAD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A5094C4-2F06-443A-9CBA-64FBDEA72E6F}"/>
              </a:ext>
            </a:extLst>
          </p:cNvPr>
          <p:cNvSpPr txBox="1"/>
          <p:nvPr/>
        </p:nvSpPr>
        <p:spPr>
          <a:xfrm>
            <a:off x="731600" y="912103"/>
            <a:ext cx="551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O que estamos estudando e aprendendo?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A5E2DC6-A0E6-42CE-9A7A-DD2684AA5EA8}"/>
              </a:ext>
            </a:extLst>
          </p:cNvPr>
          <p:cNvSpPr txBox="1"/>
          <p:nvPr/>
        </p:nvSpPr>
        <p:spPr>
          <a:xfrm>
            <a:off x="1435775" y="1463537"/>
            <a:ext cx="5822876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>
                <a:latin typeface="+mj-lt"/>
              </a:rPr>
              <a:t>Storytelling</a:t>
            </a:r>
            <a:endParaRPr lang="pt-BR" sz="2200" dirty="0">
              <a:latin typeface="+mj-lt"/>
            </a:endParaRPr>
          </a:p>
          <a:p>
            <a:r>
              <a:rPr lang="pt-BR" sz="2200" dirty="0">
                <a:latin typeface="+mj-lt"/>
              </a:rPr>
              <a:t>Criatividade</a:t>
            </a:r>
          </a:p>
          <a:p>
            <a:r>
              <a:rPr lang="pt-BR" sz="2200" dirty="0">
                <a:latin typeface="+mj-lt"/>
              </a:rPr>
              <a:t>Edição de vídeos</a:t>
            </a:r>
          </a:p>
          <a:p>
            <a:r>
              <a:rPr lang="pt-BR" sz="2200" dirty="0" err="1">
                <a:latin typeface="+mj-lt"/>
              </a:rPr>
              <a:t>Webdesign</a:t>
            </a:r>
            <a:endParaRPr lang="pt-BR" sz="2200" dirty="0">
              <a:latin typeface="+mj-lt"/>
            </a:endParaRPr>
          </a:p>
          <a:p>
            <a:r>
              <a:rPr lang="pt-BR" sz="2200" dirty="0">
                <a:latin typeface="+mj-lt"/>
              </a:rPr>
              <a:t>Desenvolvimento web</a:t>
            </a:r>
          </a:p>
          <a:p>
            <a:r>
              <a:rPr lang="pt-BR" sz="2200" dirty="0">
                <a:latin typeface="+mj-lt"/>
              </a:rPr>
              <a:t>Visualização de dados</a:t>
            </a:r>
          </a:p>
          <a:p>
            <a:r>
              <a:rPr lang="pt-BR" sz="2200" dirty="0">
                <a:latin typeface="+mj-lt"/>
              </a:rPr>
              <a:t>Design da informação</a:t>
            </a:r>
          </a:p>
          <a:p>
            <a:r>
              <a:rPr lang="pt-BR" sz="2200" dirty="0">
                <a:latin typeface="+mj-lt"/>
              </a:rPr>
              <a:t>Análise de dados</a:t>
            </a:r>
          </a:p>
          <a:p>
            <a:r>
              <a:rPr lang="pt-BR" sz="2200" dirty="0">
                <a:latin typeface="+mj-lt"/>
              </a:rPr>
              <a:t>Estatística</a:t>
            </a:r>
          </a:p>
          <a:p>
            <a:r>
              <a:rPr lang="pt-BR" sz="2200" dirty="0">
                <a:latin typeface="+mj-lt"/>
              </a:rPr>
              <a:t>R</a:t>
            </a:r>
          </a:p>
          <a:p>
            <a:r>
              <a:rPr lang="pt-BR" sz="2200" dirty="0">
                <a:latin typeface="+mj-lt"/>
              </a:rPr>
              <a:t>Construção de “Data </a:t>
            </a:r>
            <a:r>
              <a:rPr lang="pt-BR" sz="2200" dirty="0" err="1">
                <a:latin typeface="+mj-lt"/>
              </a:rPr>
              <a:t>Products</a:t>
            </a:r>
            <a:r>
              <a:rPr lang="pt-BR" sz="2200" dirty="0">
                <a:latin typeface="+mj-lt"/>
              </a:rPr>
              <a:t>” (R </a:t>
            </a:r>
            <a:r>
              <a:rPr lang="pt-BR" sz="2200" dirty="0" err="1">
                <a:latin typeface="+mj-lt"/>
              </a:rPr>
              <a:t>Markdown</a:t>
            </a:r>
            <a:r>
              <a:rPr lang="pt-BR" sz="2200" dirty="0">
                <a:latin typeface="+mj-lt"/>
              </a:rPr>
              <a:t>)</a:t>
            </a:r>
          </a:p>
          <a:p>
            <a:r>
              <a:rPr lang="pt-BR" sz="2200" dirty="0">
                <a:latin typeface="+mj-lt"/>
              </a:rPr>
              <a:t>A participar das comunidades de ciência de dados</a:t>
            </a:r>
          </a:p>
          <a:p>
            <a:r>
              <a:rPr lang="pt-BR" sz="2200" dirty="0">
                <a:latin typeface="+mj-lt"/>
              </a:rPr>
              <a:t>Que o Tesouro está cheio de boas ideias</a:t>
            </a:r>
          </a:p>
          <a:p>
            <a:r>
              <a:rPr lang="pt-BR" sz="2200" dirty="0">
                <a:latin typeface="+mj-lt"/>
              </a:rPr>
              <a:t>(e dados)</a:t>
            </a:r>
          </a:p>
          <a:p>
            <a:r>
              <a:rPr lang="pt-BR" sz="2200" dirty="0">
                <a:latin typeface="+mj-lt"/>
              </a:rPr>
              <a:t>(e oportunidades)</a:t>
            </a:r>
          </a:p>
        </p:txBody>
      </p:sp>
      <p:pic>
        <p:nvPicPr>
          <p:cNvPr id="2050" name="Picture 2" descr="Image result for data science">
            <a:extLst>
              <a:ext uri="{FF2B5EF4-FFF2-40B4-BE49-F238E27FC236}">
                <a16:creationId xmlns:a16="http://schemas.microsoft.com/office/drawing/2014/main" id="{08F4F527-2392-4EE8-8E1E-01843FC0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379" y="101191"/>
            <a:ext cx="6201798" cy="317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14B54B8-F35E-4ECA-9278-1334729560CD}"/>
              </a:ext>
            </a:extLst>
          </p:cNvPr>
          <p:cNvSpPr txBox="1"/>
          <p:nvPr/>
        </p:nvSpPr>
        <p:spPr>
          <a:xfrm>
            <a:off x="5295232" y="3587963"/>
            <a:ext cx="2301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E até sobre cores! (obrigado, Vivi!)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29A05EA-421F-419D-905A-1D95BE049DB0}"/>
              </a:ext>
            </a:extLst>
          </p:cNvPr>
          <p:cNvSpPr txBox="1"/>
          <p:nvPr/>
        </p:nvSpPr>
        <p:spPr>
          <a:xfrm>
            <a:off x="8875388" y="4460700"/>
            <a:ext cx="2417650" cy="1646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600" b="1" dirty="0">
                <a:solidFill>
                  <a:schemeClr val="bg1"/>
                </a:solidFill>
                <a:highlight>
                  <a:srgbClr val="808000"/>
                </a:highlight>
                <a:latin typeface="Century" panose="02040604050505020304" pitchFamily="18" charset="0"/>
              </a:rPr>
              <a:t>Da</a:t>
            </a:r>
            <a:r>
              <a:rPr lang="pt-BR" sz="3600" b="1" dirty="0">
                <a:latin typeface="Century" panose="02040604050505020304" pitchFamily="18" charset="0"/>
              </a:rPr>
              <a:t>ta</a:t>
            </a:r>
          </a:p>
          <a:p>
            <a:pPr>
              <a:lnSpc>
                <a:spcPct val="150000"/>
              </a:lnSpc>
            </a:pPr>
            <a:r>
              <a:rPr lang="pt-BR" sz="3600" b="1" dirty="0">
                <a:latin typeface="Century" panose="02040604050505020304" pitchFamily="18" charset="0"/>
              </a:rPr>
              <a:t>     </a:t>
            </a:r>
            <a:r>
              <a:rPr lang="pt-BR" sz="3600" b="1" dirty="0">
                <a:solidFill>
                  <a:schemeClr val="bg1"/>
                </a:solidFill>
                <a:highlight>
                  <a:srgbClr val="808000"/>
                </a:highlight>
                <a:latin typeface="Century" panose="02040604050505020304" pitchFamily="18" charset="0"/>
              </a:rPr>
              <a:t>Sc</a:t>
            </a:r>
            <a:r>
              <a:rPr lang="pt-BR" sz="3600" b="1" dirty="0">
                <a:latin typeface="Century" panose="02040604050505020304" pitchFamily="18" charset="0"/>
              </a:rPr>
              <a:t>ience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5B6D643A-7611-4913-B60F-DF9290E658BD}"/>
              </a:ext>
            </a:extLst>
          </p:cNvPr>
          <p:cNvCxnSpPr>
            <a:cxnSpLocks/>
          </p:cNvCxnSpPr>
          <p:nvPr/>
        </p:nvCxnSpPr>
        <p:spPr>
          <a:xfrm>
            <a:off x="4267379" y="3726463"/>
            <a:ext cx="772671" cy="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0980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408</Words>
  <Application>Microsoft Office PowerPoint</Application>
  <PresentationFormat>Widescreen</PresentationFormat>
  <Paragraphs>95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Maranhao Barreto Pereira</dc:creator>
  <cp:lastModifiedBy>Tiago Maranhao Barreto Pereira</cp:lastModifiedBy>
  <cp:revision>13</cp:revision>
  <cp:lastPrinted>2018-05-03T20:27:31Z</cp:lastPrinted>
  <dcterms:created xsi:type="dcterms:W3CDTF">2018-05-03T18:26:12Z</dcterms:created>
  <dcterms:modified xsi:type="dcterms:W3CDTF">2018-05-10T20:14:37Z</dcterms:modified>
</cp:coreProperties>
</file>