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88" r:id="rId3"/>
    <p:sldId id="262" r:id="rId4"/>
    <p:sldId id="261" r:id="rId5"/>
    <p:sldId id="259" r:id="rId6"/>
    <p:sldId id="258" r:id="rId7"/>
    <p:sldId id="268" r:id="rId8"/>
    <p:sldId id="296" r:id="rId9"/>
    <p:sldId id="297" r:id="rId10"/>
    <p:sldId id="257" r:id="rId11"/>
    <p:sldId id="260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9" r:id="rId37"/>
    <p:sldId id="290" r:id="rId38"/>
    <p:sldId id="291" r:id="rId39"/>
    <p:sldId id="292" r:id="rId40"/>
    <p:sldId id="293" r:id="rId41"/>
    <p:sldId id="294" r:id="rId4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Montserrat" panose="020B0604020202020204" charset="0"/>
      <p:regular r:id="rId48"/>
      <p:bold r:id="rId49"/>
      <p:italic r:id="rId50"/>
      <p:boldItalic r:id="rId51"/>
    </p:embeddedFont>
    <p:embeddedFont>
      <p:font typeface="Oswald" panose="020B0604020202020204" charset="0"/>
      <p:regular r:id="rId52"/>
      <p:bold r:id="rId53"/>
    </p:embeddedFont>
    <p:embeddedFont>
      <p:font typeface="Source Sans Pro" panose="020B060402020202020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cd566ac1d1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cd566ac1d1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d566ac1d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d566ac1d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cd566ac1d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cd566ac1d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d566ac1d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d566ac1d1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cd566ac1d1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cd566ac1d1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cd566ac1d1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cd566ac1d1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cd566ac1d1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cd566ac1d1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cd566ac1d1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cd566ac1d1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cd566ac1d1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cd566ac1d1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851dafd4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851dafd4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14616f3966_184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14616f3966_184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73d5cce05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73d5cce05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596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25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375" name="Google Shape;375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oswald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Airbnb and the Housing Market  </a:t>
            </a:r>
            <a:endParaRPr dirty="0"/>
          </a:p>
        </p:txBody>
      </p:sp>
      <p:pic>
        <p:nvPicPr>
          <p:cNvPr id="1030" name="Picture 6" descr="Airbnb Logo Download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98" y="2805671"/>
            <a:ext cx="1925015" cy="206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470" name="Google Shape;470;p14"/>
          <p:cNvSpPr txBox="1"/>
          <p:nvPr/>
        </p:nvSpPr>
        <p:spPr>
          <a:xfrm>
            <a:off x="1047750" y="968550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720152" y="968550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Google Shape;472;p14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sz="1200" b="1" u="sng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www.slidescarnival.com/help-use-presentation-template</a:t>
            </a:r>
            <a:endParaRPr sz="1200" b="1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Creative Commons Attribution license</a:t>
            </a: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Did the number of Airbnb listings affect the change in price over a given time period?</a:t>
            </a:r>
            <a:endParaRPr dirty="0"/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chemeClr val="accent2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chemeClr val="accent2"/>
                </a:solidFill>
              </a:rPr>
              <a:t>TWO OR THREE</a:t>
            </a:r>
            <a:r>
              <a:rPr lang="en"/>
              <a:t> COLUMNS</a:t>
            </a: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2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541" name="Google Shape;541;p22"/>
          <p:cNvSpPr txBox="1">
            <a:spLocks noGrp="1"/>
          </p:cNvSpPr>
          <p:nvPr>
            <p:ph type="body" idx="1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image.</a:t>
            </a:r>
            <a:endParaRPr sz="1800"/>
          </a:p>
        </p:txBody>
      </p:sp>
      <p:pic>
        <p:nvPicPr>
          <p:cNvPr id="542" name="Google Shape;5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3" name="Google Shape;543;p22"/>
          <p:cNvSpPr txBox="1">
            <a:spLocks noGrp="1"/>
          </p:cNvSpPr>
          <p:nvPr>
            <p:ph type="body" idx="1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Namely making it possible to absorb large amounts of data quickly.</a:t>
            </a:r>
            <a:endParaRPr sz="1800"/>
          </a:p>
        </p:txBody>
      </p:sp>
      <p:sp>
        <p:nvSpPr>
          <p:cNvPr id="544" name="Google Shape;544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3"/>
          <p:cNvSpPr txBox="1">
            <a:spLocks noGrp="1"/>
          </p:cNvSpPr>
          <p:nvPr>
            <p:ph type="title" idx="4294967295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</a:rPr>
              <a:t>WANT BIG IMPACT?</a:t>
            </a:r>
            <a:endParaRPr sz="3600">
              <a:solidFill>
                <a:srgbClr val="28324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28324A"/>
                </a:solidFill>
              </a:rPr>
              <a:t>USE BIG IMAGE.</a:t>
            </a:r>
            <a:endParaRPr sz="3600">
              <a:solidFill>
                <a:srgbClr val="28324A"/>
              </a:solidFill>
            </a:endParaRPr>
          </a:p>
        </p:txBody>
      </p:sp>
      <p:sp>
        <p:nvSpPr>
          <p:cNvPr id="550" name="Google Shape;550;p2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chemeClr val="accent2"/>
                </a:solidFill>
              </a:rPr>
              <a:t>CHARTS</a:t>
            </a:r>
            <a:r>
              <a:rPr lang="en"/>
              <a:t> TO EXPLAIN YOUR IDEAS</a:t>
            </a:r>
            <a:endParaRPr/>
          </a:p>
        </p:txBody>
      </p:sp>
      <p:grpSp>
        <p:nvGrpSpPr>
          <p:cNvPr id="556" name="Google Shape;556;p24"/>
          <p:cNvGrpSpPr/>
          <p:nvPr/>
        </p:nvGrpSpPr>
        <p:grpSpPr>
          <a:xfrm>
            <a:off x="3099624" y="949849"/>
            <a:ext cx="2944752" cy="3170450"/>
            <a:chOff x="2768474" y="949849"/>
            <a:chExt cx="2944752" cy="3170450"/>
          </a:xfrm>
        </p:grpSpPr>
        <p:sp>
          <p:nvSpPr>
            <p:cNvPr id="557" name="Google Shape;557;p24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 rot="5400000" flipH="1">
              <a:off x="3109874" y="2754999"/>
              <a:ext cx="1365300" cy="136530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name="adj" fmla="val 100000"/>
              </a:avLst>
            </a:pr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"/>
          <p:cNvSpPr/>
          <p:nvPr/>
        </p:nvSpPr>
        <p:spPr>
          <a:xfrm>
            <a:off x="807244" y="790176"/>
            <a:ext cx="7529513" cy="358689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6"/>
          <p:cNvSpPr txBox="1">
            <a:spLocks noGrp="1"/>
          </p:cNvSpPr>
          <p:nvPr>
            <p:ph type="title"/>
          </p:nvPr>
        </p:nvSpPr>
        <p:spPr>
          <a:xfrm>
            <a:off x="1047750" y="245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587" name="Google Shape;587;p26"/>
          <p:cNvSpPr/>
          <p:nvPr/>
        </p:nvSpPr>
        <p:spPr>
          <a:xfrm>
            <a:off x="2073621" y="1625043"/>
            <a:ext cx="6198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8" name="Google Shape;588;p26"/>
          <p:cNvSpPr/>
          <p:nvPr/>
        </p:nvSpPr>
        <p:spPr>
          <a:xfrm rot="8100000">
            <a:off x="1417704" y="18537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6"/>
          <p:cNvSpPr/>
          <p:nvPr/>
        </p:nvSpPr>
        <p:spPr>
          <a:xfrm rot="8100000">
            <a:off x="2860329" y="33831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6"/>
          <p:cNvSpPr/>
          <p:nvPr/>
        </p:nvSpPr>
        <p:spPr>
          <a:xfrm rot="8100000">
            <a:off x="3915304" y="166308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6"/>
          <p:cNvSpPr/>
          <p:nvPr/>
        </p:nvSpPr>
        <p:spPr>
          <a:xfrm rot="8100000">
            <a:off x="4553704" y="35619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6"/>
          <p:cNvSpPr/>
          <p:nvPr/>
        </p:nvSpPr>
        <p:spPr>
          <a:xfrm rot="8100000">
            <a:off x="6493879" y="2127760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6"/>
          <p:cNvSpPr/>
          <p:nvPr/>
        </p:nvSpPr>
        <p:spPr>
          <a:xfrm rot="8100000">
            <a:off x="7282704" y="37407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</a:rPr>
              <a:t>89,526,124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600" name="Google Shape;600;p27"/>
          <p:cNvSpPr txBox="1">
            <a:spLocks noGrp="1"/>
          </p:cNvSpPr>
          <p:nvPr>
            <p:ph type="subTitle" idx="4294967295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Whoa! That’s a big number, aren’t you proud?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601" name="Google Shape;601;p2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r>
              <a:rPr lang="en" sz="4800">
                <a:solidFill>
                  <a:schemeClr val="accent2"/>
                </a:solidFill>
              </a:rPr>
              <a:t>$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07" name="Google Shape;607;p28"/>
          <p:cNvSpPr txBox="1">
            <a:spLocks noGrp="1"/>
          </p:cNvSpPr>
          <p:nvPr>
            <p:ph type="subTitle" idx="4294967295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That’s a lot of money</a:t>
            </a:r>
            <a:endParaRPr sz="2600"/>
          </a:p>
        </p:txBody>
      </p:sp>
      <p:sp>
        <p:nvSpPr>
          <p:cNvPr id="608" name="Google Shape;608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</a:t>
            </a:r>
            <a:r>
              <a:rPr lang="en" sz="4800">
                <a:solidFill>
                  <a:schemeClr val="accent2"/>
                </a:solidFill>
              </a:rPr>
              <a:t>%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09" name="Google Shape;609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Total success!</a:t>
            </a:r>
            <a:endParaRPr sz="2600"/>
          </a:p>
        </p:txBody>
      </p:sp>
      <p:sp>
        <p:nvSpPr>
          <p:cNvPr id="610" name="Google Shape;610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</a:t>
            </a:r>
            <a:r>
              <a:rPr lang="en" sz="4800">
                <a:solidFill>
                  <a:schemeClr val="accent2"/>
                </a:solidFill>
              </a:rPr>
              <a:t>users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11" name="Google Shape;611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And a lot of users</a:t>
            </a:r>
            <a:endParaRPr sz="2600"/>
          </a:p>
        </p:txBody>
      </p:sp>
      <p:sp>
        <p:nvSpPr>
          <p:cNvPr id="612" name="Google Shape;612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5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A1 </a:t>
            </a:r>
            <a:r>
              <a:rPr lang="en" dirty="0" smtClean="0"/>
              <a:t>TEAM MEMBERS</a:t>
            </a:r>
            <a:endParaRPr dirty="0"/>
          </a:p>
        </p:txBody>
      </p:sp>
      <p:sp>
        <p:nvSpPr>
          <p:cNvPr id="915" name="Google Shape;915;p4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17" name="Google Shape;917;p45"/>
          <p:cNvSpPr txBox="1"/>
          <p:nvPr/>
        </p:nvSpPr>
        <p:spPr>
          <a:xfrm>
            <a:off x="30315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Niraj Khatri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9" name="Google Shape;919;p45"/>
          <p:cNvSpPr txBox="1"/>
          <p:nvPr/>
        </p:nvSpPr>
        <p:spPr>
          <a:xfrm>
            <a:off x="2031667" y="322159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Clay Bazzle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1" name="Google Shape;921;p45"/>
          <p:cNvSpPr txBox="1"/>
          <p:nvPr/>
        </p:nvSpPr>
        <p:spPr>
          <a:xfrm>
            <a:off x="3760184" y="322159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Grace Arhin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3" name="Google Shape;923;p45"/>
          <p:cNvSpPr txBox="1"/>
          <p:nvPr/>
        </p:nvSpPr>
        <p:spPr>
          <a:xfrm>
            <a:off x="5488701" y="322159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Josh Mills</a:t>
            </a: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50" name="Picture 2" descr="Profile photo for 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18" y="1565632"/>
            <a:ext cx="1371600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923;p45"/>
          <p:cNvSpPr txBox="1"/>
          <p:nvPr/>
        </p:nvSpPr>
        <p:spPr>
          <a:xfrm>
            <a:off x="7217218" y="322159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Ting Jennings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52" name="Picture 4" descr="Profile photo for Grace Arh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816" y="1565632"/>
            <a:ext cx="1371600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rofile photo for Clay Bazz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337" y="1565632"/>
            <a:ext cx="1371599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rofile photo for Josh Mill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296" y="1565632"/>
            <a:ext cx="1442010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7" y="1565632"/>
            <a:ext cx="1371600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2"/>
                </a:solidFill>
              </a:rPr>
              <a:t>PROCESS</a:t>
            </a:r>
            <a:r>
              <a:rPr lang="en"/>
              <a:t> IS EASY</a:t>
            </a:r>
            <a:endParaRPr/>
          </a:p>
        </p:txBody>
      </p:sp>
      <p:sp>
        <p:nvSpPr>
          <p:cNvPr id="618" name="Google Shape;618;p29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name="adj" fmla="val 3012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1" name="Google Shape;621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0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chemeClr val="accent2"/>
                </a:solidFill>
              </a:rPr>
              <a:t>REVIEW</a:t>
            </a:r>
            <a:r>
              <a:rPr lang="en"/>
              <a:t> SOME CONCEPTS</a:t>
            </a:r>
            <a:endParaRPr/>
          </a:p>
        </p:txBody>
      </p:sp>
      <p:sp>
        <p:nvSpPr>
          <p:cNvPr id="627" name="Google Shape;627;p30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28" name="Google Shape;628;p30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629" name="Google Shape;629;p30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30" name="Google Shape;630;p30"/>
          <p:cNvSpPr txBox="1">
            <a:spLocks noGrp="1"/>
          </p:cNvSpPr>
          <p:nvPr>
            <p:ph type="body" idx="1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31" name="Google Shape;631;p30"/>
          <p:cNvSpPr txBox="1">
            <a:spLocks noGrp="1"/>
          </p:cNvSpPr>
          <p:nvPr>
            <p:ph type="body" idx="2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632" name="Google Shape;632;p30"/>
          <p:cNvSpPr txBox="1">
            <a:spLocks noGrp="1"/>
          </p:cNvSpPr>
          <p:nvPr>
            <p:ph type="body" idx="3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633" name="Google Shape;633;p30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634" name="Google Shape;634;p3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0"/>
          <p:cNvSpPr/>
          <p:nvPr/>
        </p:nvSpPr>
        <p:spPr>
          <a:xfrm>
            <a:off x="637248" y="3095965"/>
            <a:ext cx="414053" cy="43653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30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641" name="Google Shape;641;p3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30"/>
          <p:cNvSpPr/>
          <p:nvPr/>
        </p:nvSpPr>
        <p:spPr>
          <a:xfrm>
            <a:off x="6170551" y="3095965"/>
            <a:ext cx="464307" cy="4642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30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645" name="Google Shape;645;p3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0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649" name="Google Shape;649;p3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CEF6"/>
                </a:solidFill>
              </a:rPr>
              <a:t>You can insert graphs from Excel or Google Sheets</a:t>
            </a:r>
            <a:endParaRPr b="1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cxnSp>
        <p:nvCxnSpPr>
          <p:cNvPr id="661" name="Google Shape;661;p31"/>
          <p:cNvCxnSpPr/>
          <p:nvPr/>
        </p:nvCxnSpPr>
        <p:spPr>
          <a:xfrm>
            <a:off x="952500" y="75247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" name="Google Shape;662;p31"/>
          <p:cNvCxnSpPr/>
          <p:nvPr/>
        </p:nvCxnSpPr>
        <p:spPr>
          <a:xfrm>
            <a:off x="952500" y="1461958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3" name="Google Shape;663;p31"/>
          <p:cNvCxnSpPr/>
          <p:nvPr/>
        </p:nvCxnSpPr>
        <p:spPr>
          <a:xfrm>
            <a:off x="952500" y="2171439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4" name="Google Shape;664;p31"/>
          <p:cNvCxnSpPr/>
          <p:nvPr/>
        </p:nvCxnSpPr>
        <p:spPr>
          <a:xfrm>
            <a:off x="952500" y="288092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31"/>
          <p:cNvCxnSpPr/>
          <p:nvPr/>
        </p:nvCxnSpPr>
        <p:spPr>
          <a:xfrm>
            <a:off x="952500" y="36123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6" name="Google Shape;666;p31"/>
          <p:cNvSpPr txBox="1"/>
          <p:nvPr/>
        </p:nvSpPr>
        <p:spPr>
          <a:xfrm>
            <a:off x="952500" y="593725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7" name="Google Shape;667;p31"/>
          <p:cNvSpPr/>
          <p:nvPr/>
        </p:nvSpPr>
        <p:spPr>
          <a:xfrm>
            <a:off x="1572782" y="2058712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1"/>
          <p:cNvSpPr/>
          <p:nvPr/>
        </p:nvSpPr>
        <p:spPr>
          <a:xfrm>
            <a:off x="1887026" y="1664649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1"/>
          <p:cNvSpPr/>
          <p:nvPr/>
        </p:nvSpPr>
        <p:spPr>
          <a:xfrm>
            <a:off x="2201270" y="2171439"/>
            <a:ext cx="233700" cy="14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1"/>
          <p:cNvSpPr/>
          <p:nvPr/>
        </p:nvSpPr>
        <p:spPr>
          <a:xfrm>
            <a:off x="3325786" y="2372502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1"/>
          <p:cNvSpPr/>
          <p:nvPr/>
        </p:nvSpPr>
        <p:spPr>
          <a:xfrm>
            <a:off x="3640031" y="1774119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1"/>
          <p:cNvSpPr/>
          <p:nvPr/>
        </p:nvSpPr>
        <p:spPr>
          <a:xfrm>
            <a:off x="3954275" y="906800"/>
            <a:ext cx="233700" cy="270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1"/>
          <p:cNvSpPr/>
          <p:nvPr/>
        </p:nvSpPr>
        <p:spPr>
          <a:xfrm>
            <a:off x="5078791" y="1817895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1"/>
          <p:cNvSpPr/>
          <p:nvPr/>
        </p:nvSpPr>
        <p:spPr>
          <a:xfrm>
            <a:off x="5393035" y="752352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/>
          <p:nvPr/>
        </p:nvSpPr>
        <p:spPr>
          <a:xfrm>
            <a:off x="5707280" y="2000337"/>
            <a:ext cx="233700" cy="16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1"/>
          <p:cNvSpPr/>
          <p:nvPr/>
        </p:nvSpPr>
        <p:spPr>
          <a:xfrm>
            <a:off x="6831796" y="2430876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1"/>
          <p:cNvSpPr/>
          <p:nvPr/>
        </p:nvSpPr>
        <p:spPr>
          <a:xfrm>
            <a:off x="7146040" y="971395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1"/>
          <p:cNvSpPr/>
          <p:nvPr/>
        </p:nvSpPr>
        <p:spPr>
          <a:xfrm>
            <a:off x="7460284" y="1285185"/>
            <a:ext cx="233700" cy="232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2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MOBILE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684" name="Google Shape;684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685" name="Google Shape;68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686" name="Google Shape;68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0" name="Google Shape;690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3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TABLET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696" name="Google Shape;696;p3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697" name="Google Shape;697;p33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698" name="Google Shape;69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2" name="Google Shape;7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4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DESKTOP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708" name="Google Shape;708;p3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709" name="Google Shape;709;p34"/>
          <p:cNvGrpSpPr/>
          <p:nvPr/>
        </p:nvGrpSpPr>
        <p:grpSpPr>
          <a:xfrm>
            <a:off x="3938374" y="1849779"/>
            <a:ext cx="4542205" cy="2661224"/>
            <a:chOff x="1177450" y="241631"/>
            <a:chExt cx="6173152" cy="3616776"/>
          </a:xfrm>
        </p:grpSpPr>
        <p:sp>
          <p:nvSpPr>
            <p:cNvPr id="710" name="Google Shape;710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4" name="Google Shape;714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996500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/ user@mail.me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727" name="Google Shape;727;p36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8324A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Presentation template by </a:t>
            </a:r>
            <a:r>
              <a:rPr lang="en" sz="2400" u="sng">
                <a:solidFill>
                  <a:srgbClr val="28324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Photographs by </a:t>
            </a:r>
            <a:r>
              <a:rPr lang="en" sz="2400" u="sng">
                <a:solidFill>
                  <a:srgbClr val="28324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Unsplash</a:t>
            </a:r>
            <a:endParaRPr sz="2400">
              <a:solidFill>
                <a:srgbClr val="28324A"/>
              </a:solidFill>
            </a:endParaRPr>
          </a:p>
        </p:txBody>
      </p:sp>
      <p:sp>
        <p:nvSpPr>
          <p:cNvPr id="728" name="Google Shape;728;p3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734" name="Google Shape;734;p37"/>
          <p:cNvSpPr txBox="1">
            <a:spLocks noGrp="1"/>
          </p:cNvSpPr>
          <p:nvPr>
            <p:ph type="body" idx="1"/>
          </p:nvPr>
        </p:nvSpPr>
        <p:spPr>
          <a:xfrm>
            <a:off x="1110850" y="1200150"/>
            <a:ext cx="6922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Titles: </a:t>
            </a:r>
            <a:r>
              <a:rPr lang="en" sz="1400" b="1"/>
              <a:t>Oswald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Download for free at: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468B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https://www.fontsquirrel.com/fonts/oswald</a:t>
            </a:r>
            <a:endParaRPr sz="1400">
              <a:solidFill>
                <a:srgbClr val="3468B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468B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https://www.fontsquirrel.com/fonts/source-sans-pro</a:t>
            </a:r>
            <a:endParaRPr sz="1400" b="1">
              <a:solidFill>
                <a:srgbClr val="28324A"/>
              </a:solidFill>
            </a:endParaRPr>
          </a:p>
        </p:txBody>
      </p:sp>
      <p:sp>
        <p:nvSpPr>
          <p:cNvPr id="735" name="Google Shape;735;p37"/>
          <p:cNvSpPr txBox="1"/>
          <p:nvPr/>
        </p:nvSpPr>
        <p:spPr>
          <a:xfrm>
            <a:off x="1047750" y="3790650"/>
            <a:ext cx="6922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6" name="Google Shape;736;p3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8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742" name="Google Shape;742;p38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743" name="Google Shape;743;p3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98729" y="280947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Does AirBnB Have an Impact on Housing?</a:t>
            </a:r>
            <a:endParaRPr sz="4800" dirty="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749" name="Google Shape;749;p3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750" name="Google Shape;750;p39"/>
          <p:cNvSpPr/>
          <p:nvPr/>
        </p:nvSpPr>
        <p:spPr>
          <a:xfrm>
            <a:off x="773520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1" name="Google Shape;751;p39"/>
          <p:cNvSpPr/>
          <p:nvPr/>
        </p:nvSpPr>
        <p:spPr>
          <a:xfrm>
            <a:off x="707512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NOV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2" name="Google Shape;752;p39"/>
          <p:cNvSpPr/>
          <p:nvPr/>
        </p:nvSpPr>
        <p:spPr>
          <a:xfrm>
            <a:off x="6415040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OCT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3" name="Google Shape;753;p39"/>
          <p:cNvSpPr/>
          <p:nvPr/>
        </p:nvSpPr>
        <p:spPr>
          <a:xfrm>
            <a:off x="5754956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4" name="Google Shape;754;p39"/>
          <p:cNvSpPr/>
          <p:nvPr/>
        </p:nvSpPr>
        <p:spPr>
          <a:xfrm>
            <a:off x="5094872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5" name="Google Shape;755;p39"/>
          <p:cNvSpPr/>
          <p:nvPr/>
        </p:nvSpPr>
        <p:spPr>
          <a:xfrm>
            <a:off x="443478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6" name="Google Shape;756;p39"/>
          <p:cNvSpPr/>
          <p:nvPr/>
        </p:nvSpPr>
        <p:spPr>
          <a:xfrm>
            <a:off x="377470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7" name="Google Shape;757;p39"/>
          <p:cNvSpPr/>
          <p:nvPr/>
        </p:nvSpPr>
        <p:spPr>
          <a:xfrm>
            <a:off x="3114619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8" name="Google Shape;758;p39"/>
          <p:cNvSpPr/>
          <p:nvPr/>
        </p:nvSpPr>
        <p:spPr>
          <a:xfrm>
            <a:off x="2454535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9" name="Google Shape;759;p39"/>
          <p:cNvSpPr/>
          <p:nvPr/>
        </p:nvSpPr>
        <p:spPr>
          <a:xfrm>
            <a:off x="1794451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0" name="Google Shape;760;p39"/>
          <p:cNvSpPr/>
          <p:nvPr/>
        </p:nvSpPr>
        <p:spPr>
          <a:xfrm>
            <a:off x="1134367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1" name="Google Shape;761;p39"/>
          <p:cNvSpPr/>
          <p:nvPr/>
        </p:nvSpPr>
        <p:spPr>
          <a:xfrm>
            <a:off x="474283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2" name="Google Shape;762;p39"/>
          <p:cNvSpPr/>
          <p:nvPr/>
        </p:nvSpPr>
        <p:spPr>
          <a:xfrm>
            <a:off x="0" y="25273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763" name="Google Shape;763;p39"/>
          <p:cNvCxnSpPr/>
          <p:nvPr/>
        </p:nvCxnSpPr>
        <p:spPr>
          <a:xfrm rot="10800000">
            <a:off x="76892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4" name="Google Shape;764;p39"/>
          <p:cNvSpPr txBox="1"/>
          <p:nvPr/>
        </p:nvSpPr>
        <p:spPr>
          <a:xfrm>
            <a:off x="72790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5" name="Google Shape;765;p39"/>
          <p:cNvCxnSpPr/>
          <p:nvPr/>
        </p:nvCxnSpPr>
        <p:spPr>
          <a:xfrm rot="10800000">
            <a:off x="209015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6" name="Google Shape;766;p39"/>
          <p:cNvSpPr txBox="1"/>
          <p:nvPr/>
        </p:nvSpPr>
        <p:spPr>
          <a:xfrm>
            <a:off x="2050642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7" name="Google Shape;767;p39"/>
          <p:cNvCxnSpPr/>
          <p:nvPr/>
        </p:nvCxnSpPr>
        <p:spPr>
          <a:xfrm rot="10800000">
            <a:off x="341139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8" name="Google Shape;768;p39"/>
          <p:cNvSpPr txBox="1"/>
          <p:nvPr/>
        </p:nvSpPr>
        <p:spPr>
          <a:xfrm>
            <a:off x="3373384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9" name="Google Shape;769;p39"/>
          <p:cNvCxnSpPr/>
          <p:nvPr/>
        </p:nvCxnSpPr>
        <p:spPr>
          <a:xfrm rot="10800000">
            <a:off x="473262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0" name="Google Shape;770;p39"/>
          <p:cNvSpPr txBox="1"/>
          <p:nvPr/>
        </p:nvSpPr>
        <p:spPr>
          <a:xfrm>
            <a:off x="4696126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1" name="Google Shape;771;p39"/>
          <p:cNvCxnSpPr/>
          <p:nvPr/>
        </p:nvCxnSpPr>
        <p:spPr>
          <a:xfrm rot="10800000">
            <a:off x="605386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2" name="Google Shape;772;p39"/>
          <p:cNvSpPr txBox="1"/>
          <p:nvPr/>
        </p:nvSpPr>
        <p:spPr>
          <a:xfrm>
            <a:off x="6018868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3" name="Google Shape;773;p39"/>
          <p:cNvCxnSpPr/>
          <p:nvPr/>
        </p:nvCxnSpPr>
        <p:spPr>
          <a:xfrm rot="10800000">
            <a:off x="737509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4" name="Google Shape;774;p39"/>
          <p:cNvSpPr txBox="1"/>
          <p:nvPr/>
        </p:nvSpPr>
        <p:spPr>
          <a:xfrm>
            <a:off x="734161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5" name="Google Shape;775;p39"/>
          <p:cNvCxnSpPr/>
          <p:nvPr/>
        </p:nvCxnSpPr>
        <p:spPr>
          <a:xfrm rot="10800000">
            <a:off x="143968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6" name="Google Shape;776;p39"/>
          <p:cNvSpPr txBox="1"/>
          <p:nvPr/>
        </p:nvSpPr>
        <p:spPr>
          <a:xfrm>
            <a:off x="1369548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7" name="Google Shape;777;p39"/>
          <p:cNvCxnSpPr/>
          <p:nvPr/>
        </p:nvCxnSpPr>
        <p:spPr>
          <a:xfrm rot="10800000">
            <a:off x="276092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8" name="Google Shape;778;p39"/>
          <p:cNvSpPr txBox="1"/>
          <p:nvPr/>
        </p:nvSpPr>
        <p:spPr>
          <a:xfrm>
            <a:off x="2699944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9" name="Google Shape;779;p39"/>
          <p:cNvCxnSpPr/>
          <p:nvPr/>
        </p:nvCxnSpPr>
        <p:spPr>
          <a:xfrm rot="10800000">
            <a:off x="408215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0" name="Google Shape;780;p39"/>
          <p:cNvSpPr txBox="1"/>
          <p:nvPr/>
        </p:nvSpPr>
        <p:spPr>
          <a:xfrm>
            <a:off x="4030339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1" name="Google Shape;781;p39"/>
          <p:cNvCxnSpPr/>
          <p:nvPr/>
        </p:nvCxnSpPr>
        <p:spPr>
          <a:xfrm rot="10800000">
            <a:off x="540339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2" name="Google Shape;782;p39"/>
          <p:cNvSpPr txBox="1"/>
          <p:nvPr/>
        </p:nvSpPr>
        <p:spPr>
          <a:xfrm>
            <a:off x="5360735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3" name="Google Shape;783;p39"/>
          <p:cNvCxnSpPr/>
          <p:nvPr/>
        </p:nvCxnSpPr>
        <p:spPr>
          <a:xfrm rot="10800000">
            <a:off x="672462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4" name="Google Shape;784;p39"/>
          <p:cNvSpPr txBox="1"/>
          <p:nvPr/>
        </p:nvSpPr>
        <p:spPr>
          <a:xfrm>
            <a:off x="6691131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5" name="Google Shape;785;p39"/>
          <p:cNvCxnSpPr/>
          <p:nvPr/>
        </p:nvCxnSpPr>
        <p:spPr>
          <a:xfrm rot="10800000">
            <a:off x="804586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6" name="Google Shape;786;p39"/>
          <p:cNvSpPr txBox="1"/>
          <p:nvPr/>
        </p:nvSpPr>
        <p:spPr>
          <a:xfrm>
            <a:off x="8008073" y="34195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793" name="Google Shape;793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5" name="Google Shape;795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796" name="Google Shape;79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799" name="Google Shape;79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802" name="Google Shape;80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4" name="Google Shape;804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805" name="Google Shape;80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808" name="Google Shape;80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10" name="Google Shape;810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811" name="Google Shape;81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13" name="Google Shape;813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4" name="Google Shape;814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5" name="Google Shape;815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7" name="Google Shape;817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824" name="Google Shape;824;p4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aphicFrame>
        <p:nvGraphicFramePr>
          <p:cNvPr id="825" name="Google Shape;825;p41"/>
          <p:cNvGraphicFramePr/>
          <p:nvPr/>
        </p:nvGraphicFramePr>
        <p:xfrm>
          <a:off x="392525" y="1488281"/>
          <a:ext cx="8382600" cy="262850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4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831" name="Google Shape;831;p4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832" name="Google Shape;832;p42"/>
          <p:cNvSpPr/>
          <p:nvPr/>
        </p:nvSpPr>
        <p:spPr>
          <a:xfrm>
            <a:off x="825300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3" name="Google Shape;833;p42"/>
          <p:cNvSpPr/>
          <p:nvPr/>
        </p:nvSpPr>
        <p:spPr>
          <a:xfrm>
            <a:off x="4656162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4" name="Google Shape;834;p42"/>
          <p:cNvSpPr/>
          <p:nvPr/>
        </p:nvSpPr>
        <p:spPr>
          <a:xfrm>
            <a:off x="825300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OPPORTUNITIES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5" name="Google Shape;835;p42"/>
          <p:cNvSpPr/>
          <p:nvPr/>
        </p:nvSpPr>
        <p:spPr>
          <a:xfrm>
            <a:off x="4656162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THREATS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6" name="Google Shape;836;p42"/>
          <p:cNvSpPr/>
          <p:nvPr/>
        </p:nvSpPr>
        <p:spPr>
          <a:xfrm>
            <a:off x="344799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2"/>
          <p:cNvSpPr/>
          <p:nvPr/>
        </p:nvSpPr>
        <p:spPr>
          <a:xfrm rot="5400000">
            <a:off x="360050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2"/>
          <p:cNvSpPr/>
          <p:nvPr/>
        </p:nvSpPr>
        <p:spPr>
          <a:xfrm rot="10800000">
            <a:off x="360050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2"/>
          <p:cNvSpPr/>
          <p:nvPr/>
        </p:nvSpPr>
        <p:spPr>
          <a:xfrm rot="-5400000">
            <a:off x="344799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2"/>
          <p:cNvSpPr/>
          <p:nvPr/>
        </p:nvSpPr>
        <p:spPr>
          <a:xfrm>
            <a:off x="4010867" y="2189570"/>
            <a:ext cx="240363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S</a:t>
            </a:r>
          </a:p>
        </p:txBody>
      </p:sp>
      <p:sp>
        <p:nvSpPr>
          <p:cNvPr id="841" name="Google Shape;841;p42"/>
          <p:cNvSpPr/>
          <p:nvPr/>
        </p:nvSpPr>
        <p:spPr>
          <a:xfrm>
            <a:off x="4899094" y="2196322"/>
            <a:ext cx="347312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W</a:t>
            </a:r>
          </a:p>
        </p:txBody>
      </p:sp>
      <p:sp>
        <p:nvSpPr>
          <p:cNvPr id="842" name="Google Shape;842;p42"/>
          <p:cNvSpPr/>
          <p:nvPr/>
        </p:nvSpPr>
        <p:spPr>
          <a:xfrm>
            <a:off x="3980619" y="3157165"/>
            <a:ext cx="263590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O</a:t>
            </a:r>
          </a:p>
        </p:txBody>
      </p:sp>
      <p:sp>
        <p:nvSpPr>
          <p:cNvPr id="843" name="Google Shape;843;p42"/>
          <p:cNvSpPr/>
          <p:nvPr/>
        </p:nvSpPr>
        <p:spPr>
          <a:xfrm>
            <a:off x="4999021" y="3163916"/>
            <a:ext cx="228480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T</a:t>
            </a:r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849" name="Google Shape;849;p4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850" name="Google Shape;850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Activities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1" name="Google Shape;851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Resources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2" name="Google Shape;852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 Propositions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3" name="Google Shape;853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Relationships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4" name="Google Shape;854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Channels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5" name="Google Shape;855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Segments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6" name="Google Shape;856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Partners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7" name="Google Shape;857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 Structure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8" name="Google Shape;858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Revenue Streams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9" name="Google Shape;859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0" name="Google Shape;860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1" name="Google Shape;861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2" name="Google Shape;862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63" name="Google Shape;863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864" name="Google Shape;864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6" name="Google Shape;866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67" name="Google Shape;867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868" name="Google Shape;868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1" name="Google Shape;871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872" name="Google Shape;872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7" name="Google Shape;877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878" name="Google Shape;878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889" name="Google Shape;889;p4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890" name="Google Shape;890;p44"/>
          <p:cNvGrpSpPr/>
          <p:nvPr/>
        </p:nvGrpSpPr>
        <p:grpSpPr>
          <a:xfrm>
            <a:off x="1517897" y="1537382"/>
            <a:ext cx="2964755" cy="2665372"/>
            <a:chOff x="3778727" y="4460423"/>
            <a:chExt cx="720160" cy="647438"/>
          </a:xfrm>
        </p:grpSpPr>
        <p:sp>
          <p:nvSpPr>
            <p:cNvPr id="891" name="Google Shape;891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3" name="Google Shape;893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4" name="Google Shape;894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5" name="Google Shape;895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6" name="Google Shape;896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7" name="Google Shape;897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898" name="Google Shape;898;p44"/>
          <p:cNvCxnSpPr/>
          <p:nvPr/>
        </p:nvCxnSpPr>
        <p:spPr>
          <a:xfrm>
            <a:off x="4417162" y="1978841"/>
            <a:ext cx="86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99" name="Google Shape;899;p44"/>
          <p:cNvSpPr txBox="1"/>
          <p:nvPr/>
        </p:nvSpPr>
        <p:spPr>
          <a:xfrm>
            <a:off x="5336208" y="1837471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0" name="Google Shape;900;p44"/>
          <p:cNvCxnSpPr/>
          <p:nvPr/>
        </p:nvCxnSpPr>
        <p:spPr>
          <a:xfrm>
            <a:off x="4289248" y="2374581"/>
            <a:ext cx="996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1" name="Google Shape;901;p44"/>
          <p:cNvSpPr txBox="1"/>
          <p:nvPr/>
        </p:nvSpPr>
        <p:spPr>
          <a:xfrm>
            <a:off x="5336208" y="2233203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2" name="Google Shape;902;p44"/>
          <p:cNvCxnSpPr/>
          <p:nvPr/>
        </p:nvCxnSpPr>
        <p:spPr>
          <a:xfrm>
            <a:off x="4107472" y="2770320"/>
            <a:ext cx="1178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3" name="Google Shape;903;p44"/>
          <p:cNvSpPr txBox="1"/>
          <p:nvPr/>
        </p:nvSpPr>
        <p:spPr>
          <a:xfrm>
            <a:off x="5336208" y="2628934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4" name="Google Shape;904;p44"/>
          <p:cNvCxnSpPr/>
          <p:nvPr/>
        </p:nvCxnSpPr>
        <p:spPr>
          <a:xfrm>
            <a:off x="3952627" y="3166039"/>
            <a:ext cx="1332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5" name="Google Shape;905;p44"/>
          <p:cNvSpPr txBox="1"/>
          <p:nvPr/>
        </p:nvSpPr>
        <p:spPr>
          <a:xfrm>
            <a:off x="5336208" y="3024666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6" name="Google Shape;906;p44"/>
          <p:cNvCxnSpPr/>
          <p:nvPr/>
        </p:nvCxnSpPr>
        <p:spPr>
          <a:xfrm>
            <a:off x="3784307" y="3561779"/>
            <a:ext cx="1501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7" name="Google Shape;907;p44"/>
          <p:cNvSpPr txBox="1"/>
          <p:nvPr/>
        </p:nvSpPr>
        <p:spPr>
          <a:xfrm>
            <a:off x="5336208" y="3420397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8" name="Google Shape;908;p44"/>
          <p:cNvCxnSpPr/>
          <p:nvPr/>
        </p:nvCxnSpPr>
        <p:spPr>
          <a:xfrm>
            <a:off x="3609269" y="3957498"/>
            <a:ext cx="16692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9" name="Google Shape;909;p44"/>
          <p:cNvSpPr txBox="1"/>
          <p:nvPr/>
        </p:nvSpPr>
        <p:spPr>
          <a:xfrm>
            <a:off x="5336208" y="3816129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929" name="Google Shape;929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931" name="Google Shape;93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" name="Google Shape;93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" name="Google Shape;94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" name="Google Shape;94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" name="Google Shape;94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" name="Google Shape;94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" name="Google Shape;95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" name="Google Shape;95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" name="Google Shape;95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" name="Google Shape;95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" name="Google Shape;95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" name="Google Shape;95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" name="Google Shape;95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8" name="Google Shape;95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" name="Google Shape;95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" name="Google Shape;96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" name="Google Shape;96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" name="Google Shape;96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" name="Google Shape;96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" name="Google Shape;96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" name="Google Shape;96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" name="Google Shape;96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77" name="Google Shape;977;p4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978" name="Google Shape;978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979" name="Google Shape;97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001" name="Google Shape;1001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002" name="Google Shape;1002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003" name="Google Shape;1003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4" name="Google Shape;1004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5" name="Google Shape;1005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6" name="Google Shape;1006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7" name="Google Shape;1007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company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8" name="Google Shape;1008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9" name="Google Shape;1009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0" name="Google Shape;1010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1" name="Google Shape;1011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2" name="Google Shape;1012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3" name="Google Shape;1013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1019" name="Google Shape;1019;p4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aphicFrame>
        <p:nvGraphicFramePr>
          <p:cNvPr id="1020" name="Google Shape;1020;p47"/>
          <p:cNvGraphicFramePr/>
          <p:nvPr/>
        </p:nvGraphicFramePr>
        <p:xfrm>
          <a:off x="7557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{C82E05BE-877C-40BA-BEE6-E4ECDAF45F91}</a:tableStyleId>
              </a:tblPr>
              <a:tblGrid>
                <a:gridCol w="76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4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026" name="Google Shape;1026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4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033" name="Google Shape;1033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4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036" name="Google Shape;1036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8" name="Google Shape;1038;p4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4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4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041" name="Google Shape;1041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045" name="Google Shape;1045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9" name="Google Shape;1049;p4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4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051" name="Google Shape;1051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1" name="Google Shape;1071;p4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072" name="Google Shape;1072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4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075" name="Google Shape;1075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4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079" name="Google Shape;1079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4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083" name="Google Shape;1083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7" name="Google Shape;1087;p4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4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4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1" name="Google Shape;1091;p4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092" name="Google Shape;1092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095" name="Google Shape;109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4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098" name="Google Shape;1098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4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101" name="Google Shape;1101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3" name="Google Shape;1103;p4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104" name="Google Shape;1104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4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109" name="Google Shape;1109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112" name="Google Shape;1112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6" name="Google Shape;1116;p4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117" name="Google Shape;1117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120" name="Google Shape;1120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4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126" name="Google Shape;1126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4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129" name="Google Shape;112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135" name="Google Shape;1135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4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141" name="Google Shape;1141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4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8" name="Google Shape;1148;p4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149" name="Google Shape;1149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4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152" name="Google Shape;1152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155" name="Google Shape;1155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4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8" name="Google Shape;1158;p4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159" name="Google Shape;1159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162" name="Google Shape;1162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168" name="Google Shape;1168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0" name="Google Shape;1170;p4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4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2" name="Google Shape;1172;p4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173" name="Google Shape;1173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4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176" name="Google Shape;1176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8" name="Google Shape;1178;p4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9" name="Google Shape;1179;p4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180" name="Google Shape;1180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4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183" name="Google Shape;1183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6" name="Google Shape;1186;p4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4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8" name="Google Shape;1188;p4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189" name="Google Shape;1189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1" name="Google Shape;1191;p4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192" name="Google Shape;1192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197" name="Google Shape;1197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201" name="Google Shape;1201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4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204" name="Google Shape;1204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4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208" name="Google Shape;1208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4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214" name="Google Shape;1214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4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217" name="Google Shape;1217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2" name="Google Shape;1222;p4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3" name="Google Shape;1223;p4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224" name="Google Shape;1224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4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227" name="Google Shape;1227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1" name="Google Shape;1231;p4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2" name="Google Shape;1232;p4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233" name="Google Shape;1233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6" name="Google Shape;1236;p4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237" name="Google Shape;1237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0" name="Google Shape;1240;p4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3" name="Google Shape;1243;p4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244" name="Google Shape;1244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7" name="Google Shape;1247;p4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8" name="Google Shape;1248;p4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249" name="Google Shape;1249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4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3" name="Google Shape;1253;p4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254" name="Google Shape;1254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260" name="Google Shape;1260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Google Shape;1263;p4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264" name="Google Shape;1264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7" name="Google Shape;1267;p4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268" name="Google Shape;1268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274" name="Google Shape;1274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280" name="Google Shape;1280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4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283" name="Google Shape;1283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9" name="Google Shape;1289;p4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0" name="Google Shape;1290;p4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291" name="Google Shape;1291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4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297" name="Google Shape;129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299" name="Google Shape;1299;p4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0" name="Google Shape;1300;p4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301" name="Google Shape;1301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3" name="Google Shape;1303;p4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4" name="Google Shape;1304;p4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305" name="Google Shape;130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7" name="Google Shape;1307;p4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4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9" name="Google Shape;1309;p4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38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315" name="Google Shape;1315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322" name="Google Shape;1322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327" name="Google Shape;1327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331" name="Google Shape;1331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337" name="Google Shape;1337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341" name="Google Shape;1341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5" name="Google Shape;1345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346" name="Google Shape;1346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1" name="Google Shape;1351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352" name="Google Shape;1352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359" name="Google Shape;1359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362" name="Google Shape;1362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366" name="Google Shape;1366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373" name="Google Shape;1373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8" name="Google Shape;1378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379" name="Google Shape;1379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383" name="Google Shape;1383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384" name="Google Shape;1384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94" name="Google Shape;1394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401" name="Google Shape;1401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406" name="Google Shape;1406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412" name="Google Shape;1412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419" name="Google Shape;1419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3" name="Google Shape;1423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424" name="Google Shape;1424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8" name="Google Shape;1428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429" name="Google Shape;1429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34" name="Google Shape;1434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35" name="Google Shape;143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5" name="Google Shape;1445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446" name="Google Shape;1446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9" name="Google Shape;1449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450" name="Google Shape;145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60" name="Google Shape;1460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461" name="Google Shape;1461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5" name="Google Shape;1465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466" name="Google Shape;1466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76" name="Google Shape;1476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477" name="Google Shape;1477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485" name="Google Shape;1485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9" name="Google Shape;1489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490" name="Google Shape;1490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495" name="Google Shape;1495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0" name="Google Shape;1500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501" name="Google Shape;1501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7" name="Google Shape;1507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508" name="Google Shape;1508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1" name="Google Shape;1511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512" name="Google Shape;1512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518" name="Google Shape;1518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4" name="Google Shape;1524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525" name="Google Shape;1525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8" name="Google Shape;1528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529" name="Google Shape;1529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3" name="Google Shape;1533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534" name="Google Shape;1534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0" name="Google Shape;1540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541" name="Google Shape;1541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8" name="Google Shape;1548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549" name="Google Shape;1549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554" name="Google Shape;1554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7" name="Google Shape;1557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558" name="Google Shape;1558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1" name="Google Shape;1561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562" name="Google Shape;1562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567" name="Google Shape;1567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1" name="Google Shape;1571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572" name="Google Shape;1572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7" name="Google Shape;1577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578" name="Google Shape;1578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4" name="Google Shape;1584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585" name="Google Shape;1585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2" name="Google Shape;1592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593" name="Google Shape;1593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5" name="Google Shape;1605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606" name="Google Shape;1606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0" name="Google Shape;1610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611" name="Google Shape;1611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4" name="Google Shape;1614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615" name="Google Shape;1615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1" name="Google Shape;1621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622" name="Google Shape;1622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0" name="Google Shape;1630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631" name="Google Shape;1631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3" name="Google Shape;1643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644" name="Google Shape;1644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6" name="Google Shape;1656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657" name="Google Shape;1657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9" name="Google Shape;1669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670" name="Google Shape;1670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6" name="Google Shape;1676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677" name="Google Shape;1677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2" name="Google Shape;1692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693" name="Google Shape;1693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7" name="Google Shape;1697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698" name="Google Shape;1698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99" name="Google Shape;1699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2" name="Google Shape;1702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03" name="Google Shape;1703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6" name="Google Shape;1706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07" name="Google Shape;1707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0" name="Google Shape;1710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11" name="Google Shape;1711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14" name="Google Shape;1714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715" name="Google Shape;1715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3" name="Google Shape;1723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724" name="Google Shape;1724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8" name="Google Shape;1748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749" name="Google Shape;1749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750" name="Google Shape;175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1" name="Google Shape;175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2" name="Google Shape;1752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753" name="Google Shape;1753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756" name="Google Shape;1756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58" name="Google Shape;1758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AND INFOGRAPHICS</a:t>
            </a:r>
            <a:endParaRPr sz="2000"/>
          </a:p>
        </p:txBody>
      </p:sp>
      <p:sp>
        <p:nvSpPr>
          <p:cNvPr id="1759" name="Google Shape;1759;p4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 lvl="0">
              <a:spcBef>
                <a:spcPts val="600"/>
              </a:spcBef>
            </a:pPr>
            <a:r>
              <a:rPr lang="en-US" dirty="0" smtClean="0"/>
              <a:t>About Airbnb and This Study</a:t>
            </a:r>
            <a:endParaRPr lang="en-US" dirty="0"/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dirty="0" smtClean="0"/>
              <a:t>Airbnb is </a:t>
            </a:r>
            <a:r>
              <a:rPr lang="en-US" dirty="0" smtClean="0"/>
              <a:t>a member of the s</a:t>
            </a:r>
            <a:r>
              <a:rPr lang="en-US" dirty="0" smtClean="0"/>
              <a:t>haring </a:t>
            </a:r>
            <a:r>
              <a:rPr lang="en-US" dirty="0"/>
              <a:t>e</a:t>
            </a:r>
            <a:r>
              <a:rPr lang="en-US" dirty="0" smtClean="0"/>
              <a:t>conomy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dirty="0" smtClean="0"/>
              <a:t>Controversies in the renting industry</a:t>
            </a:r>
            <a:endParaRPr lang="en-US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dirty="0" smtClean="0"/>
              <a:t>Short term housing vs long term housing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50"/>
          <p:cNvSpPr txBox="1"/>
          <p:nvPr/>
        </p:nvSpPr>
        <p:spPr>
          <a:xfrm>
            <a:off x="1112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5" name="Google Shape;1765;p50"/>
          <p:cNvSpPr txBox="1"/>
          <p:nvPr/>
        </p:nvSpPr>
        <p:spPr>
          <a:xfrm>
            <a:off x="1112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4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4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6" name="Google Shape;1766;p5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40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" name="Google Shape;1771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73" name="Google Shape;1773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774" name="Google Shape;1774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775" name="Google Shape;1775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6" name="Google Shape;1776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77" name="Google Shape;1777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778" name="Google Shape;1778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9" name="Google Shape;1779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0" name="Google Shape;1780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781" name="Google Shape;1781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2" name="Google Shape;1782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3" name="Google Shape;1783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784" name="Google Shape;1784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5" name="Google Shape;1785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786" name="Google Shape;1786;p5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202125" y="412990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Number of Airbnb Listings vs</a:t>
            </a:r>
            <a:br>
              <a:rPr lang="en" dirty="0" smtClean="0"/>
            </a:br>
            <a:r>
              <a:rPr lang="en" dirty="0" smtClean="0"/>
              <a:t>Housing Prices				 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108027" y="308732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Hypthoesis:</a:t>
            </a:r>
            <a:endParaRPr sz="72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108027" y="1668562"/>
            <a:ext cx="6927946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3600" dirty="0"/>
              <a:t>Did the number of Airbnb listings affect the change </a:t>
            </a:r>
            <a:r>
              <a:rPr lang="en-US" sz="3600" dirty="0" smtClean="0"/>
              <a:t>in home sell price </a:t>
            </a:r>
            <a:r>
              <a:rPr lang="en-US" sz="3600" dirty="0"/>
              <a:t>over a given time period?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923059" y="-14865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Airbnb Listings by City</a:t>
            </a:r>
            <a:endParaRPr dirty="0"/>
          </a:p>
        </p:txBody>
      </p:sp>
      <p:graphicFrame>
        <p:nvGraphicFramePr>
          <p:cNvPr id="579" name="Google Shape;579;p25"/>
          <p:cNvGraphicFramePr/>
          <p:nvPr>
            <p:extLst>
              <p:ext uri="{D42A27DB-BD31-4B8C-83A1-F6EECF244321}">
                <p14:modId xmlns:p14="http://schemas.microsoft.com/office/powerpoint/2010/main" val="3732817507"/>
              </p:ext>
            </p:extLst>
          </p:nvPr>
        </p:nvGraphicFramePr>
        <p:xfrm>
          <a:off x="101050" y="567143"/>
          <a:ext cx="3341806" cy="370331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670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6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City</a:t>
                      </a:r>
                      <a:endParaRPr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#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of Listings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Asheville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2,074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Boston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3,339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670631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Chicago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6,397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238236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Jersey City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2,488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578682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Los Angeles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31,536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375269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New Orleans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6,408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929100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New York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45,756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924526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Pacific Grove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179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091783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San Diego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12,404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658423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San Francisco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7,053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Seattle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6,575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927" y="515772"/>
            <a:ext cx="4327198" cy="36022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54" y="566250"/>
            <a:ext cx="4325112" cy="3591288"/>
          </a:xfrm>
          <a:prstGeom prst="rect">
            <a:avLst/>
          </a:prstGeom>
        </p:spPr>
      </p:pic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923059" y="-14865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Housing Price Change by City</a:t>
            </a:r>
            <a:endParaRPr dirty="0"/>
          </a:p>
        </p:txBody>
      </p:sp>
      <p:graphicFrame>
        <p:nvGraphicFramePr>
          <p:cNvPr id="579" name="Google Shape;579;p25"/>
          <p:cNvGraphicFramePr/>
          <p:nvPr>
            <p:extLst>
              <p:ext uri="{D42A27DB-BD31-4B8C-83A1-F6EECF244321}">
                <p14:modId xmlns:p14="http://schemas.microsoft.com/office/powerpoint/2010/main" val="3577831349"/>
              </p:ext>
            </p:extLst>
          </p:nvPr>
        </p:nvGraphicFramePr>
        <p:xfrm>
          <a:off x="101052" y="566250"/>
          <a:ext cx="3341804" cy="370331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670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2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City</a:t>
                      </a:r>
                      <a:endParaRPr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% Change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Asheville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51.36%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Boston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31.30%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670631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Chicago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48.00%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238236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Jersey City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110.82%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578682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Los Angeles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60.06%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375269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New Orleans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20.71%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929100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New York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19.07%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924526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Pacific Grove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78.80%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091783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San Diego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105.07%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658423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San Francisco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85.29%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22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Seattle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51.36%</a:t>
                      </a: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1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75" y="0"/>
            <a:ext cx="5487650" cy="3658433"/>
          </a:xfrm>
          <a:prstGeom prst="rect">
            <a:avLst/>
          </a:prstGeom>
        </p:spPr>
      </p:pic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 smtClean="0">
                <a:solidFill>
                  <a:srgbClr val="00CEF6"/>
                </a:solidFill>
              </a:rPr>
              <a:t>From </a:t>
            </a:r>
            <a:r>
              <a:rPr lang="en-US" b="1" dirty="0">
                <a:solidFill>
                  <a:srgbClr val="00CEF6"/>
                </a:solidFill>
              </a:rPr>
              <a:t>the given data, it appears that the Airbnb listing count has little to no effect on the change in housing prices over multiple years</a:t>
            </a:r>
            <a:endParaRPr b="1" dirty="0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3" name="Google Shape;659;p31"/>
          <p:cNvSpPr txBox="1">
            <a:spLocks/>
          </p:cNvSpPr>
          <p:nvPr/>
        </p:nvSpPr>
        <p:spPr>
          <a:xfrm>
            <a:off x="6906491" y="393908"/>
            <a:ext cx="1780309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rgbClr val="00CEF6"/>
                </a:solidFill>
              </a:rPr>
              <a:t>The correlation between both factors </a:t>
            </a:r>
            <a:r>
              <a:rPr lang="en-US" b="1" dirty="0" smtClean="0">
                <a:solidFill>
                  <a:srgbClr val="00CEF6"/>
                </a:solidFill>
              </a:rPr>
              <a:t>is .06</a:t>
            </a:r>
            <a:endParaRPr lang="en-US" b="1" dirty="0">
              <a:solidFill>
                <a:srgbClr val="00CE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9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" grpId="0" build="p"/>
      <p:bldP spid="23" grpId="0"/>
    </p:bld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1576</Words>
  <Application>Microsoft Office PowerPoint</Application>
  <PresentationFormat>On-screen Show (16:9)</PresentationFormat>
  <Paragraphs>405</Paragraphs>
  <Slides>41</Slides>
  <Notes>41</Notes>
  <HiddenSlides>32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Montserrat</vt:lpstr>
      <vt:lpstr>Oswald</vt:lpstr>
      <vt:lpstr>Source Sans Pro</vt:lpstr>
      <vt:lpstr>Quince template</vt:lpstr>
      <vt:lpstr>Airbnb and the Housing Market  </vt:lpstr>
      <vt:lpstr>A1 TEAM MEMBERS</vt:lpstr>
      <vt:lpstr>Does AirBnB Have an Impact on Housing?</vt:lpstr>
      <vt:lpstr>About Airbnb and This Study</vt:lpstr>
      <vt:lpstr>Number of Airbnb Listings vs Housing Prices     </vt:lpstr>
      <vt:lpstr>Hypthoesis:</vt:lpstr>
      <vt:lpstr>Airbnb Listings by City</vt:lpstr>
      <vt:lpstr>Housing Price Change by City</vt:lpstr>
      <vt:lpstr>PowerPoint Presentation</vt:lpstr>
      <vt:lpstr>INSTRUCTIONS FOR USE</vt:lpstr>
      <vt:lpstr>PowerPoint Presentation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Niraj Khatri</dc:creator>
  <cp:lastModifiedBy>Niraj Khatri</cp:lastModifiedBy>
  <cp:revision>17</cp:revision>
  <dcterms:modified xsi:type="dcterms:W3CDTF">2021-04-30T17:51:45Z</dcterms:modified>
</cp:coreProperties>
</file>