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88" r:id="rId3"/>
    <p:sldId id="262" r:id="rId4"/>
    <p:sldId id="261" r:id="rId5"/>
    <p:sldId id="298" r:id="rId6"/>
    <p:sldId id="299" r:id="rId7"/>
    <p:sldId id="259" r:id="rId8"/>
    <p:sldId id="258" r:id="rId9"/>
    <p:sldId id="268" r:id="rId10"/>
    <p:sldId id="296" r:id="rId11"/>
    <p:sldId id="297" r:id="rId12"/>
    <p:sldId id="306" r:id="rId13"/>
    <p:sldId id="300" r:id="rId14"/>
    <p:sldId id="301" r:id="rId15"/>
    <p:sldId id="302" r:id="rId16"/>
    <p:sldId id="303" r:id="rId17"/>
    <p:sldId id="304" r:id="rId18"/>
    <p:sldId id="305" r:id="rId19"/>
    <p:sldId id="310" r:id="rId20"/>
    <p:sldId id="311" r:id="rId21"/>
    <p:sldId id="307" r:id="rId22"/>
    <p:sldId id="308" r:id="rId23"/>
    <p:sldId id="309" r:id="rId24"/>
    <p:sldId id="313" r:id="rId25"/>
    <p:sldId id="314" r:id="rId26"/>
    <p:sldId id="315" r:id="rId27"/>
    <p:sldId id="316" r:id="rId28"/>
    <p:sldId id="317" r:id="rId29"/>
    <p:sldId id="312" r:id="rId30"/>
    <p:sldId id="257" r:id="rId31"/>
    <p:sldId id="260" r:id="rId32"/>
    <p:sldId id="263" r:id="rId33"/>
    <p:sldId id="265" r:id="rId34"/>
    <p:sldId id="266" r:id="rId35"/>
    <p:sldId id="267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9" r:id="rId56"/>
    <p:sldId id="290" r:id="rId57"/>
    <p:sldId id="291" r:id="rId58"/>
    <p:sldId id="292" r:id="rId59"/>
    <p:sldId id="293" r:id="rId60"/>
    <p:sldId id="294" r:id="rId61"/>
  </p:sldIdLst>
  <p:sldSz cx="9144000" cy="5143500" type="screen16x9"/>
  <p:notesSz cx="6858000" cy="9144000"/>
  <p:embeddedFontLst>
    <p:embeddedFont>
      <p:font typeface="Oswald" panose="020B0604020202020204" charset="0"/>
      <p:regular r:id="rId63"/>
      <p:bold r:id="rId64"/>
    </p:embeddedFont>
    <p:embeddedFont>
      <p:font typeface="Source Sans Pro" panose="020B060402020202020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Montserrat" panose="020B060402020202020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mills" userId="a27517193c91d1fa" providerId="LiveId" clId="{7CA3F62F-018C-4C6F-B701-9D46F39B0457}"/>
    <pc:docChg chg="modSld">
      <pc:chgData name="josh mills" userId="a27517193c91d1fa" providerId="LiveId" clId="{7CA3F62F-018C-4C6F-B701-9D46F39B0457}" dt="2021-05-01T02:16:03.515" v="3" actId="20577"/>
      <pc:docMkLst>
        <pc:docMk/>
      </pc:docMkLst>
      <pc:sldChg chg="modSp mod">
        <pc:chgData name="josh mills" userId="a27517193c91d1fa" providerId="LiveId" clId="{7CA3F62F-018C-4C6F-B701-9D46F39B0457}" dt="2021-05-01T02:16:03.515" v="3" actId="20577"/>
        <pc:sldMkLst>
          <pc:docMk/>
          <pc:sldMk cId="0" sldId="258"/>
        </pc:sldMkLst>
        <pc:spChg chg="mod">
          <ac:chgData name="josh mills" userId="a27517193c91d1fa" providerId="LiveId" clId="{7CA3F62F-018C-4C6F-B701-9D46F39B0457}" dt="2021-05-01T02:16:03.515" v="3" actId="20577"/>
          <ac:spMkLst>
            <pc:docMk/>
            <pc:sldMk cId="0" sldId="258"/>
            <ac:spMk id="4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2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3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7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23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58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27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3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2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Entire home/apt - Majority / shared room- least(LA &amp; New </a:t>
            </a:r>
            <a:r>
              <a:rPr lang="en-US"/>
              <a:t>York)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05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81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7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62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4" y="566250"/>
            <a:ext cx="4325112" cy="3591288"/>
          </a:xfrm>
          <a:prstGeom prst="rect">
            <a:avLst/>
          </a:prstGeom>
        </p:spPr>
      </p:pic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 Price Change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577831349"/>
              </p:ext>
            </p:extLst>
          </p:nvPr>
        </p:nvGraphicFramePr>
        <p:xfrm>
          <a:off x="101052" y="566250"/>
          <a:ext cx="3341804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% Change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31.30%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48.00%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110.82%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60.06%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20.71%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78.80%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105.07%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85.29%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0"/>
            <a:ext cx="5487650" cy="3658433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00CEF6"/>
                </a:solidFill>
              </a:rPr>
              <a:t>From the given data, it appears that the Airbnb listing count has little to no effect on the change in housing prices over multiple years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" name="Google Shape;659;p31"/>
          <p:cNvSpPr txBox="1">
            <a:spLocks/>
          </p:cNvSpPr>
          <p:nvPr/>
        </p:nvSpPr>
        <p:spPr>
          <a:xfrm>
            <a:off x="6906491" y="393908"/>
            <a:ext cx="1780309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00CEF6"/>
                </a:solidFill>
              </a:rPr>
              <a:t>The correlation between both factors is .06</a:t>
            </a:r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build="p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Reviews per Month</a:t>
            </a:r>
            <a:br>
              <a:rPr lang="en" dirty="0" smtClean="0"/>
            </a:br>
            <a:r>
              <a:rPr lang="en" dirty="0" smtClean="0"/>
              <a:t>vs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chemeClr val="accent2"/>
                </a:solidFill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average housing price and the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/>
                </a:solidFill>
                <a:latin typeface="Oswald" panose="020B0604020202020204" charset="0"/>
              </a:rPr>
              <a:t>Hypothesis</a:t>
            </a:r>
            <a:endParaRPr lang="en-US" sz="7200" dirty="0">
              <a:solidFill>
                <a:schemeClr val="accent1"/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0FEB7-69D3-429D-A891-7A158EA33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4E31-1C79-4ACA-A606-E6A2F30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1006608"/>
            <a:ext cx="3876936" cy="334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18B27-139E-4A9E-88CD-B6431C91DFC7}"/>
              </a:ext>
            </a:extLst>
          </p:cNvPr>
          <p:cNvSpPr txBox="1"/>
          <p:nvPr/>
        </p:nvSpPr>
        <p:spPr>
          <a:xfrm>
            <a:off x="1454203" y="306489"/>
            <a:ext cx="623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Oswald"/>
              </a:rPr>
              <a:t>DataFrame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327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1C58B-A71B-4869-99F5-E95B817F6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A9E70-1A18-40EE-B5AC-3B043B6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91" y="402779"/>
            <a:ext cx="4757217" cy="3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CDF0-6803-41CC-969B-AF598607B516}"/>
              </a:ext>
            </a:extLst>
          </p:cNvPr>
          <p:cNvSpPr txBox="1"/>
          <p:nvPr/>
        </p:nvSpPr>
        <p:spPr>
          <a:xfrm>
            <a:off x="2282156" y="3924509"/>
            <a:ext cx="5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appears to be no correlation between average housing price and reviews left per month on Air </a:t>
            </a:r>
            <a:r>
              <a:rPr lang="en-US" b="1" dirty="0" err="1">
                <a:solidFill>
                  <a:schemeClr val="accent1"/>
                </a:solidFill>
              </a:rPr>
              <a:t>BnB</a:t>
            </a:r>
            <a:r>
              <a:rPr lang="en-US" b="1" dirty="0">
                <a:solidFill>
                  <a:schemeClr val="accent1"/>
                </a:solidFill>
              </a:rPr>
              <a:t> rentals.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5C7F-A771-470A-BAEB-CCB9D6D66BDA}"/>
              </a:ext>
            </a:extLst>
          </p:cNvPr>
          <p:cNvSpPr txBox="1"/>
          <p:nvPr/>
        </p:nvSpPr>
        <p:spPr>
          <a:xfrm>
            <a:off x="7276780" y="691563"/>
            <a:ext cx="182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0.000836.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F62C-12CB-494B-BE70-9C39520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49" y="286115"/>
            <a:ext cx="5338901" cy="35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</a:t>
            </a:r>
            <a:r>
              <a:rPr lang="en-US" sz="3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Airbnb rental 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price and the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Bonus Question</a:t>
            </a:r>
          </a:p>
        </p:txBody>
      </p:sp>
    </p:spTree>
    <p:extLst>
      <p:ext uri="{BB962C8B-B14F-4D97-AF65-F5344CB8AC3E}">
        <p14:creationId xmlns:p14="http://schemas.microsoft.com/office/powerpoint/2010/main" val="36807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1450847" y="3891427"/>
            <a:ext cx="624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F2E8-7AF0-474B-8417-3D328CCB385A}"/>
              </a:ext>
            </a:extLst>
          </p:cNvPr>
          <p:cNvSpPr txBox="1"/>
          <p:nvPr/>
        </p:nvSpPr>
        <p:spPr>
          <a:xfrm>
            <a:off x="7222992" y="706931"/>
            <a:ext cx="160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0.00191.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DB34E-57A4-4532-80FA-88EE855C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16" y="333369"/>
            <a:ext cx="5266966" cy="34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8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Company/Privately Owned </a:t>
            </a:r>
            <a:br>
              <a:rPr lang="en" dirty="0" smtClean="0"/>
            </a:br>
            <a:r>
              <a:rPr lang="en" dirty="0" smtClean="0"/>
              <a:t>vs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chemeClr val="accent2"/>
                </a:solidFill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5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 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Do </a:t>
            </a:r>
            <a:r>
              <a:rPr lang="en-US" sz="3600" dirty="0" err="1" smtClean="0"/>
              <a:t>Airbnbs</a:t>
            </a:r>
            <a:r>
              <a:rPr lang="en-US" sz="3600" dirty="0" smtClean="0"/>
              <a:t> </a:t>
            </a:r>
            <a:r>
              <a:rPr lang="en-US" sz="3600" dirty="0"/>
              <a:t>owned by a company have any affect on how the price of sold homes?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01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818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than 5 companies owned by one lister is classified as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64AF9-0302-49B2-942E-C01EACB7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84" y="659893"/>
            <a:ext cx="6771675" cy="38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Privatley Owned vs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BC0F07-37A9-4EC2-A90E-D179FA5DA5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365" y="649289"/>
          <a:ext cx="4187796" cy="3646092"/>
        </p:xfrm>
        <a:graphic>
          <a:graphicData uri="http://schemas.openxmlformats.org/drawingml/2006/table">
            <a:tbl>
              <a:tblPr/>
              <a:tblGrid>
                <a:gridCol w="1046949">
                  <a:extLst>
                    <a:ext uri="{9D8B030D-6E8A-4147-A177-3AD203B41FA5}">
                      <a16:colId xmlns:a16="http://schemas.microsoft.com/office/drawing/2014/main" val="3243493707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3060925282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2799315064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1975374086"/>
                    </a:ext>
                  </a:extLst>
                </a:gridCol>
              </a:tblGrid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Privatley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Company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Total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6409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Asheville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1691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383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2074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423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Boston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1664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3339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25788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Chicago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1813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6397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83671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Jersey 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1333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1155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2488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971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Los Angeles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23870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7666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31536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0330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Orleans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4496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1912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6408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078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York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40823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45756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88197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Pacific Grove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39219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Diego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8937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3467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12404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26654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Francisco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2069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7053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04210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Seattle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4862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6575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607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0A7569F-AB09-4CAF-B37B-22D606F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07" y="649289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42937" y="6016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 of sold homes in collective cities vs Privatley and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B3C4B-A077-401E-A1DD-46ADC4B2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37"/>
            <a:ext cx="4572000" cy="37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899167-3EFA-4ABD-A89C-AED68A40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37" y="775960"/>
            <a:ext cx="4411215" cy="34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City </a:t>
            </a:r>
            <a:r>
              <a:rPr lang="en-US" dirty="0" smtClean="0"/>
              <a:t>Comparisons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-US" dirty="0"/>
              <a:t>(New York, San Francisco, and Chicago)</a:t>
            </a:r>
            <a:r>
              <a:rPr lang="en" dirty="0"/>
              <a:t>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chemeClr val="accent2"/>
                </a:solidFill>
              </a:rPr>
              <a:t>5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73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 smtClean="0"/>
              <a:t>How do home prices in 3 cities compare with one another?</a:t>
            </a:r>
            <a:endParaRPr lang="en-US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3840-B3DE-479C-B8EB-36AF8002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-48247"/>
            <a:ext cx="7286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857-244D-49EA-999D-AD76A72F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From the visualization, we can see that New York has the most units and the most reviews but San Francisco has the highest mean and median prices.</a:t>
            </a:r>
            <a:endParaRPr lang="en-US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33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Data Considerations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More Airbnb Data Fields Required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For example, how many times a listing sold, the total revenue generated from the listing, dates when listings were sold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Only 11 Shared Cities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Only 11 cities appeared in both sets of the data. </a:t>
            </a:r>
            <a:r>
              <a:rPr lang="en-US" dirty="0" smtClean="0"/>
              <a:t>M</a:t>
            </a:r>
            <a:r>
              <a:rPr lang="en" dirty="0" smtClean="0"/>
              <a:t>ore cities would provide better clarity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More Recent Data Required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No 2021 data for either Zillow and Airbnb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52733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9456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Does </a:t>
            </a:r>
            <a:r>
              <a:rPr lang="en" sz="4800" dirty="0" smtClean="0"/>
              <a:t>Airbnb </a:t>
            </a:r>
            <a:r>
              <a:rPr lang="en" sz="4800" dirty="0"/>
              <a:t>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/>
              <a:t>About Airbnb and This Study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Airbnb is a member of the sharing economy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Controversies in the renting industry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F1B-8A3A-4860-8371-52A4F0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Starting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5B0B-9276-46E4-8DE6-AA5173F7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665800"/>
          </a:xfrm>
        </p:spPr>
        <p:txBody>
          <a:bodyPr/>
          <a:lstStyle/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Zillow real estate data: average sales price of homes by city from 2008 to the beginning of 2020</a:t>
            </a:r>
          </a:p>
          <a:p>
            <a:r>
              <a:rPr lang="en-US" sz="18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Airbnb rental 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mostly from 2020. Some properties did not have reviews left in 2020.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55FF-344F-4B87-BE40-E2A2BCE0D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7E465-315A-4E81-AE13-3F4073CF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9" y="3429840"/>
            <a:ext cx="2279905" cy="618907"/>
          </a:xfrm>
          <a:prstGeom prst="rect">
            <a:avLst/>
          </a:prstGeom>
        </p:spPr>
      </p:pic>
      <p:pic>
        <p:nvPicPr>
          <p:cNvPr id="7" name="Picture 2" descr="Airbnb logo and symbol, meaning, history, PNG">
            <a:extLst>
              <a:ext uri="{FF2B5EF4-FFF2-40B4-BE49-F238E27FC236}">
                <a16:creationId xmlns:a16="http://schemas.microsoft.com/office/drawing/2014/main" id="{7B779A47-3690-4F58-B67D-4620D545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29" y="3129763"/>
            <a:ext cx="2400025" cy="12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3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59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C32-29D9-4800-8DA8-8FAF986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9178-1FD9-4781-8288-FC1C28A5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04182"/>
            <a:ext cx="7110292" cy="2665800"/>
          </a:xfrm>
        </p:spPr>
        <p:txBody>
          <a:bodyPr/>
          <a:lstStyle/>
          <a:p>
            <a:r>
              <a:rPr lang="en-US" dirty="0"/>
              <a:t>Some dates in the </a:t>
            </a:r>
            <a:r>
              <a:rPr lang="en-US" dirty="0" err="1"/>
              <a:t>AirBnB</a:t>
            </a:r>
            <a:r>
              <a:rPr lang="en-US" dirty="0"/>
              <a:t> data set were formatted dd/mm/</a:t>
            </a:r>
            <a:r>
              <a:rPr lang="en-US" dirty="0" err="1"/>
              <a:t>yyyy</a:t>
            </a:r>
            <a:r>
              <a:rPr lang="en-US" dirty="0"/>
              <a:t> and others mm/dd/</a:t>
            </a:r>
            <a:r>
              <a:rPr lang="en-US" dirty="0" err="1"/>
              <a:t>yyyy</a:t>
            </a:r>
            <a:r>
              <a:rPr lang="en-US" dirty="0"/>
              <a:t>. The format was changed so they were all uniform and then they were converted to match the </a:t>
            </a:r>
            <a:r>
              <a:rPr lang="en-US" dirty="0" err="1"/>
              <a:t>yyyy</a:t>
            </a:r>
            <a:r>
              <a:rPr lang="en-US" dirty="0"/>
              <a:t>/mm format used in the Zillow data set.</a:t>
            </a:r>
          </a:p>
          <a:p>
            <a:r>
              <a:rPr lang="en-US" dirty="0" err="1"/>
              <a:t>AirBnB</a:t>
            </a:r>
            <a:r>
              <a:rPr lang="en-US" dirty="0"/>
              <a:t>: “New York City” was sometimes labeled simply as “New York” and we grouped them together. </a:t>
            </a:r>
          </a:p>
          <a:p>
            <a:r>
              <a:rPr lang="en-US" dirty="0"/>
              <a:t>The merged </a:t>
            </a:r>
            <a:r>
              <a:rPr lang="en-US" dirty="0" err="1"/>
              <a:t>DataFrame</a:t>
            </a:r>
            <a:r>
              <a:rPr lang="en-US" dirty="0"/>
              <a:t> was done by city and based on eleven cities that matched between the two data 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33EC-553D-402D-BC67-852CFA39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665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Airbnb Listings vs</a:t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Did the number of Airbnb listings affect the change in home sell price over a given time period?</a:t>
            </a:r>
          </a:p>
          <a:p>
            <a:pPr marL="0" lvl="0" indent="0" algn="ctr">
              <a:buNone/>
            </a:pPr>
            <a:endParaRPr lang="en-US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Listings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732817507"/>
              </p:ext>
            </p:extLst>
          </p:nvPr>
        </p:nvGraphicFramePr>
        <p:xfrm>
          <a:off x="101050" y="567143"/>
          <a:ext cx="3341806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</a:t>
                      </a:r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of Listings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2,074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3,339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6,397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2,488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31,536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6,408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45,756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12,404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7,053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6,575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27" y="515772"/>
            <a:ext cx="4327198" cy="3602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1974</Words>
  <Application>Microsoft Office PowerPoint</Application>
  <PresentationFormat>On-screen Show (16:9)</PresentationFormat>
  <Paragraphs>504</Paragraphs>
  <Slides>60</Slides>
  <Notes>53</Notes>
  <HiddenSlides>31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Oswald</vt:lpstr>
      <vt:lpstr>Source Sans Pro</vt:lpstr>
      <vt:lpstr>Arial</vt:lpstr>
      <vt:lpstr>Calibri</vt:lpstr>
      <vt:lpstr>Montserrat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Data Cleaning: Starting Files</vt:lpstr>
      <vt:lpstr>Data Cleaning: Challenges</vt:lpstr>
      <vt:lpstr>Number of Airbnb Listings vs Housing Prices     </vt:lpstr>
      <vt:lpstr>Hypthoesis:</vt:lpstr>
      <vt:lpstr>Airbnb Listings by City</vt:lpstr>
      <vt:lpstr>Housing Price Change by City</vt:lpstr>
      <vt:lpstr>PowerPoint Presentation</vt:lpstr>
      <vt:lpstr>Reviews per Month vs Housing Prices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Company/Privately Owned  vs Housing Prices     </vt:lpstr>
      <vt:lpstr>Hypthoesis:</vt:lpstr>
      <vt:lpstr>More than 5 companies owned by one lister is classified as company owned</vt:lpstr>
      <vt:lpstr>Count of Privatley Owned vs Company Owned</vt:lpstr>
      <vt:lpstr>Average price of sold homes in collective cities vs Privatley and Company Owned</vt:lpstr>
      <vt:lpstr>City Comparisons (New York, San Francisco, and Chicago)     </vt:lpstr>
      <vt:lpstr>Hypthoesis:</vt:lpstr>
      <vt:lpstr>PowerPoint Presentation</vt:lpstr>
      <vt:lpstr>PowerPoint Presentation</vt:lpstr>
      <vt:lpstr>Final Data Considerations</vt:lpstr>
      <vt:lpstr>THANKS!</vt:lpstr>
      <vt:lpstr>INSTRUCTIONS FOR USE</vt:lpstr>
      <vt:lpstr>PowerPoint Presentation</vt:lpstr>
      <vt:lpstr>YOU CAN ALSO SPLIT YOUR CONTENT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Niraj Khatri</cp:lastModifiedBy>
  <cp:revision>22</cp:revision>
  <dcterms:modified xsi:type="dcterms:W3CDTF">2021-05-01T13:03:56Z</dcterms:modified>
</cp:coreProperties>
</file>