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7"/>
  </p:notesMasterIdLst>
  <p:sldIdLst>
    <p:sldId id="256" r:id="rId2"/>
    <p:sldId id="288" r:id="rId3"/>
    <p:sldId id="262" r:id="rId4"/>
    <p:sldId id="261" r:id="rId5"/>
    <p:sldId id="298" r:id="rId6"/>
    <p:sldId id="299" r:id="rId7"/>
    <p:sldId id="259" r:id="rId8"/>
    <p:sldId id="258" r:id="rId9"/>
    <p:sldId id="268" r:id="rId10"/>
    <p:sldId id="296" r:id="rId11"/>
    <p:sldId id="297" r:id="rId12"/>
    <p:sldId id="306" r:id="rId13"/>
    <p:sldId id="300" r:id="rId14"/>
    <p:sldId id="301" r:id="rId15"/>
    <p:sldId id="302" r:id="rId16"/>
    <p:sldId id="303" r:id="rId17"/>
    <p:sldId id="304" r:id="rId18"/>
    <p:sldId id="305" r:id="rId19"/>
    <p:sldId id="318" r:id="rId20"/>
    <p:sldId id="319" r:id="rId21"/>
    <p:sldId id="320" r:id="rId22"/>
    <p:sldId id="321" r:id="rId23"/>
    <p:sldId id="322" r:id="rId24"/>
    <p:sldId id="310" r:id="rId25"/>
    <p:sldId id="311" r:id="rId26"/>
    <p:sldId id="307" r:id="rId27"/>
    <p:sldId id="308" r:id="rId28"/>
    <p:sldId id="309" r:id="rId29"/>
    <p:sldId id="313" r:id="rId30"/>
    <p:sldId id="314" r:id="rId31"/>
    <p:sldId id="315" r:id="rId32"/>
    <p:sldId id="316" r:id="rId33"/>
    <p:sldId id="317" r:id="rId34"/>
    <p:sldId id="312" r:id="rId35"/>
    <p:sldId id="257" r:id="rId36"/>
    <p:sldId id="260" r:id="rId37"/>
    <p:sldId id="263" r:id="rId38"/>
    <p:sldId id="265" r:id="rId39"/>
    <p:sldId id="266" r:id="rId40"/>
    <p:sldId id="267"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9" r:id="rId61"/>
    <p:sldId id="290" r:id="rId62"/>
    <p:sldId id="291" r:id="rId63"/>
    <p:sldId id="292" r:id="rId64"/>
    <p:sldId id="293" r:id="rId65"/>
    <p:sldId id="294" r:id="rId66"/>
  </p:sldIdLst>
  <p:sldSz cx="9144000" cy="5143500" type="screen16x9"/>
  <p:notesSz cx="6858000" cy="9144000"/>
  <p:embeddedFontLst>
    <p:embeddedFont>
      <p:font typeface="Source Sans Pro" panose="020B0604020202020204" charset="0"/>
      <p:regular r:id="rId68"/>
      <p:bold r:id="rId69"/>
      <p:italic r:id="rId70"/>
      <p:boldItalic r:id="rId71"/>
    </p:embeddedFont>
    <p:embeddedFont>
      <p:font typeface="Calibri" panose="020F0502020204030204" pitchFamily="34" charset="0"/>
      <p:regular r:id="rId72"/>
      <p:bold r:id="rId73"/>
      <p:italic r:id="rId74"/>
      <p:boldItalic r:id="rId75"/>
    </p:embeddedFont>
    <p:embeddedFont>
      <p:font typeface="Oswald" panose="020B0604020202020204" charset="0"/>
      <p:regular r:id="rId76"/>
      <p:bold r:id="rId77"/>
    </p:embeddedFont>
    <p:embeddedFont>
      <p:font typeface="Montserrat" panose="020B060402020202020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mills" userId="a27517193c91d1fa" providerId="LiveId" clId="{7CA3F62F-018C-4C6F-B701-9D46F39B0457}"/>
    <pc:docChg chg="modSld">
      <pc:chgData name="josh mills" userId="a27517193c91d1fa" providerId="LiveId" clId="{7CA3F62F-018C-4C6F-B701-9D46F39B0457}" dt="2021-05-01T02:16:03.515" v="3" actId="20577"/>
      <pc:docMkLst>
        <pc:docMk/>
      </pc:docMkLst>
      <pc:sldChg chg="modSp mod">
        <pc:chgData name="josh mills" userId="a27517193c91d1fa" providerId="LiveId" clId="{7CA3F62F-018C-4C6F-B701-9D46F39B0457}" dt="2021-05-01T02:16:03.515" v="3" actId="20577"/>
        <pc:sldMkLst>
          <pc:docMk/>
          <pc:sldMk cId="0" sldId="258"/>
        </pc:sldMkLst>
        <pc:spChg chg="mod">
          <ac:chgData name="josh mills" userId="a27517193c91d1fa" providerId="LiveId" clId="{7CA3F62F-018C-4C6F-B701-9D46F39B0457}" dt="2021-05-01T02:16:03.515" v="3" actId="20577"/>
          <ac:spMkLst>
            <pc:docMk/>
            <pc:sldMk cId="0" sldId="258"/>
            <ac:spMk id="4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2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87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D2228"/>
                </a:solidFill>
                <a:effectLst/>
                <a:latin typeface="Helvetica Neue"/>
              </a:rPr>
              <a:t>So before we take a look at the correlation between the two variables, we wanted to show the different types of Airbnb in the various cities . Entire home or apartment made the majority of the listings across the cities and as we can see LA And New your had the most also the shared the room was the least and again LA and new your had a reasonable about of those </a:t>
            </a:r>
            <a:r>
              <a:rPr lang="en-US" dirty="0"/>
              <a:t/>
            </a:r>
            <a:br>
              <a:rPr lang="en-US" dirty="0"/>
            </a:br>
            <a:endParaRPr lang="en-US" b="0" i="0" dirty="0">
              <a:solidFill>
                <a:srgbClr val="1D2228"/>
              </a:solidFill>
              <a:effectLst/>
              <a:latin typeface="Helvetica Neue"/>
            </a:endParaRPr>
          </a:p>
        </p:txBody>
      </p:sp>
    </p:spTree>
    <p:extLst>
      <p:ext uri="{BB962C8B-B14F-4D97-AF65-F5344CB8AC3E}">
        <p14:creationId xmlns:p14="http://schemas.microsoft.com/office/powerpoint/2010/main" val="75648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took a look at the average price of Airbnb and the average price of houses on the market. </a:t>
            </a:r>
          </a:p>
        </p:txBody>
      </p:sp>
    </p:spTree>
    <p:extLst>
      <p:ext uri="{BB962C8B-B14F-4D97-AF65-F5344CB8AC3E}">
        <p14:creationId xmlns:p14="http://schemas.microsoft.com/office/powerpoint/2010/main" val="271249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Positive correlation of .49, which is a moderate correlation. Showing there is a moderate linear relationship between the housing prices and </a:t>
            </a:r>
            <a:r>
              <a:rPr lang="en-US" dirty="0" err="1"/>
              <a:t>Aibnb</a:t>
            </a:r>
            <a:r>
              <a:rPr lang="en-US" dirty="0"/>
              <a:t> prices.</a:t>
            </a:r>
          </a:p>
          <a:p>
            <a:pPr marL="0" lvl="0" indent="0" algn="l" rtl="0">
              <a:spcBef>
                <a:spcPts val="0"/>
              </a:spcBef>
              <a:spcAft>
                <a:spcPts val="0"/>
              </a:spcAft>
              <a:buNone/>
            </a:pPr>
            <a:r>
              <a:rPr lang="en-US" dirty="0"/>
              <a:t>There is 0.49 of variability of price of Airbnb is explained by price of houses and the rest is explained in the other factors that isn’t explained in our studies</a:t>
            </a:r>
            <a:endParaRPr dirty="0"/>
          </a:p>
        </p:txBody>
      </p:sp>
    </p:spTree>
    <p:extLst>
      <p:ext uri="{BB962C8B-B14F-4D97-AF65-F5344CB8AC3E}">
        <p14:creationId xmlns:p14="http://schemas.microsoft.com/office/powerpoint/2010/main" val="3448435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13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177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23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5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27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83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23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Entire home/apt - Majority / shared room- least(LA &amp; New </a:t>
            </a:r>
            <a:r>
              <a:rPr lang="en-US"/>
              <a:t>York)</a:t>
            </a:r>
            <a:endParaRPr dirty="0"/>
          </a:p>
        </p:txBody>
      </p:sp>
    </p:spTree>
    <p:extLst>
      <p:ext uri="{BB962C8B-B14F-4D97-AF65-F5344CB8AC3E}">
        <p14:creationId xmlns:p14="http://schemas.microsoft.com/office/powerpoint/2010/main" val="2310054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681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271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624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d566ac1d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cd566ac1d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cd566ac1d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d566ac1d1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d566ac1d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cd566ac1d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cd566ac1d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cd566ac1d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cd566ac1d1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cd566ac1d1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cd566ac1d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cd566ac1d1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cd566ac1d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cd566ac1d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cd566ac1d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851dafd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851dafd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73d5cce05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73d5cce05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96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25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hyperlink" Target="https://www.fontsquirrel.com/fonts/source-sans-pro"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Airbnb and the Housing Market  </a:t>
            </a:r>
            <a:endParaRPr dirty="0"/>
          </a:p>
        </p:txBody>
      </p:sp>
      <p:pic>
        <p:nvPicPr>
          <p:cNvPr id="1030" name="Picture 6" descr="Airbnb Logo Download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8" y="2805671"/>
            <a:ext cx="1925015" cy="2069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54" y="566250"/>
            <a:ext cx="4325112" cy="3591288"/>
          </a:xfrm>
          <a:prstGeom prst="rect">
            <a:avLst/>
          </a:prstGeom>
        </p:spPr>
      </p:pic>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Housing Price Change by City</a:t>
            </a:r>
            <a:endParaRPr dirty="0"/>
          </a:p>
        </p:txBody>
      </p:sp>
      <p:graphicFrame>
        <p:nvGraphicFramePr>
          <p:cNvPr id="579" name="Google Shape;579;p25"/>
          <p:cNvGraphicFramePr/>
          <p:nvPr>
            <p:extLst>
              <p:ext uri="{D42A27DB-BD31-4B8C-83A1-F6EECF244321}">
                <p14:modId xmlns:p14="http://schemas.microsoft.com/office/powerpoint/2010/main" val="3577831349"/>
              </p:ext>
            </p:extLst>
          </p:nvPr>
        </p:nvGraphicFramePr>
        <p:xfrm>
          <a:off x="101052" y="566250"/>
          <a:ext cx="3341804" cy="3703310"/>
        </p:xfrm>
        <a:graphic>
          <a:graphicData uri="http://schemas.openxmlformats.org/drawingml/2006/table">
            <a:tbl>
              <a:tblPr>
                <a:noFill/>
                <a:tableStyleId>{891A1956-3D7E-41C0-9DF7-105A978C6925}</a:tableStyleId>
              </a:tblPr>
              <a:tblGrid>
                <a:gridCol w="1670902">
                  <a:extLst>
                    <a:ext uri="{9D8B030D-6E8A-4147-A177-3AD203B41FA5}">
                      <a16:colId xmlns:a16="http://schemas.microsoft.com/office/drawing/2014/main" val="20000"/>
                    </a:ext>
                  </a:extLst>
                </a:gridCol>
                <a:gridCol w="1670902">
                  <a:extLst>
                    <a:ext uri="{9D8B030D-6E8A-4147-A177-3AD203B41FA5}">
                      <a16:colId xmlns:a16="http://schemas.microsoft.com/office/drawing/2014/main" val="20001"/>
                    </a:ext>
                  </a:extLst>
                </a:gridCol>
              </a:tblGrid>
              <a:tr h="240220">
                <a:tc>
                  <a:txBody>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City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400" b="1" dirty="0">
                          <a:solidFill>
                            <a:srgbClr val="FFFFFF"/>
                          </a:solidFill>
                          <a:latin typeface="Source Sans Pro"/>
                          <a:ea typeface="Source Sans Pro"/>
                          <a:cs typeface="Source Sans Pro"/>
                          <a:sym typeface="Source Sans Pro"/>
                        </a:rPr>
                        <a:t>% Change</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40220">
                <a:tc>
                  <a:txBody>
                    <a:bodyPr/>
                    <a:lstStyle/>
                    <a:p>
                      <a:pPr algn="r" fontAlgn="ctr"/>
                      <a:r>
                        <a:rPr lang="en-US" b="1" dirty="0">
                          <a:effectLst/>
                        </a:rPr>
                        <a:t>Asheville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51.36%</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240220">
                <a:tc>
                  <a:txBody>
                    <a:bodyPr/>
                    <a:lstStyle/>
                    <a:p>
                      <a:pPr algn="r" fontAlgn="ctr"/>
                      <a:r>
                        <a:rPr lang="en-US" b="1">
                          <a:effectLst/>
                        </a:rPr>
                        <a:t>Boston</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31.30%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68670631"/>
                  </a:ext>
                </a:extLst>
              </a:tr>
              <a:tr h="240220">
                <a:tc>
                  <a:txBody>
                    <a:bodyPr/>
                    <a:lstStyle/>
                    <a:p>
                      <a:pPr algn="r" fontAlgn="ctr"/>
                      <a:r>
                        <a:rPr lang="en-US" b="1">
                          <a:effectLst/>
                        </a:rPr>
                        <a:t>Chicago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48.00%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3546238236"/>
                  </a:ext>
                </a:extLst>
              </a:tr>
              <a:tr h="240220">
                <a:tc>
                  <a:txBody>
                    <a:bodyPr/>
                    <a:lstStyle/>
                    <a:p>
                      <a:pPr algn="r" fontAlgn="ctr"/>
                      <a:r>
                        <a:rPr lang="en-US" b="1" dirty="0">
                          <a:effectLst/>
                        </a:rPr>
                        <a:t>Jersey City</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110.82%</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17578682"/>
                  </a:ext>
                </a:extLst>
              </a:tr>
              <a:tr h="240220">
                <a:tc>
                  <a:txBody>
                    <a:bodyPr/>
                    <a:lstStyle/>
                    <a:p>
                      <a:pPr algn="r" fontAlgn="ctr"/>
                      <a:r>
                        <a:rPr lang="en-US" b="1">
                          <a:effectLst/>
                        </a:rPr>
                        <a:t>Los Angeles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60.06%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45375269"/>
                  </a:ext>
                </a:extLst>
              </a:tr>
              <a:tr h="240220">
                <a:tc>
                  <a:txBody>
                    <a:bodyPr/>
                    <a:lstStyle/>
                    <a:p>
                      <a:pPr algn="r" fontAlgn="ctr"/>
                      <a:r>
                        <a:rPr lang="en-US" b="1">
                          <a:effectLst/>
                        </a:rPr>
                        <a:t>New Orleans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20.71%</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472929100"/>
                  </a:ext>
                </a:extLst>
              </a:tr>
              <a:tr h="240220">
                <a:tc>
                  <a:txBody>
                    <a:bodyPr/>
                    <a:lstStyle/>
                    <a:p>
                      <a:pPr algn="r" fontAlgn="ctr"/>
                      <a:r>
                        <a:rPr lang="en-US" b="1">
                          <a:effectLst/>
                        </a:rPr>
                        <a:t>New York</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19.07%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99924526"/>
                  </a:ext>
                </a:extLst>
              </a:tr>
              <a:tr h="240220">
                <a:tc>
                  <a:txBody>
                    <a:bodyPr/>
                    <a:lstStyle/>
                    <a:p>
                      <a:pPr algn="r" fontAlgn="ctr"/>
                      <a:r>
                        <a:rPr lang="en-US" b="1">
                          <a:effectLst/>
                        </a:rPr>
                        <a:t>Pacific Grove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78.80%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884091783"/>
                  </a:ext>
                </a:extLst>
              </a:tr>
              <a:tr h="240220">
                <a:tc>
                  <a:txBody>
                    <a:bodyPr/>
                    <a:lstStyle/>
                    <a:p>
                      <a:pPr algn="r" fontAlgn="ctr"/>
                      <a:r>
                        <a:rPr lang="en-US" b="1">
                          <a:effectLst/>
                        </a:rPr>
                        <a:t>San Diego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105.07%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2545658423"/>
                  </a:ext>
                </a:extLst>
              </a:tr>
              <a:tr h="240220">
                <a:tc>
                  <a:txBody>
                    <a:bodyPr/>
                    <a:lstStyle/>
                    <a:p>
                      <a:pPr algn="r" fontAlgn="ctr"/>
                      <a:r>
                        <a:rPr lang="en-US" b="1">
                          <a:effectLst/>
                        </a:rPr>
                        <a:t>San Francisco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85.29%</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240220">
                <a:tc>
                  <a:txBody>
                    <a:bodyPr/>
                    <a:lstStyle/>
                    <a:p>
                      <a:pPr algn="r" fontAlgn="ctr"/>
                      <a:r>
                        <a:rPr lang="en-US" b="1">
                          <a:effectLst/>
                        </a:rPr>
                        <a:t>Seattle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algn="r" fontAlgn="ctr"/>
                      <a:r>
                        <a:rPr lang="en-US" dirty="0">
                          <a:effectLst/>
                        </a:rPr>
                        <a:t>51.36%</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11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75" y="0"/>
            <a:ext cx="5487650" cy="3658433"/>
          </a:xfrm>
          <a:prstGeom prst="rect">
            <a:avLst/>
          </a:prstGeom>
        </p:spPr>
      </p:pic>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r>
              <a:rPr lang="en-US" b="1" dirty="0">
                <a:solidFill>
                  <a:srgbClr val="00CEF6"/>
                </a:solidFill>
              </a:rPr>
              <a:t>From the given data, it appears that the Airbnb listing count has little to no effect on the change in housing prices over multiple years</a:t>
            </a:r>
            <a:endParaRPr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3" name="Google Shape;659;p31"/>
          <p:cNvSpPr txBox="1">
            <a:spLocks/>
          </p:cNvSpPr>
          <p:nvPr/>
        </p:nvSpPr>
        <p:spPr>
          <a:xfrm>
            <a:off x="6906491" y="393908"/>
            <a:ext cx="1780309" cy="51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00CEF6"/>
                </a:solidFill>
              </a:rPr>
              <a:t>The correlation between both factors is .06</a:t>
            </a:r>
          </a:p>
        </p:txBody>
      </p:sp>
    </p:spTree>
    <p:extLst>
      <p:ext uri="{BB962C8B-B14F-4D97-AF65-F5344CB8AC3E}">
        <p14:creationId xmlns:p14="http://schemas.microsoft.com/office/powerpoint/2010/main" val="420379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Reviews per Month</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3498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Was there any correlation between average housing price and the </a:t>
            </a:r>
            <a:r>
              <a:rPr lang="en-US" sz="3600" dirty="0" smtClean="0">
                <a:latin typeface="Source Sans Pro" panose="020B0503030403020204" pitchFamily="34" charset="0"/>
                <a:ea typeface="Source Sans Pro" panose="020B0503030403020204" pitchFamily="34" charset="0"/>
              </a:rPr>
              <a:t>Airbnb reviews </a:t>
            </a:r>
            <a:r>
              <a:rPr lang="en-US" sz="3600" dirty="0">
                <a:latin typeface="Source Sans Pro" panose="020B0503030403020204" pitchFamily="34" charset="0"/>
                <a:ea typeface="Source Sans Pro" panose="020B0503030403020204" pitchFamily="34" charset="0"/>
              </a:rPr>
              <a:t>left per month in each city?</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smtClean="0">
                <a:solidFill>
                  <a:schemeClr val="accent1"/>
                </a:solidFill>
                <a:latin typeface="Oswald" panose="020B0604020202020204" charset="0"/>
              </a:rPr>
              <a:t>Hypothesis</a:t>
            </a:r>
            <a:endParaRPr lang="en-US" sz="7200" dirty="0">
              <a:solidFill>
                <a:schemeClr val="accent1"/>
              </a:solidFill>
              <a:latin typeface="Oswald" panose="020B0604020202020204" charset="0"/>
            </a:endParaRPr>
          </a:p>
        </p:txBody>
      </p:sp>
    </p:spTree>
    <p:extLst>
      <p:ext uri="{BB962C8B-B14F-4D97-AF65-F5344CB8AC3E}">
        <p14:creationId xmlns:p14="http://schemas.microsoft.com/office/powerpoint/2010/main" val="183345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10FEB7-69D3-429D-A891-7A158EA33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416B4E31-1C79-4ACA-A606-E6A2F30363A1}"/>
              </a:ext>
            </a:extLst>
          </p:cNvPr>
          <p:cNvPicPr>
            <a:picLocks noChangeAspect="1"/>
          </p:cNvPicPr>
          <p:nvPr/>
        </p:nvPicPr>
        <p:blipFill>
          <a:blip r:embed="rId2"/>
          <a:stretch>
            <a:fillRect/>
          </a:stretch>
        </p:blipFill>
        <p:spPr>
          <a:xfrm>
            <a:off x="2633532" y="1006608"/>
            <a:ext cx="3876936" cy="3347337"/>
          </a:xfrm>
          <a:prstGeom prst="rect">
            <a:avLst/>
          </a:prstGeom>
        </p:spPr>
      </p:pic>
      <p:sp>
        <p:nvSpPr>
          <p:cNvPr id="8" name="TextBox 7">
            <a:extLst>
              <a:ext uri="{FF2B5EF4-FFF2-40B4-BE49-F238E27FC236}">
                <a16:creationId xmlns:a16="http://schemas.microsoft.com/office/drawing/2014/main" id="{11118B27-139E-4A9E-88CD-B6431C91DFC7}"/>
              </a:ext>
            </a:extLst>
          </p:cNvPr>
          <p:cNvSpPr txBox="1"/>
          <p:nvPr/>
        </p:nvSpPr>
        <p:spPr>
          <a:xfrm>
            <a:off x="1454203" y="306489"/>
            <a:ext cx="6235594" cy="646331"/>
          </a:xfrm>
          <a:prstGeom prst="rect">
            <a:avLst/>
          </a:prstGeom>
          <a:noFill/>
        </p:spPr>
        <p:txBody>
          <a:bodyPr wrap="square">
            <a:spAutoFit/>
          </a:bodyPr>
          <a:lstStyle/>
          <a:p>
            <a:pPr algn="ctr"/>
            <a:r>
              <a:rPr kumimoji="0" lang="en-US" sz="3600" b="1" i="0" u="none" strike="noStrike" kern="0" cap="none" spc="0" normalizeH="0" baseline="0" noProof="0" dirty="0" err="1">
                <a:ln>
                  <a:noFill/>
                </a:ln>
                <a:solidFill>
                  <a:srgbClr val="00CEF6"/>
                </a:solidFill>
                <a:effectLst/>
                <a:uLnTx/>
                <a:uFillTx/>
                <a:latin typeface="Oswald"/>
                <a:sym typeface="Oswald"/>
              </a:rPr>
              <a:t>DataFrame</a:t>
            </a:r>
            <a:endParaRPr kumimoji="0" lang="en-US" sz="3600" b="1" i="0" u="none" strike="noStrike" kern="0" cap="none" spc="0" normalizeH="0" baseline="0" noProof="0" dirty="0">
              <a:ln>
                <a:noFill/>
              </a:ln>
              <a:solidFill>
                <a:srgbClr val="00CEF6"/>
              </a:solidFill>
              <a:effectLst/>
              <a:uLnTx/>
              <a:uFillTx/>
              <a:latin typeface="Oswald"/>
              <a:sym typeface="Oswald"/>
            </a:endParaRPr>
          </a:p>
        </p:txBody>
      </p:sp>
    </p:spTree>
    <p:extLst>
      <p:ext uri="{BB962C8B-B14F-4D97-AF65-F5344CB8AC3E}">
        <p14:creationId xmlns:p14="http://schemas.microsoft.com/office/powerpoint/2010/main" val="43272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D1C58B-A71B-4869-99F5-E95B817F6C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0" name="Picture 9">
            <a:extLst>
              <a:ext uri="{FF2B5EF4-FFF2-40B4-BE49-F238E27FC236}">
                <a16:creationId xmlns:a16="http://schemas.microsoft.com/office/drawing/2014/main" id="{4A2A9E70-1A18-40EE-B5AC-3B043B6BFE84}"/>
              </a:ext>
            </a:extLst>
          </p:cNvPr>
          <p:cNvPicPr>
            <a:picLocks noChangeAspect="1"/>
          </p:cNvPicPr>
          <p:nvPr/>
        </p:nvPicPr>
        <p:blipFill>
          <a:blip r:embed="rId2"/>
          <a:stretch>
            <a:fillRect/>
          </a:stretch>
        </p:blipFill>
        <p:spPr>
          <a:xfrm>
            <a:off x="2193391" y="402779"/>
            <a:ext cx="4757217" cy="3991926"/>
          </a:xfrm>
          <a:prstGeom prst="rect">
            <a:avLst/>
          </a:prstGeom>
        </p:spPr>
      </p:pic>
    </p:spTree>
    <p:extLst>
      <p:ext uri="{BB962C8B-B14F-4D97-AF65-F5344CB8AC3E}">
        <p14:creationId xmlns:p14="http://schemas.microsoft.com/office/powerpoint/2010/main" val="222378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219CCDF0-6803-41CC-969B-AF598607B516}"/>
              </a:ext>
            </a:extLst>
          </p:cNvPr>
          <p:cNvSpPr txBox="1"/>
          <p:nvPr/>
        </p:nvSpPr>
        <p:spPr>
          <a:xfrm>
            <a:off x="2282156" y="3924509"/>
            <a:ext cx="5701553" cy="523220"/>
          </a:xfrm>
          <a:prstGeom prst="rect">
            <a:avLst/>
          </a:prstGeom>
          <a:noFill/>
        </p:spPr>
        <p:txBody>
          <a:bodyPr wrap="square" rtlCol="0">
            <a:spAutoFit/>
          </a:bodyPr>
          <a:lstStyle/>
          <a:p>
            <a:r>
              <a:rPr lang="en-US" b="1" dirty="0">
                <a:solidFill>
                  <a:schemeClr val="accent1"/>
                </a:solidFill>
              </a:rPr>
              <a:t>There appears to be no correlation between average housing price and reviews left per month on </a:t>
            </a:r>
            <a:r>
              <a:rPr lang="en-US" b="1" dirty="0" smtClean="0">
                <a:solidFill>
                  <a:schemeClr val="accent1"/>
                </a:solidFill>
              </a:rPr>
              <a:t>Airbnb rentals</a:t>
            </a:r>
            <a:r>
              <a:rPr lang="en-US" b="1" dirty="0">
                <a:solidFill>
                  <a:schemeClr val="accent1"/>
                </a:solidFill>
              </a:rPr>
              <a:t>.</a:t>
            </a:r>
          </a:p>
        </p:txBody>
      </p:sp>
      <p:sp>
        <p:nvSpPr>
          <p:cNvPr id="2" name="TextBox 1">
            <a:extLst>
              <a:ext uri="{FF2B5EF4-FFF2-40B4-BE49-F238E27FC236}">
                <a16:creationId xmlns:a16="http://schemas.microsoft.com/office/drawing/2014/main" id="{6ED25C7F-A771-470A-BAEB-CCB9D6D66BDA}"/>
              </a:ext>
            </a:extLst>
          </p:cNvPr>
          <p:cNvSpPr txBox="1"/>
          <p:nvPr/>
        </p:nvSpPr>
        <p:spPr>
          <a:xfrm>
            <a:off x="7276780" y="691563"/>
            <a:ext cx="1828695" cy="523220"/>
          </a:xfrm>
          <a:prstGeom prst="rect">
            <a:avLst/>
          </a:prstGeom>
          <a:noFill/>
        </p:spPr>
        <p:txBody>
          <a:bodyPr wrap="square" rtlCol="0">
            <a:spAutoFit/>
          </a:bodyPr>
          <a:lstStyle/>
          <a:p>
            <a:r>
              <a:rPr lang="en-US" b="1" dirty="0">
                <a:solidFill>
                  <a:schemeClr val="accent1"/>
                </a:solidFill>
                <a:latin typeface="Source Sans Pro" panose="020B0503030403020204" pitchFamily="34" charset="0"/>
                <a:ea typeface="Source Sans Pro" panose="020B0503030403020204" pitchFamily="34" charset="0"/>
              </a:rPr>
              <a:t>The r-squared value is: 0.000836.</a:t>
            </a:r>
          </a:p>
        </p:txBody>
      </p:sp>
      <p:pic>
        <p:nvPicPr>
          <p:cNvPr id="4" name="Picture 3">
            <a:extLst>
              <a:ext uri="{FF2B5EF4-FFF2-40B4-BE49-F238E27FC236}">
                <a16:creationId xmlns:a16="http://schemas.microsoft.com/office/drawing/2014/main" id="{A037F62C-12CB-494B-BE70-9C3952016EF9}"/>
              </a:ext>
            </a:extLst>
          </p:cNvPr>
          <p:cNvPicPr>
            <a:picLocks noChangeAspect="1"/>
          </p:cNvPicPr>
          <p:nvPr/>
        </p:nvPicPr>
        <p:blipFill>
          <a:blip r:embed="rId3"/>
          <a:stretch>
            <a:fillRect/>
          </a:stretch>
        </p:blipFill>
        <p:spPr>
          <a:xfrm>
            <a:off x="1902549" y="286115"/>
            <a:ext cx="5338901" cy="3540534"/>
          </a:xfrm>
          <a:prstGeom prst="rect">
            <a:avLst/>
          </a:prstGeom>
        </p:spPr>
      </p:pic>
    </p:spTree>
    <p:extLst>
      <p:ext uri="{BB962C8B-B14F-4D97-AF65-F5344CB8AC3E}">
        <p14:creationId xmlns:p14="http://schemas.microsoft.com/office/powerpoint/2010/main" val="199963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Was there any correlation between </a:t>
            </a:r>
            <a:r>
              <a:rPr lang="en-US" sz="3600" dirty="0" smtClean="0">
                <a:latin typeface="Source Sans Pro" panose="020B0503030403020204" pitchFamily="34" charset="0"/>
                <a:ea typeface="Source Sans Pro" panose="020B0503030403020204" pitchFamily="34" charset="0"/>
              </a:rPr>
              <a:t>Airbnb rental </a:t>
            </a:r>
            <a:r>
              <a:rPr lang="en-US" sz="3600" dirty="0">
                <a:latin typeface="Source Sans Pro" panose="020B0503030403020204" pitchFamily="34" charset="0"/>
                <a:ea typeface="Source Sans Pro" panose="020B0503030403020204" pitchFamily="34" charset="0"/>
              </a:rPr>
              <a:t>price and the reviews left per month in each city?</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a:solidFill>
                  <a:schemeClr val="accent1"/>
                </a:solidFill>
                <a:latin typeface="Oswald" panose="020B0604020202020204" charset="0"/>
              </a:rPr>
              <a:t>Bonus Question</a:t>
            </a:r>
          </a:p>
        </p:txBody>
      </p:sp>
    </p:spTree>
    <p:extLst>
      <p:ext uri="{BB962C8B-B14F-4D97-AF65-F5344CB8AC3E}">
        <p14:creationId xmlns:p14="http://schemas.microsoft.com/office/powerpoint/2010/main" val="36807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Box 5">
            <a:extLst>
              <a:ext uri="{FF2B5EF4-FFF2-40B4-BE49-F238E27FC236}">
                <a16:creationId xmlns:a16="http://schemas.microsoft.com/office/drawing/2014/main" id="{156E9F51-BEF4-47F5-B993-C274C841C2D4}"/>
              </a:ext>
            </a:extLst>
          </p:cNvPr>
          <p:cNvSpPr txBox="1"/>
          <p:nvPr/>
        </p:nvSpPr>
        <p:spPr>
          <a:xfrm>
            <a:off x="1450847" y="3891427"/>
            <a:ext cx="6242304" cy="307777"/>
          </a:xfrm>
          <a:prstGeom prst="rect">
            <a:avLst/>
          </a:prstGeom>
          <a:noFill/>
        </p:spPr>
        <p:txBody>
          <a:bodyPr wrap="square">
            <a:spAutoFit/>
          </a:bodyPr>
          <a:lstStyle/>
          <a:p>
            <a:pPr algn="ctr"/>
            <a:r>
              <a:rPr lang="en-US" b="1" dirty="0">
                <a:solidFill>
                  <a:schemeClr val="accent1"/>
                </a:solidFill>
                <a:latin typeface="Source Sans Pro" panose="020B0503030403020204" pitchFamily="34" charset="0"/>
                <a:ea typeface="Source Sans Pro" panose="020B0503030403020204" pitchFamily="34" charset="0"/>
              </a:rPr>
              <a:t>There is a strong, negative, nonlinear association between the two variables.</a:t>
            </a:r>
          </a:p>
        </p:txBody>
      </p:sp>
      <p:sp>
        <p:nvSpPr>
          <p:cNvPr id="3" name="TextBox 2">
            <a:extLst>
              <a:ext uri="{FF2B5EF4-FFF2-40B4-BE49-F238E27FC236}">
                <a16:creationId xmlns:a16="http://schemas.microsoft.com/office/drawing/2014/main" id="{559DF2E8-7AF0-474B-8417-3D328CCB385A}"/>
              </a:ext>
            </a:extLst>
          </p:cNvPr>
          <p:cNvSpPr txBox="1"/>
          <p:nvPr/>
        </p:nvSpPr>
        <p:spPr>
          <a:xfrm>
            <a:off x="7222992" y="706931"/>
            <a:ext cx="1605963" cy="738664"/>
          </a:xfrm>
          <a:prstGeom prst="rect">
            <a:avLst/>
          </a:prstGeom>
          <a:noFill/>
        </p:spPr>
        <p:txBody>
          <a:bodyPr wrap="square" rtlCol="0">
            <a:spAutoFit/>
          </a:bodyPr>
          <a:lstStyle/>
          <a:p>
            <a:r>
              <a:rPr lang="en-US" b="1" dirty="0">
                <a:solidFill>
                  <a:schemeClr val="accent1"/>
                </a:solidFill>
                <a:latin typeface="Source Sans Pro" panose="020B0503030403020204" pitchFamily="34" charset="0"/>
                <a:ea typeface="Source Sans Pro" panose="020B0503030403020204" pitchFamily="34" charset="0"/>
              </a:rPr>
              <a:t>The r-squared value is: 0.00191.</a:t>
            </a:r>
          </a:p>
          <a:p>
            <a:endParaRPr lang="en-US" dirty="0"/>
          </a:p>
        </p:txBody>
      </p:sp>
      <p:pic>
        <p:nvPicPr>
          <p:cNvPr id="7" name="Picture 6">
            <a:extLst>
              <a:ext uri="{FF2B5EF4-FFF2-40B4-BE49-F238E27FC236}">
                <a16:creationId xmlns:a16="http://schemas.microsoft.com/office/drawing/2014/main" id="{80EDB34E-57A4-4532-80FA-88EE855C70FB}"/>
              </a:ext>
            </a:extLst>
          </p:cNvPr>
          <p:cNvPicPr>
            <a:picLocks noChangeAspect="1"/>
          </p:cNvPicPr>
          <p:nvPr/>
        </p:nvPicPr>
        <p:blipFill>
          <a:blip r:embed="rId2"/>
          <a:stretch>
            <a:fillRect/>
          </a:stretch>
        </p:blipFill>
        <p:spPr>
          <a:xfrm>
            <a:off x="1938516" y="333369"/>
            <a:ext cx="5266966" cy="3484995"/>
          </a:xfrm>
          <a:prstGeom prst="rect">
            <a:avLst/>
          </a:prstGeom>
        </p:spPr>
      </p:pic>
    </p:spTree>
    <p:extLst>
      <p:ext uri="{BB962C8B-B14F-4D97-AF65-F5344CB8AC3E}">
        <p14:creationId xmlns:p14="http://schemas.microsoft.com/office/powerpoint/2010/main" val="329408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lvl="0" algn="l"/>
            <a:r>
              <a:rPr lang="en" dirty="0" smtClean="0"/>
              <a:t>Airbnb Listing Price </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29049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A1 TEAM MEMBERS</a:t>
            </a:r>
            <a:endParaRPr dirty="0"/>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17" name="Google Shape;917;p45"/>
          <p:cNvSpPr txBox="1"/>
          <p:nvPr/>
        </p:nvSpPr>
        <p:spPr>
          <a:xfrm>
            <a:off x="3031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Source Sans Pro"/>
                <a:ea typeface="Source Sans Pro"/>
                <a:cs typeface="Source Sans Pro"/>
                <a:sym typeface="Source Sans Pro"/>
              </a:rPr>
              <a:t>Niraj Khatri</a:t>
            </a:r>
            <a:endParaRPr dirty="0">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sp>
        <p:nvSpPr>
          <p:cNvPr id="919" name="Google Shape;919;p45"/>
          <p:cNvSpPr txBox="1"/>
          <p:nvPr/>
        </p:nvSpPr>
        <p:spPr>
          <a:xfrm>
            <a:off x="2031667"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Clay Bazzle</a:t>
            </a:r>
            <a:endParaRPr dirty="0">
              <a:latin typeface="Source Sans Pro"/>
              <a:ea typeface="Source Sans Pro"/>
              <a:cs typeface="Source Sans Pro"/>
              <a:sym typeface="Source Sans Pro"/>
            </a:endParaRPr>
          </a:p>
        </p:txBody>
      </p:sp>
      <p:sp>
        <p:nvSpPr>
          <p:cNvPr id="921" name="Google Shape;921;p45"/>
          <p:cNvSpPr txBox="1"/>
          <p:nvPr/>
        </p:nvSpPr>
        <p:spPr>
          <a:xfrm>
            <a:off x="3760184"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Grace Arhin</a:t>
            </a:r>
            <a:endParaRPr dirty="0">
              <a:latin typeface="Source Sans Pro"/>
              <a:ea typeface="Source Sans Pro"/>
              <a:cs typeface="Source Sans Pro"/>
              <a:sym typeface="Source Sans Pro"/>
            </a:endParaRPr>
          </a:p>
        </p:txBody>
      </p:sp>
      <p:sp>
        <p:nvSpPr>
          <p:cNvPr id="923" name="Google Shape;923;p45"/>
          <p:cNvSpPr txBox="1"/>
          <p:nvPr/>
        </p:nvSpPr>
        <p:spPr>
          <a:xfrm>
            <a:off x="5488701"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Josh Mills</a:t>
            </a:r>
            <a:r>
              <a:rPr lang="en" dirty="0">
                <a:latin typeface="Source Sans Pro"/>
                <a:ea typeface="Source Sans Pro"/>
                <a:cs typeface="Source Sans Pro"/>
                <a:sym typeface="Source Sans Pro"/>
              </a:rPr>
              <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pic>
        <p:nvPicPr>
          <p:cNvPr id="2050" name="Picture 2" descr="Profile photo for 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18"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3" name="Google Shape;923;p45"/>
          <p:cNvSpPr txBox="1"/>
          <p:nvPr/>
        </p:nvSpPr>
        <p:spPr>
          <a:xfrm>
            <a:off x="7217218"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Ting Jennings</a:t>
            </a:r>
            <a:endParaRPr dirty="0">
              <a:latin typeface="Source Sans Pro"/>
              <a:ea typeface="Source Sans Pro"/>
              <a:cs typeface="Source Sans Pro"/>
              <a:sym typeface="Source Sans Pro"/>
            </a:endParaRPr>
          </a:p>
        </p:txBody>
      </p:sp>
      <p:pic>
        <p:nvPicPr>
          <p:cNvPr id="2052" name="Picture 4" descr="Profile photo for Grace Arh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816"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Profile photo for Clay Bazz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5337" y="1565632"/>
            <a:ext cx="1371599"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Profile photo for Josh Mill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2296" y="1565632"/>
            <a:ext cx="144201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857"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Does the Price of houses in a particular city have a direct correlation to the price of  </a:t>
            </a:r>
            <a:r>
              <a:rPr lang="en-US" sz="3600" dirty="0" smtClean="0">
                <a:latin typeface="Source Sans Pro" panose="020B0503030403020204" pitchFamily="34" charset="0"/>
                <a:ea typeface="Source Sans Pro" panose="020B0503030403020204" pitchFamily="34" charset="0"/>
              </a:rPr>
              <a:t>Airbnb </a:t>
            </a:r>
            <a:r>
              <a:rPr lang="en-US" sz="3600" dirty="0" smtClean="0">
                <a:latin typeface="Source Sans Pro" panose="020B0503030403020204" pitchFamily="34" charset="0"/>
                <a:ea typeface="Source Sans Pro" panose="020B0503030403020204" pitchFamily="34" charset="0"/>
              </a:rPr>
              <a:t>?</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smtClean="0">
                <a:solidFill>
                  <a:schemeClr val="accent1"/>
                </a:solidFill>
                <a:latin typeface="Oswald" panose="020B0604020202020204" charset="0"/>
              </a:rPr>
              <a:t>Hypothesis</a:t>
            </a:r>
            <a:endParaRPr lang="en-US" sz="7200" dirty="0">
              <a:solidFill>
                <a:schemeClr val="accent1"/>
              </a:solidFill>
              <a:latin typeface="Oswald" panose="020B0604020202020204" charset="0"/>
            </a:endParaRPr>
          </a:p>
        </p:txBody>
      </p:sp>
    </p:spTree>
    <p:extLst>
      <p:ext uri="{BB962C8B-B14F-4D97-AF65-F5344CB8AC3E}">
        <p14:creationId xmlns:p14="http://schemas.microsoft.com/office/powerpoint/2010/main" val="239080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C75F2125-B526-4ECB-AF21-911E43260C56}"/>
              </a:ext>
            </a:extLst>
          </p:cNvPr>
          <p:cNvPicPr>
            <a:picLocks noChangeAspect="1"/>
          </p:cNvPicPr>
          <p:nvPr/>
        </p:nvPicPr>
        <p:blipFill>
          <a:blip r:embed="rId3"/>
          <a:stretch>
            <a:fillRect/>
          </a:stretch>
        </p:blipFill>
        <p:spPr>
          <a:xfrm>
            <a:off x="334171" y="413688"/>
            <a:ext cx="8251721" cy="4316123"/>
          </a:xfrm>
          <a:prstGeom prst="rect">
            <a:avLst/>
          </a:prstGeom>
        </p:spPr>
      </p:pic>
      <p:sp>
        <p:nvSpPr>
          <p:cNvPr id="6" name="Rectangle 5">
            <a:extLst>
              <a:ext uri="{FF2B5EF4-FFF2-40B4-BE49-F238E27FC236}">
                <a16:creationId xmlns:a16="http://schemas.microsoft.com/office/drawing/2014/main" id="{0C3DDECC-3419-442F-BDA4-55AE2E741E08}"/>
              </a:ext>
            </a:extLst>
          </p:cNvPr>
          <p:cNvSpPr/>
          <p:nvPr/>
        </p:nvSpPr>
        <p:spPr>
          <a:xfrm>
            <a:off x="1268986" y="87118"/>
            <a:ext cx="7221895" cy="32657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Airbnb Room Types</a:t>
            </a:r>
          </a:p>
        </p:txBody>
      </p:sp>
    </p:spTree>
    <p:extLst>
      <p:ext uri="{BB962C8B-B14F-4D97-AF65-F5344CB8AC3E}">
        <p14:creationId xmlns:p14="http://schemas.microsoft.com/office/powerpoint/2010/main" val="2283529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a:extLst>
              <a:ext uri="{FF2B5EF4-FFF2-40B4-BE49-F238E27FC236}">
                <a16:creationId xmlns:a16="http://schemas.microsoft.com/office/drawing/2014/main" id="{9859C8D3-37D5-477A-84A5-A21EE9226E27}"/>
              </a:ext>
            </a:extLst>
          </p:cNvPr>
          <p:cNvPicPr>
            <a:picLocks noChangeAspect="1"/>
          </p:cNvPicPr>
          <p:nvPr/>
        </p:nvPicPr>
        <p:blipFill>
          <a:blip r:embed="rId3"/>
          <a:stretch>
            <a:fillRect/>
          </a:stretch>
        </p:blipFill>
        <p:spPr>
          <a:xfrm>
            <a:off x="110612" y="224356"/>
            <a:ext cx="4992329" cy="4089547"/>
          </a:xfrm>
          <a:prstGeom prst="rect">
            <a:avLst/>
          </a:prstGeom>
        </p:spPr>
      </p:pic>
      <p:pic>
        <p:nvPicPr>
          <p:cNvPr id="8" name="Picture 7">
            <a:extLst>
              <a:ext uri="{FF2B5EF4-FFF2-40B4-BE49-F238E27FC236}">
                <a16:creationId xmlns:a16="http://schemas.microsoft.com/office/drawing/2014/main" id="{17D40D90-8B48-4E98-BF1A-2F03AB5A9FB5}"/>
              </a:ext>
            </a:extLst>
          </p:cNvPr>
          <p:cNvPicPr>
            <a:picLocks noChangeAspect="1"/>
          </p:cNvPicPr>
          <p:nvPr/>
        </p:nvPicPr>
        <p:blipFill>
          <a:blip r:embed="rId4"/>
          <a:stretch>
            <a:fillRect/>
          </a:stretch>
        </p:blipFill>
        <p:spPr>
          <a:xfrm>
            <a:off x="4750594" y="152253"/>
            <a:ext cx="4282794" cy="4161650"/>
          </a:xfrm>
          <a:prstGeom prst="rect">
            <a:avLst/>
          </a:prstGeom>
        </p:spPr>
      </p:pic>
    </p:spTree>
    <p:extLst>
      <p:ext uri="{BB962C8B-B14F-4D97-AF65-F5344CB8AC3E}">
        <p14:creationId xmlns:p14="http://schemas.microsoft.com/office/powerpoint/2010/main" val="91166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825256" y="3547622"/>
            <a:ext cx="521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Do Housing Prices in Each City Correlate to </a:t>
            </a:r>
            <a:r>
              <a:rPr lang="en" dirty="0"/>
              <a:t>the Prices of </a:t>
            </a:r>
            <a:r>
              <a:rPr lang="en" sz="3600" dirty="0" smtClean="0"/>
              <a:t>Airbnb</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Picture 2">
            <a:extLst>
              <a:ext uri="{FF2B5EF4-FFF2-40B4-BE49-F238E27FC236}">
                <a16:creationId xmlns:a16="http://schemas.microsoft.com/office/drawing/2014/main" id="{09D21C0E-B986-4BC1-8A71-937B72AA128A}"/>
              </a:ext>
            </a:extLst>
          </p:cNvPr>
          <p:cNvPicPr>
            <a:picLocks noChangeAspect="1"/>
          </p:cNvPicPr>
          <p:nvPr/>
        </p:nvPicPr>
        <p:blipFill>
          <a:blip r:embed="rId3"/>
          <a:stretch>
            <a:fillRect/>
          </a:stretch>
        </p:blipFill>
        <p:spPr>
          <a:xfrm>
            <a:off x="1569895" y="205338"/>
            <a:ext cx="6382340" cy="1687756"/>
          </a:xfrm>
          <a:prstGeom prst="rect">
            <a:avLst/>
          </a:prstGeom>
        </p:spPr>
      </p:pic>
    </p:spTree>
    <p:extLst>
      <p:ext uri="{BB962C8B-B14F-4D97-AF65-F5344CB8AC3E}">
        <p14:creationId xmlns:p14="http://schemas.microsoft.com/office/powerpoint/2010/main" val="82700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Company/Privately Owned </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99154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lvl="0" indent="0" algn="ctr">
              <a:buNone/>
            </a:pPr>
            <a:r>
              <a:rPr lang="en-US" sz="3600" dirty="0"/>
              <a:t>Do </a:t>
            </a:r>
            <a:r>
              <a:rPr lang="en-US" sz="3600" dirty="0" err="1" smtClean="0"/>
              <a:t>Airbnbs</a:t>
            </a:r>
            <a:r>
              <a:rPr lang="en-US" sz="3600" dirty="0" smtClean="0"/>
              <a:t> </a:t>
            </a:r>
            <a:r>
              <a:rPr lang="en-US" sz="3600" dirty="0"/>
              <a:t>owned by a company have any affect on how the price of sold homes?</a:t>
            </a:r>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45001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8186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More than 5 companies owned by one lister is classified as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1026" name="Picture 2">
            <a:extLst>
              <a:ext uri="{FF2B5EF4-FFF2-40B4-BE49-F238E27FC236}">
                <a16:creationId xmlns:a16="http://schemas.microsoft.com/office/drawing/2014/main" id="{EB864AF9-0302-49B2-942E-C01EACB7A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984" y="659893"/>
            <a:ext cx="6771675" cy="382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74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Count of Privatley Owned vs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4" name="Table 3">
            <a:extLst>
              <a:ext uri="{FF2B5EF4-FFF2-40B4-BE49-F238E27FC236}">
                <a16:creationId xmlns:a16="http://schemas.microsoft.com/office/drawing/2014/main" id="{89BC0F07-37A9-4EC2-A90E-D179FA5DA528}"/>
              </a:ext>
            </a:extLst>
          </p:cNvPr>
          <p:cNvGraphicFramePr>
            <a:graphicFrameLocks noGrp="1"/>
          </p:cNvGraphicFramePr>
          <p:nvPr>
            <p:extLst/>
          </p:nvPr>
        </p:nvGraphicFramePr>
        <p:xfrm>
          <a:off x="161365" y="649289"/>
          <a:ext cx="4187796" cy="3646092"/>
        </p:xfrm>
        <a:graphic>
          <a:graphicData uri="http://schemas.openxmlformats.org/drawingml/2006/table">
            <a:tbl>
              <a:tblPr/>
              <a:tblGrid>
                <a:gridCol w="1046949">
                  <a:extLst>
                    <a:ext uri="{9D8B030D-6E8A-4147-A177-3AD203B41FA5}">
                      <a16:colId xmlns:a16="http://schemas.microsoft.com/office/drawing/2014/main" val="3243493707"/>
                    </a:ext>
                  </a:extLst>
                </a:gridCol>
                <a:gridCol w="1046949">
                  <a:extLst>
                    <a:ext uri="{9D8B030D-6E8A-4147-A177-3AD203B41FA5}">
                      <a16:colId xmlns:a16="http://schemas.microsoft.com/office/drawing/2014/main" val="3060925282"/>
                    </a:ext>
                  </a:extLst>
                </a:gridCol>
                <a:gridCol w="1046949">
                  <a:extLst>
                    <a:ext uri="{9D8B030D-6E8A-4147-A177-3AD203B41FA5}">
                      <a16:colId xmlns:a16="http://schemas.microsoft.com/office/drawing/2014/main" val="2799315064"/>
                    </a:ext>
                  </a:extLst>
                </a:gridCol>
                <a:gridCol w="1046949">
                  <a:extLst>
                    <a:ext uri="{9D8B030D-6E8A-4147-A177-3AD203B41FA5}">
                      <a16:colId xmlns:a16="http://schemas.microsoft.com/office/drawing/2014/main" val="1975374086"/>
                    </a:ext>
                  </a:extLst>
                </a:gridCol>
              </a:tblGrid>
              <a:tr h="303841">
                <a:tc>
                  <a:txBody>
                    <a:bodyPr/>
                    <a:lstStyle/>
                    <a:p>
                      <a:pPr algn="r" fontAlgn="ctr"/>
                      <a:r>
                        <a:rPr lang="en-US" sz="700" b="1">
                          <a:effectLst/>
                        </a:rPr>
                        <a:t>City</a:t>
                      </a:r>
                    </a:p>
                  </a:txBody>
                  <a:tcPr marL="48062" marR="48062" marT="24031" marB="24031" anchor="ctr">
                    <a:lnL>
                      <a:noFill/>
                    </a:lnL>
                    <a:lnR>
                      <a:noFill/>
                    </a:lnR>
                    <a:lnT>
                      <a:noFill/>
                    </a:lnT>
                    <a:lnB>
                      <a:noFill/>
                    </a:lnB>
                  </a:tcPr>
                </a:tc>
                <a:tc>
                  <a:txBody>
                    <a:bodyPr/>
                    <a:lstStyle/>
                    <a:p>
                      <a:pPr algn="r" fontAlgn="ctr"/>
                      <a:r>
                        <a:rPr lang="en-US" sz="700" b="1">
                          <a:effectLst/>
                        </a:rPr>
                        <a:t>Privatley Owned</a:t>
                      </a:r>
                    </a:p>
                  </a:txBody>
                  <a:tcPr marL="48062" marR="48062" marT="24031" marB="24031" anchor="ctr">
                    <a:lnL>
                      <a:noFill/>
                    </a:lnL>
                    <a:lnR>
                      <a:noFill/>
                    </a:lnR>
                    <a:lnT>
                      <a:noFill/>
                    </a:lnT>
                    <a:lnB>
                      <a:noFill/>
                    </a:lnB>
                  </a:tcPr>
                </a:tc>
                <a:tc>
                  <a:txBody>
                    <a:bodyPr/>
                    <a:lstStyle/>
                    <a:p>
                      <a:pPr algn="r" fontAlgn="ctr"/>
                      <a:r>
                        <a:rPr lang="en-US" sz="700" b="1">
                          <a:effectLst/>
                        </a:rPr>
                        <a:t>Company Owned</a:t>
                      </a:r>
                    </a:p>
                  </a:txBody>
                  <a:tcPr marL="48062" marR="48062" marT="24031" marB="24031" anchor="ctr">
                    <a:lnL>
                      <a:noFill/>
                    </a:lnL>
                    <a:lnR>
                      <a:noFill/>
                    </a:lnR>
                    <a:lnT>
                      <a:noFill/>
                    </a:lnT>
                    <a:lnB>
                      <a:noFill/>
                    </a:lnB>
                  </a:tcPr>
                </a:tc>
                <a:tc>
                  <a:txBody>
                    <a:bodyPr/>
                    <a:lstStyle/>
                    <a:p>
                      <a:pPr algn="r" fontAlgn="ctr"/>
                      <a:r>
                        <a:rPr lang="en-US" sz="700" b="1">
                          <a:effectLst/>
                        </a:rPr>
                        <a:t>Total</a:t>
                      </a:r>
                    </a:p>
                  </a:txBody>
                  <a:tcPr marL="48062" marR="48062" marT="24031" marB="24031" anchor="ctr">
                    <a:lnL>
                      <a:noFill/>
                    </a:lnL>
                    <a:lnR>
                      <a:noFill/>
                    </a:lnR>
                    <a:lnT>
                      <a:noFill/>
                    </a:lnT>
                    <a:lnB>
                      <a:noFill/>
                    </a:lnB>
                  </a:tcPr>
                </a:tc>
                <a:extLst>
                  <a:ext uri="{0D108BD9-81ED-4DB2-BD59-A6C34878D82A}">
                    <a16:rowId xmlns:a16="http://schemas.microsoft.com/office/drawing/2014/main" val="2757364092"/>
                  </a:ext>
                </a:extLst>
              </a:tr>
              <a:tr h="303841">
                <a:tc>
                  <a:txBody>
                    <a:bodyPr/>
                    <a:lstStyle/>
                    <a:p>
                      <a:pPr algn="r" fontAlgn="ctr"/>
                      <a:r>
                        <a:rPr lang="en-US" sz="700">
                          <a:effectLst/>
                        </a:rPr>
                        <a:t>Asheville</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1691</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383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2074</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698334232"/>
                  </a:ext>
                </a:extLst>
              </a:tr>
              <a:tr h="303841">
                <a:tc>
                  <a:txBody>
                    <a:bodyPr/>
                    <a:lstStyle/>
                    <a:p>
                      <a:pPr algn="r" fontAlgn="ctr"/>
                      <a:r>
                        <a:rPr lang="en-US" sz="700">
                          <a:effectLst/>
                        </a:rPr>
                        <a:t>Boston</a:t>
                      </a:r>
                    </a:p>
                  </a:txBody>
                  <a:tcPr marL="48062" marR="48062" marT="24031" marB="24031" anchor="ctr">
                    <a:lnL>
                      <a:noFill/>
                    </a:lnL>
                    <a:lnR>
                      <a:noFill/>
                    </a:lnR>
                    <a:lnT>
                      <a:noFill/>
                    </a:lnT>
                    <a:lnB>
                      <a:noFill/>
                    </a:lnB>
                  </a:tcPr>
                </a:tc>
                <a:tc>
                  <a:txBody>
                    <a:bodyPr/>
                    <a:lstStyle/>
                    <a:p>
                      <a:pPr algn="r" fontAlgn="ctr"/>
                      <a:r>
                        <a:rPr lang="en-US" sz="700">
                          <a:effectLst/>
                        </a:rPr>
                        <a:t>1675</a:t>
                      </a:r>
                    </a:p>
                  </a:txBody>
                  <a:tcPr marL="48062" marR="48062" marT="24031" marB="24031" anchor="ctr">
                    <a:lnL>
                      <a:noFill/>
                    </a:lnL>
                    <a:lnR>
                      <a:noFill/>
                    </a:lnR>
                    <a:lnT>
                      <a:noFill/>
                    </a:lnT>
                    <a:lnB>
                      <a:noFill/>
                    </a:lnB>
                  </a:tcPr>
                </a:tc>
                <a:tc>
                  <a:txBody>
                    <a:bodyPr/>
                    <a:lstStyle/>
                    <a:p>
                      <a:pPr algn="r" fontAlgn="ctr"/>
                      <a:r>
                        <a:rPr lang="en-US" sz="700">
                          <a:effectLst/>
                        </a:rPr>
                        <a:t>1664</a:t>
                      </a:r>
                    </a:p>
                  </a:txBody>
                  <a:tcPr marL="48062" marR="48062" marT="24031" marB="24031" anchor="ctr">
                    <a:lnL>
                      <a:noFill/>
                    </a:lnL>
                    <a:lnR>
                      <a:noFill/>
                    </a:lnR>
                    <a:lnT>
                      <a:noFill/>
                    </a:lnT>
                    <a:lnB>
                      <a:noFill/>
                    </a:lnB>
                  </a:tcPr>
                </a:tc>
                <a:tc>
                  <a:txBody>
                    <a:bodyPr/>
                    <a:lstStyle/>
                    <a:p>
                      <a:pPr algn="r" fontAlgn="ctr"/>
                      <a:r>
                        <a:rPr lang="en-US" sz="700">
                          <a:effectLst/>
                        </a:rPr>
                        <a:t>3339</a:t>
                      </a:r>
                    </a:p>
                  </a:txBody>
                  <a:tcPr marL="48062" marR="48062" marT="24031" marB="24031" anchor="ctr">
                    <a:lnL>
                      <a:noFill/>
                    </a:lnL>
                    <a:lnR>
                      <a:noFill/>
                    </a:lnR>
                    <a:lnT>
                      <a:noFill/>
                    </a:lnT>
                    <a:lnB>
                      <a:noFill/>
                    </a:lnB>
                  </a:tcPr>
                </a:tc>
                <a:extLst>
                  <a:ext uri="{0D108BD9-81ED-4DB2-BD59-A6C34878D82A}">
                    <a16:rowId xmlns:a16="http://schemas.microsoft.com/office/drawing/2014/main" val="1254425788"/>
                  </a:ext>
                </a:extLst>
              </a:tr>
              <a:tr h="303841">
                <a:tc>
                  <a:txBody>
                    <a:bodyPr/>
                    <a:lstStyle/>
                    <a:p>
                      <a:pPr algn="r" fontAlgn="ctr"/>
                      <a:r>
                        <a:rPr lang="en-US" sz="700">
                          <a:effectLst/>
                        </a:rPr>
                        <a:t>Chicago</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4584</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1813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6397</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564383671"/>
                  </a:ext>
                </a:extLst>
              </a:tr>
              <a:tr h="303841">
                <a:tc>
                  <a:txBody>
                    <a:bodyPr/>
                    <a:lstStyle/>
                    <a:p>
                      <a:pPr algn="r" fontAlgn="ctr"/>
                      <a:r>
                        <a:rPr lang="en-US" sz="700">
                          <a:effectLst/>
                        </a:rPr>
                        <a:t>Jersey City</a:t>
                      </a:r>
                    </a:p>
                  </a:txBody>
                  <a:tcPr marL="48062" marR="48062" marT="24031" marB="24031" anchor="ctr">
                    <a:lnL>
                      <a:noFill/>
                    </a:lnL>
                    <a:lnR>
                      <a:noFill/>
                    </a:lnR>
                    <a:lnT>
                      <a:noFill/>
                    </a:lnT>
                    <a:lnB>
                      <a:noFill/>
                    </a:lnB>
                  </a:tcPr>
                </a:tc>
                <a:tc>
                  <a:txBody>
                    <a:bodyPr/>
                    <a:lstStyle/>
                    <a:p>
                      <a:pPr algn="r" fontAlgn="ctr"/>
                      <a:r>
                        <a:rPr lang="en-US" sz="700">
                          <a:effectLst/>
                        </a:rPr>
                        <a:t>1333</a:t>
                      </a:r>
                    </a:p>
                  </a:txBody>
                  <a:tcPr marL="48062" marR="48062" marT="24031" marB="24031" anchor="ctr">
                    <a:lnL>
                      <a:noFill/>
                    </a:lnL>
                    <a:lnR>
                      <a:noFill/>
                    </a:lnR>
                    <a:lnT>
                      <a:noFill/>
                    </a:lnT>
                    <a:lnB>
                      <a:noFill/>
                    </a:lnB>
                  </a:tcPr>
                </a:tc>
                <a:tc>
                  <a:txBody>
                    <a:bodyPr/>
                    <a:lstStyle/>
                    <a:p>
                      <a:pPr algn="r" fontAlgn="ctr"/>
                      <a:r>
                        <a:rPr lang="en-US" sz="700">
                          <a:effectLst/>
                        </a:rPr>
                        <a:t>1155</a:t>
                      </a:r>
                    </a:p>
                  </a:txBody>
                  <a:tcPr marL="48062" marR="48062" marT="24031" marB="24031" anchor="ctr">
                    <a:lnL>
                      <a:noFill/>
                    </a:lnL>
                    <a:lnR>
                      <a:noFill/>
                    </a:lnR>
                    <a:lnT>
                      <a:noFill/>
                    </a:lnT>
                    <a:lnB>
                      <a:noFill/>
                    </a:lnB>
                  </a:tcPr>
                </a:tc>
                <a:tc>
                  <a:txBody>
                    <a:bodyPr/>
                    <a:lstStyle/>
                    <a:p>
                      <a:pPr algn="r" fontAlgn="ctr"/>
                      <a:r>
                        <a:rPr lang="en-US" sz="700">
                          <a:effectLst/>
                        </a:rPr>
                        <a:t>2488</a:t>
                      </a:r>
                    </a:p>
                  </a:txBody>
                  <a:tcPr marL="48062" marR="48062" marT="24031" marB="24031" anchor="ctr">
                    <a:lnL>
                      <a:noFill/>
                    </a:lnL>
                    <a:lnR>
                      <a:noFill/>
                    </a:lnR>
                    <a:lnT>
                      <a:noFill/>
                    </a:lnT>
                    <a:lnB>
                      <a:noFill/>
                    </a:lnB>
                  </a:tcPr>
                </a:tc>
                <a:extLst>
                  <a:ext uri="{0D108BD9-81ED-4DB2-BD59-A6C34878D82A}">
                    <a16:rowId xmlns:a16="http://schemas.microsoft.com/office/drawing/2014/main" val="4191059713"/>
                  </a:ext>
                </a:extLst>
              </a:tr>
              <a:tr h="303841">
                <a:tc>
                  <a:txBody>
                    <a:bodyPr/>
                    <a:lstStyle/>
                    <a:p>
                      <a:pPr algn="r" fontAlgn="ctr"/>
                      <a:r>
                        <a:rPr lang="en-US" sz="700">
                          <a:effectLst/>
                        </a:rPr>
                        <a:t>Los Angeles</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23870</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7666</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31536</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811103302"/>
                  </a:ext>
                </a:extLst>
              </a:tr>
              <a:tr h="303841">
                <a:tc>
                  <a:txBody>
                    <a:bodyPr/>
                    <a:lstStyle/>
                    <a:p>
                      <a:pPr algn="r" fontAlgn="ctr"/>
                      <a:r>
                        <a:rPr lang="en-US" sz="700">
                          <a:effectLst/>
                        </a:rPr>
                        <a:t>New Orleans</a:t>
                      </a:r>
                    </a:p>
                  </a:txBody>
                  <a:tcPr marL="48062" marR="48062" marT="24031" marB="24031" anchor="ctr">
                    <a:lnL>
                      <a:noFill/>
                    </a:lnL>
                    <a:lnR>
                      <a:noFill/>
                    </a:lnR>
                    <a:lnT>
                      <a:noFill/>
                    </a:lnT>
                    <a:lnB>
                      <a:noFill/>
                    </a:lnB>
                  </a:tcPr>
                </a:tc>
                <a:tc>
                  <a:txBody>
                    <a:bodyPr/>
                    <a:lstStyle/>
                    <a:p>
                      <a:pPr algn="r" fontAlgn="ctr"/>
                      <a:r>
                        <a:rPr lang="en-US" sz="700">
                          <a:effectLst/>
                        </a:rPr>
                        <a:t>4496</a:t>
                      </a:r>
                    </a:p>
                  </a:txBody>
                  <a:tcPr marL="48062" marR="48062" marT="24031" marB="24031" anchor="ctr">
                    <a:lnL>
                      <a:noFill/>
                    </a:lnL>
                    <a:lnR>
                      <a:noFill/>
                    </a:lnR>
                    <a:lnT>
                      <a:noFill/>
                    </a:lnT>
                    <a:lnB>
                      <a:noFill/>
                    </a:lnB>
                  </a:tcPr>
                </a:tc>
                <a:tc>
                  <a:txBody>
                    <a:bodyPr/>
                    <a:lstStyle/>
                    <a:p>
                      <a:pPr algn="r" fontAlgn="ctr"/>
                      <a:r>
                        <a:rPr lang="en-US" sz="700">
                          <a:effectLst/>
                        </a:rPr>
                        <a:t>1912</a:t>
                      </a:r>
                    </a:p>
                  </a:txBody>
                  <a:tcPr marL="48062" marR="48062" marT="24031" marB="24031" anchor="ctr">
                    <a:lnL>
                      <a:noFill/>
                    </a:lnL>
                    <a:lnR>
                      <a:noFill/>
                    </a:lnR>
                    <a:lnT>
                      <a:noFill/>
                    </a:lnT>
                    <a:lnB>
                      <a:noFill/>
                    </a:lnB>
                  </a:tcPr>
                </a:tc>
                <a:tc>
                  <a:txBody>
                    <a:bodyPr/>
                    <a:lstStyle/>
                    <a:p>
                      <a:pPr algn="r" fontAlgn="ctr"/>
                      <a:r>
                        <a:rPr lang="en-US" sz="700">
                          <a:effectLst/>
                        </a:rPr>
                        <a:t>6408</a:t>
                      </a:r>
                    </a:p>
                  </a:txBody>
                  <a:tcPr marL="48062" marR="48062" marT="24031" marB="24031" anchor="ctr">
                    <a:lnL>
                      <a:noFill/>
                    </a:lnL>
                    <a:lnR>
                      <a:noFill/>
                    </a:lnR>
                    <a:lnT>
                      <a:noFill/>
                    </a:lnT>
                    <a:lnB>
                      <a:noFill/>
                    </a:lnB>
                  </a:tcPr>
                </a:tc>
                <a:extLst>
                  <a:ext uri="{0D108BD9-81ED-4DB2-BD59-A6C34878D82A}">
                    <a16:rowId xmlns:a16="http://schemas.microsoft.com/office/drawing/2014/main" val="1957950783"/>
                  </a:ext>
                </a:extLst>
              </a:tr>
              <a:tr h="303841">
                <a:tc>
                  <a:txBody>
                    <a:bodyPr/>
                    <a:lstStyle/>
                    <a:p>
                      <a:pPr algn="r" fontAlgn="ctr"/>
                      <a:r>
                        <a:rPr lang="en-US" sz="700">
                          <a:effectLst/>
                        </a:rPr>
                        <a:t>New York</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40823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4933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45756</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713788197"/>
                  </a:ext>
                </a:extLst>
              </a:tr>
              <a:tr h="303841">
                <a:tc>
                  <a:txBody>
                    <a:bodyPr/>
                    <a:lstStyle/>
                    <a:p>
                      <a:pPr algn="r" fontAlgn="ctr"/>
                      <a:r>
                        <a:rPr lang="en-US" sz="700">
                          <a:effectLst/>
                        </a:rPr>
                        <a:t>Pacific Grove</a:t>
                      </a:r>
                    </a:p>
                  </a:txBody>
                  <a:tcPr marL="48062" marR="48062" marT="24031" marB="24031" anchor="ctr">
                    <a:lnL>
                      <a:noFill/>
                    </a:lnL>
                    <a:lnR>
                      <a:noFill/>
                    </a:lnR>
                    <a:lnT>
                      <a:noFill/>
                    </a:lnT>
                    <a:lnB>
                      <a:noFill/>
                    </a:lnB>
                  </a:tcPr>
                </a:tc>
                <a:tc>
                  <a:txBody>
                    <a:bodyPr/>
                    <a:lstStyle/>
                    <a:p>
                      <a:pPr algn="r" fontAlgn="ctr"/>
                      <a:r>
                        <a:rPr lang="en-US" sz="700">
                          <a:effectLst/>
                        </a:rPr>
                        <a:t>120</a:t>
                      </a:r>
                    </a:p>
                  </a:txBody>
                  <a:tcPr marL="48062" marR="48062" marT="24031" marB="24031" anchor="ctr">
                    <a:lnL>
                      <a:noFill/>
                    </a:lnL>
                    <a:lnR>
                      <a:noFill/>
                    </a:lnR>
                    <a:lnT>
                      <a:noFill/>
                    </a:lnT>
                    <a:lnB>
                      <a:noFill/>
                    </a:lnB>
                  </a:tcPr>
                </a:tc>
                <a:tc>
                  <a:txBody>
                    <a:bodyPr/>
                    <a:lstStyle/>
                    <a:p>
                      <a:pPr algn="r" fontAlgn="ctr"/>
                      <a:r>
                        <a:rPr lang="en-US" sz="700">
                          <a:effectLst/>
                        </a:rPr>
                        <a:t>59</a:t>
                      </a:r>
                    </a:p>
                  </a:txBody>
                  <a:tcPr marL="48062" marR="48062" marT="24031" marB="24031" anchor="ctr">
                    <a:lnL>
                      <a:noFill/>
                    </a:lnL>
                    <a:lnR>
                      <a:noFill/>
                    </a:lnR>
                    <a:lnT>
                      <a:noFill/>
                    </a:lnT>
                    <a:lnB>
                      <a:noFill/>
                    </a:lnB>
                  </a:tcPr>
                </a:tc>
                <a:tc>
                  <a:txBody>
                    <a:bodyPr/>
                    <a:lstStyle/>
                    <a:p>
                      <a:pPr algn="r" fontAlgn="ctr"/>
                      <a:r>
                        <a:rPr lang="en-US" sz="700">
                          <a:effectLst/>
                        </a:rPr>
                        <a:t>179</a:t>
                      </a:r>
                    </a:p>
                  </a:txBody>
                  <a:tcPr marL="48062" marR="48062" marT="24031" marB="24031" anchor="ctr">
                    <a:lnL>
                      <a:noFill/>
                    </a:lnL>
                    <a:lnR>
                      <a:noFill/>
                    </a:lnR>
                    <a:lnT>
                      <a:noFill/>
                    </a:lnT>
                    <a:lnB>
                      <a:noFill/>
                    </a:lnB>
                  </a:tcPr>
                </a:tc>
                <a:extLst>
                  <a:ext uri="{0D108BD9-81ED-4DB2-BD59-A6C34878D82A}">
                    <a16:rowId xmlns:a16="http://schemas.microsoft.com/office/drawing/2014/main" val="2138139219"/>
                  </a:ext>
                </a:extLst>
              </a:tr>
              <a:tr h="303841">
                <a:tc>
                  <a:txBody>
                    <a:bodyPr/>
                    <a:lstStyle/>
                    <a:p>
                      <a:pPr algn="r" fontAlgn="ctr"/>
                      <a:r>
                        <a:rPr lang="en-US" sz="700">
                          <a:effectLst/>
                        </a:rPr>
                        <a:t>San Diego</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8937</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3467</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12404</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610026654"/>
                  </a:ext>
                </a:extLst>
              </a:tr>
              <a:tr h="303841">
                <a:tc>
                  <a:txBody>
                    <a:bodyPr/>
                    <a:lstStyle/>
                    <a:p>
                      <a:pPr algn="r" fontAlgn="ctr"/>
                      <a:r>
                        <a:rPr lang="en-US" sz="700">
                          <a:effectLst/>
                        </a:rPr>
                        <a:t>San Francisco</a:t>
                      </a:r>
                    </a:p>
                  </a:txBody>
                  <a:tcPr marL="48062" marR="48062" marT="24031" marB="24031" anchor="ctr">
                    <a:lnL>
                      <a:noFill/>
                    </a:lnL>
                    <a:lnR>
                      <a:noFill/>
                    </a:lnR>
                    <a:lnT>
                      <a:noFill/>
                    </a:lnT>
                    <a:lnB>
                      <a:noFill/>
                    </a:lnB>
                  </a:tcPr>
                </a:tc>
                <a:tc>
                  <a:txBody>
                    <a:bodyPr/>
                    <a:lstStyle/>
                    <a:p>
                      <a:pPr algn="r" fontAlgn="ctr"/>
                      <a:r>
                        <a:rPr lang="en-US" sz="700">
                          <a:effectLst/>
                        </a:rPr>
                        <a:t>4984</a:t>
                      </a:r>
                    </a:p>
                  </a:txBody>
                  <a:tcPr marL="48062" marR="48062" marT="24031" marB="24031" anchor="ctr">
                    <a:lnL>
                      <a:noFill/>
                    </a:lnL>
                    <a:lnR>
                      <a:noFill/>
                    </a:lnR>
                    <a:lnT>
                      <a:noFill/>
                    </a:lnT>
                    <a:lnB>
                      <a:noFill/>
                    </a:lnB>
                  </a:tcPr>
                </a:tc>
                <a:tc>
                  <a:txBody>
                    <a:bodyPr/>
                    <a:lstStyle/>
                    <a:p>
                      <a:pPr algn="r" fontAlgn="ctr"/>
                      <a:r>
                        <a:rPr lang="en-US" sz="700">
                          <a:effectLst/>
                        </a:rPr>
                        <a:t>2069</a:t>
                      </a:r>
                    </a:p>
                  </a:txBody>
                  <a:tcPr marL="48062" marR="48062" marT="24031" marB="24031" anchor="ctr">
                    <a:lnL>
                      <a:noFill/>
                    </a:lnL>
                    <a:lnR>
                      <a:noFill/>
                    </a:lnR>
                    <a:lnT>
                      <a:noFill/>
                    </a:lnT>
                    <a:lnB>
                      <a:noFill/>
                    </a:lnB>
                  </a:tcPr>
                </a:tc>
                <a:tc>
                  <a:txBody>
                    <a:bodyPr/>
                    <a:lstStyle/>
                    <a:p>
                      <a:pPr algn="r" fontAlgn="ctr"/>
                      <a:r>
                        <a:rPr lang="en-US" sz="700">
                          <a:effectLst/>
                        </a:rPr>
                        <a:t>7053</a:t>
                      </a:r>
                    </a:p>
                  </a:txBody>
                  <a:tcPr marL="48062" marR="48062" marT="24031" marB="24031" anchor="ctr">
                    <a:lnL>
                      <a:noFill/>
                    </a:lnL>
                    <a:lnR>
                      <a:noFill/>
                    </a:lnR>
                    <a:lnT>
                      <a:noFill/>
                    </a:lnT>
                    <a:lnB>
                      <a:noFill/>
                    </a:lnB>
                  </a:tcPr>
                </a:tc>
                <a:extLst>
                  <a:ext uri="{0D108BD9-81ED-4DB2-BD59-A6C34878D82A}">
                    <a16:rowId xmlns:a16="http://schemas.microsoft.com/office/drawing/2014/main" val="692004210"/>
                  </a:ext>
                </a:extLst>
              </a:tr>
              <a:tr h="303841">
                <a:tc>
                  <a:txBody>
                    <a:bodyPr/>
                    <a:lstStyle/>
                    <a:p>
                      <a:pPr algn="r" fontAlgn="ctr"/>
                      <a:r>
                        <a:rPr lang="en-US" sz="700" dirty="0">
                          <a:effectLst/>
                        </a:rPr>
                        <a:t>Seattle</a:t>
                      </a:r>
                    </a:p>
                  </a:txBody>
                  <a:tcPr marL="48062" marR="48062" marT="24031" marB="24031" anchor="ctr">
                    <a:lnL>
                      <a:noFill/>
                    </a:lnL>
                    <a:lnR>
                      <a:noFill/>
                    </a:lnR>
                    <a:lnT>
                      <a:noFill/>
                    </a:lnT>
                    <a:lnB>
                      <a:noFill/>
                    </a:lnB>
                  </a:tcPr>
                </a:tc>
                <a:tc>
                  <a:txBody>
                    <a:bodyPr/>
                    <a:lstStyle/>
                    <a:p>
                      <a:pPr algn="r" fontAlgn="ctr"/>
                      <a:r>
                        <a:rPr lang="en-US" sz="700">
                          <a:effectLst/>
                        </a:rPr>
                        <a:t>4862</a:t>
                      </a:r>
                    </a:p>
                  </a:txBody>
                  <a:tcPr marL="48062" marR="48062" marT="24031" marB="24031" anchor="ctr">
                    <a:lnL>
                      <a:noFill/>
                    </a:lnL>
                    <a:lnR>
                      <a:noFill/>
                    </a:lnR>
                    <a:lnT>
                      <a:noFill/>
                    </a:lnT>
                    <a:lnB>
                      <a:noFill/>
                    </a:lnB>
                  </a:tcPr>
                </a:tc>
                <a:tc>
                  <a:txBody>
                    <a:bodyPr/>
                    <a:lstStyle/>
                    <a:p>
                      <a:pPr algn="r" fontAlgn="ctr"/>
                      <a:r>
                        <a:rPr lang="en-US" sz="700">
                          <a:effectLst/>
                        </a:rPr>
                        <a:t>1713</a:t>
                      </a:r>
                    </a:p>
                  </a:txBody>
                  <a:tcPr marL="48062" marR="48062" marT="24031" marB="24031" anchor="ctr">
                    <a:lnL>
                      <a:noFill/>
                    </a:lnL>
                    <a:lnR>
                      <a:noFill/>
                    </a:lnR>
                    <a:lnT>
                      <a:noFill/>
                    </a:lnT>
                    <a:lnB>
                      <a:noFill/>
                    </a:lnB>
                  </a:tcPr>
                </a:tc>
                <a:tc>
                  <a:txBody>
                    <a:bodyPr/>
                    <a:lstStyle/>
                    <a:p>
                      <a:pPr algn="r" fontAlgn="ctr"/>
                      <a:r>
                        <a:rPr lang="en-US" sz="700" dirty="0">
                          <a:effectLst/>
                        </a:rPr>
                        <a:t>6575</a:t>
                      </a:r>
                    </a:p>
                  </a:txBody>
                  <a:tcPr marL="48062" marR="48062" marT="24031" marB="24031" anchor="ctr">
                    <a:lnL>
                      <a:noFill/>
                    </a:lnL>
                    <a:lnR>
                      <a:noFill/>
                    </a:lnR>
                    <a:lnT>
                      <a:noFill/>
                    </a:lnT>
                    <a:lnB>
                      <a:noFill/>
                    </a:lnB>
                  </a:tcPr>
                </a:tc>
                <a:extLst>
                  <a:ext uri="{0D108BD9-81ED-4DB2-BD59-A6C34878D82A}">
                    <a16:rowId xmlns:a16="http://schemas.microsoft.com/office/drawing/2014/main" val="1996060726"/>
                  </a:ext>
                </a:extLst>
              </a:tr>
            </a:tbl>
          </a:graphicData>
        </a:graphic>
      </p:graphicFrame>
      <p:pic>
        <p:nvPicPr>
          <p:cNvPr id="2050" name="Picture 2">
            <a:extLst>
              <a:ext uri="{FF2B5EF4-FFF2-40B4-BE49-F238E27FC236}">
                <a16:creationId xmlns:a16="http://schemas.microsoft.com/office/drawing/2014/main" id="{A0A7569F-AB09-4CAF-B37B-22D606F7E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007" y="649289"/>
            <a:ext cx="4863993" cy="378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2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42937" y="6016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Average price of sold homes in collective cities vs Privatley and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074" name="Picture 2">
            <a:extLst>
              <a:ext uri="{FF2B5EF4-FFF2-40B4-BE49-F238E27FC236}">
                <a16:creationId xmlns:a16="http://schemas.microsoft.com/office/drawing/2014/main" id="{1FCB3C4B-A077-401E-A1DD-46ADC4B2A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9937"/>
            <a:ext cx="4572000" cy="37282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899167-3EFA-4ABD-A89C-AED68A400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237" y="775960"/>
            <a:ext cx="4411215" cy="343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59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lvl="0" algn="l"/>
            <a:r>
              <a:rPr lang="en-US" dirty="0"/>
              <a:t>City </a:t>
            </a:r>
            <a:r>
              <a:rPr lang="en-US" dirty="0" smtClean="0"/>
              <a:t>Comparisons</a:t>
            </a:r>
            <a:r>
              <a:rPr lang="en" dirty="0" smtClean="0"/>
              <a:t/>
            </a:r>
            <a:br>
              <a:rPr lang="en" dirty="0" smtClean="0"/>
            </a:br>
            <a:r>
              <a:rPr lang="en-US" dirty="0"/>
              <a:t>(New York, San Francisco, and Chicago)</a:t>
            </a:r>
            <a:r>
              <a:rPr lang="en" dirty="0"/>
              <a:t>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1437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98729" y="280947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Does </a:t>
            </a:r>
            <a:r>
              <a:rPr lang="en" sz="4800" dirty="0" smtClean="0"/>
              <a:t>Airbnb </a:t>
            </a:r>
            <a:r>
              <a:rPr lang="en" sz="4800" dirty="0"/>
              <a:t>Have an Impact on Housing?</a:t>
            </a:r>
            <a:endParaRPr sz="4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lvl="0" indent="0" algn="ctr">
              <a:buNone/>
            </a:pPr>
            <a:r>
              <a:rPr lang="en-US" sz="3600" dirty="0" smtClean="0"/>
              <a:t>How do home </a:t>
            </a:r>
            <a:r>
              <a:rPr lang="en-US" sz="3600" dirty="0" smtClean="0"/>
              <a:t>prices and reviews </a:t>
            </a:r>
            <a:r>
              <a:rPr lang="en-US" sz="3600" dirty="0" smtClean="0"/>
              <a:t>in 3 cities compare with one another?</a:t>
            </a:r>
            <a:endParaRPr lang="en-US" sz="3600"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0027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7" name="Picture 6">
            <a:extLst>
              <a:ext uri="{FF2B5EF4-FFF2-40B4-BE49-F238E27FC236}">
                <a16:creationId xmlns:a16="http://schemas.microsoft.com/office/drawing/2014/main" id="{01583840-B3DE-479C-B8EB-36AF800207F7}"/>
              </a:ext>
            </a:extLst>
          </p:cNvPr>
          <p:cNvPicPr>
            <a:picLocks noChangeAspect="1"/>
          </p:cNvPicPr>
          <p:nvPr/>
        </p:nvPicPr>
        <p:blipFill>
          <a:blip r:embed="rId3"/>
          <a:stretch>
            <a:fillRect/>
          </a:stretch>
        </p:blipFill>
        <p:spPr>
          <a:xfrm>
            <a:off x="928687" y="-48247"/>
            <a:ext cx="7286625" cy="4524375"/>
          </a:xfrm>
          <a:prstGeom prst="rect">
            <a:avLst/>
          </a:prstGeom>
        </p:spPr>
      </p:pic>
    </p:spTree>
    <p:extLst>
      <p:ext uri="{BB962C8B-B14F-4D97-AF65-F5344CB8AC3E}">
        <p14:creationId xmlns:p14="http://schemas.microsoft.com/office/powerpoint/2010/main" val="2815007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3" name="Text Placeholder 2">
            <a:extLst>
              <a:ext uri="{FF2B5EF4-FFF2-40B4-BE49-F238E27FC236}">
                <a16:creationId xmlns:a16="http://schemas.microsoft.com/office/drawing/2014/main" id="{27AA9857-244D-49EA-999D-AD76A72F3B68}"/>
              </a:ext>
            </a:extLst>
          </p:cNvPr>
          <p:cNvSpPr>
            <a:spLocks noGrp="1"/>
          </p:cNvSpPr>
          <p:nvPr>
            <p:ph type="body" idx="1"/>
          </p:nvPr>
        </p:nvSpPr>
        <p:spPr/>
        <p:txBody>
          <a:bodyPr/>
          <a:lstStyle/>
          <a:p>
            <a:pPr marL="38100" indent="0">
              <a:buNone/>
            </a:pPr>
            <a:r>
              <a:rPr lang="en-US" b="0" i="0" dirty="0">
                <a:solidFill>
                  <a:srgbClr val="000000"/>
                </a:solidFill>
                <a:effectLst/>
                <a:latin typeface="+mn-lt"/>
              </a:rPr>
              <a:t>From the visualization, we can see that New York has the most units and the most reviews but San Francisco has the highest mean and median prices.</a:t>
            </a:r>
            <a:endParaRPr lang="en-US" dirty="0"/>
          </a:p>
        </p:txBody>
      </p:sp>
      <p:sp>
        <p:nvSpPr>
          <p:cNvPr id="494" name="Google Shape;494;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366337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Final Data Considerations</a:t>
            </a:r>
            <a:endParaRPr dirty="0"/>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More Airbnb Data Fields Required</a:t>
            </a:r>
            <a:endParaRPr b="1" dirty="0"/>
          </a:p>
          <a:p>
            <a:pPr marL="0" lvl="0" indent="0" algn="l" rtl="0">
              <a:spcBef>
                <a:spcPts val="600"/>
              </a:spcBef>
              <a:spcAft>
                <a:spcPts val="0"/>
              </a:spcAft>
              <a:buNone/>
            </a:pPr>
            <a:r>
              <a:rPr lang="en" dirty="0" smtClean="0"/>
              <a:t>For example, how many times a listing sold, the total revenue generated from the listing, dates when listings were sold</a:t>
            </a:r>
            <a:endParaRPr dirty="0"/>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Only 11 Shared Cities </a:t>
            </a:r>
            <a:endParaRPr b="1" dirty="0"/>
          </a:p>
          <a:p>
            <a:pPr marL="0" lvl="0" indent="0" algn="l" rtl="0">
              <a:spcBef>
                <a:spcPts val="600"/>
              </a:spcBef>
              <a:spcAft>
                <a:spcPts val="0"/>
              </a:spcAft>
              <a:buNone/>
            </a:pPr>
            <a:r>
              <a:rPr lang="en" dirty="0" smtClean="0"/>
              <a:t>Only 11 cities appeared in both sets of the data. </a:t>
            </a:r>
            <a:r>
              <a:rPr lang="en-US" dirty="0" smtClean="0"/>
              <a:t>M</a:t>
            </a:r>
            <a:r>
              <a:rPr lang="en" dirty="0" smtClean="0"/>
              <a:t>ore cities would provide better clarity</a:t>
            </a:r>
            <a:endParaRPr dirty="0"/>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More Recent Data Required</a:t>
            </a:r>
            <a:endParaRPr b="1" dirty="0"/>
          </a:p>
          <a:p>
            <a:pPr marL="0" lvl="0" indent="0" algn="l" rtl="0">
              <a:spcBef>
                <a:spcPts val="600"/>
              </a:spcBef>
              <a:spcAft>
                <a:spcPts val="0"/>
              </a:spcAft>
              <a:buNone/>
            </a:pPr>
            <a:r>
              <a:rPr lang="en-US" dirty="0" smtClean="0"/>
              <a:t>No 2021 data for either Zillow and Airbnb</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22752733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31794561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INSTRUCTIONS FOR USE</a:t>
            </a:r>
            <a:endParaRPr/>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CEF6"/>
                </a:solidFill>
                <a:latin typeface="Source Sans Pro"/>
                <a:ea typeface="Source Sans Pro"/>
                <a:cs typeface="Source Sans Pro"/>
                <a:sym typeface="Source Sans Pro"/>
              </a:rPr>
              <a:t>EDIT IN GOOGLE SLIDES</a:t>
            </a:r>
            <a:endParaRPr sz="120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Click on the button under the presentation preview that says "Use as Google Slides Theme".</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You will get a copy of this document on your Google Drive and will be able to edit, add or delete slides.</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You have to be signed in to your Google account.</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CEF6"/>
                </a:solidFill>
                <a:latin typeface="Source Sans Pro"/>
                <a:ea typeface="Source Sans Pro"/>
                <a:cs typeface="Source Sans Pro"/>
                <a:sym typeface="Source Sans Pro"/>
              </a:rPr>
              <a:t>EDIT IN POWERPOINT®</a:t>
            </a:r>
            <a:endParaRPr sz="120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 sz="1200">
                <a:solidFill>
                  <a:srgbClr val="28324A"/>
                </a:solidFill>
                <a:latin typeface="Source Sans Pro"/>
                <a:ea typeface="Source Sans Pro"/>
                <a:cs typeface="Source Sans Pro"/>
                <a:sym typeface="Source Sans Pro"/>
              </a:rPr>
              <a:t>Click on the button under the presentation preview that says "Download as PowerPoint template". You will get a .pptx file that you can edit in PowerPoint.</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r>
              <a:rPr lang="en" sz="1200">
                <a:solidFill>
                  <a:srgbClr val="28324A"/>
                </a:solidFill>
                <a:latin typeface="Source Sans Pro"/>
                <a:ea typeface="Source Sans Pro"/>
                <a:cs typeface="Source Sans Pro"/>
                <a:sym typeface="Source Sans Pro"/>
              </a:rPr>
              <a:t>Remember to download and install the fonts used in this presentation (you’ll find the links to the font files needed in the </a:t>
            </a:r>
            <a:r>
              <a:rPr lang="en" sz="1200" u="sng">
                <a:solidFill>
                  <a:srgbClr val="28324A"/>
                </a:solidFill>
                <a:latin typeface="Source Sans Pro"/>
                <a:ea typeface="Source Sans Pro"/>
                <a:cs typeface="Source Sans Pro"/>
                <a:sym typeface="Source Sans Pro"/>
                <a:hlinkClick r:id="rId3" action="ppaction://hlinksldjump">
                  <a:extLst>
                    <a:ext uri="{A12FA001-AC4F-418D-AE19-62706E023703}">
                      <ahyp:hlinkClr xmlns="" xmlns:ahyp="http://schemas.microsoft.com/office/drawing/2018/hyperlinkcolor" val="tx"/>
                    </a:ext>
                  </a:extLst>
                </a:hlinkClick>
              </a:rPr>
              <a:t>Presentation design slide</a:t>
            </a:r>
            <a:r>
              <a:rPr lang="en" sz="1200">
                <a:solidFill>
                  <a:srgbClr val="28324A"/>
                </a:solidFill>
                <a:latin typeface="Source Sans Pro"/>
                <a:ea typeface="Source Sans Pro"/>
                <a:cs typeface="Source Sans Pro"/>
                <a:sym typeface="Source Sans Pro"/>
              </a:rPr>
              <a:t>)</a:t>
            </a:r>
            <a:endParaRPr sz="120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dirty="0">
                <a:solidFill>
                  <a:srgbClr val="28324A"/>
                </a:solidFill>
                <a:latin typeface="Source Sans Pro"/>
                <a:ea typeface="Source Sans Pro"/>
                <a:cs typeface="Source Sans Pro"/>
                <a:sym typeface="Source Sans Pro"/>
              </a:rPr>
              <a:t>More info on how to use this template at </a:t>
            </a:r>
            <a:r>
              <a:rPr lang="en" sz="1200" b="1" u="sng" dirty="0">
                <a:solidFill>
                  <a:srgbClr val="28324A"/>
                </a:solidFill>
                <a:latin typeface="Source Sans Pro"/>
                <a:ea typeface="Source Sans Pro"/>
                <a:cs typeface="Source Sans Pro"/>
                <a:sym typeface="Source Sans Pro"/>
                <a:hlinkClick r:id="rId4">
                  <a:extLst>
                    <a:ext uri="{A12FA001-AC4F-418D-AE19-62706E023703}">
                      <ahyp:hlinkClr xmlns="" xmlns:ahyp="http://schemas.microsoft.com/office/drawing/2018/hyperlinkcolor" val="tx"/>
                    </a:ext>
                  </a:extLst>
                </a:hlinkClick>
              </a:rPr>
              <a:t>www.slidescarnival.com/help-use-presentation-template</a:t>
            </a:r>
            <a:endParaRPr sz="1200" b="1"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r>
              <a:rPr lang="en" sz="1200" dirty="0">
                <a:solidFill>
                  <a:srgbClr val="28324A"/>
                </a:solidFill>
                <a:latin typeface="Source Sans Pro"/>
                <a:ea typeface="Source Sans Pro"/>
                <a:cs typeface="Source Sans Pro"/>
                <a:sym typeface="Source Sans Pro"/>
              </a:rPr>
              <a:t>This template is free to use under </a:t>
            </a:r>
            <a:r>
              <a:rPr lang="en" sz="1200" u="sng" dirty="0">
                <a:solidFill>
                  <a:srgbClr val="28324A"/>
                </a:solidFill>
                <a:latin typeface="Source Sans Pro"/>
                <a:ea typeface="Source Sans Pro"/>
                <a:cs typeface="Source Sans Pro"/>
                <a:sym typeface="Source Sans Pro"/>
                <a:hlinkClick r:id="rId5">
                  <a:extLst>
                    <a:ext uri="{A12FA001-AC4F-418D-AE19-62706E023703}">
                      <ahyp:hlinkClr xmlns="" xmlns:ahyp="http://schemas.microsoft.com/office/drawing/2018/hyperlinkcolor" val="tx"/>
                    </a:ext>
                  </a:extLst>
                </a:hlinkClick>
              </a:rPr>
              <a:t>Creative Commons Attribution license</a:t>
            </a:r>
            <a:r>
              <a:rPr lang="en" sz="1200" dirty="0">
                <a:solidFill>
                  <a:srgbClr val="28324A"/>
                </a:solidFill>
                <a:latin typeface="Source Sans Pro"/>
                <a:ea typeface="Source Sans Pro"/>
                <a:cs typeface="Source Sans Pro"/>
                <a:sym typeface="Source Sans Pro"/>
              </a:rPr>
              <a:t>. You can keep the Credits slide or mention SlidesCarnival and other resources used in a slide footer.</a:t>
            </a: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t>Did the number of Airbnb listings affect the change in price over a given time period?</a:t>
            </a:r>
            <a:endParaRPr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a:t>
            </a:r>
            <a:r>
              <a:rPr lang="en">
                <a:solidFill>
                  <a:schemeClr val="accent2"/>
                </a:solidFill>
              </a:rPr>
              <a:t>SPLIT</a:t>
            </a:r>
            <a:r>
              <a:rPr lang="en"/>
              <a:t> YOUR CONTENT</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chemeClr val="accent2"/>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101600" lvl="0">
              <a:spcBef>
                <a:spcPts val="600"/>
              </a:spcBef>
            </a:pPr>
            <a:r>
              <a:rPr lang="en-US" dirty="0"/>
              <a:t>About Airbnb and This Study</a:t>
            </a: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a:t>Airbnb is a member of the sharing economy</a:t>
            </a:r>
          </a:p>
          <a:p>
            <a:pPr marL="457200" lvl="0" indent="-355600" algn="l" rtl="0">
              <a:spcBef>
                <a:spcPts val="600"/>
              </a:spcBef>
              <a:spcAft>
                <a:spcPts val="0"/>
              </a:spcAft>
              <a:buSzPts val="2000"/>
              <a:buChar char="◉"/>
            </a:pPr>
            <a:r>
              <a:rPr lang="en-US" dirty="0"/>
              <a:t>Controversies in the renting industry</a:t>
            </a:r>
          </a:p>
          <a:p>
            <a:pPr marL="457200" lvl="0" indent="-355600" algn="l" rtl="0">
              <a:spcBef>
                <a:spcPts val="600"/>
              </a:spcBef>
              <a:spcAft>
                <a:spcPts val="0"/>
              </a:spcAft>
              <a:buSzPts val="2000"/>
              <a:buChar char="◉"/>
            </a:pPr>
            <a:r>
              <a:rPr lang="en-US" dirty="0"/>
              <a:t>Short term housing vs long term housing</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chemeClr val="accent2"/>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584"/>
        <p:cNvGrpSpPr/>
        <p:nvPr/>
      </p:nvGrpSpPr>
      <p:grpSpPr>
        <a:xfrm>
          <a:off x="0" y="0"/>
          <a:ext cx="0" cy="0"/>
          <a:chOff x="0" y="0"/>
          <a:chExt cx="0" cy="0"/>
        </a:xfrm>
      </p:grpSpPr>
      <p:sp>
        <p:nvSpPr>
          <p:cNvPr id="585" name="Google Shape;585;p26"/>
          <p:cNvSpPr/>
          <p:nvPr/>
        </p:nvSpPr>
        <p:spPr>
          <a:xfrm>
            <a:off x="807244" y="790176"/>
            <a:ext cx="7529513" cy="358689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txBox="1">
            <a:spLocks noGrp="1"/>
          </p:cNvSpPr>
          <p:nvPr>
            <p:ph type="title"/>
          </p:nvPr>
        </p:nvSpPr>
        <p:spPr>
          <a:xfrm>
            <a:off x="1047750" y="245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587" name="Google Shape;587;p26"/>
          <p:cNvSpPr/>
          <p:nvPr/>
        </p:nvSpPr>
        <p:spPr>
          <a:xfrm>
            <a:off x="2073621" y="1625043"/>
            <a:ext cx="619800" cy="202500"/>
          </a:xfrm>
          <a:prstGeom prst="wedgeRectCallout">
            <a:avLst>
              <a:gd name="adj1" fmla="val -21428"/>
              <a:gd name="adj2" fmla="val 84287"/>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Source Sans Pro"/>
                <a:ea typeface="Source Sans Pro"/>
                <a:cs typeface="Source Sans Pro"/>
                <a:sym typeface="Source Sans Pro"/>
              </a:rPr>
              <a:t>our office</a:t>
            </a:r>
            <a:endParaRPr sz="800">
              <a:latin typeface="Source Sans Pro"/>
              <a:ea typeface="Source Sans Pro"/>
              <a:cs typeface="Source Sans Pro"/>
              <a:sym typeface="Source Sans Pro"/>
            </a:endParaRPr>
          </a:p>
        </p:txBody>
      </p:sp>
      <p:sp>
        <p:nvSpPr>
          <p:cNvPr id="588" name="Google Shape;588;p26"/>
          <p:cNvSpPr/>
          <p:nvPr/>
        </p:nvSpPr>
        <p:spPr>
          <a:xfrm rot="8100000">
            <a:off x="1417704" y="1853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rot="8100000">
            <a:off x="2860329" y="33831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rot="8100000">
            <a:off x="3915304" y="166308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rot="8100000">
            <a:off x="4553704" y="35619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rot="8100000">
            <a:off x="6493879" y="2127760"/>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rot="8100000">
            <a:off x="7282704" y="3740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00" name="Google Shape;600;p27"/>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chemeClr val="accent2"/>
                </a:solidFill>
              </a:rPr>
              <a:t>Whoa! That’s a big number, aren’t you proud?</a:t>
            </a:r>
            <a:endParaRPr b="1">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chemeClr val="accent2"/>
                </a:solidFill>
              </a:rPr>
              <a:t>$</a:t>
            </a:r>
            <a:endParaRPr sz="480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chemeClr val="accent2"/>
                </a:solidFill>
              </a:rPr>
              <a:t>%</a:t>
            </a:r>
            <a:endParaRPr sz="480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chemeClr val="accent2"/>
                </a:solidFill>
              </a:rPr>
              <a:t>users</a:t>
            </a:r>
            <a:endParaRPr sz="480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a:t>
            </a:r>
            <a:r>
              <a:rPr lang="en">
                <a:solidFill>
                  <a:schemeClr val="accent2"/>
                </a:solidFill>
              </a:rPr>
              <a:t>PROCESS</a:t>
            </a:r>
            <a:r>
              <a:rPr lang="en"/>
              <a:t> IS EASY</a:t>
            </a:r>
            <a:endParaRPr/>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first</a:t>
            </a:r>
            <a:endParaRPr b="1">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second</a:t>
            </a:r>
            <a:endParaRPr b="1">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last</a:t>
            </a:r>
            <a:endParaRPr b="1">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chemeClr val="accent2"/>
                </a:solidFill>
              </a:rPr>
              <a:t>REVIEW</a:t>
            </a:r>
            <a:r>
              <a:rPr lang="en"/>
              <a:t> SOME CONCEPTS</a:t>
            </a:r>
            <a:endParaRPr/>
          </a:p>
        </p:txBody>
      </p:sp>
      <p:sp>
        <p:nvSpPr>
          <p:cNvPr id="627" name="Google Shape;627;p30"/>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28" name="Google Shape;628;p30"/>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29" name="Google Shape;629;p30"/>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31" name="Google Shape;631;p30"/>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633" name="Google Shape;633;p30"/>
          <p:cNvGrpSpPr/>
          <p:nvPr/>
        </p:nvGrpSpPr>
        <p:grpSpPr>
          <a:xfrm>
            <a:off x="623677" y="1195790"/>
            <a:ext cx="464314" cy="494725"/>
            <a:chOff x="5970800" y="1619250"/>
            <a:chExt cx="428650" cy="456725"/>
          </a:xfrm>
        </p:grpSpPr>
        <p:sp>
          <p:nvSpPr>
            <p:cNvPr id="634" name="Google Shape;634;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0"/>
          <p:cNvGrpSpPr/>
          <p:nvPr/>
        </p:nvGrpSpPr>
        <p:grpSpPr>
          <a:xfrm>
            <a:off x="3430563" y="1195790"/>
            <a:ext cx="413294" cy="382059"/>
            <a:chOff x="5975075" y="2327500"/>
            <a:chExt cx="420100" cy="388350"/>
          </a:xfrm>
        </p:grpSpPr>
        <p:sp>
          <p:nvSpPr>
            <p:cNvPr id="641" name="Google Shape;641;p3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0"/>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0"/>
          <p:cNvGrpSpPr/>
          <p:nvPr/>
        </p:nvGrpSpPr>
        <p:grpSpPr>
          <a:xfrm>
            <a:off x="3344447" y="3095965"/>
            <a:ext cx="502966" cy="425914"/>
            <a:chOff x="5275975" y="4344850"/>
            <a:chExt cx="470150" cy="398125"/>
          </a:xfrm>
        </p:grpSpPr>
        <p:sp>
          <p:nvSpPr>
            <p:cNvPr id="645" name="Google Shape;645;p3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0"/>
          <p:cNvGrpSpPr/>
          <p:nvPr/>
        </p:nvGrpSpPr>
        <p:grpSpPr>
          <a:xfrm>
            <a:off x="6327054" y="1195790"/>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insert graphs from Excel or Google Sheets</a:t>
            </a:r>
            <a:endParaRPr b="1">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666" name="Google Shape;666;p31"/>
          <p:cNvSpPr txBox="1"/>
          <p:nvPr/>
        </p:nvSpPr>
        <p:spPr>
          <a:xfrm>
            <a:off x="952500" y="593725"/>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4000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3000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2000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1000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4400"/>
              </a:spcAft>
              <a:buNone/>
            </a:pPr>
            <a:r>
              <a:rPr lang="en" sz="1000">
                <a:solidFill>
                  <a:schemeClr val="dk2"/>
                </a:solidFill>
                <a:latin typeface="Source Sans Pro"/>
                <a:ea typeface="Source Sans Pro"/>
                <a:cs typeface="Source Sans Pro"/>
                <a:sym typeface="Source Sans Pro"/>
              </a:rPr>
              <a:t>0</a:t>
            </a:r>
            <a:endParaRPr sz="1000">
              <a:solidFill>
                <a:schemeClr val="dk2"/>
              </a:solidFill>
              <a:latin typeface="Source Sans Pro"/>
              <a:ea typeface="Source Sans Pro"/>
              <a:cs typeface="Source Sans Pro"/>
              <a:sym typeface="Source Sans Pro"/>
            </a:endParaRPr>
          </a:p>
        </p:txBody>
      </p:sp>
      <p:sp>
        <p:nvSpPr>
          <p:cNvPr id="667" name="Google Shape;667;p31"/>
          <p:cNvSpPr/>
          <p:nvPr/>
        </p:nvSpPr>
        <p:spPr>
          <a:xfrm>
            <a:off x="1572782" y="2058712"/>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87026" y="1664649"/>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2201270" y="2171439"/>
            <a:ext cx="233700" cy="14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325786" y="2372502"/>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640031" y="1774119"/>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954275" y="906800"/>
            <a:ext cx="233700" cy="270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5078791" y="1817895"/>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5393035" y="752352"/>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5707280" y="2000337"/>
            <a:ext cx="233700" cy="16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831796" y="2430876"/>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146040" y="971395"/>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460284" y="1285185"/>
            <a:ext cx="233700" cy="232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MOBILE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grpSp>
        <p:nvGrpSpPr>
          <p:cNvPr id="685" name="Google Shape;685;p32"/>
          <p:cNvGrpSpPr/>
          <p:nvPr/>
        </p:nvGrpSpPr>
        <p:grpSpPr>
          <a:xfrm>
            <a:off x="5353200" y="373572"/>
            <a:ext cx="2119546" cy="4396359"/>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0" name="Google Shape;690;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694"/>
        <p:cNvGrpSpPr/>
        <p:nvPr/>
      </p:nvGrpSpPr>
      <p:grpSpPr>
        <a:xfrm>
          <a:off x="0" y="0"/>
          <a:ext cx="0" cy="0"/>
          <a:chOff x="0" y="0"/>
          <a:chExt cx="0" cy="0"/>
        </a:xfrm>
      </p:grpSpPr>
      <p:sp>
        <p:nvSpPr>
          <p:cNvPr id="695" name="Google Shape;695;p33"/>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TABLET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96" name="Google Shape;696;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697" name="Google Shape;697;p33"/>
          <p:cNvGrpSpPr/>
          <p:nvPr/>
        </p:nvGrpSpPr>
        <p:grpSpPr>
          <a:xfrm>
            <a:off x="5011702" y="465959"/>
            <a:ext cx="2736410" cy="4222433"/>
            <a:chOff x="2112475" y="238125"/>
            <a:chExt cx="3395050" cy="5238750"/>
          </a:xfrm>
        </p:grpSpPr>
        <p:sp>
          <p:nvSpPr>
            <p:cNvPr id="698" name="Google Shape;69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2" name="Google Shape;702;p33"/>
          <p:cNvPicPr preferRelativeResize="0"/>
          <p:nvPr/>
        </p:nvPicPr>
        <p:blipFill>
          <a:blip r:embed="rId3">
            <a:alphaModFix/>
          </a:blip>
          <a:stretch>
            <a:fillRect/>
          </a:stretch>
        </p:blipFill>
        <p:spPr>
          <a:xfrm>
            <a:off x="5079288" y="839688"/>
            <a:ext cx="2597800" cy="3463726"/>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DESKTOP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14" name="Google Shape;714;p34"/>
          <p:cNvPicPr preferRelativeResize="0"/>
          <p:nvPr/>
        </p:nvPicPr>
        <p:blipFill rotWithShape="1">
          <a:blip r:embed="rId3">
            <a:alphaModFix/>
          </a:blip>
          <a:srcRect b="6620"/>
          <a:stretch/>
        </p:blipFill>
        <p:spPr>
          <a:xfrm>
            <a:off x="4445550" y="1996500"/>
            <a:ext cx="3530550" cy="2242675"/>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BF1B-8A3A-4860-8371-52A4F08133C1}"/>
              </a:ext>
            </a:extLst>
          </p:cNvPr>
          <p:cNvSpPr>
            <a:spLocks noGrp="1"/>
          </p:cNvSpPr>
          <p:nvPr>
            <p:ph type="title"/>
          </p:nvPr>
        </p:nvSpPr>
        <p:spPr/>
        <p:txBody>
          <a:bodyPr/>
          <a:lstStyle/>
          <a:p>
            <a:r>
              <a:rPr lang="en-US" sz="3600" dirty="0"/>
              <a:t>Data Cleaning: Starting Files</a:t>
            </a:r>
          </a:p>
        </p:txBody>
      </p:sp>
      <p:sp>
        <p:nvSpPr>
          <p:cNvPr id="3" name="Text Placeholder 2">
            <a:extLst>
              <a:ext uri="{FF2B5EF4-FFF2-40B4-BE49-F238E27FC236}">
                <a16:creationId xmlns:a16="http://schemas.microsoft.com/office/drawing/2014/main" id="{88D35B0B-9276-46E4-8DE6-AA5173F7DA38}"/>
              </a:ext>
            </a:extLst>
          </p:cNvPr>
          <p:cNvSpPr>
            <a:spLocks noGrp="1"/>
          </p:cNvSpPr>
          <p:nvPr>
            <p:ph type="body" idx="1"/>
          </p:nvPr>
        </p:nvSpPr>
        <p:spPr>
          <a:xfrm>
            <a:off x="1131500" y="1552950"/>
            <a:ext cx="6912850" cy="2665800"/>
          </a:xfrm>
        </p:spPr>
        <p:txBody>
          <a:bodyPr/>
          <a:lstStyle/>
          <a:p>
            <a:r>
              <a:rPr lang="en-US" sz="1800" dirty="0">
                <a:solidFill>
                  <a:srgbClr val="28324A"/>
                </a:solidFill>
                <a:latin typeface="Source Sans Pro"/>
                <a:ea typeface="Source Sans Pro"/>
                <a:cs typeface="Source Sans Pro"/>
                <a:sym typeface="Source Sans Pro"/>
              </a:rPr>
              <a:t>Zillow real estate data: average sales price of homes by city from 2008 to the beginning of 2020</a:t>
            </a:r>
          </a:p>
          <a:p>
            <a:r>
              <a:rPr lang="en-US" sz="1800" dirty="0" smtClean="0">
                <a:solidFill>
                  <a:srgbClr val="28324A"/>
                </a:solidFill>
                <a:latin typeface="Source Sans Pro"/>
                <a:ea typeface="Source Sans Pro"/>
                <a:cs typeface="Source Sans Pro"/>
                <a:sym typeface="Source Sans Pro"/>
              </a:rPr>
              <a:t>Airbnb rental </a:t>
            </a:r>
            <a:r>
              <a:rPr lang="en-US" sz="1800" dirty="0">
                <a:solidFill>
                  <a:srgbClr val="28324A"/>
                </a:solidFill>
                <a:latin typeface="Source Sans Pro"/>
                <a:ea typeface="Source Sans Pro"/>
                <a:cs typeface="Source Sans Pro"/>
                <a:sym typeface="Source Sans Pro"/>
              </a:rPr>
              <a:t>data: mostly from 2020. Some properties did not have reviews left in 2020.</a:t>
            </a:r>
          </a:p>
          <a:p>
            <a:endParaRPr lang="en-US" dirty="0"/>
          </a:p>
        </p:txBody>
      </p:sp>
      <p:sp>
        <p:nvSpPr>
          <p:cNvPr id="5" name="Slide Number Placeholder 4">
            <a:extLst>
              <a:ext uri="{FF2B5EF4-FFF2-40B4-BE49-F238E27FC236}">
                <a16:creationId xmlns:a16="http://schemas.microsoft.com/office/drawing/2014/main" id="{682455FF-344F-4B87-BE40-E2A2BCE0D6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2377E465-315A-4E81-AE13-3F4073CF7666}"/>
              </a:ext>
            </a:extLst>
          </p:cNvPr>
          <p:cNvPicPr>
            <a:picLocks noChangeAspect="1"/>
          </p:cNvPicPr>
          <p:nvPr/>
        </p:nvPicPr>
        <p:blipFill>
          <a:blip r:embed="rId2"/>
          <a:stretch>
            <a:fillRect/>
          </a:stretch>
        </p:blipFill>
        <p:spPr>
          <a:xfrm>
            <a:off x="2120229" y="3429840"/>
            <a:ext cx="2279905" cy="618907"/>
          </a:xfrm>
          <a:prstGeom prst="rect">
            <a:avLst/>
          </a:prstGeom>
        </p:spPr>
      </p:pic>
      <p:pic>
        <p:nvPicPr>
          <p:cNvPr id="7" name="Picture 2" descr="Airbnb logo and symbol, meaning, history, PNG">
            <a:extLst>
              <a:ext uri="{FF2B5EF4-FFF2-40B4-BE49-F238E27FC236}">
                <a16:creationId xmlns:a16="http://schemas.microsoft.com/office/drawing/2014/main" id="{7B779A47-3690-4F58-B67D-4620D545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229" y="3129763"/>
            <a:ext cx="2400025" cy="121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346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a:p>
            <a:pPr marL="0" lvl="0" indent="0" algn="ctr" rtl="0">
              <a:spcBef>
                <a:spcPts val="600"/>
              </a:spcBef>
              <a:spcAft>
                <a:spcPts val="0"/>
              </a:spcAft>
              <a:buNone/>
            </a:pPr>
            <a:r>
              <a:rPr lang="en"/>
              <a:t>You can find me at</a:t>
            </a:r>
            <a:endParaRPr/>
          </a:p>
          <a:p>
            <a:pPr marL="0" lvl="0" indent="0" algn="ctr" rtl="0">
              <a:spcBef>
                <a:spcPts val="600"/>
              </a:spcBef>
              <a:spcAft>
                <a:spcPts val="0"/>
              </a:spcAft>
              <a:buNone/>
            </a:pPr>
            <a:r>
              <a:rPr lang="en"/>
              <a:t>@username / user@mail.me</a:t>
            </a:r>
            <a:endParaRPr/>
          </a:p>
          <a:p>
            <a:pPr marL="0" lvl="0" indent="0" algn="ctr" rtl="0">
              <a:spcBef>
                <a:spcPts val="600"/>
              </a:spcBef>
              <a:spcAft>
                <a:spcPts val="0"/>
              </a:spcAft>
              <a:buNone/>
            </a:pPr>
            <a:endParaRPr sz="3600" b="1"/>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CREDITS</a:t>
            </a:r>
            <a:endParaRPr/>
          </a:p>
        </p:txBody>
      </p:sp>
      <p:sp>
        <p:nvSpPr>
          <p:cNvPr id="727" name="Google Shape;727;p36"/>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28324A"/>
                </a:solidFill>
              </a:rPr>
              <a:t>Special thanks to all the people who made and released these awesome resources for free:</a:t>
            </a:r>
            <a:endParaRPr sz="2400">
              <a:solidFill>
                <a:srgbClr val="28324A"/>
              </a:solidFill>
            </a:endParaRPr>
          </a:p>
          <a:p>
            <a:pPr marL="457200" lvl="0" indent="-381000" algn="l" rtl="0">
              <a:lnSpc>
                <a:spcPct val="115000"/>
              </a:lnSpc>
              <a:spcBef>
                <a:spcPts val="600"/>
              </a:spcBef>
              <a:spcAft>
                <a:spcPts val="0"/>
              </a:spcAft>
              <a:buClr>
                <a:srgbClr val="28324A"/>
              </a:buClr>
              <a:buSzPts val="2400"/>
              <a:buChar char="◉"/>
            </a:pPr>
            <a:r>
              <a:rPr lang="en" sz="2400">
                <a:solidFill>
                  <a:srgbClr val="28324A"/>
                </a:solidFill>
              </a:rPr>
              <a:t>Presentation template by </a:t>
            </a:r>
            <a:r>
              <a:rPr lang="en" sz="2400" u="sng">
                <a:solidFill>
                  <a:srgbClr val="28324A"/>
                </a:solidFill>
                <a:hlinkClick r:id="rId3">
                  <a:extLst>
                    <a:ext uri="{A12FA001-AC4F-418D-AE19-62706E023703}">
                      <ahyp:hlinkClr xmlns="" xmlns:ahyp="http://schemas.microsoft.com/office/drawing/2018/hyperlinkcolor" val="tx"/>
                    </a:ext>
                  </a:extLst>
                </a:hlinkClick>
              </a:rPr>
              <a:t>SlidesCarnival</a:t>
            </a:r>
            <a:endParaRPr sz="2400">
              <a:solidFill>
                <a:srgbClr val="28324A"/>
              </a:solidFill>
            </a:endParaRPr>
          </a:p>
          <a:p>
            <a:pPr marL="457200" lvl="0" indent="-381000" algn="l" rtl="0">
              <a:lnSpc>
                <a:spcPct val="115000"/>
              </a:lnSpc>
              <a:spcBef>
                <a:spcPts val="0"/>
              </a:spcBef>
              <a:spcAft>
                <a:spcPts val="0"/>
              </a:spcAft>
              <a:buClr>
                <a:srgbClr val="28324A"/>
              </a:buClr>
              <a:buSzPts val="2400"/>
              <a:buChar char="◉"/>
            </a:pPr>
            <a:r>
              <a:rPr lang="en" sz="2400">
                <a:solidFill>
                  <a:srgbClr val="28324A"/>
                </a:solidFill>
              </a:rPr>
              <a:t>Photographs by </a:t>
            </a:r>
            <a:r>
              <a:rPr lang="en" sz="2400" u="sng">
                <a:solidFill>
                  <a:srgbClr val="28324A"/>
                </a:solidFill>
                <a:hlinkClick r:id="rId4">
                  <a:extLst>
                    <a:ext uri="{A12FA001-AC4F-418D-AE19-62706E023703}">
                      <ahyp:hlinkClr xmlns="" xmlns:ahyp="http://schemas.microsoft.com/office/drawing/2018/hyperlinkcolor" val="tx"/>
                    </a:ext>
                  </a:extLst>
                </a:hlinkClick>
              </a:rPr>
              <a:t>Unsplash</a:t>
            </a:r>
            <a:endParaRPr sz="2400">
              <a:solidFill>
                <a:srgbClr val="28324A"/>
              </a:solidFill>
            </a:endParaRPr>
          </a:p>
        </p:txBody>
      </p:sp>
      <p:sp>
        <p:nvSpPr>
          <p:cNvPr id="728" name="Google Shape;728;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732"/>
        <p:cNvGrpSpPr/>
        <p:nvPr/>
      </p:nvGrpSpPr>
      <p:grpSpPr>
        <a:xfrm>
          <a:off x="0" y="0"/>
          <a:ext cx="0" cy="0"/>
          <a:chOff x="0" y="0"/>
          <a:chExt cx="0" cy="0"/>
        </a:xfrm>
      </p:grpSpPr>
      <p:sp>
        <p:nvSpPr>
          <p:cNvPr id="733" name="Google Shape;733;p3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DESIGN</a:t>
            </a:r>
            <a:endParaRPr/>
          </a:p>
        </p:txBody>
      </p:sp>
      <p:sp>
        <p:nvSpPr>
          <p:cNvPr id="734" name="Google Shape;734;p37"/>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 uses the following typographies:</a:t>
            </a:r>
            <a:endParaRPr sz="1400"/>
          </a:p>
          <a:p>
            <a:pPr marL="457200" lvl="0" indent="-317500" algn="l" rtl="0">
              <a:lnSpc>
                <a:spcPct val="115000"/>
              </a:lnSpc>
              <a:spcBef>
                <a:spcPts val="600"/>
              </a:spcBef>
              <a:spcAft>
                <a:spcPts val="0"/>
              </a:spcAft>
              <a:buSzPts val="1400"/>
              <a:buChar char="◉"/>
            </a:pPr>
            <a:r>
              <a:rPr lang="en" sz="1400"/>
              <a:t>Titles: </a:t>
            </a:r>
            <a:r>
              <a:rPr lang="en" sz="1400" b="1"/>
              <a:t>Oswald</a:t>
            </a:r>
            <a:endParaRPr sz="1400" b="1"/>
          </a:p>
          <a:p>
            <a:pPr marL="457200" lvl="0" indent="-317500" algn="l" rtl="0">
              <a:lnSpc>
                <a:spcPct val="115000"/>
              </a:lnSpc>
              <a:spcBef>
                <a:spcPts val="0"/>
              </a:spcBef>
              <a:spcAft>
                <a:spcPts val="0"/>
              </a:spcAft>
              <a:buSzPts val="1400"/>
              <a:buChar char="◉"/>
            </a:pPr>
            <a:r>
              <a:rPr lang="en" sz="1400"/>
              <a:t>Body copy: </a:t>
            </a:r>
            <a:r>
              <a:rPr lang="en" sz="1400" b="1"/>
              <a:t>Source Sans Pro</a:t>
            </a:r>
            <a:endParaRPr sz="1400" b="1"/>
          </a:p>
          <a:p>
            <a:pPr marL="0" lvl="0" indent="0" algn="l" rtl="0">
              <a:lnSpc>
                <a:spcPct val="115000"/>
              </a:lnSpc>
              <a:spcBef>
                <a:spcPts val="600"/>
              </a:spcBef>
              <a:spcAft>
                <a:spcPts val="0"/>
              </a:spcAft>
              <a:buNone/>
            </a:pPr>
            <a:r>
              <a:rPr lang="en" sz="1400"/>
              <a:t>Download for free at:</a:t>
            </a:r>
            <a:endParaRPr sz="1400"/>
          </a:p>
          <a:p>
            <a:pPr marL="0" lvl="0" indent="0" algn="l" rtl="0">
              <a:lnSpc>
                <a:spcPct val="115000"/>
              </a:lnSpc>
              <a:spcBef>
                <a:spcPts val="600"/>
              </a:spcBef>
              <a:spcAft>
                <a:spcPts val="0"/>
              </a:spcAft>
              <a:buNone/>
            </a:pPr>
            <a:r>
              <a:rPr lang="en" sz="1400" u="sng">
                <a:solidFill>
                  <a:srgbClr val="3468BC"/>
                </a:solidFill>
                <a:hlinkClick r:id="rId3">
                  <a:extLst>
                    <a:ext uri="{A12FA001-AC4F-418D-AE19-62706E023703}">
                      <ahyp:hlinkClr xmlns="" xmlns:ahyp="http://schemas.microsoft.com/office/drawing/2018/hyperlinkcolor" val="tx"/>
                    </a:ext>
                  </a:extLst>
                </a:hlinkClick>
              </a:rPr>
              <a:t>https://www.fontsquirrel.com/fonts/oswald</a:t>
            </a:r>
            <a:endParaRPr sz="1400">
              <a:solidFill>
                <a:srgbClr val="3468BC"/>
              </a:solidFill>
            </a:endParaRPr>
          </a:p>
          <a:p>
            <a:pPr marL="0" lvl="0" indent="0" algn="l" rtl="0">
              <a:lnSpc>
                <a:spcPct val="115000"/>
              </a:lnSpc>
              <a:spcBef>
                <a:spcPts val="600"/>
              </a:spcBef>
              <a:spcAft>
                <a:spcPts val="0"/>
              </a:spcAft>
              <a:buNone/>
            </a:pPr>
            <a:r>
              <a:rPr lang="en" sz="1400" u="sng">
                <a:solidFill>
                  <a:srgbClr val="3468BC"/>
                </a:solidFill>
                <a:hlinkClick r:id="rId4">
                  <a:extLst>
                    <a:ext uri="{A12FA001-AC4F-418D-AE19-62706E023703}">
                      <ahyp:hlinkClr xmlns="" xmlns:ahyp="http://schemas.microsoft.com/office/drawing/2018/hyperlinkcolor" val="tx"/>
                    </a:ext>
                  </a:extLst>
                </a:hlinkClick>
              </a:rPr>
              <a:t>https://www.fontsquirrel.com/fonts/source-sans-pro</a:t>
            </a:r>
            <a:endParaRPr sz="1400" b="1">
              <a:solidFill>
                <a:srgbClr val="28324A"/>
              </a:solidFill>
            </a:endParaRPr>
          </a:p>
        </p:txBody>
      </p:sp>
      <p:sp>
        <p:nvSpPr>
          <p:cNvPr id="735" name="Google Shape;735;p37"/>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chemeClr val="accent1"/>
              </a:solidFill>
              <a:latin typeface="Source Sans Pro"/>
              <a:ea typeface="Source Sans Pro"/>
              <a:cs typeface="Source Sans Pro"/>
              <a:sym typeface="Source Sans Pro"/>
            </a:endParaRPr>
          </a:p>
        </p:txBody>
      </p:sp>
      <p:sp>
        <p:nvSpPr>
          <p:cNvPr id="736" name="Google Shape;736;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740"/>
        <p:cNvGrpSpPr/>
        <p:nvPr/>
      </p:nvGrpSpPr>
      <p:grpSpPr>
        <a:xfrm>
          <a:off x="0" y="0"/>
          <a:ext cx="0" cy="0"/>
          <a:chOff x="0" y="0"/>
          <a:chExt cx="0" cy="0"/>
        </a:xfrm>
      </p:grpSpPr>
      <p:sp>
        <p:nvSpPr>
          <p:cNvPr id="741" name="Google Shape;741;p38"/>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EXTRA RESOURCES</a:t>
            </a:r>
            <a:endParaRPr/>
          </a:p>
        </p:txBody>
      </p:sp>
      <p:sp>
        <p:nvSpPr>
          <p:cNvPr id="742" name="Google Shape;742;p38"/>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For Business Plans, Marketing Plans, Project Proposals, Lessons, etc</a:t>
            </a:r>
            <a:endParaRPr/>
          </a:p>
        </p:txBody>
      </p:sp>
      <p:sp>
        <p:nvSpPr>
          <p:cNvPr id="743" name="Google Shape;743;p38"/>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747"/>
        <p:cNvGrpSpPr/>
        <p:nvPr/>
      </p:nvGrpSpPr>
      <p:grpSpPr>
        <a:xfrm>
          <a:off x="0" y="0"/>
          <a:ext cx="0" cy="0"/>
          <a:chOff x="0" y="0"/>
          <a:chExt cx="0" cy="0"/>
        </a:xfrm>
      </p:grpSpPr>
      <p:sp>
        <p:nvSpPr>
          <p:cNvPr id="748" name="Google Shape;748;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TIMELINE</a:t>
            </a:r>
            <a:endParaRPr/>
          </a:p>
        </p:txBody>
      </p:sp>
      <p:sp>
        <p:nvSpPr>
          <p:cNvPr id="749" name="Google Shape;749;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750" name="Google Shape;750;p39"/>
          <p:cNvSpPr/>
          <p:nvPr/>
        </p:nvSpPr>
        <p:spPr>
          <a:xfrm>
            <a:off x="7735208"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751" name="Google Shape;751;p39"/>
          <p:cNvSpPr/>
          <p:nvPr/>
        </p:nvSpPr>
        <p:spPr>
          <a:xfrm>
            <a:off x="7075124"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NOV</a:t>
            </a:r>
            <a:endParaRPr sz="1000">
              <a:solidFill>
                <a:schemeClr val="lt1"/>
              </a:solidFill>
              <a:latin typeface="Source Sans Pro"/>
              <a:ea typeface="Source Sans Pro"/>
              <a:cs typeface="Source Sans Pro"/>
              <a:sym typeface="Source Sans Pro"/>
            </a:endParaRPr>
          </a:p>
        </p:txBody>
      </p:sp>
      <p:sp>
        <p:nvSpPr>
          <p:cNvPr id="752" name="Google Shape;752;p39"/>
          <p:cNvSpPr/>
          <p:nvPr/>
        </p:nvSpPr>
        <p:spPr>
          <a:xfrm>
            <a:off x="6415040"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OCT</a:t>
            </a:r>
            <a:endParaRPr sz="1000">
              <a:solidFill>
                <a:schemeClr val="lt1"/>
              </a:solidFill>
              <a:latin typeface="Source Sans Pro"/>
              <a:ea typeface="Source Sans Pro"/>
              <a:cs typeface="Source Sans Pro"/>
              <a:sym typeface="Source Sans Pro"/>
            </a:endParaRPr>
          </a:p>
        </p:txBody>
      </p:sp>
      <p:sp>
        <p:nvSpPr>
          <p:cNvPr id="753" name="Google Shape;753;p39"/>
          <p:cNvSpPr/>
          <p:nvPr/>
        </p:nvSpPr>
        <p:spPr>
          <a:xfrm>
            <a:off x="5754956"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SEP</a:t>
            </a:r>
            <a:endParaRPr sz="1000">
              <a:solidFill>
                <a:schemeClr val="lt1"/>
              </a:solidFill>
              <a:latin typeface="Source Sans Pro"/>
              <a:ea typeface="Source Sans Pro"/>
              <a:cs typeface="Source Sans Pro"/>
              <a:sym typeface="Source Sans Pro"/>
            </a:endParaRPr>
          </a:p>
        </p:txBody>
      </p:sp>
      <p:sp>
        <p:nvSpPr>
          <p:cNvPr id="754" name="Google Shape;754;p39"/>
          <p:cNvSpPr/>
          <p:nvPr/>
        </p:nvSpPr>
        <p:spPr>
          <a:xfrm>
            <a:off x="5094872"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AUG</a:t>
            </a:r>
            <a:endParaRPr sz="1000">
              <a:solidFill>
                <a:schemeClr val="lt1"/>
              </a:solidFill>
              <a:latin typeface="Source Sans Pro"/>
              <a:ea typeface="Source Sans Pro"/>
              <a:cs typeface="Source Sans Pro"/>
              <a:sym typeface="Source Sans Pro"/>
            </a:endParaRPr>
          </a:p>
        </p:txBody>
      </p:sp>
      <p:sp>
        <p:nvSpPr>
          <p:cNvPr id="755" name="Google Shape;755;p39"/>
          <p:cNvSpPr/>
          <p:nvPr/>
        </p:nvSpPr>
        <p:spPr>
          <a:xfrm>
            <a:off x="4434788"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JUL</a:t>
            </a:r>
            <a:endParaRPr sz="1000">
              <a:solidFill>
                <a:schemeClr val="lt1"/>
              </a:solidFill>
              <a:latin typeface="Source Sans Pro"/>
              <a:ea typeface="Source Sans Pro"/>
              <a:cs typeface="Source Sans Pro"/>
              <a:sym typeface="Source Sans Pro"/>
            </a:endParaRPr>
          </a:p>
        </p:txBody>
      </p:sp>
      <p:sp>
        <p:nvSpPr>
          <p:cNvPr id="756" name="Google Shape;756;p39"/>
          <p:cNvSpPr/>
          <p:nvPr/>
        </p:nvSpPr>
        <p:spPr>
          <a:xfrm>
            <a:off x="3774704"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JUN</a:t>
            </a:r>
            <a:endParaRPr sz="1000">
              <a:solidFill>
                <a:schemeClr val="lt1"/>
              </a:solidFill>
              <a:latin typeface="Source Sans Pro"/>
              <a:ea typeface="Source Sans Pro"/>
              <a:cs typeface="Source Sans Pro"/>
              <a:sym typeface="Source Sans Pro"/>
            </a:endParaRPr>
          </a:p>
        </p:txBody>
      </p:sp>
      <p:sp>
        <p:nvSpPr>
          <p:cNvPr id="757" name="Google Shape;757;p39"/>
          <p:cNvSpPr/>
          <p:nvPr/>
        </p:nvSpPr>
        <p:spPr>
          <a:xfrm>
            <a:off x="3114619"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MAY</a:t>
            </a:r>
            <a:endParaRPr sz="1000">
              <a:solidFill>
                <a:schemeClr val="lt1"/>
              </a:solidFill>
              <a:latin typeface="Source Sans Pro"/>
              <a:ea typeface="Source Sans Pro"/>
              <a:cs typeface="Source Sans Pro"/>
              <a:sym typeface="Source Sans Pro"/>
            </a:endParaRPr>
          </a:p>
        </p:txBody>
      </p:sp>
      <p:sp>
        <p:nvSpPr>
          <p:cNvPr id="758" name="Google Shape;758;p39"/>
          <p:cNvSpPr/>
          <p:nvPr/>
        </p:nvSpPr>
        <p:spPr>
          <a:xfrm>
            <a:off x="2454535"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APR</a:t>
            </a:r>
            <a:endParaRPr sz="1000">
              <a:solidFill>
                <a:schemeClr val="lt1"/>
              </a:solidFill>
              <a:latin typeface="Source Sans Pro"/>
              <a:ea typeface="Source Sans Pro"/>
              <a:cs typeface="Source Sans Pro"/>
              <a:sym typeface="Source Sans Pro"/>
            </a:endParaRPr>
          </a:p>
        </p:txBody>
      </p:sp>
      <p:sp>
        <p:nvSpPr>
          <p:cNvPr id="759" name="Google Shape;759;p39"/>
          <p:cNvSpPr/>
          <p:nvPr/>
        </p:nvSpPr>
        <p:spPr>
          <a:xfrm>
            <a:off x="1794451"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MAR</a:t>
            </a:r>
            <a:endParaRPr sz="1000">
              <a:solidFill>
                <a:schemeClr val="lt1"/>
              </a:solidFill>
              <a:latin typeface="Source Sans Pro"/>
              <a:ea typeface="Source Sans Pro"/>
              <a:cs typeface="Source Sans Pro"/>
              <a:sym typeface="Source Sans Pro"/>
            </a:endParaRPr>
          </a:p>
        </p:txBody>
      </p:sp>
      <p:sp>
        <p:nvSpPr>
          <p:cNvPr id="760" name="Google Shape;760;p39"/>
          <p:cNvSpPr/>
          <p:nvPr/>
        </p:nvSpPr>
        <p:spPr>
          <a:xfrm>
            <a:off x="1134367"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FEB</a:t>
            </a:r>
            <a:endParaRPr sz="1000">
              <a:solidFill>
                <a:schemeClr val="lt1"/>
              </a:solidFill>
              <a:latin typeface="Source Sans Pro"/>
              <a:ea typeface="Source Sans Pro"/>
              <a:cs typeface="Source Sans Pro"/>
              <a:sym typeface="Source Sans Pro"/>
            </a:endParaRPr>
          </a:p>
        </p:txBody>
      </p:sp>
      <p:sp>
        <p:nvSpPr>
          <p:cNvPr id="761" name="Google Shape;761;p39"/>
          <p:cNvSpPr/>
          <p:nvPr/>
        </p:nvSpPr>
        <p:spPr>
          <a:xfrm>
            <a:off x="474283"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JAN</a:t>
            </a:r>
            <a:endParaRPr sz="1000">
              <a:solidFill>
                <a:schemeClr val="lt1"/>
              </a:solidFill>
              <a:latin typeface="Source Sans Pro"/>
              <a:ea typeface="Source Sans Pro"/>
              <a:cs typeface="Source Sans Pro"/>
              <a:sym typeface="Source Sans Pro"/>
            </a:endParaRPr>
          </a:p>
        </p:txBody>
      </p:sp>
      <p:sp>
        <p:nvSpPr>
          <p:cNvPr id="762" name="Google Shape;762;p39"/>
          <p:cNvSpPr/>
          <p:nvPr/>
        </p:nvSpPr>
        <p:spPr>
          <a:xfrm>
            <a:off x="0" y="25273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763" name="Google Shape;763;p39"/>
          <p:cNvCxnSpPr/>
          <p:nvPr/>
        </p:nvCxnSpPr>
        <p:spPr>
          <a:xfrm rot="10800000">
            <a:off x="76892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4" name="Google Shape;764;p39"/>
          <p:cNvSpPr txBox="1"/>
          <p:nvPr/>
        </p:nvSpPr>
        <p:spPr>
          <a:xfrm>
            <a:off x="72790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65" name="Google Shape;765;p39"/>
          <p:cNvCxnSpPr/>
          <p:nvPr/>
        </p:nvCxnSpPr>
        <p:spPr>
          <a:xfrm rot="10800000">
            <a:off x="209015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6" name="Google Shape;766;p39"/>
          <p:cNvSpPr txBox="1"/>
          <p:nvPr/>
        </p:nvSpPr>
        <p:spPr>
          <a:xfrm>
            <a:off x="2050642"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67" name="Google Shape;767;p39"/>
          <p:cNvCxnSpPr/>
          <p:nvPr/>
        </p:nvCxnSpPr>
        <p:spPr>
          <a:xfrm rot="10800000">
            <a:off x="341139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8" name="Google Shape;768;p39"/>
          <p:cNvSpPr txBox="1"/>
          <p:nvPr/>
        </p:nvSpPr>
        <p:spPr>
          <a:xfrm>
            <a:off x="3373384"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69" name="Google Shape;769;p39"/>
          <p:cNvCxnSpPr/>
          <p:nvPr/>
        </p:nvCxnSpPr>
        <p:spPr>
          <a:xfrm rot="10800000">
            <a:off x="473262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0" name="Google Shape;770;p39"/>
          <p:cNvSpPr txBox="1"/>
          <p:nvPr/>
        </p:nvSpPr>
        <p:spPr>
          <a:xfrm>
            <a:off x="4696126"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1" name="Google Shape;771;p39"/>
          <p:cNvCxnSpPr/>
          <p:nvPr/>
        </p:nvCxnSpPr>
        <p:spPr>
          <a:xfrm rot="10800000">
            <a:off x="605386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2" name="Google Shape;772;p39"/>
          <p:cNvSpPr txBox="1"/>
          <p:nvPr/>
        </p:nvSpPr>
        <p:spPr>
          <a:xfrm>
            <a:off x="6018868"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3" name="Google Shape;773;p39"/>
          <p:cNvCxnSpPr/>
          <p:nvPr/>
        </p:nvCxnSpPr>
        <p:spPr>
          <a:xfrm rot="10800000">
            <a:off x="737509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4" name="Google Shape;774;p39"/>
          <p:cNvSpPr txBox="1"/>
          <p:nvPr/>
        </p:nvSpPr>
        <p:spPr>
          <a:xfrm>
            <a:off x="734161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75" name="Google Shape;775;p39"/>
          <p:cNvCxnSpPr/>
          <p:nvPr/>
        </p:nvCxnSpPr>
        <p:spPr>
          <a:xfrm rot="10800000">
            <a:off x="143968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6" name="Google Shape;776;p39"/>
          <p:cNvSpPr txBox="1"/>
          <p:nvPr/>
        </p:nvSpPr>
        <p:spPr>
          <a:xfrm>
            <a:off x="1369548"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7" name="Google Shape;777;p39"/>
          <p:cNvCxnSpPr/>
          <p:nvPr/>
        </p:nvCxnSpPr>
        <p:spPr>
          <a:xfrm rot="10800000">
            <a:off x="276092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8" name="Google Shape;778;p39"/>
          <p:cNvSpPr txBox="1"/>
          <p:nvPr/>
        </p:nvSpPr>
        <p:spPr>
          <a:xfrm>
            <a:off x="2699944"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9" name="Google Shape;779;p39"/>
          <p:cNvCxnSpPr/>
          <p:nvPr/>
        </p:nvCxnSpPr>
        <p:spPr>
          <a:xfrm rot="10800000">
            <a:off x="408215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0" name="Google Shape;780;p39"/>
          <p:cNvSpPr txBox="1"/>
          <p:nvPr/>
        </p:nvSpPr>
        <p:spPr>
          <a:xfrm>
            <a:off x="4030339"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81" name="Google Shape;781;p39"/>
          <p:cNvCxnSpPr/>
          <p:nvPr/>
        </p:nvCxnSpPr>
        <p:spPr>
          <a:xfrm rot="10800000">
            <a:off x="540339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2" name="Google Shape;782;p39"/>
          <p:cNvSpPr txBox="1"/>
          <p:nvPr/>
        </p:nvSpPr>
        <p:spPr>
          <a:xfrm>
            <a:off x="5360735"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83" name="Google Shape;783;p39"/>
          <p:cNvCxnSpPr/>
          <p:nvPr/>
        </p:nvCxnSpPr>
        <p:spPr>
          <a:xfrm rot="10800000">
            <a:off x="672462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4" name="Google Shape;784;p39"/>
          <p:cNvSpPr txBox="1"/>
          <p:nvPr/>
        </p:nvSpPr>
        <p:spPr>
          <a:xfrm>
            <a:off x="6691131"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85" name="Google Shape;785;p39"/>
          <p:cNvCxnSpPr/>
          <p:nvPr/>
        </p:nvCxnSpPr>
        <p:spPr>
          <a:xfrm rot="10800000">
            <a:off x="804586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6" name="Google Shape;786;p39"/>
          <p:cNvSpPr txBox="1"/>
          <p:nvPr/>
        </p:nvSpPr>
        <p:spPr>
          <a:xfrm>
            <a:off x="8008073" y="34195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ROADMAP</a:t>
            </a:r>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822"/>
        <p:cNvGrpSpPr/>
        <p:nvPr/>
      </p:nvGrpSpPr>
      <p:grpSpPr>
        <a:xfrm>
          <a:off x="0" y="0"/>
          <a:ext cx="0" cy="0"/>
          <a:chOff x="0" y="0"/>
          <a:chExt cx="0" cy="0"/>
        </a:xfrm>
      </p:grpSpPr>
      <p:sp>
        <p:nvSpPr>
          <p:cNvPr id="823" name="Google Shape;823;p4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GANTT CHART</a:t>
            </a:r>
            <a:endParaRPr/>
          </a:p>
        </p:txBody>
      </p:sp>
      <p:sp>
        <p:nvSpPr>
          <p:cNvPr id="824" name="Google Shape;824;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graphicFrame>
        <p:nvGraphicFramePr>
          <p:cNvPr id="825" name="Google Shape;825;p41"/>
          <p:cNvGraphicFramePr/>
          <p:nvPr/>
        </p:nvGraphicFramePr>
        <p:xfrm>
          <a:off x="392525" y="1488281"/>
          <a:ext cx="8382600" cy="2628500"/>
        </p:xfrm>
        <a:graphic>
          <a:graphicData uri="http://schemas.openxmlformats.org/drawingml/2006/table">
            <a:tbl>
              <a:tblPr>
                <a:noFill/>
                <a:tableStyleId>{891A1956-3D7E-41C0-9DF7-105A978C6925}</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1</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2</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9</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10</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628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Task 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829"/>
        <p:cNvGrpSpPr/>
        <p:nvPr/>
      </p:nvGrpSpPr>
      <p:grpSpPr>
        <a:xfrm>
          <a:off x="0" y="0"/>
          <a:ext cx="0" cy="0"/>
          <a:chOff x="0" y="0"/>
          <a:chExt cx="0" cy="0"/>
        </a:xfrm>
      </p:grpSpPr>
      <p:sp>
        <p:nvSpPr>
          <p:cNvPr id="830" name="Google Shape;830;p4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SWOT ANALYSIS</a:t>
            </a:r>
            <a:endParaRPr/>
          </a:p>
        </p:txBody>
      </p:sp>
      <p:sp>
        <p:nvSpPr>
          <p:cNvPr id="831" name="Google Shape;831;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32" name="Google Shape;832;p42"/>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Source Sans Pro"/>
                <a:ea typeface="Source Sans Pro"/>
                <a:cs typeface="Source Sans Pro"/>
                <a:sym typeface="Source Sans Pro"/>
              </a:rPr>
              <a:t>STRENGTHS</a:t>
            </a:r>
            <a:endParaRPr b="1">
              <a:solidFill>
                <a:schemeClr val="dk1"/>
              </a:solidFill>
              <a:latin typeface="Source Sans Pro"/>
              <a:ea typeface="Source Sans Pro"/>
              <a:cs typeface="Source Sans Pro"/>
              <a:sym typeface="Source Sans Pro"/>
            </a:endParaRPr>
          </a:p>
          <a:p>
            <a:pPr marL="0" lvl="0" indent="0" algn="l" rtl="0">
              <a:spcBef>
                <a:spcPts val="600"/>
              </a:spcBef>
              <a:spcAft>
                <a:spcPts val="600"/>
              </a:spcAft>
              <a:buNone/>
            </a:pPr>
            <a:r>
              <a:rPr lang="en">
                <a:solidFill>
                  <a:schemeClr val="dk1"/>
                </a:solidFill>
                <a:latin typeface="Source Sans Pro"/>
                <a:ea typeface="Source Sans Pro"/>
                <a:cs typeface="Source Sans Pro"/>
                <a:sym typeface="Source Sans Pro"/>
              </a:rPr>
              <a:t>Blue is the colour of the clear sky and the deep sea</a:t>
            </a:r>
            <a:endParaRPr>
              <a:solidFill>
                <a:schemeClr val="dk1"/>
              </a:solidFill>
              <a:latin typeface="Source Sans Pro"/>
              <a:ea typeface="Source Sans Pro"/>
              <a:cs typeface="Source Sans Pro"/>
              <a:sym typeface="Source Sans Pro"/>
            </a:endParaRPr>
          </a:p>
        </p:txBody>
      </p:sp>
      <p:sp>
        <p:nvSpPr>
          <p:cNvPr id="833" name="Google Shape;833;p42"/>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Source Sans Pro"/>
                <a:ea typeface="Source Sans Pro"/>
                <a:cs typeface="Source Sans Pro"/>
                <a:sym typeface="Source Sans Pro"/>
              </a:rPr>
              <a:t>WEAKNESSES</a:t>
            </a:r>
            <a:endParaRPr b="1">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a:solidFill>
                  <a:schemeClr val="dk1"/>
                </a:solidFill>
                <a:latin typeface="Source Sans Pro"/>
                <a:ea typeface="Source Sans Pro"/>
                <a:cs typeface="Source Sans Pro"/>
                <a:sym typeface="Source Sans Pro"/>
              </a:rPr>
              <a:t>Yellow is the color of gold, butter and ripe lemons</a:t>
            </a:r>
            <a:endParaRPr>
              <a:solidFill>
                <a:schemeClr val="dk1"/>
              </a:solidFill>
              <a:latin typeface="Source Sans Pro"/>
              <a:ea typeface="Source Sans Pro"/>
              <a:cs typeface="Source Sans Pro"/>
              <a:sym typeface="Source Sans Pro"/>
            </a:endParaRPr>
          </a:p>
        </p:txBody>
      </p:sp>
      <p:sp>
        <p:nvSpPr>
          <p:cNvPr id="834" name="Google Shape;834;p42"/>
          <p:cNvSpPr/>
          <p:nvPr/>
        </p:nvSpPr>
        <p:spPr>
          <a:xfrm>
            <a:off x="825300" y="2958593"/>
            <a:ext cx="3678600" cy="13857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Black is the color of ebony and of outer space</a:t>
            </a:r>
            <a:endParaRPr>
              <a:solidFill>
                <a:schemeClr val="dk1"/>
              </a:solidFill>
              <a:latin typeface="Source Sans Pro"/>
              <a:ea typeface="Source Sans Pro"/>
              <a:cs typeface="Source Sans Pro"/>
              <a:sym typeface="Source Sans Pro"/>
            </a:endParaRPr>
          </a:p>
          <a:p>
            <a:pPr marL="0" lvl="0" indent="0" algn="l" rtl="0">
              <a:spcBef>
                <a:spcPts val="600"/>
              </a:spcBef>
              <a:spcAft>
                <a:spcPts val="600"/>
              </a:spcAft>
              <a:buClr>
                <a:schemeClr val="dk1"/>
              </a:buClr>
              <a:buSzPts val="1100"/>
              <a:buFont typeface="Arial"/>
              <a:buNone/>
            </a:pPr>
            <a:r>
              <a:rPr lang="en" b="1">
                <a:solidFill>
                  <a:schemeClr val="dk1"/>
                </a:solidFill>
                <a:latin typeface="Source Sans Pro"/>
                <a:ea typeface="Source Sans Pro"/>
                <a:cs typeface="Source Sans Pro"/>
                <a:sym typeface="Source Sans Pro"/>
              </a:rPr>
              <a:t>OPPORTUNITIES</a:t>
            </a:r>
            <a:endParaRPr>
              <a:solidFill>
                <a:schemeClr val="dk1"/>
              </a:solidFill>
              <a:latin typeface="Source Sans Pro"/>
              <a:ea typeface="Source Sans Pro"/>
              <a:cs typeface="Source Sans Pro"/>
              <a:sym typeface="Source Sans Pro"/>
            </a:endParaRPr>
          </a:p>
        </p:txBody>
      </p:sp>
      <p:sp>
        <p:nvSpPr>
          <p:cNvPr id="835" name="Google Shape;835;p42"/>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White is the color of milk and fresh snow</a:t>
            </a:r>
            <a:endParaRPr>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b="1">
                <a:solidFill>
                  <a:schemeClr val="dk1"/>
                </a:solidFill>
                <a:latin typeface="Source Sans Pro"/>
                <a:ea typeface="Source Sans Pro"/>
                <a:cs typeface="Source Sans Pro"/>
                <a:sym typeface="Source Sans Pro"/>
              </a:rPr>
              <a:t>THREATS</a:t>
            </a:r>
            <a:endParaRPr>
              <a:solidFill>
                <a:schemeClr val="dk1"/>
              </a:solidFill>
              <a:latin typeface="Source Sans Pro"/>
              <a:ea typeface="Source Sans Pro"/>
              <a:cs typeface="Source Sans Pro"/>
              <a:sym typeface="Source Sans Pro"/>
            </a:endParaRPr>
          </a:p>
        </p:txBody>
      </p:sp>
      <p:sp>
        <p:nvSpPr>
          <p:cNvPr id="836" name="Google Shape;836;p42"/>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010867" y="2189570"/>
            <a:ext cx="240363" cy="449928"/>
          </a:xfrm>
          <a:prstGeom prst="rect">
            <a:avLst/>
          </a:prstGeom>
        </p:spPr>
        <p:txBody>
          <a:bodyPr>
            <a:prstTxWarp prst="textPlain">
              <a:avLst/>
            </a:prstTxWarp>
          </a:bodyPr>
          <a:lstStyle/>
          <a:p>
            <a:pPr lvl="0" algn="ctr"/>
            <a:r>
              <a:rPr b="1" i="0">
                <a:ln>
                  <a:noFill/>
                </a:ln>
                <a:solidFill>
                  <a:schemeClr val="lt1"/>
                </a:solidFill>
                <a:latin typeface="Oswald"/>
              </a:rPr>
              <a:t>S</a:t>
            </a:r>
          </a:p>
        </p:txBody>
      </p:sp>
      <p:sp>
        <p:nvSpPr>
          <p:cNvPr id="841" name="Google Shape;841;p42"/>
          <p:cNvSpPr/>
          <p:nvPr/>
        </p:nvSpPr>
        <p:spPr>
          <a:xfrm>
            <a:off x="4899094" y="2196322"/>
            <a:ext cx="347312" cy="437505"/>
          </a:xfrm>
          <a:prstGeom prst="rect">
            <a:avLst/>
          </a:prstGeom>
        </p:spPr>
        <p:txBody>
          <a:bodyPr>
            <a:prstTxWarp prst="textPlain">
              <a:avLst/>
            </a:prstTxWarp>
          </a:bodyPr>
          <a:lstStyle/>
          <a:p>
            <a:pPr lvl="0" algn="ctr"/>
            <a:r>
              <a:rPr b="1" i="0">
                <a:ln>
                  <a:noFill/>
                </a:ln>
                <a:solidFill>
                  <a:schemeClr val="lt1"/>
                </a:solidFill>
                <a:latin typeface="Oswald"/>
              </a:rPr>
              <a:t>W</a:t>
            </a:r>
          </a:p>
        </p:txBody>
      </p:sp>
      <p:sp>
        <p:nvSpPr>
          <p:cNvPr id="842" name="Google Shape;842;p42"/>
          <p:cNvSpPr/>
          <p:nvPr/>
        </p:nvSpPr>
        <p:spPr>
          <a:xfrm>
            <a:off x="3980619" y="3157165"/>
            <a:ext cx="263590" cy="449928"/>
          </a:xfrm>
          <a:prstGeom prst="rect">
            <a:avLst/>
          </a:prstGeom>
        </p:spPr>
        <p:txBody>
          <a:bodyPr>
            <a:prstTxWarp prst="textPlain">
              <a:avLst/>
            </a:prstTxWarp>
          </a:bodyPr>
          <a:lstStyle/>
          <a:p>
            <a:pPr lvl="0" algn="ctr"/>
            <a:r>
              <a:rPr b="1" i="0">
                <a:ln>
                  <a:noFill/>
                </a:ln>
                <a:solidFill>
                  <a:schemeClr val="lt1"/>
                </a:solidFill>
                <a:latin typeface="Oswald"/>
              </a:rPr>
              <a:t>O</a:t>
            </a:r>
          </a:p>
        </p:txBody>
      </p:sp>
      <p:sp>
        <p:nvSpPr>
          <p:cNvPr id="843" name="Google Shape;843;p42"/>
          <p:cNvSpPr/>
          <p:nvPr/>
        </p:nvSpPr>
        <p:spPr>
          <a:xfrm>
            <a:off x="4999021" y="3163916"/>
            <a:ext cx="228480" cy="437505"/>
          </a:xfrm>
          <a:prstGeom prst="rect">
            <a:avLst/>
          </a:prstGeom>
        </p:spPr>
        <p:txBody>
          <a:bodyPr>
            <a:prstTxWarp prst="textPlain">
              <a:avLst/>
            </a:prstTxWarp>
          </a:bodyPr>
          <a:lstStyle/>
          <a:p>
            <a:pPr lvl="0" algn="ctr"/>
            <a:r>
              <a:rPr b="1" i="0">
                <a:ln>
                  <a:noFill/>
                </a:ln>
                <a:solidFill>
                  <a:schemeClr val="lt1"/>
                </a:solidFill>
                <a:latin typeface="Oswald"/>
              </a:rPr>
              <a:t>T</a:t>
            </a: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847"/>
        <p:cNvGrpSpPr/>
        <p:nvPr/>
      </p:nvGrpSpPr>
      <p:grpSpPr>
        <a:xfrm>
          <a:off x="0" y="0"/>
          <a:ext cx="0" cy="0"/>
          <a:chOff x="0" y="0"/>
          <a:chExt cx="0" cy="0"/>
        </a:xfrm>
      </p:grpSpPr>
      <p:sp>
        <p:nvSpPr>
          <p:cNvPr id="848" name="Google Shape;848;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BUSINESS MODEL CANVAS</a:t>
            </a:r>
            <a:endParaRPr sz="1200"/>
          </a:p>
        </p:txBody>
      </p:sp>
      <p:sp>
        <p:nvSpPr>
          <p:cNvPr id="849" name="Google Shape;849;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850" name="Google Shape;850;p43"/>
          <p:cNvSpPr txBox="1"/>
          <p:nvPr/>
        </p:nvSpPr>
        <p:spPr>
          <a:xfrm>
            <a:off x="1986120"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Activities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1" name="Google Shape;851;p43"/>
          <p:cNvSpPr txBox="1"/>
          <p:nvPr/>
        </p:nvSpPr>
        <p:spPr>
          <a:xfrm>
            <a:off x="1986120"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Resources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2" name="Google Shape;852;p43"/>
          <p:cNvSpPr txBox="1"/>
          <p:nvPr/>
        </p:nvSpPr>
        <p:spPr>
          <a:xfrm>
            <a:off x="371004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Value Propositions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3" name="Google Shape;853;p43"/>
          <p:cNvSpPr txBox="1"/>
          <p:nvPr/>
        </p:nvSpPr>
        <p:spPr>
          <a:xfrm>
            <a:off x="5433959"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Relationships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4" name="Google Shape;854;p43"/>
          <p:cNvSpPr txBox="1"/>
          <p:nvPr/>
        </p:nvSpPr>
        <p:spPr>
          <a:xfrm>
            <a:off x="5433959"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Channels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5" name="Google Shape;855;p43"/>
          <p:cNvSpPr txBox="1"/>
          <p:nvPr/>
        </p:nvSpPr>
        <p:spPr>
          <a:xfrm>
            <a:off x="7157879"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Segments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6" name="Google Shape;856;p43"/>
          <p:cNvSpPr txBox="1"/>
          <p:nvPr/>
        </p:nvSpPr>
        <p:spPr>
          <a:xfrm>
            <a:off x="26220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Partners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7" name="Google Shape;857;p43"/>
          <p:cNvSpPr txBox="1"/>
          <p:nvPr/>
        </p:nvSpPr>
        <p:spPr>
          <a:xfrm>
            <a:off x="262200"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Cost Structure</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8" name="Google Shape;858;p43"/>
          <p:cNvSpPr txBox="1"/>
          <p:nvPr/>
        </p:nvSpPr>
        <p:spPr>
          <a:xfrm>
            <a:off x="4571999"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Revenue Streams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9" name="Google Shape;85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0" name="Google Shape;86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1" name="Google Shape;86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2" name="Google Shape;86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3" name="Google Shape;863;p43"/>
          <p:cNvGrpSpPr/>
          <p:nvPr/>
        </p:nvGrpSpPr>
        <p:grpSpPr>
          <a:xfrm>
            <a:off x="8561977" y="3732397"/>
            <a:ext cx="233502" cy="171203"/>
            <a:chOff x="4610450" y="3703750"/>
            <a:chExt cx="453050" cy="332175"/>
          </a:xfrm>
        </p:grpSpPr>
        <p:sp>
          <p:nvSpPr>
            <p:cNvPr id="864" name="Google Shape;86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5" name="Google Shape;86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66" name="Google Shape;86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7" name="Google Shape;867;p43"/>
          <p:cNvGrpSpPr/>
          <p:nvPr/>
        </p:nvGrpSpPr>
        <p:grpSpPr>
          <a:xfrm>
            <a:off x="5169556" y="543233"/>
            <a:ext cx="188198" cy="239803"/>
            <a:chOff x="1958100" y="4985350"/>
            <a:chExt cx="365150" cy="465275"/>
          </a:xfrm>
        </p:grpSpPr>
        <p:sp>
          <p:nvSpPr>
            <p:cNvPr id="868" name="Google Shape;86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9" name="Google Shape;86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1" name="Google Shape;871;p43"/>
          <p:cNvGrpSpPr/>
          <p:nvPr/>
        </p:nvGrpSpPr>
        <p:grpSpPr>
          <a:xfrm>
            <a:off x="3342459" y="2137720"/>
            <a:ext cx="283238" cy="257429"/>
            <a:chOff x="4562200" y="4968250"/>
            <a:chExt cx="549550" cy="499475"/>
          </a:xfrm>
        </p:grpSpPr>
        <p:sp>
          <p:nvSpPr>
            <p:cNvPr id="872" name="Google Shape;87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3" name="Google Shape;87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4" name="Google Shape;87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5" name="Google Shape;87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6" name="Google Shape;87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7" name="Google Shape;877;p43"/>
          <p:cNvGrpSpPr/>
          <p:nvPr/>
        </p:nvGrpSpPr>
        <p:grpSpPr>
          <a:xfrm>
            <a:off x="6790078" y="2139229"/>
            <a:ext cx="278200" cy="266861"/>
            <a:chOff x="5241175" y="4959100"/>
            <a:chExt cx="539775" cy="517775"/>
          </a:xfrm>
        </p:grpSpPr>
        <p:sp>
          <p:nvSpPr>
            <p:cNvPr id="878" name="Google Shape;87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9" name="Google Shape;87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0" name="Google Shape;88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1" name="Google Shape;88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2" name="Google Shape;88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3" name="Google Shape;88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887"/>
        <p:cNvGrpSpPr/>
        <p:nvPr/>
      </p:nvGrpSpPr>
      <p:grpSpPr>
        <a:xfrm>
          <a:off x="0" y="0"/>
          <a:ext cx="0" cy="0"/>
          <a:chOff x="0" y="0"/>
          <a:chExt cx="0" cy="0"/>
        </a:xfrm>
      </p:grpSpPr>
      <p:sp>
        <p:nvSpPr>
          <p:cNvPr id="888" name="Google Shape;888;p44"/>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FUNNEL</a:t>
            </a:r>
            <a:endParaRPr/>
          </a:p>
        </p:txBody>
      </p:sp>
      <p:sp>
        <p:nvSpPr>
          <p:cNvPr id="889" name="Google Shape;889;p4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grpSp>
        <p:nvGrpSpPr>
          <p:cNvPr id="890" name="Google Shape;890;p44"/>
          <p:cNvGrpSpPr/>
          <p:nvPr/>
        </p:nvGrpSpPr>
        <p:grpSpPr>
          <a:xfrm>
            <a:off x="1517897" y="1537382"/>
            <a:ext cx="2964755" cy="2665372"/>
            <a:chOff x="3778727" y="4460423"/>
            <a:chExt cx="720160" cy="647438"/>
          </a:xfrm>
        </p:grpSpPr>
        <p:sp>
          <p:nvSpPr>
            <p:cNvPr id="891" name="Google Shape;89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PURCHASE</a:t>
              </a:r>
              <a:endParaRPr sz="1200" b="1" i="0" u="none" strike="noStrike" cap="none">
                <a:solidFill>
                  <a:schemeClr val="lt1"/>
                </a:solidFill>
                <a:latin typeface="Source Sans Pro"/>
                <a:ea typeface="Source Sans Pro"/>
                <a:cs typeface="Source Sans Pro"/>
                <a:sym typeface="Source Sans Pro"/>
              </a:endParaRPr>
            </a:p>
          </p:txBody>
        </p:sp>
        <p:sp>
          <p:nvSpPr>
            <p:cNvPr id="892" name="Google Shape;89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LOYALTY</a:t>
              </a:r>
              <a:endParaRPr sz="1200" b="1" i="0" u="none" strike="noStrike" cap="none">
                <a:solidFill>
                  <a:schemeClr val="lt1"/>
                </a:solidFill>
                <a:latin typeface="Source Sans Pro"/>
                <a:ea typeface="Source Sans Pro"/>
                <a:cs typeface="Source Sans Pro"/>
                <a:sym typeface="Source Sans Pro"/>
              </a:endParaRPr>
            </a:p>
          </p:txBody>
        </p:sp>
        <p:sp>
          <p:nvSpPr>
            <p:cNvPr id="893" name="Google Shape;89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AWARENESS</a:t>
              </a:r>
              <a:endParaRPr sz="1200" b="1" i="0" u="none" strike="noStrike" cap="none">
                <a:solidFill>
                  <a:schemeClr val="lt1"/>
                </a:solidFill>
                <a:latin typeface="Source Sans Pro"/>
                <a:ea typeface="Source Sans Pro"/>
                <a:cs typeface="Source Sans Pro"/>
                <a:sym typeface="Source Sans Pro"/>
              </a:endParaRPr>
            </a:p>
          </p:txBody>
        </p:sp>
        <p:sp>
          <p:nvSpPr>
            <p:cNvPr id="894" name="Google Shape;89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EVALUATION</a:t>
              </a:r>
              <a:endParaRPr sz="1200" b="1" i="0" u="none" strike="noStrike" cap="none">
                <a:solidFill>
                  <a:schemeClr val="lt1"/>
                </a:solidFill>
                <a:latin typeface="Source Sans Pro"/>
                <a:ea typeface="Source Sans Pro"/>
                <a:cs typeface="Source Sans Pro"/>
                <a:sym typeface="Source Sans Pro"/>
              </a:endParaRPr>
            </a:p>
          </p:txBody>
        </p:sp>
        <p:sp>
          <p:nvSpPr>
            <p:cNvPr id="895" name="Google Shape;89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DISCOVERY</a:t>
              </a:r>
              <a:endParaRPr sz="1200" b="1" i="0" u="none" strike="noStrike" cap="none">
                <a:solidFill>
                  <a:schemeClr val="lt1"/>
                </a:solidFill>
                <a:latin typeface="Source Sans Pro"/>
                <a:ea typeface="Source Sans Pro"/>
                <a:cs typeface="Source Sans Pro"/>
                <a:sym typeface="Source Sans Pro"/>
              </a:endParaRPr>
            </a:p>
          </p:txBody>
        </p:sp>
        <p:sp>
          <p:nvSpPr>
            <p:cNvPr id="896" name="Google Shape;89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INTENT</a:t>
              </a:r>
              <a:endParaRPr sz="1200" b="1" i="0" u="none" strike="noStrike" cap="none">
                <a:solidFill>
                  <a:schemeClr val="lt1"/>
                </a:solidFill>
                <a:latin typeface="Source Sans Pro"/>
                <a:ea typeface="Source Sans Pro"/>
                <a:cs typeface="Source Sans Pro"/>
                <a:sym typeface="Source Sans Pro"/>
              </a:endParaRPr>
            </a:p>
          </p:txBody>
        </p:sp>
        <p:sp>
          <p:nvSpPr>
            <p:cNvPr id="897" name="Google Shape;89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cxnSp>
        <p:nvCxnSpPr>
          <p:cNvPr id="898" name="Google Shape;898;p44"/>
          <p:cNvCxnSpPr/>
          <p:nvPr/>
        </p:nvCxnSpPr>
        <p:spPr>
          <a:xfrm>
            <a:off x="4417162" y="1978841"/>
            <a:ext cx="868500" cy="0"/>
          </a:xfrm>
          <a:prstGeom prst="straightConnector1">
            <a:avLst/>
          </a:prstGeom>
          <a:noFill/>
          <a:ln w="9525" cap="flat" cmpd="sng">
            <a:solidFill>
              <a:schemeClr val="accent1"/>
            </a:solidFill>
            <a:prstDash val="solid"/>
            <a:round/>
            <a:headEnd type="oval" w="med" len="med"/>
            <a:tailEnd type="oval" w="med" len="med"/>
          </a:ln>
        </p:spPr>
      </p:cxnSp>
      <p:sp>
        <p:nvSpPr>
          <p:cNvPr id="899" name="Google Shape;899;p44"/>
          <p:cNvSpPr txBox="1"/>
          <p:nvPr/>
        </p:nvSpPr>
        <p:spPr>
          <a:xfrm>
            <a:off x="5336208" y="1837471"/>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0" name="Google Shape;900;p44"/>
          <p:cNvCxnSpPr/>
          <p:nvPr/>
        </p:nvCxnSpPr>
        <p:spPr>
          <a:xfrm>
            <a:off x="4289248" y="2374581"/>
            <a:ext cx="996300" cy="0"/>
          </a:xfrm>
          <a:prstGeom prst="straightConnector1">
            <a:avLst/>
          </a:prstGeom>
          <a:noFill/>
          <a:ln w="9525" cap="flat" cmpd="sng">
            <a:solidFill>
              <a:schemeClr val="accent2"/>
            </a:solidFill>
            <a:prstDash val="solid"/>
            <a:round/>
            <a:headEnd type="oval" w="med" len="med"/>
            <a:tailEnd type="oval" w="med" len="med"/>
          </a:ln>
        </p:spPr>
      </p:cxnSp>
      <p:sp>
        <p:nvSpPr>
          <p:cNvPr id="901" name="Google Shape;901;p44"/>
          <p:cNvSpPr txBox="1"/>
          <p:nvPr/>
        </p:nvSpPr>
        <p:spPr>
          <a:xfrm>
            <a:off x="5336208" y="2233203"/>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2" name="Google Shape;902;p44"/>
          <p:cNvCxnSpPr/>
          <p:nvPr/>
        </p:nvCxnSpPr>
        <p:spPr>
          <a:xfrm>
            <a:off x="4107472" y="2770320"/>
            <a:ext cx="1178100" cy="0"/>
          </a:xfrm>
          <a:prstGeom prst="straightConnector1">
            <a:avLst/>
          </a:prstGeom>
          <a:noFill/>
          <a:ln w="9525" cap="flat" cmpd="sng">
            <a:solidFill>
              <a:schemeClr val="accent3"/>
            </a:solidFill>
            <a:prstDash val="solid"/>
            <a:round/>
            <a:headEnd type="oval" w="med" len="med"/>
            <a:tailEnd type="oval" w="med" len="med"/>
          </a:ln>
        </p:spPr>
      </p:cxnSp>
      <p:sp>
        <p:nvSpPr>
          <p:cNvPr id="903" name="Google Shape;903;p44"/>
          <p:cNvSpPr txBox="1"/>
          <p:nvPr/>
        </p:nvSpPr>
        <p:spPr>
          <a:xfrm>
            <a:off x="5336208" y="2628934"/>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4" name="Google Shape;904;p44"/>
          <p:cNvCxnSpPr/>
          <p:nvPr/>
        </p:nvCxnSpPr>
        <p:spPr>
          <a:xfrm>
            <a:off x="3952627" y="3166039"/>
            <a:ext cx="1332900" cy="0"/>
          </a:xfrm>
          <a:prstGeom prst="straightConnector1">
            <a:avLst/>
          </a:prstGeom>
          <a:noFill/>
          <a:ln w="9525" cap="flat" cmpd="sng">
            <a:solidFill>
              <a:schemeClr val="accent4"/>
            </a:solidFill>
            <a:prstDash val="solid"/>
            <a:round/>
            <a:headEnd type="oval" w="med" len="med"/>
            <a:tailEnd type="oval" w="med" len="med"/>
          </a:ln>
        </p:spPr>
      </p:cxnSp>
      <p:sp>
        <p:nvSpPr>
          <p:cNvPr id="905" name="Google Shape;905;p44"/>
          <p:cNvSpPr txBox="1"/>
          <p:nvPr/>
        </p:nvSpPr>
        <p:spPr>
          <a:xfrm>
            <a:off x="5336208" y="3024666"/>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6" name="Google Shape;906;p44"/>
          <p:cNvCxnSpPr/>
          <p:nvPr/>
        </p:nvCxnSpPr>
        <p:spPr>
          <a:xfrm>
            <a:off x="3784307" y="3561779"/>
            <a:ext cx="1501200" cy="0"/>
          </a:xfrm>
          <a:prstGeom prst="straightConnector1">
            <a:avLst/>
          </a:prstGeom>
          <a:noFill/>
          <a:ln w="9525" cap="flat" cmpd="sng">
            <a:solidFill>
              <a:schemeClr val="accent5"/>
            </a:solidFill>
            <a:prstDash val="solid"/>
            <a:round/>
            <a:headEnd type="oval" w="med" len="med"/>
            <a:tailEnd type="oval" w="med" len="med"/>
          </a:ln>
        </p:spPr>
      </p:cxnSp>
      <p:sp>
        <p:nvSpPr>
          <p:cNvPr id="907" name="Google Shape;907;p44"/>
          <p:cNvSpPr txBox="1"/>
          <p:nvPr/>
        </p:nvSpPr>
        <p:spPr>
          <a:xfrm>
            <a:off x="5336208" y="3420397"/>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8" name="Google Shape;908;p44"/>
          <p:cNvCxnSpPr/>
          <p:nvPr/>
        </p:nvCxnSpPr>
        <p:spPr>
          <a:xfrm>
            <a:off x="3609269" y="3957498"/>
            <a:ext cx="1669200" cy="0"/>
          </a:xfrm>
          <a:prstGeom prst="straightConnector1">
            <a:avLst/>
          </a:prstGeom>
          <a:noFill/>
          <a:ln w="9525" cap="flat" cmpd="sng">
            <a:solidFill>
              <a:schemeClr val="accent6"/>
            </a:solidFill>
            <a:prstDash val="solid"/>
            <a:round/>
            <a:headEnd type="oval" w="med" len="med"/>
            <a:tailEnd type="oval" w="med" len="med"/>
          </a:ln>
        </p:spPr>
      </p:cxnSp>
      <p:sp>
        <p:nvSpPr>
          <p:cNvPr id="909" name="Google Shape;909;p44"/>
          <p:cNvSpPr txBox="1"/>
          <p:nvPr/>
        </p:nvSpPr>
        <p:spPr>
          <a:xfrm>
            <a:off x="5336208" y="3816129"/>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4C32-29D9-4800-8DA8-8FAF986B9A66}"/>
              </a:ext>
            </a:extLst>
          </p:cNvPr>
          <p:cNvSpPr>
            <a:spLocks noGrp="1"/>
          </p:cNvSpPr>
          <p:nvPr>
            <p:ph type="title"/>
          </p:nvPr>
        </p:nvSpPr>
        <p:spPr/>
        <p:txBody>
          <a:bodyPr/>
          <a:lstStyle/>
          <a:p>
            <a:r>
              <a:rPr lang="en-US" sz="3600" dirty="0"/>
              <a:t>Data Cleaning: Challenges</a:t>
            </a:r>
          </a:p>
        </p:txBody>
      </p:sp>
      <p:sp>
        <p:nvSpPr>
          <p:cNvPr id="3" name="Text Placeholder 2">
            <a:extLst>
              <a:ext uri="{FF2B5EF4-FFF2-40B4-BE49-F238E27FC236}">
                <a16:creationId xmlns:a16="http://schemas.microsoft.com/office/drawing/2014/main" id="{5AFA9178-1FD9-4781-8288-FC1C28A5BA4C}"/>
              </a:ext>
            </a:extLst>
          </p:cNvPr>
          <p:cNvSpPr>
            <a:spLocks noGrp="1"/>
          </p:cNvSpPr>
          <p:nvPr>
            <p:ph type="body" idx="1"/>
          </p:nvPr>
        </p:nvSpPr>
        <p:spPr>
          <a:xfrm>
            <a:off x="1131500" y="1504182"/>
            <a:ext cx="7110292" cy="2665800"/>
          </a:xfrm>
        </p:spPr>
        <p:txBody>
          <a:bodyPr/>
          <a:lstStyle/>
          <a:p>
            <a:r>
              <a:rPr lang="en-US" dirty="0"/>
              <a:t>Some dates in the </a:t>
            </a:r>
            <a:r>
              <a:rPr lang="en-US" dirty="0" err="1" smtClean="0"/>
              <a:t>AirbnbS</a:t>
            </a:r>
            <a:r>
              <a:rPr lang="en-US" dirty="0" smtClean="0"/>
              <a:t> </a:t>
            </a:r>
            <a:r>
              <a:rPr lang="en-US" dirty="0"/>
              <a:t>data set were formatted dd/mm/</a:t>
            </a:r>
            <a:r>
              <a:rPr lang="en-US" dirty="0" err="1"/>
              <a:t>yyyy</a:t>
            </a:r>
            <a:r>
              <a:rPr lang="en-US" dirty="0"/>
              <a:t> and others mm/dd/</a:t>
            </a:r>
            <a:r>
              <a:rPr lang="en-US" dirty="0" err="1"/>
              <a:t>yyyy</a:t>
            </a:r>
            <a:r>
              <a:rPr lang="en-US" dirty="0"/>
              <a:t>. The format was changed so they were all uniform and then they were converted to match the </a:t>
            </a:r>
            <a:r>
              <a:rPr lang="en-US" dirty="0" err="1"/>
              <a:t>yyyy</a:t>
            </a:r>
            <a:r>
              <a:rPr lang="en-US" dirty="0"/>
              <a:t>/mm format used in the Zillow data set.</a:t>
            </a:r>
          </a:p>
          <a:p>
            <a:r>
              <a:rPr lang="en-US" dirty="0" smtClean="0"/>
              <a:t>Airbnb: </a:t>
            </a:r>
            <a:r>
              <a:rPr lang="en-US" dirty="0"/>
              <a:t>“New York City” was sometimes labeled simply as “New York” and we grouped them together. </a:t>
            </a:r>
          </a:p>
          <a:p>
            <a:r>
              <a:rPr lang="en-US" dirty="0"/>
              <a:t>The </a:t>
            </a:r>
            <a:r>
              <a:rPr lang="en-US" dirty="0" smtClean="0"/>
              <a:t>merged </a:t>
            </a:r>
            <a:r>
              <a:rPr lang="en-US" dirty="0" err="1"/>
              <a:t>DataFrame</a:t>
            </a:r>
            <a:r>
              <a:rPr lang="en-US" dirty="0"/>
              <a:t> was done by city and based on eleven cities that matched between the two data sets.</a:t>
            </a:r>
          </a:p>
        </p:txBody>
      </p:sp>
      <p:sp>
        <p:nvSpPr>
          <p:cNvPr id="5" name="Slide Number Placeholder 4">
            <a:extLst>
              <a:ext uri="{FF2B5EF4-FFF2-40B4-BE49-F238E27FC236}">
                <a16:creationId xmlns:a16="http://schemas.microsoft.com/office/drawing/2014/main" id="{D27633EC-553D-402D-BC67-852CFA3989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816657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927"/>
        <p:cNvGrpSpPr/>
        <p:nvPr/>
      </p:nvGrpSpPr>
      <p:grpSpPr>
        <a:xfrm>
          <a:off x="0" y="0"/>
          <a:ext cx="0" cy="0"/>
          <a:chOff x="0" y="0"/>
          <a:chExt cx="0" cy="0"/>
        </a:xfrm>
      </p:grpSpPr>
      <p:sp>
        <p:nvSpPr>
          <p:cNvPr id="928" name="Google Shape;928;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COMPETITOR MATRIX</a:t>
            </a:r>
            <a:endParaRPr sz="1200"/>
          </a:p>
        </p:txBody>
      </p:sp>
      <p:sp>
        <p:nvSpPr>
          <p:cNvPr id="929" name="Google Shape;92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46"/>
          <p:cNvGrpSpPr/>
          <p:nvPr/>
        </p:nvGrpSpPr>
        <p:grpSpPr>
          <a:xfrm>
            <a:off x="638150" y="467111"/>
            <a:ext cx="7867750" cy="4209098"/>
            <a:chOff x="638138" y="467100"/>
            <a:chExt cx="7867750" cy="4194000"/>
          </a:xfrm>
        </p:grpSpPr>
        <p:cxnSp>
          <p:nvCxnSpPr>
            <p:cNvPr id="931" name="Google Shape;93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3" name="Google Shape;95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4" name="Google Shape;95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5" name="Google Shape;95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6" name="Google Shape;95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7" name="Google Shape;95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8" name="Google Shape;95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9" name="Google Shape;95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0" name="Google Shape;96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1" name="Google Shape;96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2" name="Google Shape;96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3" name="Google Shape;96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4" name="Google Shape;96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5" name="Google Shape;96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6" name="Google Shape;96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7" name="Google Shape;96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8" name="Google Shape;96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9" name="Google Shape;96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0" name="Google Shape;97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1" name="Google Shape;97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2" name="Google Shape;97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3" name="Google Shape;97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4" name="Google Shape;97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5" name="Google Shape;97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6" name="Google Shape;97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977" name="Google Shape;977;p4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grpSp>
        <p:nvGrpSpPr>
          <p:cNvPr id="978" name="Google Shape;978;p46"/>
          <p:cNvGrpSpPr/>
          <p:nvPr/>
        </p:nvGrpSpPr>
        <p:grpSpPr>
          <a:xfrm>
            <a:off x="467107" y="642473"/>
            <a:ext cx="8209755" cy="3858239"/>
            <a:chOff x="467088" y="642474"/>
            <a:chExt cx="4194000" cy="3858239"/>
          </a:xfrm>
        </p:grpSpPr>
        <p:cxnSp>
          <p:nvCxnSpPr>
            <p:cNvPr id="979" name="Google Shape;97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0" name="Google Shape;98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1" name="Google Shape;98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2" name="Google Shape;98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3" name="Google Shape;98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4" name="Google Shape;98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5" name="Google Shape;98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6" name="Google Shape;98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7" name="Google Shape;98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8" name="Google Shape;98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9" name="Google Shape;98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0" name="Google Shape;99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1" name="Google Shape;99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2" name="Google Shape;99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3" name="Google Shape;99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4" name="Google Shape;99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6" name="Google Shape;99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0" name="Google Shape;100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1001" name="Google Shape;100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1002" name="Google Shape;100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1003" name="Google Shape;100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1</a:t>
            </a:r>
            <a:endParaRPr sz="800">
              <a:solidFill>
                <a:schemeClr val="dk2"/>
              </a:solidFill>
              <a:latin typeface="Source Sans Pro"/>
              <a:ea typeface="Source Sans Pro"/>
              <a:cs typeface="Source Sans Pro"/>
              <a:sym typeface="Source Sans Pro"/>
            </a:endParaRPr>
          </a:p>
        </p:txBody>
      </p:sp>
      <p:sp>
        <p:nvSpPr>
          <p:cNvPr id="1004" name="Google Shape;100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1</a:t>
            </a:r>
            <a:endParaRPr sz="800">
              <a:solidFill>
                <a:schemeClr val="dk2"/>
              </a:solidFill>
              <a:latin typeface="Source Sans Pro"/>
              <a:ea typeface="Source Sans Pro"/>
              <a:cs typeface="Source Sans Pro"/>
              <a:sym typeface="Source Sans Pro"/>
            </a:endParaRPr>
          </a:p>
        </p:txBody>
      </p:sp>
      <p:sp>
        <p:nvSpPr>
          <p:cNvPr id="1005" name="Google Shape;100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2</a:t>
            </a:r>
            <a:endParaRPr sz="800">
              <a:solidFill>
                <a:schemeClr val="dk2"/>
              </a:solidFill>
              <a:latin typeface="Source Sans Pro"/>
              <a:ea typeface="Source Sans Pro"/>
              <a:cs typeface="Source Sans Pro"/>
              <a:sym typeface="Source Sans Pro"/>
            </a:endParaRPr>
          </a:p>
        </p:txBody>
      </p:sp>
      <p:sp>
        <p:nvSpPr>
          <p:cNvPr id="1006" name="Google Shape;100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2</a:t>
            </a:r>
            <a:endParaRPr sz="800">
              <a:solidFill>
                <a:schemeClr val="dk2"/>
              </a:solidFill>
              <a:latin typeface="Source Sans Pro"/>
              <a:ea typeface="Source Sans Pro"/>
              <a:cs typeface="Source Sans Pro"/>
              <a:sym typeface="Source Sans Pro"/>
            </a:endParaRPr>
          </a:p>
        </p:txBody>
      </p:sp>
      <p:sp>
        <p:nvSpPr>
          <p:cNvPr id="1007" name="Google Shape;100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Our company</a:t>
            </a:r>
            <a:endParaRPr sz="800">
              <a:solidFill>
                <a:schemeClr val="lt1"/>
              </a:solidFill>
              <a:latin typeface="Source Sans Pro"/>
              <a:ea typeface="Source Sans Pro"/>
              <a:cs typeface="Source Sans Pro"/>
              <a:sym typeface="Source Sans Pro"/>
            </a:endParaRPr>
          </a:p>
        </p:txBody>
      </p:sp>
      <p:sp>
        <p:nvSpPr>
          <p:cNvPr id="1008" name="Google Shape;100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09" name="Google Shape;100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0" name="Google Shape;101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1" name="Google Shape;101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2" name="Google Shape;101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3" name="Google Shape;101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1017"/>
        <p:cNvGrpSpPr/>
        <p:nvPr/>
      </p:nvGrpSpPr>
      <p:grpSpPr>
        <a:xfrm>
          <a:off x="0" y="0"/>
          <a:ext cx="0" cy="0"/>
          <a:chOff x="0" y="0"/>
          <a:chExt cx="0" cy="0"/>
        </a:xfrm>
      </p:grpSpPr>
      <p:sp>
        <p:nvSpPr>
          <p:cNvPr id="1018" name="Google Shape;1018;p4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WEEKLY PLANNER</a:t>
            </a:r>
            <a:endParaRPr/>
          </a:p>
        </p:txBody>
      </p:sp>
      <p:sp>
        <p:nvSpPr>
          <p:cNvPr id="1019" name="Google Shape;1019;p4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graphicFrame>
        <p:nvGraphicFramePr>
          <p:cNvPr id="1020" name="Google Shape;1020;p47"/>
          <p:cNvGraphicFramePr/>
          <p:nvPr/>
        </p:nvGraphicFramePr>
        <p:xfrm>
          <a:off x="755750" y="1474725"/>
          <a:ext cx="3000000" cy="3000000"/>
        </p:xfrm>
        <a:graphic>
          <a:graphicData uri="http://schemas.openxmlformats.org/drawingml/2006/table">
            <a:tbl>
              <a:tblPr>
                <a:noFill/>
                <a:tableStyleId>{C82E05BE-877C-40BA-BEE6-E4ECDAF45F91}</a:tableStyleId>
              </a:tblPr>
              <a:tblGrid>
                <a:gridCol w="765350">
                  <a:extLst>
                    <a:ext uri="{9D8B030D-6E8A-4147-A177-3AD203B41FA5}">
                      <a16:colId xmlns:a16="http://schemas.microsoft.com/office/drawing/2014/main" val="20000"/>
                    </a:ext>
                  </a:extLst>
                </a:gridCol>
                <a:gridCol w="978725">
                  <a:extLst>
                    <a:ext uri="{9D8B030D-6E8A-4147-A177-3AD203B41FA5}">
                      <a16:colId xmlns:a16="http://schemas.microsoft.com/office/drawing/2014/main" val="20001"/>
                    </a:ext>
                  </a:extLst>
                </a:gridCol>
                <a:gridCol w="978725">
                  <a:extLst>
                    <a:ext uri="{9D8B030D-6E8A-4147-A177-3AD203B41FA5}">
                      <a16:colId xmlns:a16="http://schemas.microsoft.com/office/drawing/2014/main" val="20002"/>
                    </a:ext>
                  </a:extLst>
                </a:gridCol>
                <a:gridCol w="978725">
                  <a:extLst>
                    <a:ext uri="{9D8B030D-6E8A-4147-A177-3AD203B41FA5}">
                      <a16:colId xmlns:a16="http://schemas.microsoft.com/office/drawing/2014/main" val="20003"/>
                    </a:ext>
                  </a:extLst>
                </a:gridCol>
                <a:gridCol w="978725">
                  <a:extLst>
                    <a:ext uri="{9D8B030D-6E8A-4147-A177-3AD203B41FA5}">
                      <a16:colId xmlns:a16="http://schemas.microsoft.com/office/drawing/2014/main" val="20004"/>
                    </a:ext>
                  </a:extLst>
                </a:gridCol>
                <a:gridCol w="978725">
                  <a:extLst>
                    <a:ext uri="{9D8B030D-6E8A-4147-A177-3AD203B41FA5}">
                      <a16:colId xmlns:a16="http://schemas.microsoft.com/office/drawing/2014/main" val="20005"/>
                    </a:ext>
                  </a:extLst>
                </a:gridCol>
                <a:gridCol w="978725">
                  <a:extLst>
                    <a:ext uri="{9D8B030D-6E8A-4147-A177-3AD203B41FA5}">
                      <a16:colId xmlns:a16="http://schemas.microsoft.com/office/drawing/2014/main" val="20006"/>
                    </a:ext>
                  </a:extLst>
                </a:gridCol>
                <a:gridCol w="978725">
                  <a:extLst>
                    <a:ext uri="{9D8B030D-6E8A-4147-A177-3AD203B41FA5}">
                      <a16:colId xmlns:a16="http://schemas.microsoft.com/office/drawing/2014/main" val="20007"/>
                    </a:ext>
                  </a:extLst>
                </a:gridCol>
              </a:tblGrid>
              <a:tr h="251800">
                <a:tc>
                  <a:txBody>
                    <a:bodyPr/>
                    <a:lstStyle/>
                    <a:p>
                      <a:pPr marL="0" lvl="0" indent="0" algn="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SUNDAY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MONDAY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TUESDAY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WEDNESDAY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THURSDAY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FRIDAY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SATURDAY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9:00 - 9:45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10:00 - 10:45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11:00 - 11:45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12:00 - 13:15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13:30 - 14:15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14:30 - 15:15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15:30 - 16:15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24"/>
        <p:cNvGrpSpPr/>
        <p:nvPr/>
      </p:nvGrpSpPr>
      <p:grpSpPr>
        <a:xfrm>
          <a:off x="0" y="0"/>
          <a:ext cx="0" cy="0"/>
          <a:chOff x="0" y="0"/>
          <a:chExt cx="0" cy="0"/>
        </a:xfrm>
      </p:grpSpPr>
      <p:grpSp>
        <p:nvGrpSpPr>
          <p:cNvPr id="1025" name="Google Shape;1025;p48"/>
          <p:cNvGrpSpPr/>
          <p:nvPr/>
        </p:nvGrpSpPr>
        <p:grpSpPr>
          <a:xfrm>
            <a:off x="358968" y="342338"/>
            <a:ext cx="347107" cy="438984"/>
            <a:chOff x="584925" y="238125"/>
            <a:chExt cx="415200" cy="525100"/>
          </a:xfrm>
        </p:grpSpPr>
        <p:sp>
          <p:nvSpPr>
            <p:cNvPr id="1026" name="Google Shape;1026;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8"/>
          <p:cNvGrpSpPr/>
          <p:nvPr/>
        </p:nvGrpSpPr>
        <p:grpSpPr>
          <a:xfrm>
            <a:off x="910227" y="406125"/>
            <a:ext cx="371623" cy="309362"/>
            <a:chOff x="1244325" y="314425"/>
            <a:chExt cx="444525" cy="370050"/>
          </a:xfrm>
        </p:grpSpPr>
        <p:sp>
          <p:nvSpPr>
            <p:cNvPr id="1033" name="Google Shape;1033;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1481925" y="404599"/>
            <a:ext cx="355300" cy="312413"/>
            <a:chOff x="1928175" y="312600"/>
            <a:chExt cx="425000" cy="373700"/>
          </a:xfrm>
        </p:grpSpPr>
        <p:sp>
          <p:nvSpPr>
            <p:cNvPr id="1036" name="Google Shape;1036;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48"/>
          <p:cNvGrpSpPr/>
          <p:nvPr/>
        </p:nvGrpSpPr>
        <p:grpSpPr>
          <a:xfrm>
            <a:off x="3145963" y="388276"/>
            <a:ext cx="408386" cy="345080"/>
            <a:chOff x="3918650" y="293075"/>
            <a:chExt cx="488500" cy="412775"/>
          </a:xfrm>
        </p:grpSpPr>
        <p:sp>
          <p:nvSpPr>
            <p:cNvPr id="1041" name="Google Shape;1041;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8"/>
          <p:cNvGrpSpPr/>
          <p:nvPr/>
        </p:nvGrpSpPr>
        <p:grpSpPr>
          <a:xfrm>
            <a:off x="3745730" y="362235"/>
            <a:ext cx="335905" cy="397142"/>
            <a:chOff x="4636075" y="261925"/>
            <a:chExt cx="401800" cy="475050"/>
          </a:xfrm>
        </p:grpSpPr>
        <p:sp>
          <p:nvSpPr>
            <p:cNvPr id="1045" name="Google Shape;1045;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48"/>
          <p:cNvGrpSpPr/>
          <p:nvPr/>
        </p:nvGrpSpPr>
        <p:grpSpPr>
          <a:xfrm>
            <a:off x="4872282" y="395424"/>
            <a:ext cx="336908" cy="330262"/>
            <a:chOff x="5983625" y="301625"/>
            <a:chExt cx="403000" cy="395050"/>
          </a:xfrm>
        </p:grpSpPr>
        <p:sp>
          <p:nvSpPr>
            <p:cNvPr id="1051" name="Google Shape;1051;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8"/>
          <p:cNvGrpSpPr/>
          <p:nvPr/>
        </p:nvGrpSpPr>
        <p:grpSpPr>
          <a:xfrm>
            <a:off x="5438358" y="392853"/>
            <a:ext cx="331808" cy="331307"/>
            <a:chOff x="6660750" y="298550"/>
            <a:chExt cx="396900" cy="396300"/>
          </a:xfrm>
        </p:grpSpPr>
        <p:sp>
          <p:nvSpPr>
            <p:cNvPr id="1072" name="Google Shape;1072;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8"/>
          <p:cNvGrpSpPr/>
          <p:nvPr/>
        </p:nvGrpSpPr>
        <p:grpSpPr>
          <a:xfrm>
            <a:off x="358968" y="914538"/>
            <a:ext cx="347107" cy="420111"/>
            <a:chOff x="584925" y="922575"/>
            <a:chExt cx="415200" cy="502525"/>
          </a:xfrm>
        </p:grpSpPr>
        <p:sp>
          <p:nvSpPr>
            <p:cNvPr id="1075" name="Google Shape;1075;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8"/>
          <p:cNvGrpSpPr/>
          <p:nvPr/>
        </p:nvGrpSpPr>
        <p:grpSpPr>
          <a:xfrm>
            <a:off x="912275" y="904841"/>
            <a:ext cx="367547" cy="437980"/>
            <a:chOff x="1246775" y="910975"/>
            <a:chExt cx="439650" cy="523900"/>
          </a:xfrm>
        </p:grpSpPr>
        <p:sp>
          <p:nvSpPr>
            <p:cNvPr id="1079" name="Google Shape;1079;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48"/>
          <p:cNvGrpSpPr/>
          <p:nvPr/>
        </p:nvGrpSpPr>
        <p:grpSpPr>
          <a:xfrm>
            <a:off x="1480400" y="975274"/>
            <a:ext cx="358351" cy="298118"/>
            <a:chOff x="1926350" y="995225"/>
            <a:chExt cx="428650" cy="356600"/>
          </a:xfrm>
        </p:grpSpPr>
        <p:sp>
          <p:nvSpPr>
            <p:cNvPr id="1083" name="Google Shape;1083;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48"/>
          <p:cNvGrpSpPr/>
          <p:nvPr/>
        </p:nvGrpSpPr>
        <p:grpSpPr>
          <a:xfrm>
            <a:off x="4302631" y="952827"/>
            <a:ext cx="349155" cy="349657"/>
            <a:chOff x="5302225" y="968375"/>
            <a:chExt cx="417650" cy="418250"/>
          </a:xfrm>
        </p:grpSpPr>
        <p:sp>
          <p:nvSpPr>
            <p:cNvPr id="1092" name="Google Shape;1092;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8"/>
          <p:cNvGrpSpPr/>
          <p:nvPr/>
        </p:nvGrpSpPr>
        <p:grpSpPr>
          <a:xfrm>
            <a:off x="4824295" y="913514"/>
            <a:ext cx="432881" cy="421637"/>
            <a:chOff x="5926225" y="921350"/>
            <a:chExt cx="517800" cy="504350"/>
          </a:xfrm>
        </p:grpSpPr>
        <p:sp>
          <p:nvSpPr>
            <p:cNvPr id="1095" name="Google Shape;109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8"/>
          <p:cNvGrpSpPr/>
          <p:nvPr/>
        </p:nvGrpSpPr>
        <p:grpSpPr>
          <a:xfrm>
            <a:off x="5402118" y="921686"/>
            <a:ext cx="404290" cy="405314"/>
            <a:chOff x="6617400" y="931125"/>
            <a:chExt cx="483600" cy="484825"/>
          </a:xfrm>
        </p:grpSpPr>
        <p:sp>
          <p:nvSpPr>
            <p:cNvPr id="1098" name="Google Shape;1098;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8"/>
          <p:cNvGrpSpPr/>
          <p:nvPr/>
        </p:nvGrpSpPr>
        <p:grpSpPr>
          <a:xfrm>
            <a:off x="337525" y="1551048"/>
            <a:ext cx="389994" cy="273623"/>
            <a:chOff x="559275" y="1683950"/>
            <a:chExt cx="466500" cy="327300"/>
          </a:xfrm>
        </p:grpSpPr>
        <p:sp>
          <p:nvSpPr>
            <p:cNvPr id="1101" name="Google Shape;1101;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48"/>
          <p:cNvGrpSpPr/>
          <p:nvPr/>
        </p:nvGrpSpPr>
        <p:grpSpPr>
          <a:xfrm>
            <a:off x="901052" y="1496958"/>
            <a:ext cx="389994" cy="381822"/>
            <a:chOff x="1233350" y="1619250"/>
            <a:chExt cx="466500" cy="456725"/>
          </a:xfrm>
        </p:grpSpPr>
        <p:sp>
          <p:nvSpPr>
            <p:cNvPr id="1104" name="Google Shape;1104;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48"/>
          <p:cNvGrpSpPr/>
          <p:nvPr/>
        </p:nvGrpSpPr>
        <p:grpSpPr>
          <a:xfrm>
            <a:off x="1476826" y="1505109"/>
            <a:ext cx="365499" cy="365499"/>
            <a:chOff x="1922075" y="1629000"/>
            <a:chExt cx="437200" cy="437200"/>
          </a:xfrm>
        </p:grpSpPr>
        <p:sp>
          <p:nvSpPr>
            <p:cNvPr id="1109" name="Google Shape;1109;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8"/>
          <p:cNvGrpSpPr/>
          <p:nvPr/>
        </p:nvGrpSpPr>
        <p:grpSpPr>
          <a:xfrm>
            <a:off x="2038827" y="1503584"/>
            <a:ext cx="368551" cy="368551"/>
            <a:chOff x="2594325" y="1627175"/>
            <a:chExt cx="440850" cy="440850"/>
          </a:xfrm>
        </p:grpSpPr>
        <p:sp>
          <p:nvSpPr>
            <p:cNvPr id="1112" name="Google Shape;1112;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48"/>
          <p:cNvGrpSpPr/>
          <p:nvPr/>
        </p:nvGrpSpPr>
        <p:grpSpPr>
          <a:xfrm>
            <a:off x="3200595" y="1476017"/>
            <a:ext cx="299121" cy="423685"/>
            <a:chOff x="3984000" y="1594200"/>
            <a:chExt cx="357800" cy="506800"/>
          </a:xfrm>
        </p:grpSpPr>
        <p:sp>
          <p:nvSpPr>
            <p:cNvPr id="1117" name="Google Shape;1117;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8"/>
          <p:cNvGrpSpPr/>
          <p:nvPr/>
        </p:nvGrpSpPr>
        <p:grpSpPr>
          <a:xfrm>
            <a:off x="3716637" y="1566869"/>
            <a:ext cx="394090" cy="241980"/>
            <a:chOff x="4601275" y="1702875"/>
            <a:chExt cx="471400" cy="289450"/>
          </a:xfrm>
        </p:grpSpPr>
        <p:sp>
          <p:nvSpPr>
            <p:cNvPr id="1120" name="Google Shape;1120;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8"/>
          <p:cNvGrpSpPr/>
          <p:nvPr/>
        </p:nvGrpSpPr>
        <p:grpSpPr>
          <a:xfrm>
            <a:off x="4299057" y="1507659"/>
            <a:ext cx="356303" cy="360400"/>
            <a:chOff x="5297950" y="1632050"/>
            <a:chExt cx="426200" cy="431100"/>
          </a:xfrm>
        </p:grpSpPr>
        <p:sp>
          <p:nvSpPr>
            <p:cNvPr id="1126" name="Google Shape;1126;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8"/>
          <p:cNvGrpSpPr/>
          <p:nvPr/>
        </p:nvGrpSpPr>
        <p:grpSpPr>
          <a:xfrm>
            <a:off x="4861560" y="1496958"/>
            <a:ext cx="358351" cy="381822"/>
            <a:chOff x="5970800" y="1619250"/>
            <a:chExt cx="428650" cy="456725"/>
          </a:xfrm>
        </p:grpSpPr>
        <p:sp>
          <p:nvSpPr>
            <p:cNvPr id="1129" name="Google Shape;1129;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8"/>
          <p:cNvGrpSpPr/>
          <p:nvPr/>
        </p:nvGrpSpPr>
        <p:grpSpPr>
          <a:xfrm>
            <a:off x="5408764" y="1492360"/>
            <a:ext cx="401719" cy="366502"/>
            <a:chOff x="6625350" y="1613750"/>
            <a:chExt cx="480525" cy="438400"/>
          </a:xfrm>
        </p:grpSpPr>
        <p:sp>
          <p:nvSpPr>
            <p:cNvPr id="1135" name="Google Shape;1135;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8"/>
          <p:cNvGrpSpPr/>
          <p:nvPr/>
        </p:nvGrpSpPr>
        <p:grpSpPr>
          <a:xfrm>
            <a:off x="380913" y="2088554"/>
            <a:ext cx="303217" cy="325685"/>
            <a:chOff x="611175" y="2326900"/>
            <a:chExt cx="362700" cy="389575"/>
          </a:xfrm>
        </p:grpSpPr>
        <p:sp>
          <p:nvSpPr>
            <p:cNvPr id="1141" name="Google Shape;1141;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48"/>
          <p:cNvGrpSpPr/>
          <p:nvPr/>
        </p:nvGrpSpPr>
        <p:grpSpPr>
          <a:xfrm>
            <a:off x="2701378" y="2036492"/>
            <a:ext cx="170502" cy="425733"/>
            <a:chOff x="3386850" y="2264625"/>
            <a:chExt cx="203950" cy="509250"/>
          </a:xfrm>
        </p:grpSpPr>
        <p:sp>
          <p:nvSpPr>
            <p:cNvPr id="1149" name="Google Shape;1149;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8"/>
          <p:cNvGrpSpPr/>
          <p:nvPr/>
        </p:nvGrpSpPr>
        <p:grpSpPr>
          <a:xfrm>
            <a:off x="3843751" y="2090602"/>
            <a:ext cx="139863" cy="317513"/>
            <a:chOff x="4753325" y="2329350"/>
            <a:chExt cx="167300" cy="379800"/>
          </a:xfrm>
        </p:grpSpPr>
        <p:sp>
          <p:nvSpPr>
            <p:cNvPr id="1152" name="Google Shape;1152;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8"/>
          <p:cNvGrpSpPr/>
          <p:nvPr/>
        </p:nvGrpSpPr>
        <p:grpSpPr>
          <a:xfrm>
            <a:off x="3277654" y="2038519"/>
            <a:ext cx="145004" cy="421658"/>
            <a:chOff x="4076175" y="2267050"/>
            <a:chExt cx="173450" cy="504375"/>
          </a:xfrm>
        </p:grpSpPr>
        <p:sp>
          <p:nvSpPr>
            <p:cNvPr id="1155" name="Google Shape;1155;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8"/>
          <p:cNvGrpSpPr/>
          <p:nvPr/>
        </p:nvGrpSpPr>
        <p:grpSpPr>
          <a:xfrm>
            <a:off x="4865134" y="2089056"/>
            <a:ext cx="351204" cy="324661"/>
            <a:chOff x="5975075" y="2327500"/>
            <a:chExt cx="420100" cy="388350"/>
          </a:xfrm>
        </p:grpSpPr>
        <p:sp>
          <p:nvSpPr>
            <p:cNvPr id="1159"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5496544" y="2079358"/>
            <a:ext cx="215437" cy="351204"/>
            <a:chOff x="6730350" y="2315900"/>
            <a:chExt cx="257700" cy="420100"/>
          </a:xfrm>
        </p:grpSpPr>
        <p:sp>
          <p:nvSpPr>
            <p:cNvPr id="1162" name="Google Shape;1162;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8"/>
          <p:cNvGrpSpPr/>
          <p:nvPr/>
        </p:nvGrpSpPr>
        <p:grpSpPr>
          <a:xfrm>
            <a:off x="477889" y="2615840"/>
            <a:ext cx="109265" cy="398166"/>
            <a:chOff x="727175" y="2957625"/>
            <a:chExt cx="130700" cy="476275"/>
          </a:xfrm>
        </p:grpSpPr>
        <p:sp>
          <p:nvSpPr>
            <p:cNvPr id="1168" name="Google Shape;1168;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48"/>
          <p:cNvGrpSpPr/>
          <p:nvPr/>
        </p:nvGrpSpPr>
        <p:grpSpPr>
          <a:xfrm>
            <a:off x="2029631" y="2628589"/>
            <a:ext cx="386943" cy="372647"/>
            <a:chOff x="2583325" y="2972875"/>
            <a:chExt cx="462850" cy="445750"/>
          </a:xfrm>
        </p:grpSpPr>
        <p:sp>
          <p:nvSpPr>
            <p:cNvPr id="1173" name="Google Shape;1173;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8"/>
          <p:cNvGrpSpPr/>
          <p:nvPr/>
        </p:nvGrpSpPr>
        <p:grpSpPr>
          <a:xfrm>
            <a:off x="2579886" y="2684246"/>
            <a:ext cx="413486" cy="261355"/>
            <a:chOff x="3241525" y="3039450"/>
            <a:chExt cx="494600" cy="312625"/>
          </a:xfrm>
        </p:grpSpPr>
        <p:sp>
          <p:nvSpPr>
            <p:cNvPr id="1176" name="Google Shape;1176;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48"/>
          <p:cNvGrpSpPr/>
          <p:nvPr/>
        </p:nvGrpSpPr>
        <p:grpSpPr>
          <a:xfrm>
            <a:off x="4263318" y="2656679"/>
            <a:ext cx="427781" cy="316489"/>
            <a:chOff x="5255200" y="3006475"/>
            <a:chExt cx="511700" cy="378575"/>
          </a:xfrm>
        </p:grpSpPr>
        <p:sp>
          <p:nvSpPr>
            <p:cNvPr id="1180" name="Google Shape;1180;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8"/>
          <p:cNvGrpSpPr/>
          <p:nvPr/>
        </p:nvGrpSpPr>
        <p:grpSpPr>
          <a:xfrm>
            <a:off x="3177104" y="2638308"/>
            <a:ext cx="346104" cy="353231"/>
            <a:chOff x="3955900" y="2984500"/>
            <a:chExt cx="414000" cy="422525"/>
          </a:xfrm>
        </p:grpSpPr>
        <p:sp>
          <p:nvSpPr>
            <p:cNvPr id="1183" name="Google Shape;1183;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5472049" y="2633187"/>
            <a:ext cx="264427" cy="375719"/>
            <a:chOff x="6701050" y="2978375"/>
            <a:chExt cx="316300" cy="449425"/>
          </a:xfrm>
        </p:grpSpPr>
        <p:sp>
          <p:nvSpPr>
            <p:cNvPr id="1189" name="Google Shape;1189;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8"/>
          <p:cNvGrpSpPr/>
          <p:nvPr/>
        </p:nvGrpSpPr>
        <p:grpSpPr>
          <a:xfrm>
            <a:off x="907677" y="3251848"/>
            <a:ext cx="376743" cy="253204"/>
            <a:chOff x="1241275" y="3718400"/>
            <a:chExt cx="450650" cy="302875"/>
          </a:xfrm>
        </p:grpSpPr>
        <p:sp>
          <p:nvSpPr>
            <p:cNvPr id="1192" name="Google Shape;1192;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8"/>
          <p:cNvGrpSpPr/>
          <p:nvPr/>
        </p:nvGrpSpPr>
        <p:grpSpPr>
          <a:xfrm>
            <a:off x="1476324" y="3232453"/>
            <a:ext cx="366502" cy="292496"/>
            <a:chOff x="1921475" y="3695200"/>
            <a:chExt cx="438400" cy="349875"/>
          </a:xfrm>
        </p:grpSpPr>
        <p:sp>
          <p:nvSpPr>
            <p:cNvPr id="1197" name="Google Shape;1197;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a:off x="2043425" y="3227855"/>
            <a:ext cx="359355" cy="301190"/>
            <a:chOff x="2599825" y="3689700"/>
            <a:chExt cx="429850" cy="360275"/>
          </a:xfrm>
        </p:grpSpPr>
        <p:sp>
          <p:nvSpPr>
            <p:cNvPr id="1201" name="Google Shape;1201;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8"/>
          <p:cNvGrpSpPr/>
          <p:nvPr/>
        </p:nvGrpSpPr>
        <p:grpSpPr>
          <a:xfrm>
            <a:off x="2624299" y="3196714"/>
            <a:ext cx="324661" cy="338956"/>
            <a:chOff x="3294650" y="3652450"/>
            <a:chExt cx="388350" cy="405450"/>
          </a:xfrm>
        </p:grpSpPr>
        <p:sp>
          <p:nvSpPr>
            <p:cNvPr id="1204" name="Google Shape;1204;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8"/>
          <p:cNvGrpSpPr/>
          <p:nvPr/>
        </p:nvGrpSpPr>
        <p:grpSpPr>
          <a:xfrm>
            <a:off x="3160781" y="3239601"/>
            <a:ext cx="378750" cy="277698"/>
            <a:chOff x="3936375" y="3703750"/>
            <a:chExt cx="453050" cy="332175"/>
          </a:xfrm>
        </p:grpSpPr>
        <p:sp>
          <p:nvSpPr>
            <p:cNvPr id="1208" name="Google Shape;1208;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8"/>
          <p:cNvGrpSpPr/>
          <p:nvPr/>
        </p:nvGrpSpPr>
        <p:grpSpPr>
          <a:xfrm>
            <a:off x="3724307" y="3239601"/>
            <a:ext cx="378750" cy="277698"/>
            <a:chOff x="4610450" y="3703750"/>
            <a:chExt cx="453050" cy="332175"/>
          </a:xfrm>
        </p:grpSpPr>
        <p:sp>
          <p:nvSpPr>
            <p:cNvPr id="1214" name="Google Shape;1214;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8"/>
          <p:cNvGrpSpPr/>
          <p:nvPr/>
        </p:nvGrpSpPr>
        <p:grpSpPr>
          <a:xfrm>
            <a:off x="4301106" y="3211532"/>
            <a:ext cx="352207" cy="333836"/>
            <a:chOff x="5300400" y="3670175"/>
            <a:chExt cx="421300" cy="399325"/>
          </a:xfrm>
        </p:grpSpPr>
        <p:sp>
          <p:nvSpPr>
            <p:cNvPr id="1217" name="Google Shape;1217;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48"/>
          <p:cNvGrpSpPr/>
          <p:nvPr/>
        </p:nvGrpSpPr>
        <p:grpSpPr>
          <a:xfrm>
            <a:off x="5433259" y="3207435"/>
            <a:ext cx="342008" cy="342029"/>
            <a:chOff x="6654650" y="3665275"/>
            <a:chExt cx="409100" cy="409125"/>
          </a:xfrm>
        </p:grpSpPr>
        <p:sp>
          <p:nvSpPr>
            <p:cNvPr id="1224" name="Google Shape;1224;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8"/>
          <p:cNvGrpSpPr/>
          <p:nvPr/>
        </p:nvGrpSpPr>
        <p:grpSpPr>
          <a:xfrm>
            <a:off x="347223" y="3756667"/>
            <a:ext cx="370599" cy="370620"/>
            <a:chOff x="570875" y="4322250"/>
            <a:chExt cx="443300" cy="443325"/>
          </a:xfrm>
        </p:grpSpPr>
        <p:sp>
          <p:nvSpPr>
            <p:cNvPr id="1227" name="Google Shape;1227;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8"/>
          <p:cNvGrpSpPr/>
          <p:nvPr/>
        </p:nvGrpSpPr>
        <p:grpSpPr>
          <a:xfrm>
            <a:off x="1524812" y="3729120"/>
            <a:ext cx="269526" cy="425712"/>
            <a:chOff x="1979475" y="4289300"/>
            <a:chExt cx="322400" cy="509225"/>
          </a:xfrm>
        </p:grpSpPr>
        <p:sp>
          <p:nvSpPr>
            <p:cNvPr id="1233" name="Google Shape;1233;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8"/>
          <p:cNvGrpSpPr/>
          <p:nvPr/>
        </p:nvGrpSpPr>
        <p:grpSpPr>
          <a:xfrm>
            <a:off x="2064346" y="3734722"/>
            <a:ext cx="318014" cy="414510"/>
            <a:chOff x="2624850" y="4296000"/>
            <a:chExt cx="380400" cy="495825"/>
          </a:xfrm>
        </p:grpSpPr>
        <p:sp>
          <p:nvSpPr>
            <p:cNvPr id="1237" name="Google Shape;1237;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48"/>
          <p:cNvGrpSpPr/>
          <p:nvPr/>
        </p:nvGrpSpPr>
        <p:grpSpPr>
          <a:xfrm>
            <a:off x="4280686" y="3775560"/>
            <a:ext cx="393045" cy="332833"/>
            <a:chOff x="5275975" y="4344850"/>
            <a:chExt cx="470150" cy="398125"/>
          </a:xfrm>
        </p:grpSpPr>
        <p:sp>
          <p:nvSpPr>
            <p:cNvPr id="1244" name="Google Shape;1244;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48"/>
          <p:cNvGrpSpPr/>
          <p:nvPr/>
        </p:nvGrpSpPr>
        <p:grpSpPr>
          <a:xfrm>
            <a:off x="5423039" y="3748516"/>
            <a:ext cx="362448" cy="386922"/>
            <a:chOff x="6642425" y="4312500"/>
            <a:chExt cx="433550" cy="462825"/>
          </a:xfrm>
        </p:grpSpPr>
        <p:sp>
          <p:nvSpPr>
            <p:cNvPr id="1249" name="Google Shape;1249;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8"/>
          <p:cNvGrpSpPr/>
          <p:nvPr/>
        </p:nvGrpSpPr>
        <p:grpSpPr>
          <a:xfrm>
            <a:off x="910227" y="4322764"/>
            <a:ext cx="371623" cy="365499"/>
            <a:chOff x="1244325" y="4999400"/>
            <a:chExt cx="444525" cy="437200"/>
          </a:xfrm>
        </p:grpSpPr>
        <p:sp>
          <p:nvSpPr>
            <p:cNvPr id="1254" name="Google Shape;1254;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8"/>
          <p:cNvGrpSpPr/>
          <p:nvPr/>
        </p:nvGrpSpPr>
        <p:grpSpPr>
          <a:xfrm>
            <a:off x="1506943" y="4311018"/>
            <a:ext cx="305265" cy="388970"/>
            <a:chOff x="1958100" y="4985350"/>
            <a:chExt cx="365150" cy="465275"/>
          </a:xfrm>
        </p:grpSpPr>
        <p:sp>
          <p:nvSpPr>
            <p:cNvPr id="1260" name="Google Shape;1260;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48"/>
          <p:cNvGrpSpPr/>
          <p:nvPr/>
        </p:nvGrpSpPr>
        <p:grpSpPr>
          <a:xfrm>
            <a:off x="2048002" y="4325815"/>
            <a:ext cx="350200" cy="359877"/>
            <a:chOff x="2605300" y="5003050"/>
            <a:chExt cx="418900" cy="430475"/>
          </a:xfrm>
        </p:grpSpPr>
        <p:sp>
          <p:nvSpPr>
            <p:cNvPr id="1264" name="Google Shape;1264;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8"/>
          <p:cNvGrpSpPr/>
          <p:nvPr/>
        </p:nvGrpSpPr>
        <p:grpSpPr>
          <a:xfrm>
            <a:off x="2577336" y="4333486"/>
            <a:ext cx="418585" cy="344056"/>
            <a:chOff x="3238475" y="5012225"/>
            <a:chExt cx="500700" cy="411550"/>
          </a:xfrm>
        </p:grpSpPr>
        <p:sp>
          <p:nvSpPr>
            <p:cNvPr id="1268" name="Google Shape;1268;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8"/>
          <p:cNvGrpSpPr/>
          <p:nvPr/>
        </p:nvGrpSpPr>
        <p:grpSpPr>
          <a:xfrm>
            <a:off x="3683970" y="4296723"/>
            <a:ext cx="459424" cy="417561"/>
            <a:chOff x="4562200" y="4968250"/>
            <a:chExt cx="549550" cy="499475"/>
          </a:xfrm>
        </p:grpSpPr>
        <p:sp>
          <p:nvSpPr>
            <p:cNvPr id="1274" name="Google Shape;1274;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8"/>
          <p:cNvGrpSpPr/>
          <p:nvPr/>
        </p:nvGrpSpPr>
        <p:grpSpPr>
          <a:xfrm>
            <a:off x="3190898" y="4320214"/>
            <a:ext cx="318516" cy="370076"/>
            <a:chOff x="3972400" y="4996350"/>
            <a:chExt cx="381000" cy="442675"/>
          </a:xfrm>
        </p:grpSpPr>
        <p:sp>
          <p:nvSpPr>
            <p:cNvPr id="1280" name="Google Shape;1280;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8"/>
          <p:cNvGrpSpPr/>
          <p:nvPr/>
        </p:nvGrpSpPr>
        <p:grpSpPr>
          <a:xfrm>
            <a:off x="4251594" y="4289073"/>
            <a:ext cx="451252" cy="432860"/>
            <a:chOff x="5241175" y="4959100"/>
            <a:chExt cx="539775" cy="517775"/>
          </a:xfrm>
        </p:grpSpPr>
        <p:sp>
          <p:nvSpPr>
            <p:cNvPr id="1283" name="Google Shape;1283;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48"/>
          <p:cNvGrpSpPr/>
          <p:nvPr/>
        </p:nvGrpSpPr>
        <p:grpSpPr>
          <a:xfrm>
            <a:off x="5458778" y="4353382"/>
            <a:ext cx="289444" cy="332833"/>
            <a:chOff x="6685175" y="5036025"/>
            <a:chExt cx="346225" cy="398125"/>
          </a:xfrm>
        </p:grpSpPr>
        <p:sp>
          <p:nvSpPr>
            <p:cNvPr id="1291" name="Google Shape;1291;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8"/>
          <p:cNvGrpSpPr/>
          <p:nvPr/>
        </p:nvGrpSpPr>
        <p:grpSpPr>
          <a:xfrm>
            <a:off x="6359617" y="1877599"/>
            <a:ext cx="432570" cy="421334"/>
            <a:chOff x="5926225" y="921350"/>
            <a:chExt cx="517800" cy="504350"/>
          </a:xfrm>
        </p:grpSpPr>
        <p:sp>
          <p:nvSpPr>
            <p:cNvPr id="1297" name="Google Shape;1297;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298" name="Google Shape;1298;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299" name="Google Shape;1299;p48"/>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48"/>
          <p:cNvGrpSpPr/>
          <p:nvPr/>
        </p:nvGrpSpPr>
        <p:grpSpPr>
          <a:xfrm>
            <a:off x="7244605" y="1856979"/>
            <a:ext cx="432570" cy="421334"/>
            <a:chOff x="5926225" y="921350"/>
            <a:chExt cx="517800" cy="504350"/>
          </a:xfrm>
        </p:grpSpPr>
        <p:sp>
          <p:nvSpPr>
            <p:cNvPr id="1301" name="Google Shape;1301;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3" name="Google Shape;1303;p48"/>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48"/>
          <p:cNvGrpSpPr/>
          <p:nvPr/>
        </p:nvGrpSpPr>
        <p:grpSpPr>
          <a:xfrm>
            <a:off x="6359885" y="2606021"/>
            <a:ext cx="1075937" cy="1047989"/>
            <a:chOff x="5926225" y="921350"/>
            <a:chExt cx="517800" cy="504350"/>
          </a:xfrm>
        </p:grpSpPr>
        <p:sp>
          <p:nvSpPr>
            <p:cNvPr id="1305" name="Google Shape;130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48"/>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309" name="Google Shape;1309;p4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62</a:t>
            </a:fld>
            <a:endParaRPr>
              <a:solidFill>
                <a:srgbClr val="00CEF6"/>
              </a:solidFill>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1313"/>
        <p:cNvGrpSpPr/>
        <p:nvPr/>
      </p:nvGrpSpPr>
      <p:grpSpPr>
        <a:xfrm>
          <a:off x="0" y="0"/>
          <a:ext cx="0" cy="0"/>
          <a:chOff x="0" y="0"/>
          <a:chExt cx="0" cy="0"/>
        </a:xfrm>
      </p:grpSpPr>
      <p:grpSp>
        <p:nvGrpSpPr>
          <p:cNvPr id="1314" name="Google Shape;1314;p49"/>
          <p:cNvGrpSpPr/>
          <p:nvPr/>
        </p:nvGrpSpPr>
        <p:grpSpPr>
          <a:xfrm>
            <a:off x="3058888" y="1550127"/>
            <a:ext cx="445718" cy="445753"/>
            <a:chOff x="3706812" y="1035050"/>
            <a:chExt cx="4792662" cy="4787899"/>
          </a:xfrm>
        </p:grpSpPr>
        <p:sp>
          <p:nvSpPr>
            <p:cNvPr id="1315" name="Google Shape;131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49"/>
          <p:cNvGrpSpPr/>
          <p:nvPr/>
        </p:nvGrpSpPr>
        <p:grpSpPr>
          <a:xfrm>
            <a:off x="1779393" y="1550157"/>
            <a:ext cx="443331" cy="445437"/>
            <a:chOff x="1400175" y="1220787"/>
            <a:chExt cx="4473575" cy="4476750"/>
          </a:xfrm>
        </p:grpSpPr>
        <p:sp>
          <p:nvSpPr>
            <p:cNvPr id="1322" name="Google Shape;132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1138046" y="1550171"/>
            <a:ext cx="446045" cy="445465"/>
            <a:chOff x="1649412" y="927100"/>
            <a:chExt cx="5011737" cy="5016500"/>
          </a:xfrm>
        </p:grpSpPr>
        <p:sp>
          <p:nvSpPr>
            <p:cNvPr id="1327" name="Google Shape;132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2418397" y="1550424"/>
            <a:ext cx="444870" cy="445286"/>
            <a:chOff x="1301750" y="920750"/>
            <a:chExt cx="5095875" cy="5100637"/>
          </a:xfrm>
        </p:grpSpPr>
        <p:sp>
          <p:nvSpPr>
            <p:cNvPr id="1331" name="Google Shape;133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6" name="Google Shape;1336;p49"/>
          <p:cNvGrpSpPr/>
          <p:nvPr/>
        </p:nvGrpSpPr>
        <p:grpSpPr>
          <a:xfrm>
            <a:off x="4341570" y="1550333"/>
            <a:ext cx="445621" cy="445591"/>
            <a:chOff x="5732756" y="2682276"/>
            <a:chExt cx="719905" cy="719856"/>
          </a:xfrm>
        </p:grpSpPr>
        <p:sp>
          <p:nvSpPr>
            <p:cNvPr id="1337" name="Google Shape;133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0" name="Google Shape;1340;p49"/>
          <p:cNvGrpSpPr/>
          <p:nvPr/>
        </p:nvGrpSpPr>
        <p:grpSpPr>
          <a:xfrm>
            <a:off x="4982887" y="1550327"/>
            <a:ext cx="445627" cy="445604"/>
            <a:chOff x="6768809" y="2682265"/>
            <a:chExt cx="719915" cy="719877"/>
          </a:xfrm>
        </p:grpSpPr>
        <p:sp>
          <p:nvSpPr>
            <p:cNvPr id="1341" name="Google Shape;134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5" name="Google Shape;1345;p49"/>
          <p:cNvGrpSpPr/>
          <p:nvPr/>
        </p:nvGrpSpPr>
        <p:grpSpPr>
          <a:xfrm>
            <a:off x="5624209" y="1550356"/>
            <a:ext cx="445753" cy="445545"/>
            <a:chOff x="7804870" y="2682313"/>
            <a:chExt cx="720118" cy="719782"/>
          </a:xfrm>
        </p:grpSpPr>
        <p:sp>
          <p:nvSpPr>
            <p:cNvPr id="1346" name="Google Shape;134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1" name="Google Shape;1351;p49"/>
          <p:cNvGrpSpPr/>
          <p:nvPr/>
        </p:nvGrpSpPr>
        <p:grpSpPr>
          <a:xfrm>
            <a:off x="6265657" y="1550125"/>
            <a:ext cx="446293" cy="446006"/>
            <a:chOff x="8841135" y="2681940"/>
            <a:chExt cx="720990" cy="720527"/>
          </a:xfrm>
        </p:grpSpPr>
        <p:sp>
          <p:nvSpPr>
            <p:cNvPr id="1352" name="Google Shape;135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8" name="Google Shape;1358;p49"/>
          <p:cNvGrpSpPr/>
          <p:nvPr/>
        </p:nvGrpSpPr>
        <p:grpSpPr>
          <a:xfrm>
            <a:off x="3699655" y="1550057"/>
            <a:ext cx="445260" cy="445260"/>
            <a:chOff x="4103687" y="1439862"/>
            <a:chExt cx="3986212" cy="3986211"/>
          </a:xfrm>
        </p:grpSpPr>
        <p:sp>
          <p:nvSpPr>
            <p:cNvPr id="1359" name="Google Shape;135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1" name="Google Shape;1361;p49"/>
          <p:cNvGrpSpPr/>
          <p:nvPr/>
        </p:nvGrpSpPr>
        <p:grpSpPr>
          <a:xfrm>
            <a:off x="6907645" y="1550361"/>
            <a:ext cx="445803" cy="445535"/>
            <a:chOff x="9878272" y="2682320"/>
            <a:chExt cx="720199" cy="719767"/>
          </a:xfrm>
        </p:grpSpPr>
        <p:sp>
          <p:nvSpPr>
            <p:cNvPr id="1362" name="Google Shape;136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5" name="Google Shape;1365;p49"/>
          <p:cNvGrpSpPr/>
          <p:nvPr/>
        </p:nvGrpSpPr>
        <p:grpSpPr>
          <a:xfrm>
            <a:off x="7549143" y="1550278"/>
            <a:ext cx="445700" cy="445701"/>
            <a:chOff x="10914618" y="2682187"/>
            <a:chExt cx="720033" cy="720033"/>
          </a:xfrm>
        </p:grpSpPr>
        <p:sp>
          <p:nvSpPr>
            <p:cNvPr id="1366" name="Google Shape;136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8" name="Google Shape;136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2" name="Google Shape;1372;p49"/>
          <p:cNvGrpSpPr/>
          <p:nvPr/>
        </p:nvGrpSpPr>
        <p:grpSpPr>
          <a:xfrm>
            <a:off x="1772664" y="843057"/>
            <a:ext cx="361521" cy="445816"/>
            <a:chOff x="1582665" y="1011072"/>
            <a:chExt cx="584040" cy="720220"/>
          </a:xfrm>
        </p:grpSpPr>
        <p:sp>
          <p:nvSpPr>
            <p:cNvPr id="1373" name="Google Shape;137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8" name="Google Shape;1378;p49"/>
          <p:cNvGrpSpPr/>
          <p:nvPr/>
        </p:nvGrpSpPr>
        <p:grpSpPr>
          <a:xfrm>
            <a:off x="2374048" y="843078"/>
            <a:ext cx="379481" cy="445796"/>
            <a:chOff x="2554206" y="1011105"/>
            <a:chExt cx="613055" cy="720187"/>
          </a:xfrm>
        </p:grpSpPr>
        <p:sp>
          <p:nvSpPr>
            <p:cNvPr id="1379" name="Google Shape;137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9"/>
          <p:cNvGrpSpPr/>
          <p:nvPr/>
        </p:nvGrpSpPr>
        <p:grpSpPr>
          <a:xfrm>
            <a:off x="6922223" y="797418"/>
            <a:ext cx="460705" cy="491455"/>
            <a:chOff x="9901824" y="937343"/>
            <a:chExt cx="744273" cy="793950"/>
          </a:xfrm>
        </p:grpSpPr>
        <p:grpSp>
          <p:nvGrpSpPr>
            <p:cNvPr id="1383" name="Google Shape;1383;p49"/>
            <p:cNvGrpSpPr/>
            <p:nvPr/>
          </p:nvGrpSpPr>
          <p:grpSpPr>
            <a:xfrm>
              <a:off x="9901824" y="937343"/>
              <a:ext cx="744273" cy="793950"/>
              <a:chOff x="9901824" y="937343"/>
              <a:chExt cx="744273" cy="793950"/>
            </a:xfrm>
          </p:grpSpPr>
          <p:sp>
            <p:nvSpPr>
              <p:cNvPr id="1384" name="Google Shape;138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94" name="Google Shape;139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0" name="Google Shape;1400;p49"/>
          <p:cNvGrpSpPr/>
          <p:nvPr/>
        </p:nvGrpSpPr>
        <p:grpSpPr>
          <a:xfrm>
            <a:off x="2993392" y="843244"/>
            <a:ext cx="369868" cy="445629"/>
            <a:chOff x="3554761" y="1011374"/>
            <a:chExt cx="597525" cy="719918"/>
          </a:xfrm>
        </p:grpSpPr>
        <p:sp>
          <p:nvSpPr>
            <p:cNvPr id="1401" name="Google Shape;140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9"/>
          <p:cNvGrpSpPr/>
          <p:nvPr/>
        </p:nvGrpSpPr>
        <p:grpSpPr>
          <a:xfrm>
            <a:off x="3603122" y="843032"/>
            <a:ext cx="370755" cy="445841"/>
            <a:chOff x="4539787" y="1011032"/>
            <a:chExt cx="598958" cy="720261"/>
          </a:xfrm>
        </p:grpSpPr>
        <p:sp>
          <p:nvSpPr>
            <p:cNvPr id="1406" name="Google Shape;140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49"/>
          <p:cNvGrpSpPr/>
          <p:nvPr/>
        </p:nvGrpSpPr>
        <p:grpSpPr>
          <a:xfrm>
            <a:off x="4213740" y="843140"/>
            <a:ext cx="366917" cy="445733"/>
            <a:chOff x="5526246" y="1011207"/>
            <a:chExt cx="592758" cy="720086"/>
          </a:xfrm>
        </p:grpSpPr>
        <p:sp>
          <p:nvSpPr>
            <p:cNvPr id="1412" name="Google Shape;141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9"/>
          <p:cNvGrpSpPr/>
          <p:nvPr/>
        </p:nvGrpSpPr>
        <p:grpSpPr>
          <a:xfrm>
            <a:off x="1168508" y="843134"/>
            <a:ext cx="364294" cy="445740"/>
            <a:chOff x="606645" y="1011196"/>
            <a:chExt cx="588520" cy="720096"/>
          </a:xfrm>
        </p:grpSpPr>
        <p:sp>
          <p:nvSpPr>
            <p:cNvPr id="1419" name="Google Shape;141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a:off x="7622791" y="843111"/>
            <a:ext cx="298405" cy="445762"/>
            <a:chOff x="11033597" y="1011159"/>
            <a:chExt cx="482075" cy="720133"/>
          </a:xfrm>
        </p:grpSpPr>
        <p:sp>
          <p:nvSpPr>
            <p:cNvPr id="1424" name="Google Shape;142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5" name="Google Shape;142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6" name="Google Shape;142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7" name="Google Shape;142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28" name="Google Shape;1428;p49"/>
          <p:cNvGrpSpPr/>
          <p:nvPr/>
        </p:nvGrpSpPr>
        <p:grpSpPr>
          <a:xfrm>
            <a:off x="6221656" y="797418"/>
            <a:ext cx="460705" cy="491455"/>
            <a:chOff x="8770051" y="937343"/>
            <a:chExt cx="744273" cy="793950"/>
          </a:xfrm>
        </p:grpSpPr>
        <p:sp>
          <p:nvSpPr>
            <p:cNvPr id="1429" name="Google Shape;142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0" name="Google Shape;143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1" name="Google Shape;143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2" name="Google Shape;143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3" name="Google Shape;143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34" name="Google Shape;1434;p49"/>
            <p:cNvGrpSpPr/>
            <p:nvPr/>
          </p:nvGrpSpPr>
          <p:grpSpPr>
            <a:xfrm>
              <a:off x="8770051" y="937343"/>
              <a:ext cx="744273" cy="793950"/>
              <a:chOff x="6565437" y="1588001"/>
              <a:chExt cx="744273" cy="793950"/>
            </a:xfrm>
          </p:grpSpPr>
          <p:sp>
            <p:nvSpPr>
              <p:cNvPr id="1435" name="Google Shape;143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45" name="Google Shape;1445;p49"/>
          <p:cNvGrpSpPr/>
          <p:nvPr/>
        </p:nvGrpSpPr>
        <p:grpSpPr>
          <a:xfrm>
            <a:off x="4820520" y="797418"/>
            <a:ext cx="460705" cy="491455"/>
            <a:chOff x="6506504" y="937343"/>
            <a:chExt cx="744273" cy="793950"/>
          </a:xfrm>
        </p:grpSpPr>
        <p:sp>
          <p:nvSpPr>
            <p:cNvPr id="1446" name="Google Shape;144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7" name="Google Shape;144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8" name="Google Shape;144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49" name="Google Shape;1449;p49"/>
            <p:cNvGrpSpPr/>
            <p:nvPr/>
          </p:nvGrpSpPr>
          <p:grpSpPr>
            <a:xfrm>
              <a:off x="6506504" y="937343"/>
              <a:ext cx="744273" cy="793950"/>
              <a:chOff x="6565437" y="1588001"/>
              <a:chExt cx="744273" cy="793950"/>
            </a:xfrm>
          </p:grpSpPr>
          <p:sp>
            <p:nvSpPr>
              <p:cNvPr id="1450" name="Google Shape;145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60" name="Google Shape;1460;p49"/>
          <p:cNvGrpSpPr/>
          <p:nvPr/>
        </p:nvGrpSpPr>
        <p:grpSpPr>
          <a:xfrm>
            <a:off x="5521088" y="797418"/>
            <a:ext cx="460705" cy="491455"/>
            <a:chOff x="7638277" y="937343"/>
            <a:chExt cx="744273" cy="793950"/>
          </a:xfrm>
        </p:grpSpPr>
        <p:sp>
          <p:nvSpPr>
            <p:cNvPr id="1461" name="Google Shape;146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2" name="Google Shape;146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3" name="Google Shape;146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4" name="Google Shape;146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65" name="Google Shape;1465;p49"/>
            <p:cNvGrpSpPr/>
            <p:nvPr/>
          </p:nvGrpSpPr>
          <p:grpSpPr>
            <a:xfrm>
              <a:off x="7638277" y="937343"/>
              <a:ext cx="744273" cy="793950"/>
              <a:chOff x="6565437" y="1588001"/>
              <a:chExt cx="744273" cy="793950"/>
            </a:xfrm>
          </p:grpSpPr>
          <p:sp>
            <p:nvSpPr>
              <p:cNvPr id="1466" name="Google Shape;146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76" name="Google Shape;1476;p49"/>
          <p:cNvGrpSpPr/>
          <p:nvPr/>
        </p:nvGrpSpPr>
        <p:grpSpPr>
          <a:xfrm>
            <a:off x="3061198" y="2986973"/>
            <a:ext cx="445779" cy="400764"/>
            <a:chOff x="3778727" y="4460423"/>
            <a:chExt cx="720160" cy="647438"/>
          </a:xfrm>
        </p:grpSpPr>
        <p:sp>
          <p:nvSpPr>
            <p:cNvPr id="1477" name="Google Shape;147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1138083" y="2972048"/>
            <a:ext cx="445680" cy="430613"/>
            <a:chOff x="557494" y="4436312"/>
            <a:chExt cx="720000" cy="695660"/>
          </a:xfrm>
        </p:grpSpPr>
        <p:sp>
          <p:nvSpPr>
            <p:cNvPr id="1485" name="Google Shape;148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9"/>
          <p:cNvGrpSpPr/>
          <p:nvPr/>
        </p:nvGrpSpPr>
        <p:grpSpPr>
          <a:xfrm>
            <a:off x="4343305" y="2964459"/>
            <a:ext cx="445833" cy="445792"/>
            <a:chOff x="5926265" y="4424051"/>
            <a:chExt cx="720246" cy="720181"/>
          </a:xfrm>
        </p:grpSpPr>
        <p:sp>
          <p:nvSpPr>
            <p:cNvPr id="1490" name="Google Shape;149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9"/>
          <p:cNvGrpSpPr/>
          <p:nvPr/>
        </p:nvGrpSpPr>
        <p:grpSpPr>
          <a:xfrm>
            <a:off x="1779066" y="2984013"/>
            <a:ext cx="445680" cy="406684"/>
            <a:chOff x="1631150" y="4455641"/>
            <a:chExt cx="720000" cy="657002"/>
          </a:xfrm>
        </p:grpSpPr>
        <p:sp>
          <p:nvSpPr>
            <p:cNvPr id="1495" name="Google Shape;149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9"/>
          <p:cNvGrpSpPr/>
          <p:nvPr/>
        </p:nvGrpSpPr>
        <p:grpSpPr>
          <a:xfrm>
            <a:off x="2420095" y="2983429"/>
            <a:ext cx="445680" cy="407853"/>
            <a:chOff x="2704878" y="4454697"/>
            <a:chExt cx="720000" cy="658889"/>
          </a:xfrm>
        </p:grpSpPr>
        <p:sp>
          <p:nvSpPr>
            <p:cNvPr id="1501" name="Google Shape;150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7" name="Google Shape;1507;p49"/>
          <p:cNvGrpSpPr/>
          <p:nvPr/>
        </p:nvGrpSpPr>
        <p:grpSpPr>
          <a:xfrm>
            <a:off x="3702366" y="2985387"/>
            <a:ext cx="445549" cy="403935"/>
            <a:chOff x="4852681" y="4457861"/>
            <a:chExt cx="719788" cy="652561"/>
          </a:xfrm>
        </p:grpSpPr>
        <p:sp>
          <p:nvSpPr>
            <p:cNvPr id="1508" name="Google Shape;150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1" name="Google Shape;1511;p49"/>
          <p:cNvGrpSpPr/>
          <p:nvPr/>
        </p:nvGrpSpPr>
        <p:grpSpPr>
          <a:xfrm>
            <a:off x="4984527" y="2975824"/>
            <a:ext cx="445818" cy="423063"/>
            <a:chOff x="7000306" y="4442411"/>
            <a:chExt cx="720224" cy="683463"/>
          </a:xfrm>
        </p:grpSpPr>
        <p:sp>
          <p:nvSpPr>
            <p:cNvPr id="1512" name="Google Shape;151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5" name="Google Shape;151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6" name="Google Shape;151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7" name="Google Shape;1517;p49"/>
          <p:cNvGrpSpPr/>
          <p:nvPr/>
        </p:nvGrpSpPr>
        <p:grpSpPr>
          <a:xfrm>
            <a:off x="5625735" y="2973621"/>
            <a:ext cx="445779" cy="427468"/>
            <a:chOff x="8074325" y="4438852"/>
            <a:chExt cx="720160" cy="690579"/>
          </a:xfrm>
        </p:grpSpPr>
        <p:sp>
          <p:nvSpPr>
            <p:cNvPr id="1518" name="Google Shape;151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9" name="Google Shape;151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0" name="Google Shape;152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1" name="Google Shape;152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2" name="Google Shape;152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3" name="Google Shape;152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24" name="Google Shape;1524;p49"/>
          <p:cNvGrpSpPr/>
          <p:nvPr/>
        </p:nvGrpSpPr>
        <p:grpSpPr>
          <a:xfrm>
            <a:off x="6908080" y="2987570"/>
            <a:ext cx="445629" cy="399565"/>
            <a:chOff x="9878975" y="4425243"/>
            <a:chExt cx="719918" cy="645502"/>
          </a:xfrm>
        </p:grpSpPr>
        <p:sp>
          <p:nvSpPr>
            <p:cNvPr id="1525" name="Google Shape;152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9"/>
          <p:cNvGrpSpPr/>
          <p:nvPr/>
        </p:nvGrpSpPr>
        <p:grpSpPr>
          <a:xfrm>
            <a:off x="7549097" y="2976371"/>
            <a:ext cx="445785" cy="421964"/>
            <a:chOff x="10914544" y="4407150"/>
            <a:chExt cx="720170" cy="681687"/>
          </a:xfrm>
        </p:grpSpPr>
        <p:sp>
          <p:nvSpPr>
            <p:cNvPr id="1529" name="Google Shape;152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9"/>
          <p:cNvGrpSpPr/>
          <p:nvPr/>
        </p:nvGrpSpPr>
        <p:grpSpPr>
          <a:xfrm>
            <a:off x="6266887" y="2984485"/>
            <a:ext cx="445805" cy="405735"/>
            <a:chOff x="8843122" y="4420259"/>
            <a:chExt cx="720202" cy="655469"/>
          </a:xfrm>
        </p:grpSpPr>
        <p:sp>
          <p:nvSpPr>
            <p:cNvPr id="1534" name="Google Shape;153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0" name="Google Shape;1540;p49"/>
          <p:cNvGrpSpPr/>
          <p:nvPr/>
        </p:nvGrpSpPr>
        <p:grpSpPr>
          <a:xfrm>
            <a:off x="3069757" y="2283047"/>
            <a:ext cx="445812" cy="394518"/>
            <a:chOff x="1510757" y="3225422"/>
            <a:chExt cx="720214" cy="637347"/>
          </a:xfrm>
        </p:grpSpPr>
        <p:sp>
          <p:nvSpPr>
            <p:cNvPr id="1541" name="Google Shape;154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8" name="Google Shape;1548;p49"/>
          <p:cNvGrpSpPr/>
          <p:nvPr/>
        </p:nvGrpSpPr>
        <p:grpSpPr>
          <a:xfrm>
            <a:off x="3761148" y="2300567"/>
            <a:ext cx="445767" cy="359478"/>
            <a:chOff x="2595501" y="3253725"/>
            <a:chExt cx="720141" cy="580739"/>
          </a:xfrm>
        </p:grpSpPr>
        <p:sp>
          <p:nvSpPr>
            <p:cNvPr id="1549" name="Google Shape;154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9"/>
          <p:cNvGrpSpPr/>
          <p:nvPr/>
        </p:nvGrpSpPr>
        <p:grpSpPr>
          <a:xfrm>
            <a:off x="5143819" y="2257535"/>
            <a:ext cx="443879" cy="445541"/>
            <a:chOff x="4764809" y="3184208"/>
            <a:chExt cx="717090" cy="719775"/>
          </a:xfrm>
        </p:grpSpPr>
        <p:sp>
          <p:nvSpPr>
            <p:cNvPr id="1554" name="Google Shape;155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7" name="Google Shape;1557;p49"/>
          <p:cNvGrpSpPr/>
          <p:nvPr/>
        </p:nvGrpSpPr>
        <p:grpSpPr>
          <a:xfrm>
            <a:off x="4452495" y="2286500"/>
            <a:ext cx="445746" cy="387612"/>
            <a:chOff x="3680173" y="3231000"/>
            <a:chExt cx="720106" cy="626190"/>
          </a:xfrm>
        </p:grpSpPr>
        <p:sp>
          <p:nvSpPr>
            <p:cNvPr id="1558" name="Google Shape;155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1" name="Google Shape;1561;p49"/>
          <p:cNvGrpSpPr/>
          <p:nvPr/>
        </p:nvGrpSpPr>
        <p:grpSpPr>
          <a:xfrm>
            <a:off x="6524582" y="2257496"/>
            <a:ext cx="443283" cy="445620"/>
            <a:chOff x="6931035" y="3184144"/>
            <a:chExt cx="716128" cy="719903"/>
          </a:xfrm>
        </p:grpSpPr>
        <p:sp>
          <p:nvSpPr>
            <p:cNvPr id="1562" name="Google Shape;156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9"/>
          <p:cNvGrpSpPr/>
          <p:nvPr/>
        </p:nvGrpSpPr>
        <p:grpSpPr>
          <a:xfrm>
            <a:off x="5833276" y="2257448"/>
            <a:ext cx="445727" cy="445714"/>
            <a:chOff x="5846429" y="3184067"/>
            <a:chExt cx="720076" cy="720055"/>
          </a:xfrm>
        </p:grpSpPr>
        <p:sp>
          <p:nvSpPr>
            <p:cNvPr id="1567" name="Google Shape;156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9"/>
          <p:cNvGrpSpPr/>
          <p:nvPr/>
        </p:nvGrpSpPr>
        <p:grpSpPr>
          <a:xfrm>
            <a:off x="2520481" y="2257393"/>
            <a:ext cx="303698" cy="445825"/>
            <a:chOff x="655600" y="3183978"/>
            <a:chExt cx="490627" cy="720234"/>
          </a:xfrm>
        </p:grpSpPr>
        <p:sp>
          <p:nvSpPr>
            <p:cNvPr id="1572" name="Google Shape;157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7" name="Google Shape;1577;p49"/>
          <p:cNvGrpSpPr/>
          <p:nvPr/>
        </p:nvGrpSpPr>
        <p:grpSpPr>
          <a:xfrm>
            <a:off x="7213443" y="2257509"/>
            <a:ext cx="189785" cy="445592"/>
            <a:chOff x="8011692" y="3184166"/>
            <a:chExt cx="306600" cy="719859"/>
          </a:xfrm>
        </p:grpSpPr>
        <p:sp>
          <p:nvSpPr>
            <p:cNvPr id="1578" name="Google Shape;157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9" name="Google Shape;157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0" name="Google Shape;158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1" name="Google Shape;158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2" name="Google Shape;158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3" name="Google Shape;158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84" name="Google Shape;1584;p49"/>
          <p:cNvGrpSpPr/>
          <p:nvPr/>
        </p:nvGrpSpPr>
        <p:grpSpPr>
          <a:xfrm>
            <a:off x="7648230" y="2257259"/>
            <a:ext cx="246199" cy="445516"/>
            <a:chOff x="4556125" y="630237"/>
            <a:chExt cx="3081338" cy="5568950"/>
          </a:xfrm>
        </p:grpSpPr>
        <p:sp>
          <p:nvSpPr>
            <p:cNvPr id="1585" name="Google Shape;158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6" name="Google Shape;158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7" name="Google Shape;158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8" name="Google Shape;158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9" name="Google Shape;158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0" name="Google Shape;159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1" name="Google Shape;159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92" name="Google Shape;1592;p49"/>
          <p:cNvGrpSpPr/>
          <p:nvPr/>
        </p:nvGrpSpPr>
        <p:grpSpPr>
          <a:xfrm>
            <a:off x="1829253" y="2257459"/>
            <a:ext cx="445768" cy="445697"/>
            <a:chOff x="1674084" y="3214987"/>
            <a:chExt cx="720142" cy="720027"/>
          </a:xfrm>
        </p:grpSpPr>
        <p:sp>
          <p:nvSpPr>
            <p:cNvPr id="1593" name="Google Shape;159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5" name="Google Shape;1605;p49"/>
          <p:cNvGrpSpPr/>
          <p:nvPr/>
        </p:nvGrpSpPr>
        <p:grpSpPr>
          <a:xfrm>
            <a:off x="1138094" y="2257421"/>
            <a:ext cx="445578" cy="445773"/>
            <a:chOff x="557511" y="3214925"/>
            <a:chExt cx="719836" cy="720150"/>
          </a:xfrm>
        </p:grpSpPr>
        <p:sp>
          <p:nvSpPr>
            <p:cNvPr id="1606" name="Google Shape;160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49"/>
          <p:cNvGrpSpPr/>
          <p:nvPr/>
        </p:nvGrpSpPr>
        <p:grpSpPr>
          <a:xfrm>
            <a:off x="1081977" y="3693756"/>
            <a:ext cx="445905" cy="400522"/>
            <a:chOff x="1147762" y="1131887"/>
            <a:chExt cx="5137150" cy="4619626"/>
          </a:xfrm>
        </p:grpSpPr>
        <p:sp>
          <p:nvSpPr>
            <p:cNvPr id="1611" name="Google Shape;161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49"/>
          <p:cNvGrpSpPr/>
          <p:nvPr/>
        </p:nvGrpSpPr>
        <p:grpSpPr>
          <a:xfrm>
            <a:off x="1879306" y="3687410"/>
            <a:ext cx="445901" cy="413282"/>
            <a:chOff x="1570037" y="1341437"/>
            <a:chExt cx="4943475" cy="4576762"/>
          </a:xfrm>
        </p:grpSpPr>
        <p:sp>
          <p:nvSpPr>
            <p:cNvPr id="1615" name="Google Shape;161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6" name="Google Shape;161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7" name="Google Shape;161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8" name="Google Shape;161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9" name="Google Shape;161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20" name="Google Shape;162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21" name="Google Shape;1621;p49"/>
          <p:cNvGrpSpPr/>
          <p:nvPr/>
        </p:nvGrpSpPr>
        <p:grpSpPr>
          <a:xfrm>
            <a:off x="4364629" y="3671511"/>
            <a:ext cx="441332" cy="445721"/>
            <a:chOff x="5770007" y="5489899"/>
            <a:chExt cx="712976" cy="720067"/>
          </a:xfrm>
        </p:grpSpPr>
        <p:sp>
          <p:nvSpPr>
            <p:cNvPr id="1622" name="Google Shape;162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49"/>
          <p:cNvGrpSpPr/>
          <p:nvPr/>
        </p:nvGrpSpPr>
        <p:grpSpPr>
          <a:xfrm>
            <a:off x="5157420" y="3693981"/>
            <a:ext cx="445651" cy="400824"/>
            <a:chOff x="7050768" y="5526199"/>
            <a:chExt cx="719953" cy="647534"/>
          </a:xfrm>
        </p:grpSpPr>
        <p:sp>
          <p:nvSpPr>
            <p:cNvPr id="1631" name="Google Shape;163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8" name="Google Shape;163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3" name="Google Shape;1643;p49"/>
          <p:cNvGrpSpPr/>
          <p:nvPr/>
        </p:nvGrpSpPr>
        <p:grpSpPr>
          <a:xfrm>
            <a:off x="6751936" y="3694051"/>
            <a:ext cx="445681" cy="400651"/>
            <a:chOff x="9626723" y="5526313"/>
            <a:chExt cx="720002" cy="647256"/>
          </a:xfrm>
        </p:grpSpPr>
        <p:sp>
          <p:nvSpPr>
            <p:cNvPr id="1644" name="Google Shape;164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6" name="Google Shape;1656;p49"/>
          <p:cNvGrpSpPr/>
          <p:nvPr/>
        </p:nvGrpSpPr>
        <p:grpSpPr>
          <a:xfrm>
            <a:off x="7549176" y="3671488"/>
            <a:ext cx="445582" cy="445743"/>
            <a:chOff x="10914672" y="5489861"/>
            <a:chExt cx="719842" cy="720102"/>
          </a:xfrm>
        </p:grpSpPr>
        <p:sp>
          <p:nvSpPr>
            <p:cNvPr id="1657" name="Google Shape;165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3" name="Google Shape;166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7" name="Google Shape;166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9" name="Google Shape;1669;p49"/>
          <p:cNvGrpSpPr/>
          <p:nvPr/>
        </p:nvGrpSpPr>
        <p:grpSpPr>
          <a:xfrm>
            <a:off x="5954636" y="3681752"/>
            <a:ext cx="445821" cy="425246"/>
            <a:chOff x="8338678" y="5506443"/>
            <a:chExt cx="720227" cy="686988"/>
          </a:xfrm>
        </p:grpSpPr>
        <p:sp>
          <p:nvSpPr>
            <p:cNvPr id="1670" name="Google Shape;167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3" name="Google Shape;167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6" name="Google Shape;1676;p49"/>
          <p:cNvGrpSpPr/>
          <p:nvPr/>
        </p:nvGrpSpPr>
        <p:grpSpPr>
          <a:xfrm>
            <a:off x="2676293" y="3736342"/>
            <a:ext cx="1336824" cy="316035"/>
            <a:chOff x="3042485" y="5594633"/>
            <a:chExt cx="2159652" cy="510557"/>
          </a:xfrm>
        </p:grpSpPr>
        <p:sp>
          <p:nvSpPr>
            <p:cNvPr id="1677" name="Google Shape;167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3" name="Google Shape;168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4" name="Google Shape;168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2" name="Google Shape;1692;p49"/>
          <p:cNvGrpSpPr/>
          <p:nvPr/>
        </p:nvGrpSpPr>
        <p:grpSpPr>
          <a:xfrm>
            <a:off x="1879183" y="4379878"/>
            <a:ext cx="445738" cy="442950"/>
            <a:chOff x="1442627" y="5710929"/>
            <a:chExt cx="594318" cy="590600"/>
          </a:xfrm>
        </p:grpSpPr>
        <p:sp>
          <p:nvSpPr>
            <p:cNvPr id="1693" name="Google Shape;169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7" name="Google Shape;1697;p49"/>
          <p:cNvGrpSpPr/>
          <p:nvPr/>
        </p:nvGrpSpPr>
        <p:grpSpPr>
          <a:xfrm>
            <a:off x="6788033" y="4378458"/>
            <a:ext cx="373053" cy="445791"/>
            <a:chOff x="8095060" y="5664590"/>
            <a:chExt cx="497404" cy="594389"/>
          </a:xfrm>
        </p:grpSpPr>
        <p:grpSp>
          <p:nvGrpSpPr>
            <p:cNvPr id="1698" name="Google Shape;1698;p49"/>
            <p:cNvGrpSpPr/>
            <p:nvPr/>
          </p:nvGrpSpPr>
          <p:grpSpPr>
            <a:xfrm>
              <a:off x="8095060" y="5969027"/>
              <a:ext cx="497404" cy="289951"/>
              <a:chOff x="8095060" y="5969027"/>
              <a:chExt cx="497404" cy="289951"/>
            </a:xfrm>
          </p:grpSpPr>
          <p:sp>
            <p:nvSpPr>
              <p:cNvPr id="1699" name="Google Shape;169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2" name="Google Shape;1702;p49"/>
            <p:cNvGrpSpPr/>
            <p:nvPr/>
          </p:nvGrpSpPr>
          <p:grpSpPr>
            <a:xfrm>
              <a:off x="8095060" y="5867832"/>
              <a:ext cx="497404" cy="289312"/>
              <a:chOff x="8095060" y="5867832"/>
              <a:chExt cx="497404" cy="289312"/>
            </a:xfrm>
          </p:grpSpPr>
          <p:sp>
            <p:nvSpPr>
              <p:cNvPr id="1703" name="Google Shape;170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9"/>
            <p:cNvGrpSpPr/>
            <p:nvPr/>
          </p:nvGrpSpPr>
          <p:grpSpPr>
            <a:xfrm>
              <a:off x="8095060" y="5765998"/>
              <a:ext cx="497404" cy="289312"/>
              <a:chOff x="8095060" y="5765998"/>
              <a:chExt cx="497404" cy="289312"/>
            </a:xfrm>
          </p:grpSpPr>
          <p:sp>
            <p:nvSpPr>
              <p:cNvPr id="1707" name="Google Shape;170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0" name="Google Shape;1710;p49"/>
            <p:cNvGrpSpPr/>
            <p:nvPr/>
          </p:nvGrpSpPr>
          <p:grpSpPr>
            <a:xfrm>
              <a:off x="8095060" y="5664590"/>
              <a:ext cx="497404" cy="290164"/>
              <a:chOff x="8095060" y="5664590"/>
              <a:chExt cx="497404" cy="290164"/>
            </a:xfrm>
          </p:grpSpPr>
          <p:sp>
            <p:nvSpPr>
              <p:cNvPr id="1711" name="Google Shape;171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14" name="Google Shape;1714;p49"/>
          <p:cNvGrpSpPr/>
          <p:nvPr/>
        </p:nvGrpSpPr>
        <p:grpSpPr>
          <a:xfrm>
            <a:off x="2870825" y="4378486"/>
            <a:ext cx="557162" cy="445734"/>
            <a:chOff x="4607809" y="5664627"/>
            <a:chExt cx="742883" cy="594312"/>
          </a:xfrm>
        </p:grpSpPr>
        <p:sp>
          <p:nvSpPr>
            <p:cNvPr id="1715" name="Google Shape;1715;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2" name="Google Shape;1722;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3" name="Google Shape;1723;p49"/>
          <p:cNvGrpSpPr/>
          <p:nvPr/>
        </p:nvGrpSpPr>
        <p:grpSpPr>
          <a:xfrm>
            <a:off x="3973890" y="4378543"/>
            <a:ext cx="1079865" cy="445620"/>
            <a:chOff x="2571250" y="5664711"/>
            <a:chExt cx="1439820" cy="594160"/>
          </a:xfrm>
        </p:grpSpPr>
        <p:sp>
          <p:nvSpPr>
            <p:cNvPr id="1724" name="Google Shape;1724;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5" name="Google Shape;1725;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6" name="Google Shape;1726;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7" name="Google Shape;1727;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8" name="Google Shape;1728;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9" name="Google Shape;1729;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0" name="Google Shape;1730;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1" name="Google Shape;1731;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2" name="Google Shape;1732;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3" name="Google Shape;1733;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4" name="Google Shape;1734;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5" name="Google Shape;1735;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6" name="Google Shape;1736;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7" name="Google Shape;1737;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8" name="Google Shape;1738;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9" name="Google Shape;1739;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40" name="Google Shape;1740;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1" name="Google Shape;1741;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2" name="Google Shape;1742;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3" name="Google Shape;1743;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4" name="Google Shape;1744;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5" name="Google Shape;1745;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6" name="Google Shape;1746;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7" name="Google Shape;1747;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48" name="Google Shape;1748;p49"/>
          <p:cNvGrpSpPr/>
          <p:nvPr/>
        </p:nvGrpSpPr>
        <p:grpSpPr>
          <a:xfrm>
            <a:off x="5599659" y="4378335"/>
            <a:ext cx="642470" cy="446036"/>
            <a:chOff x="6332670" y="5663946"/>
            <a:chExt cx="856627" cy="594715"/>
          </a:xfrm>
        </p:grpSpPr>
        <p:grpSp>
          <p:nvGrpSpPr>
            <p:cNvPr id="1749" name="Google Shape;1749;p49"/>
            <p:cNvGrpSpPr/>
            <p:nvPr/>
          </p:nvGrpSpPr>
          <p:grpSpPr>
            <a:xfrm>
              <a:off x="6392364" y="5663946"/>
              <a:ext cx="796933" cy="185801"/>
              <a:chOff x="3321050" y="1066800"/>
              <a:chExt cx="6505573" cy="1508125"/>
            </a:xfrm>
          </p:grpSpPr>
          <p:sp>
            <p:nvSpPr>
              <p:cNvPr id="1750" name="Google Shape;175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2" name="Google Shape;1752;p49"/>
            <p:cNvGrpSpPr/>
            <p:nvPr/>
          </p:nvGrpSpPr>
          <p:grpSpPr>
            <a:xfrm flipH="1">
              <a:off x="6332670" y="5868403"/>
              <a:ext cx="796933" cy="185801"/>
              <a:chOff x="3321050" y="1066800"/>
              <a:chExt cx="6505573" cy="1508125"/>
            </a:xfrm>
          </p:grpSpPr>
          <p:sp>
            <p:nvSpPr>
              <p:cNvPr id="1753" name="Google Shape;175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49"/>
            <p:cNvGrpSpPr/>
            <p:nvPr/>
          </p:nvGrpSpPr>
          <p:grpSpPr>
            <a:xfrm>
              <a:off x="6392364" y="6072860"/>
              <a:ext cx="796933" cy="185801"/>
              <a:chOff x="3321050" y="1066800"/>
              <a:chExt cx="6505573" cy="1508125"/>
            </a:xfrm>
          </p:grpSpPr>
          <p:sp>
            <p:nvSpPr>
              <p:cNvPr id="1756" name="Google Shape;1756;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758" name="Google Shape;1758;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DIAGRAMS AND INFOGRAPHICS</a:t>
            </a:r>
            <a:endParaRPr sz="2000"/>
          </a:p>
        </p:txBody>
      </p:sp>
      <p:sp>
        <p:nvSpPr>
          <p:cNvPr id="1759" name="Google Shape;1759;p4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63"/>
        <p:cNvGrpSpPr/>
        <p:nvPr/>
      </p:nvGrpSpPr>
      <p:grpSpPr>
        <a:xfrm>
          <a:off x="0" y="0"/>
          <a:ext cx="0" cy="0"/>
          <a:chOff x="0" y="0"/>
          <a:chExt cx="0" cy="0"/>
        </a:xfrm>
      </p:grpSpPr>
      <p:sp>
        <p:nvSpPr>
          <p:cNvPr id="1764" name="Google Shape;1764;p50"/>
          <p:cNvSpPr txBox="1"/>
          <p:nvPr/>
        </p:nvSpPr>
        <p:spPr>
          <a:xfrm>
            <a:off x="1112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extLst>
                    <a:ext uri="{A12FA001-AC4F-418D-AE19-62706E023703}">
                      <ahyp:hlinkClr xmlns="" xmlns:ahyp="http://schemas.microsoft.com/office/drawing/2018/hyperlinkcolor" val="tx"/>
                    </a:ext>
                  </a:extLst>
                </a:hlinkClick>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765" name="Google Shape;1765;p50"/>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8324A"/>
                </a:solidFill>
                <a:latin typeface="Source Sans Pro"/>
                <a:ea typeface="Source Sans Pro"/>
                <a:cs typeface="Source Sans Pro"/>
                <a:sym typeface="Source Sans Pro"/>
              </a:rPr>
              <a:t>✋👆👉👍👤👦👧👨👩👪💃🏃💑❤😂😉😋😒😭👶😸🐟🍒🍔💣📌📖🔨🎃🎈🎨🏈🏰🌏🔌🔑</a:t>
            </a:r>
            <a:r>
              <a:rPr lang="en" sz="2400">
                <a:solidFill>
                  <a:srgbClr val="FFFFFF"/>
                </a:solidFill>
                <a:highlight>
                  <a:schemeClr val="accent4"/>
                </a:highlight>
                <a:latin typeface="Source Sans Pro"/>
                <a:ea typeface="Source Sans Pro"/>
                <a:cs typeface="Source Sans Pro"/>
                <a:sym typeface="Source Sans Pro"/>
              </a:rPr>
              <a:t> and many more...</a:t>
            </a:r>
            <a:endParaRPr sz="2400">
              <a:solidFill>
                <a:srgbClr val="FFFFFF"/>
              </a:solidFill>
              <a:highlight>
                <a:schemeClr val="accent4"/>
              </a:highlight>
              <a:latin typeface="Source Sans Pro"/>
              <a:ea typeface="Source Sans Pro"/>
              <a:cs typeface="Source Sans Pro"/>
              <a:sym typeface="Source Sans Pro"/>
            </a:endParaRPr>
          </a:p>
        </p:txBody>
      </p:sp>
      <p:sp>
        <p:nvSpPr>
          <p:cNvPr id="1766" name="Google Shape;1766;p5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64</a:t>
            </a:fld>
            <a:endParaRPr>
              <a:solidFill>
                <a:srgbClr val="00CEF6"/>
              </a:solidFill>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770"/>
        <p:cNvGrpSpPr/>
        <p:nvPr/>
      </p:nvGrpSpPr>
      <p:grpSpPr>
        <a:xfrm>
          <a:off x="0" y="0"/>
          <a:ext cx="0" cy="0"/>
          <a:chOff x="0" y="0"/>
          <a:chExt cx="0" cy="0"/>
        </a:xfrm>
      </p:grpSpPr>
      <p:pic>
        <p:nvPicPr>
          <p:cNvPr id="1771" name="Google Shape;1771;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772" name="Google Shape;1772;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773" name="Google Shape;1773;p51"/>
          <p:cNvGrpSpPr/>
          <p:nvPr/>
        </p:nvGrpSpPr>
        <p:grpSpPr>
          <a:xfrm>
            <a:off x="690575" y="3290132"/>
            <a:ext cx="7762851" cy="892418"/>
            <a:chOff x="801125" y="3213932"/>
            <a:chExt cx="7762851" cy="892418"/>
          </a:xfrm>
        </p:grpSpPr>
        <p:grpSp>
          <p:nvGrpSpPr>
            <p:cNvPr id="1774" name="Google Shape;1774;p51"/>
            <p:cNvGrpSpPr/>
            <p:nvPr/>
          </p:nvGrpSpPr>
          <p:grpSpPr>
            <a:xfrm>
              <a:off x="4845759" y="3213932"/>
              <a:ext cx="1695900" cy="892418"/>
              <a:chOff x="4845759" y="3213932"/>
              <a:chExt cx="1695900" cy="892418"/>
            </a:xfrm>
          </p:grpSpPr>
          <p:sp>
            <p:nvSpPr>
              <p:cNvPr id="1775" name="Google Shape;1775;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76" name="Google Shape;1776;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7" name="Google Shape;1777;p51"/>
            <p:cNvGrpSpPr/>
            <p:nvPr/>
          </p:nvGrpSpPr>
          <p:grpSpPr>
            <a:xfrm>
              <a:off x="2823442" y="3214222"/>
              <a:ext cx="1695900" cy="892128"/>
              <a:chOff x="2823442" y="3214222"/>
              <a:chExt cx="1695900" cy="892128"/>
            </a:xfrm>
          </p:grpSpPr>
          <p:sp>
            <p:nvSpPr>
              <p:cNvPr id="1778" name="Google Shape;1778;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79" name="Google Shape;1779;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0" name="Google Shape;1780;p51"/>
            <p:cNvGrpSpPr/>
            <p:nvPr/>
          </p:nvGrpSpPr>
          <p:grpSpPr>
            <a:xfrm>
              <a:off x="6868076" y="3213932"/>
              <a:ext cx="1695900" cy="892418"/>
              <a:chOff x="6868076" y="3213932"/>
              <a:chExt cx="1695900" cy="892418"/>
            </a:xfrm>
          </p:grpSpPr>
          <p:sp>
            <p:nvSpPr>
              <p:cNvPr id="1781" name="Google Shape;1781;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82" name="Google Shape;1782;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3" name="Google Shape;1783;p51"/>
            <p:cNvGrpSpPr/>
            <p:nvPr/>
          </p:nvGrpSpPr>
          <p:grpSpPr>
            <a:xfrm>
              <a:off x="801125" y="3214206"/>
              <a:ext cx="1695900" cy="892144"/>
              <a:chOff x="801125" y="3214206"/>
              <a:chExt cx="1695900" cy="892144"/>
            </a:xfrm>
          </p:grpSpPr>
          <p:sp>
            <p:nvSpPr>
              <p:cNvPr id="1784" name="Google Shape;1784;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85" name="Google Shape;1785;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786" name="Google Shape;1786;p5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of Airbnb Listings vs</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indent="0" algn="ctr">
              <a:buNone/>
            </a:pPr>
            <a:r>
              <a:rPr lang="en-US" sz="3600" dirty="0"/>
              <a:t>Did the number of Airbnb listings affect the change in home sell price over a given time period?</a:t>
            </a:r>
          </a:p>
          <a:p>
            <a:pPr marL="0" lvl="0" indent="0" algn="ctr">
              <a:buNone/>
            </a:pPr>
            <a:endParaRPr lang="en-US" sz="3600"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Airbnb Listings by City</a:t>
            </a:r>
            <a:endParaRPr dirty="0"/>
          </a:p>
        </p:txBody>
      </p:sp>
      <p:graphicFrame>
        <p:nvGraphicFramePr>
          <p:cNvPr id="579" name="Google Shape;579;p25"/>
          <p:cNvGraphicFramePr/>
          <p:nvPr>
            <p:extLst>
              <p:ext uri="{D42A27DB-BD31-4B8C-83A1-F6EECF244321}">
                <p14:modId xmlns:p14="http://schemas.microsoft.com/office/powerpoint/2010/main" val="3732817507"/>
              </p:ext>
            </p:extLst>
          </p:nvPr>
        </p:nvGraphicFramePr>
        <p:xfrm>
          <a:off x="101050" y="567143"/>
          <a:ext cx="3341806" cy="3703310"/>
        </p:xfrm>
        <a:graphic>
          <a:graphicData uri="http://schemas.openxmlformats.org/drawingml/2006/table">
            <a:tbl>
              <a:tblPr>
                <a:noFill/>
                <a:tableStyleId>{891A1956-3D7E-41C0-9DF7-105A978C6925}</a:tableStyleId>
              </a:tblPr>
              <a:tblGrid>
                <a:gridCol w="1670903">
                  <a:extLst>
                    <a:ext uri="{9D8B030D-6E8A-4147-A177-3AD203B41FA5}">
                      <a16:colId xmlns:a16="http://schemas.microsoft.com/office/drawing/2014/main" val="20000"/>
                    </a:ext>
                  </a:extLst>
                </a:gridCol>
                <a:gridCol w="1670903">
                  <a:extLst>
                    <a:ext uri="{9D8B030D-6E8A-4147-A177-3AD203B41FA5}">
                      <a16:colId xmlns:a16="http://schemas.microsoft.com/office/drawing/2014/main" val="20001"/>
                    </a:ext>
                  </a:extLst>
                </a:gridCol>
              </a:tblGrid>
              <a:tr h="275681">
                <a:tc>
                  <a:txBody>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City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400" b="1" dirty="0">
                          <a:solidFill>
                            <a:srgbClr val="FFFFFF"/>
                          </a:solidFill>
                          <a:latin typeface="Source Sans Pro"/>
                          <a:ea typeface="Source Sans Pro"/>
                          <a:cs typeface="Source Sans Pro"/>
                          <a:sym typeface="Source Sans Pro"/>
                        </a:rPr>
                        <a:t>#</a:t>
                      </a:r>
                      <a:r>
                        <a:rPr lang="en-US" sz="1400" b="1" baseline="0" dirty="0">
                          <a:solidFill>
                            <a:srgbClr val="FFFFFF"/>
                          </a:solidFill>
                          <a:latin typeface="Source Sans Pro"/>
                          <a:ea typeface="Source Sans Pro"/>
                          <a:cs typeface="Source Sans Pro"/>
                          <a:sym typeface="Source Sans Pro"/>
                        </a:rPr>
                        <a:t> of Listings</a:t>
                      </a:r>
                      <a:endParaRPr lang="en-US" sz="14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39730">
                <a:tc>
                  <a:txBody>
                    <a:bodyPr/>
                    <a:lstStyle/>
                    <a:p>
                      <a:pPr algn="r" fontAlgn="ctr"/>
                      <a:r>
                        <a:rPr lang="en-US" b="1" dirty="0">
                          <a:effectLst/>
                        </a:rPr>
                        <a:t>Asheville</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2,074</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239730">
                <a:tc>
                  <a:txBody>
                    <a:bodyPr/>
                    <a:lstStyle/>
                    <a:p>
                      <a:pPr algn="r" fontAlgn="ctr"/>
                      <a:r>
                        <a:rPr lang="en-US" b="1" dirty="0">
                          <a:effectLst/>
                        </a:rPr>
                        <a:t>Boston</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3,339</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68670631"/>
                  </a:ext>
                </a:extLst>
              </a:tr>
              <a:tr h="239730">
                <a:tc>
                  <a:txBody>
                    <a:bodyPr/>
                    <a:lstStyle/>
                    <a:p>
                      <a:pPr algn="r" fontAlgn="ctr"/>
                      <a:r>
                        <a:rPr lang="en-US" b="1">
                          <a:effectLst/>
                        </a:rPr>
                        <a:t>Chicago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6,397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3546238236"/>
                  </a:ext>
                </a:extLst>
              </a:tr>
              <a:tr h="239730">
                <a:tc>
                  <a:txBody>
                    <a:bodyPr/>
                    <a:lstStyle/>
                    <a:p>
                      <a:pPr algn="r" fontAlgn="ctr"/>
                      <a:r>
                        <a:rPr lang="en-US" b="1">
                          <a:effectLst/>
                        </a:rPr>
                        <a:t>Jersey City</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2,488</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17578682"/>
                  </a:ext>
                </a:extLst>
              </a:tr>
              <a:tr h="239730">
                <a:tc>
                  <a:txBody>
                    <a:bodyPr/>
                    <a:lstStyle/>
                    <a:p>
                      <a:pPr algn="r" fontAlgn="ctr"/>
                      <a:r>
                        <a:rPr lang="en-US" b="1">
                          <a:effectLst/>
                        </a:rPr>
                        <a:t>Los Angeles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31,536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45375269"/>
                  </a:ext>
                </a:extLst>
              </a:tr>
              <a:tr h="239730">
                <a:tc>
                  <a:txBody>
                    <a:bodyPr/>
                    <a:lstStyle/>
                    <a:p>
                      <a:pPr algn="r" fontAlgn="ctr"/>
                      <a:r>
                        <a:rPr lang="en-US" b="1">
                          <a:effectLst/>
                        </a:rPr>
                        <a:t>New Orleans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6,408</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472929100"/>
                  </a:ext>
                </a:extLst>
              </a:tr>
              <a:tr h="239730">
                <a:tc>
                  <a:txBody>
                    <a:bodyPr/>
                    <a:lstStyle/>
                    <a:p>
                      <a:pPr algn="r" fontAlgn="ctr"/>
                      <a:r>
                        <a:rPr lang="en-US" b="1">
                          <a:effectLst/>
                        </a:rPr>
                        <a:t>New York</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45,756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99924526"/>
                  </a:ext>
                </a:extLst>
              </a:tr>
              <a:tr h="239730">
                <a:tc>
                  <a:txBody>
                    <a:bodyPr/>
                    <a:lstStyle/>
                    <a:p>
                      <a:pPr algn="r" fontAlgn="ctr"/>
                      <a:r>
                        <a:rPr lang="en-US" b="1">
                          <a:effectLst/>
                        </a:rPr>
                        <a:t>Pacific Grove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179</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884091783"/>
                  </a:ext>
                </a:extLst>
              </a:tr>
              <a:tr h="239730">
                <a:tc>
                  <a:txBody>
                    <a:bodyPr/>
                    <a:lstStyle/>
                    <a:p>
                      <a:pPr algn="r" fontAlgn="ctr"/>
                      <a:r>
                        <a:rPr lang="en-US" b="1">
                          <a:effectLst/>
                        </a:rPr>
                        <a:t>San Diego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12,404</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2545658423"/>
                  </a:ext>
                </a:extLst>
              </a:tr>
              <a:tr h="239730">
                <a:tc>
                  <a:txBody>
                    <a:bodyPr/>
                    <a:lstStyle/>
                    <a:p>
                      <a:pPr algn="r" fontAlgn="ctr"/>
                      <a:r>
                        <a:rPr lang="en-US" b="1">
                          <a:effectLst/>
                        </a:rPr>
                        <a:t>San Francisco</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7,053</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239730">
                <a:tc>
                  <a:txBody>
                    <a:bodyPr/>
                    <a:lstStyle/>
                    <a:p>
                      <a:pPr algn="r" fontAlgn="ctr"/>
                      <a:r>
                        <a:rPr lang="en-US" b="1" dirty="0">
                          <a:effectLst/>
                        </a:rPr>
                        <a:t>Seattle</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algn="r" fontAlgn="ctr"/>
                      <a:r>
                        <a:rPr lang="en-US" dirty="0">
                          <a:effectLst/>
                        </a:rPr>
                        <a:t>6,575</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927" y="515772"/>
            <a:ext cx="4327198" cy="3602281"/>
          </a:xfrm>
          <a:prstGeom prst="rect">
            <a:avLst/>
          </a:prstGeom>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2122</Words>
  <Application>Microsoft Office PowerPoint</Application>
  <PresentationFormat>On-screen Show (16:9)</PresentationFormat>
  <Paragraphs>519</Paragraphs>
  <Slides>65</Slides>
  <Notes>57</Notes>
  <HiddenSlides>31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Source Sans Pro</vt:lpstr>
      <vt:lpstr>Arial</vt:lpstr>
      <vt:lpstr>Calibri</vt:lpstr>
      <vt:lpstr>Oswald</vt:lpstr>
      <vt:lpstr>Helvetica Neue</vt:lpstr>
      <vt:lpstr>Montserrat</vt:lpstr>
      <vt:lpstr>Quince template</vt:lpstr>
      <vt:lpstr>Airbnb and the Housing Market  </vt:lpstr>
      <vt:lpstr>A1 TEAM MEMBERS</vt:lpstr>
      <vt:lpstr>Does Airbnb Have an Impact on Housing?</vt:lpstr>
      <vt:lpstr>About Airbnb and This Study</vt:lpstr>
      <vt:lpstr>Data Cleaning: Starting Files</vt:lpstr>
      <vt:lpstr>Data Cleaning: Challenges</vt:lpstr>
      <vt:lpstr>Number of Airbnb Listings vs Housing Prices     </vt:lpstr>
      <vt:lpstr>Hypthoesis:</vt:lpstr>
      <vt:lpstr>Airbnb Listings by City</vt:lpstr>
      <vt:lpstr>Housing Price Change by City</vt:lpstr>
      <vt:lpstr>PowerPoint Presentation</vt:lpstr>
      <vt:lpstr>Reviews per Month vs Housing Prices     </vt:lpstr>
      <vt:lpstr>PowerPoint Presentation</vt:lpstr>
      <vt:lpstr>PowerPoint Presentation</vt:lpstr>
      <vt:lpstr>PowerPoint Presentation</vt:lpstr>
      <vt:lpstr>PowerPoint Presentation</vt:lpstr>
      <vt:lpstr>PowerPoint Presentation</vt:lpstr>
      <vt:lpstr>PowerPoint Presentation</vt:lpstr>
      <vt:lpstr>Airbnb Listing Price  vs Housing Prices     </vt:lpstr>
      <vt:lpstr>PowerPoint Presentation</vt:lpstr>
      <vt:lpstr>PowerPoint Presentation</vt:lpstr>
      <vt:lpstr>PowerPoint Presentation</vt:lpstr>
      <vt:lpstr>Do Housing Prices in Each City Correlate to the Prices of Airbnb</vt:lpstr>
      <vt:lpstr>Company/Privately Owned  vs Housing Prices     </vt:lpstr>
      <vt:lpstr>Hypthoesis:</vt:lpstr>
      <vt:lpstr>More than 5 companies owned by one lister is classified as company owned</vt:lpstr>
      <vt:lpstr>Count of Privatley Owned vs Company Owned</vt:lpstr>
      <vt:lpstr>Average price of sold homes in collective cities vs Privatley and Company Owned</vt:lpstr>
      <vt:lpstr>City Comparisons (New York, San Francisco, and Chicago)     </vt:lpstr>
      <vt:lpstr>Hypthoesis:</vt:lpstr>
      <vt:lpstr>PowerPoint Presentation</vt:lpstr>
      <vt:lpstr>PowerPoint Presentation</vt:lpstr>
      <vt:lpstr>Final Data Considerations</vt:lpstr>
      <vt:lpstr>THANKS!</vt:lpstr>
      <vt:lpstr>INSTRUCTIONS FOR USE</vt:lpstr>
      <vt:lpstr>PowerPoint Presentation</vt:lpstr>
      <vt:lpstr>YOU CAN ALSO SPLIT YOUR CONTENT</vt:lpstr>
      <vt:lpstr>A PICTURE IS WORTH A THOUSAND WORDS</vt:lpstr>
      <vt:lpstr>WANT BIG IMPACT? USE BIG IMAGE.</vt:lpstr>
      <vt:lpstr>USE CHARTS TO EXPLAIN YOUR IDEAS</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Niraj Khatri</dc:creator>
  <cp:lastModifiedBy>Niraj Khatri</cp:lastModifiedBy>
  <cp:revision>32</cp:revision>
  <dcterms:modified xsi:type="dcterms:W3CDTF">2021-05-01T13:51:13Z</dcterms:modified>
</cp:coreProperties>
</file>