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6"/>
  </p:notesMasterIdLst>
  <p:sldIdLst>
    <p:sldId id="256" r:id="rId2"/>
    <p:sldId id="328" r:id="rId3"/>
    <p:sldId id="257" r:id="rId4"/>
    <p:sldId id="286" r:id="rId5"/>
    <p:sldId id="294" r:id="rId6"/>
    <p:sldId id="299" r:id="rId7"/>
    <p:sldId id="300" r:id="rId8"/>
    <p:sldId id="297" r:id="rId9"/>
    <p:sldId id="326" r:id="rId10"/>
    <p:sldId id="327" r:id="rId11"/>
    <p:sldId id="301" r:id="rId12"/>
    <p:sldId id="287" r:id="rId13"/>
    <p:sldId id="298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296" r:id="rId24"/>
    <p:sldId id="309" r:id="rId25"/>
    <p:sldId id="288" r:id="rId26"/>
    <p:sldId id="289" r:id="rId27"/>
    <p:sldId id="290" r:id="rId28"/>
    <p:sldId id="291" r:id="rId29"/>
    <p:sldId id="292" r:id="rId30"/>
    <p:sldId id="293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0" r:id="rId41"/>
    <p:sldId id="322" r:id="rId42"/>
    <p:sldId id="323" r:id="rId43"/>
    <p:sldId id="324" r:id="rId44"/>
    <p:sldId id="325" r:id="rId45"/>
  </p:sldIdLst>
  <p:sldSz cx="12192000" cy="6858000"/>
  <p:notesSz cx="7315200" cy="96012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7E8153F0-409C-4386-8B7B-CA584A48CDA0}" type="datetimeFigureOut">
              <a:rPr lang="th-TH" smtClean="0"/>
              <a:pPr/>
              <a:t>24/03/63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>
                <a:latin typeface="TH Baijam" pitchFamily="2" charset="-34"/>
              </a:defRPr>
            </a:lvl1pPr>
          </a:lstStyle>
          <a:p>
            <a:fld id="{EBA9ED5C-D7E5-4C70-8CC4-9380FF388192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3407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FBC7-0A4D-4E0E-B20C-6E4887A09278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EF88-7FEE-429A-9A7D-082B2A863167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6A9-E5F5-48A7-B57F-9CACCE65608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67B8-D510-42F1-BD0C-4E208401F2C5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96B0-BF5E-4293-BFCE-8DF4CAA8074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1D60-D615-4503-B70D-2C2129370A67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0E06-76FA-4A67-9FE0-840F717F452D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F503-7630-4616-BD06-49A0405DC106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BA76-9E0F-4D18-A5B7-195FA8B95A3B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15C0-A339-4353-A593-E0AA5AAEADF6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D97F-EBAC-4D96-A523-4F8748B62D82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878B8-E969-4F18-A109-C6B98293F399}" type="datetime1">
              <a:rPr lang="th-TH" smtClean="0"/>
              <a:pPr/>
              <a:t>24/03/63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h-TH" b="1" dirty="0"/>
              <a:t>การวิเคราะห์และออกแบบโปรแกรมเชิงวัตถุ</a:t>
            </a:r>
            <a:br>
              <a:rPr lang="th-TH" b="1" dirty="0"/>
            </a:br>
            <a:r>
              <a:rPr lang="en-US" b="1" dirty="0"/>
              <a:t>OBJECT-ORIENTED ANALYSIS AND DESIGN</a:t>
            </a:r>
            <a:br>
              <a:rPr lang="en-US" b="1" dirty="0"/>
            </a:br>
            <a:r>
              <a:rPr lang="en-US" dirty="0"/>
              <a:t>03376808</a:t>
            </a:r>
          </a:p>
          <a:p>
            <a:r>
              <a:rPr lang="en-US" dirty="0"/>
              <a:t>Week 08</a:t>
            </a:r>
            <a:endParaRPr lang="th-TH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Use Case 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เรื่องราวที่เกิดขึ้นในระบบโทรศัพท์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C8075-A4FE-4677-9E1A-B555CDE663C6}"/>
              </a:ext>
            </a:extLst>
          </p:cNvPr>
          <p:cNvSpPr txBox="1"/>
          <p:nvPr/>
        </p:nvSpPr>
        <p:spPr>
          <a:xfrm>
            <a:off x="1127448" y="1743719"/>
            <a:ext cx="1463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ยกหู</a:t>
            </a:r>
            <a:endParaRPr lang="en-US" dirty="0"/>
          </a:p>
          <a:p>
            <a:pPr algn="ctr"/>
            <a:r>
              <a:rPr lang="en-US" dirty="0"/>
              <a:t>(on hook)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C3FC6-8810-473F-82AA-4851B51147A9}"/>
              </a:ext>
            </a:extLst>
          </p:cNvPr>
          <p:cNvSpPr txBox="1"/>
          <p:nvPr/>
        </p:nvSpPr>
        <p:spPr>
          <a:xfrm>
            <a:off x="4943873" y="1731479"/>
            <a:ext cx="2045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หมุนเลขหมาย</a:t>
            </a:r>
            <a:endParaRPr lang="en-US" dirty="0"/>
          </a:p>
          <a:p>
            <a:pPr algn="ctr"/>
            <a:r>
              <a:rPr lang="en-US" dirty="0"/>
              <a:t>(Dial number)</a:t>
            </a:r>
            <a:endParaRPr lang="th-T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70487-76A3-4D5E-9099-70F216BEC0D1}"/>
              </a:ext>
            </a:extLst>
          </p:cNvPr>
          <p:cNvSpPr txBox="1"/>
          <p:nvPr/>
        </p:nvSpPr>
        <p:spPr>
          <a:xfrm>
            <a:off x="9325648" y="1635990"/>
            <a:ext cx="8883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คุย</a:t>
            </a:r>
            <a:endParaRPr lang="en-US" dirty="0"/>
          </a:p>
          <a:p>
            <a:pPr algn="ctr"/>
            <a:r>
              <a:rPr lang="en-US" dirty="0"/>
              <a:t>(talk)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FAD1A8-B8AF-48EA-90E0-29BB89ABE8CE}"/>
              </a:ext>
            </a:extLst>
          </p:cNvPr>
          <p:cNvSpPr txBox="1"/>
          <p:nvPr/>
        </p:nvSpPr>
        <p:spPr>
          <a:xfrm>
            <a:off x="9392810" y="3585613"/>
            <a:ext cx="1586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รับสาย</a:t>
            </a:r>
            <a:endParaRPr lang="en-US" dirty="0"/>
          </a:p>
          <a:p>
            <a:pPr algn="ctr"/>
            <a:r>
              <a:rPr lang="en-US" dirty="0"/>
              <a:t>(Received)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165BB-8E85-47D4-A6B6-842F39E7B927}"/>
              </a:ext>
            </a:extLst>
          </p:cNvPr>
          <p:cNvSpPr txBox="1"/>
          <p:nvPr/>
        </p:nvSpPr>
        <p:spPr>
          <a:xfrm>
            <a:off x="640064" y="3407637"/>
            <a:ext cx="2081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เสียงเรียกเข้า</a:t>
            </a:r>
            <a:endParaRPr lang="en-US" dirty="0"/>
          </a:p>
          <a:p>
            <a:pPr algn="ctr"/>
            <a:r>
              <a:rPr lang="en-US" dirty="0"/>
              <a:t>(Ringing tone)</a:t>
            </a:r>
            <a:endParaRPr lang="th-TH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AF9D0-2504-414C-8329-ACF362A543F0}"/>
              </a:ext>
            </a:extLst>
          </p:cNvPr>
          <p:cNvSpPr txBox="1"/>
          <p:nvPr/>
        </p:nvSpPr>
        <p:spPr>
          <a:xfrm>
            <a:off x="2855640" y="5256193"/>
            <a:ext cx="23526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เสียงรอสาย</a:t>
            </a:r>
          </a:p>
          <a:p>
            <a:pPr algn="ctr"/>
            <a:r>
              <a:rPr lang="en-US" dirty="0"/>
              <a:t>(Ring back tone)</a:t>
            </a:r>
            <a:endParaRPr lang="th-T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6769EF-21F2-44B2-A7FC-AD4476CD2057}"/>
              </a:ext>
            </a:extLst>
          </p:cNvPr>
          <p:cNvSpPr txBox="1"/>
          <p:nvPr/>
        </p:nvSpPr>
        <p:spPr>
          <a:xfrm>
            <a:off x="5058822" y="3397798"/>
            <a:ext cx="20088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สัญญาณสายไม่ว่าง</a:t>
            </a:r>
          </a:p>
          <a:p>
            <a:pPr algn="ctr"/>
            <a:r>
              <a:rPr lang="en-US" dirty="0"/>
              <a:t>(Busy tone)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83EE2D-750D-4D1C-A286-7B98C17C4F5A}"/>
              </a:ext>
            </a:extLst>
          </p:cNvPr>
          <p:cNvSpPr txBox="1"/>
          <p:nvPr/>
        </p:nvSpPr>
        <p:spPr>
          <a:xfrm>
            <a:off x="8760296" y="5235126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วางหู</a:t>
            </a:r>
            <a:endParaRPr lang="en-US" dirty="0"/>
          </a:p>
          <a:p>
            <a:pPr algn="ctr"/>
            <a:r>
              <a:rPr lang="en-US" dirty="0"/>
              <a:t>(off hook)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100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ในระบบใหญ่มักแบ่งระบบออกเป็นระบบย่อย</a:t>
            </a:r>
            <a:r>
              <a:rPr lang="en-US" dirty="0"/>
              <a:t> </a:t>
            </a:r>
            <a:r>
              <a:rPr lang="en-US" dirty="0" err="1"/>
              <a:t>เรียกว่า</a:t>
            </a:r>
            <a:r>
              <a:rPr lang="en-US" dirty="0"/>
              <a:t> Subsystem</a:t>
            </a:r>
          </a:p>
          <a:p>
            <a:pPr lvl="1"/>
            <a:r>
              <a:rPr lang="en-US" dirty="0" err="1">
                <a:solidFill>
                  <a:srgbClr val="CC0099"/>
                </a:solidFill>
              </a:rPr>
              <a:t>ใน</a:t>
            </a:r>
            <a:r>
              <a:rPr lang="en-US" dirty="0">
                <a:solidFill>
                  <a:srgbClr val="CC0099"/>
                </a:solidFill>
              </a:rPr>
              <a:t> use case diagram </a:t>
            </a:r>
            <a:r>
              <a:rPr lang="th-TH" dirty="0">
                <a:solidFill>
                  <a:srgbClr val="CC0099"/>
                </a:solidFill>
              </a:rPr>
              <a:t>จะใช้ </a:t>
            </a:r>
            <a:r>
              <a:rPr lang="en-US" dirty="0">
                <a:solidFill>
                  <a:srgbClr val="CC0099"/>
                </a:solidFill>
              </a:rPr>
              <a:t>Use Case</a:t>
            </a:r>
            <a:r>
              <a:rPr lang="th-TH" dirty="0">
                <a:solidFill>
                  <a:srgbClr val="CC0099"/>
                </a:solidFill>
              </a:rPr>
              <a:t> แทน </a:t>
            </a:r>
            <a:r>
              <a:rPr lang="en-US" dirty="0">
                <a:solidFill>
                  <a:srgbClr val="CC0099"/>
                </a:solidFill>
              </a:rPr>
              <a:t>Subsystem</a:t>
            </a:r>
          </a:p>
          <a:p>
            <a:r>
              <a:rPr lang="th-TH" dirty="0"/>
              <a:t>ผู้ใช้งานระบบจะเรียกว่า </a:t>
            </a:r>
            <a:r>
              <a:rPr lang="en-US" dirty="0"/>
              <a:t>User</a:t>
            </a:r>
          </a:p>
          <a:p>
            <a:pPr lvl="1"/>
            <a:r>
              <a:rPr lang="en-US" dirty="0" err="1">
                <a:solidFill>
                  <a:srgbClr val="CC0099"/>
                </a:solidFill>
              </a:rPr>
              <a:t>ใน</a:t>
            </a:r>
            <a:r>
              <a:rPr lang="en-US" dirty="0">
                <a:solidFill>
                  <a:srgbClr val="CC0099"/>
                </a:solidFill>
              </a:rPr>
              <a:t> use case diagram </a:t>
            </a:r>
            <a:r>
              <a:rPr lang="th-TH" dirty="0">
                <a:solidFill>
                  <a:srgbClr val="CC0099"/>
                </a:solidFill>
              </a:rPr>
              <a:t>จะใช้</a:t>
            </a:r>
            <a:r>
              <a:rPr lang="en-US" dirty="0">
                <a:solidFill>
                  <a:srgbClr val="CC0099"/>
                </a:solidFill>
              </a:rPr>
              <a:t> Actor </a:t>
            </a:r>
            <a:r>
              <a:rPr lang="en-US" dirty="0" err="1">
                <a:solidFill>
                  <a:srgbClr val="CC0099"/>
                </a:solidFill>
              </a:rPr>
              <a:t>แทน</a:t>
            </a:r>
            <a:r>
              <a:rPr lang="en-US" dirty="0">
                <a:solidFill>
                  <a:srgbClr val="CC0099"/>
                </a:solidFill>
              </a:rPr>
              <a:t> User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ตัวอย่าง ระบบตรวจสอบสิทธิ์การใช้บัตรเครดิต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76" y="1643050"/>
            <a:ext cx="671746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สัญลักษณ์ที่ใช้ใน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500174"/>
            <a:ext cx="3749040" cy="478634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use case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actor</a:t>
            </a:r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7" name="ตัวยึดเนื้อหา 6"/>
          <p:cNvSpPr>
            <a:spLocks noGrp="1"/>
          </p:cNvSpPr>
          <p:nvPr>
            <p:ph sz="quarter" idx="2"/>
          </p:nvPr>
        </p:nvSpPr>
        <p:spPr>
          <a:xfrm>
            <a:off x="5881686" y="1447800"/>
            <a:ext cx="4572032" cy="190976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use case </a:t>
            </a:r>
            <a:r>
              <a:rPr lang="th-TH" dirty="0"/>
              <a:t>โดย </a:t>
            </a:r>
            <a:r>
              <a:rPr lang="en-US" dirty="0"/>
              <a:t>user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D0698-EDFD-48CC-A061-C1E17CA0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47" y="2000240"/>
            <a:ext cx="1643075" cy="85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5C1A9-2421-46DB-B9FA-206BFC28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60" y="3929067"/>
            <a:ext cx="571504" cy="174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133" y="4714884"/>
            <a:ext cx="19674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9" y="2714620"/>
            <a:ext cx="1961569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7570" y="5429264"/>
            <a:ext cx="202526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ตัวยึดเนื้อหา 6"/>
          <p:cNvSpPr txBox="1">
            <a:spLocks/>
          </p:cNvSpPr>
          <p:nvPr/>
        </p:nvSpPr>
        <p:spPr>
          <a:xfrm>
            <a:off x="5881686" y="3500438"/>
            <a:ext cx="4572032" cy="27860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357188" indent="-357188">
              <a:spcBef>
                <a:spcPts val="580"/>
              </a:spcBef>
              <a:buClr>
                <a:schemeClr val="accent1"/>
              </a:buClr>
              <a:buSzPct val="85000"/>
              <a:buFont typeface="Courier New" pitchFamily="49" charset="0"/>
              <a:buChar char="o"/>
              <a:defRPr/>
            </a:pPr>
            <a:r>
              <a:rPr lang="th-TH" sz="4000" dirty="0">
                <a:latin typeface="TH Baijam" pitchFamily="2" charset="-34"/>
                <a:cs typeface="TH Baijam" pitchFamily="2" charset="-34"/>
              </a:rPr>
              <a:t>ความสัมพันธ์ระหว่าง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use case</a:t>
            </a:r>
            <a:endParaRPr lang="th-TH" sz="40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ความสัมพันธ์ของ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มี </a:t>
            </a:r>
            <a:r>
              <a:rPr lang="en-US" dirty="0"/>
              <a:t>2</a:t>
            </a:r>
            <a:r>
              <a:rPr lang="th-TH" dirty="0"/>
              <a:t> แบบคือ</a:t>
            </a:r>
          </a:p>
          <a:p>
            <a:pPr lvl="1"/>
            <a:r>
              <a:rPr lang="en-US" dirty="0">
                <a:solidFill>
                  <a:srgbClr val="CC0099"/>
                </a:solidFill>
              </a:rPr>
              <a:t>Uses</a:t>
            </a:r>
            <a:endParaRPr lang="th-TH" dirty="0">
              <a:solidFill>
                <a:srgbClr val="CC0099"/>
              </a:solidFill>
            </a:endParaRPr>
          </a:p>
          <a:p>
            <a:pPr lvl="1"/>
            <a:r>
              <a:rPr lang="th-TH" dirty="0" err="1">
                <a:solidFill>
                  <a:srgbClr val="CC0099"/>
                </a:solidFill>
              </a:rPr>
              <a:t>Extends</a:t>
            </a:r>
            <a:endParaRPr lang="en-US" dirty="0">
              <a:solidFill>
                <a:srgbClr val="CC0099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ความหมายของ </a:t>
            </a:r>
            <a:r>
              <a:rPr lang="en-US" dirty="0"/>
              <a:t>uses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1"/>
          </p:nvPr>
        </p:nvSpPr>
        <p:spPr>
          <a:xfrm>
            <a:off x="816277" y="1304932"/>
            <a:ext cx="10804262" cy="5410200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th-TH" dirty="0"/>
              <a:t>หมายถึง การที่ </a:t>
            </a:r>
            <a:r>
              <a:rPr lang="en-US" dirty="0"/>
              <a:t>use case </a:t>
            </a:r>
            <a:r>
              <a:rPr lang="th-TH" dirty="0"/>
              <a:t>หนึ่งเรียกใช้งาน </a:t>
            </a:r>
            <a:r>
              <a:rPr lang="en-US" dirty="0"/>
              <a:t>use case </a:t>
            </a:r>
            <a:r>
              <a:rPr lang="th-TH" dirty="0"/>
              <a:t>อีกอันหนึ่ง</a:t>
            </a:r>
          </a:p>
          <a:p>
            <a:r>
              <a:rPr lang="th-TH" dirty="0"/>
              <a:t>คล้ายกับการเรียกใช้งานโปรแกรมย่อยโดยโปรแกรมหลัก</a:t>
            </a:r>
          </a:p>
          <a:p>
            <a:r>
              <a:rPr lang="th-TH" dirty="0" err="1">
                <a:solidFill>
                  <a:srgbClr val="0070C0"/>
                </a:solidFill>
              </a:rPr>
              <a:t>uses</a:t>
            </a:r>
            <a:r>
              <a:rPr lang="th-TH" dirty="0">
                <a:solidFill>
                  <a:srgbClr val="0070C0"/>
                </a:solidFill>
              </a:rPr>
              <a:t> ของ </a:t>
            </a:r>
            <a:r>
              <a:rPr lang="en-US" dirty="0">
                <a:solidFill>
                  <a:srgbClr val="0070C0"/>
                </a:solidFill>
              </a:rPr>
              <a:t>uses case </a:t>
            </a:r>
            <a:r>
              <a:rPr lang="th-TH" dirty="0">
                <a:solidFill>
                  <a:srgbClr val="0070C0"/>
                </a:solidFill>
              </a:rPr>
              <a:t>เหมือนกับ </a:t>
            </a:r>
          </a:p>
          <a:p>
            <a:pPr>
              <a:buNone/>
            </a:pPr>
            <a:r>
              <a:rPr lang="th-TH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generalization </a:t>
            </a:r>
            <a:r>
              <a:rPr lang="th-TH" dirty="0">
                <a:solidFill>
                  <a:srgbClr val="0070C0"/>
                </a:solidFill>
              </a:rPr>
              <a:t>เปรียบได้กับ </a:t>
            </a:r>
            <a:r>
              <a:rPr lang="en-US" dirty="0">
                <a:solidFill>
                  <a:srgbClr val="0070C0"/>
                </a:solidFill>
              </a:rPr>
              <a:t>specialize class</a:t>
            </a:r>
            <a:endParaRPr lang="th-TH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0579" y="3371292"/>
            <a:ext cx="1849655" cy="33438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สัญลักษณ์แทน </a:t>
            </a:r>
            <a:r>
              <a:rPr lang="en-US" dirty="0"/>
              <a:t>uses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063552" y="2727320"/>
            <a:ext cx="8258204" cy="32337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th-TH" u="sng" dirty="0">
                <a:solidFill>
                  <a:srgbClr val="CC0099"/>
                </a:solidFill>
                <a:latin typeface="Tahoma" pitchFamily="34" charset="0"/>
              </a:rPr>
              <a:t>ลูกศรหัวสามเหลี่ยมใส</a:t>
            </a:r>
            <a:r>
              <a:rPr lang="th-TH" dirty="0">
                <a:solidFill>
                  <a:srgbClr val="CC0099"/>
                </a:solidFill>
                <a:latin typeface="Tahoma" pitchFamily="34" charset="0"/>
              </a:rPr>
              <a:t> </a:t>
            </a:r>
          </a:p>
          <a:p>
            <a:r>
              <a:rPr lang="th-TH" dirty="0"/>
              <a:t>ชี้ไปยัง </a:t>
            </a:r>
            <a:r>
              <a:rPr lang="en-US" dirty="0"/>
              <a:t>use case </a:t>
            </a:r>
            <a:r>
              <a:rPr lang="en-US" dirty="0" err="1"/>
              <a:t>ที่ถูกเรียกใช้งาน</a:t>
            </a:r>
            <a:endParaRPr lang="en-US" dirty="0"/>
          </a:p>
          <a:p>
            <a:r>
              <a:rPr lang="en-US" dirty="0" err="1"/>
              <a:t>มีคำว่า</a:t>
            </a:r>
            <a:r>
              <a:rPr lang="en-US" dirty="0"/>
              <a:t> &lt;&lt;uses&gt;&gt; </a:t>
            </a:r>
            <a:r>
              <a:rPr lang="th-TH" dirty="0"/>
              <a:t>กำกับอยู่บนเส้น</a:t>
            </a:r>
          </a:p>
          <a:p>
            <a:endParaRPr lang="th-TH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310050" y="1928805"/>
            <a:ext cx="3606800" cy="646114"/>
            <a:chOff x="528" y="1107"/>
            <a:chExt cx="2272" cy="407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rot="5400000">
              <a:off x="2600" y="1240"/>
              <a:ext cx="192" cy="20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1113" y="1107"/>
              <a:ext cx="102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36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528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2064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ความหมายของ </a:t>
            </a:r>
            <a:r>
              <a:rPr lang="th-TH" dirty="0" err="1"/>
              <a:t>extend</a:t>
            </a:r>
            <a:r>
              <a:rPr lang="en-US" dirty="0"/>
              <a:t>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07369" y="1447800"/>
            <a:ext cx="11175032" cy="4572000"/>
          </a:xfrm>
        </p:spPr>
        <p:txBody>
          <a:bodyPr/>
          <a:lstStyle/>
          <a:p>
            <a:r>
              <a:rPr lang="th-TH" dirty="0" err="1"/>
              <a:t>Extends</a:t>
            </a:r>
            <a:r>
              <a:rPr lang="th-TH" dirty="0"/>
              <a:t> หมายถึง การที่ </a:t>
            </a:r>
            <a:r>
              <a:rPr lang="en-US" dirty="0"/>
              <a:t>use case </a:t>
            </a:r>
            <a:r>
              <a:rPr lang="th-TH" dirty="0"/>
              <a:t>หนึ่งไปมีผลต่อการทำงานตามปกติของอีก </a:t>
            </a:r>
            <a:r>
              <a:rPr lang="en-US" dirty="0"/>
              <a:t>use case </a:t>
            </a:r>
            <a:r>
              <a:rPr lang="th-TH" dirty="0"/>
              <a:t>หนึ่ง </a:t>
            </a:r>
          </a:p>
          <a:p>
            <a:r>
              <a:rPr lang="en-US" dirty="0"/>
              <a:t>use case </a:t>
            </a:r>
            <a:r>
              <a:rPr lang="th-TH" dirty="0"/>
              <a:t>ที่มา </a:t>
            </a:r>
            <a:r>
              <a:rPr lang="en-US" dirty="0"/>
              <a:t>extend </a:t>
            </a:r>
            <a:r>
              <a:rPr lang="th-TH" dirty="0"/>
              <a:t>นั้นจะมีผลให้การดำเนินงานของ </a:t>
            </a:r>
            <a:r>
              <a:rPr lang="en-US" dirty="0"/>
              <a:t>use case </a:t>
            </a:r>
            <a:r>
              <a:rPr lang="th-TH" dirty="0"/>
              <a:t>ที่ถูก </a:t>
            </a:r>
            <a:r>
              <a:rPr lang="en-US" dirty="0"/>
              <a:t>extend </a:t>
            </a:r>
            <a:r>
              <a:rPr lang="th-TH" dirty="0"/>
              <a:t>ถูก รบกวนหรือมีการสะดุด หรือมีการเปลี่ยนกิจกรรมไป</a:t>
            </a:r>
            <a:endParaRPr lang="en-US" dirty="0"/>
          </a:p>
          <a:p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122" y="4437112"/>
            <a:ext cx="5595930" cy="22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Use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&amp; </a:t>
            </a:r>
            <a:r>
              <a:rPr lang="th-TH" dirty="0" err="1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th-TH" dirty="0" err="1"/>
              <a:t>se</a:t>
            </a:r>
            <a:r>
              <a:rPr lang="th-TH" dirty="0"/>
              <a:t> </a:t>
            </a:r>
            <a:r>
              <a:rPr lang="th-TH" dirty="0" err="1"/>
              <a:t>case</a:t>
            </a:r>
            <a:r>
              <a:rPr lang="th-TH" dirty="0"/>
              <a:t> จะอธิบายทุกกรณีที่เกิดขึ้นได้ทั้งหมดของระบบ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เปรียบเสมือน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endParaRPr lang="th-TH" dirty="0">
              <a:solidFill>
                <a:srgbClr val="0070C0"/>
              </a:solidFill>
            </a:endParaRPr>
          </a:p>
          <a:p>
            <a:r>
              <a:rPr lang="en-US" dirty="0"/>
              <a:t>scenario </a:t>
            </a:r>
            <a:r>
              <a:rPr lang="en-US" dirty="0" err="1"/>
              <a:t>หมายถึง</a:t>
            </a:r>
            <a:r>
              <a:rPr lang="th-TH" dirty="0"/>
              <a:t> เหตุการณ์จริงที่เกิดขึ้นภายใต้เงื่อนไขต่าง ๆ ของ </a:t>
            </a:r>
            <a:r>
              <a:rPr lang="en-US" dirty="0"/>
              <a:t>use case </a:t>
            </a:r>
            <a:r>
              <a:rPr lang="th-TH" dirty="0"/>
              <a:t>นั้น ซึ่งอาจจะไม่ได้เกิดทุก ๆ กรณีที่ระบุใน </a:t>
            </a:r>
            <a:r>
              <a:rPr lang="en-US" dirty="0"/>
              <a:t>use case </a:t>
            </a:r>
            <a:r>
              <a:rPr lang="th-TH" dirty="0"/>
              <a:t>ก็ได้</a:t>
            </a:r>
          </a:p>
          <a:p>
            <a:pPr lvl="1"/>
            <a:r>
              <a:rPr lang="th-TH" dirty="0" err="1">
                <a:solidFill>
                  <a:srgbClr val="0070C0"/>
                </a:solidFill>
              </a:rPr>
              <a:t>scenario</a:t>
            </a:r>
            <a:r>
              <a:rPr lang="th-TH" dirty="0">
                <a:solidFill>
                  <a:srgbClr val="0070C0"/>
                </a:solidFill>
              </a:rPr>
              <a:t> เปรียบเสมือน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endParaRPr lang="th-TH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ผู้ใช้งานสอดบัตร </a:t>
            </a:r>
            <a:r>
              <a:rPr lang="en-US" dirty="0"/>
              <a:t>ATM </a:t>
            </a:r>
            <a:r>
              <a:rPr lang="th-TH" dirty="0"/>
              <a:t>เข้าสู่เครื่องรับบัตร </a:t>
            </a:r>
            <a:r>
              <a:rPr lang="th-TH" dirty="0">
                <a:solidFill>
                  <a:srgbClr val="00B050"/>
                </a:solidFill>
              </a:rPr>
              <a:t>หากบัตรใช้งานได้จึงเข้าสู่หน้าจอ </a:t>
            </a:r>
            <a:r>
              <a:rPr lang="en-US" dirty="0">
                <a:solidFill>
                  <a:srgbClr val="00B050"/>
                </a:solidFill>
              </a:rPr>
              <a:t>Main Menu</a:t>
            </a:r>
            <a:r>
              <a:rPr lang="en-US" dirty="0"/>
              <a:t> </a:t>
            </a:r>
            <a:r>
              <a:rPr lang="th-TH" dirty="0">
                <a:solidFill>
                  <a:srgbClr val="C00000"/>
                </a:solidFill>
              </a:rPr>
              <a:t>หากใช้งานไม่ได้บัตร </a:t>
            </a:r>
            <a:r>
              <a:rPr lang="en-US" dirty="0">
                <a:solidFill>
                  <a:srgbClr val="C00000"/>
                </a:solidFill>
              </a:rPr>
              <a:t>ATM </a:t>
            </a:r>
            <a:r>
              <a:rPr lang="th-TH" dirty="0">
                <a:solidFill>
                  <a:srgbClr val="C00000"/>
                </a:solidFill>
              </a:rPr>
              <a:t>จะถูกปล่อยคืน </a:t>
            </a:r>
            <a:r>
              <a:rPr lang="en-US" dirty="0">
                <a:solidFill>
                  <a:srgbClr val="C00000"/>
                </a:solidFill>
              </a:rPr>
              <a:t>(Reject) </a:t>
            </a:r>
            <a:r>
              <a:rPr lang="th-TH" dirty="0">
                <a:solidFill>
                  <a:srgbClr val="C00000"/>
                </a:solidFill>
              </a:rPr>
              <a:t>ออกมา </a:t>
            </a:r>
            <a:r>
              <a:rPr lang="th-TH" dirty="0">
                <a:solidFill>
                  <a:srgbClr val="0070C0"/>
                </a:solidFill>
              </a:rPr>
              <a:t>หากบัตรใช้ได้ ผู้ใช้งานต้องระบุประเภทบัญชีและจำนวนเงินที่ต้องการถอน</a:t>
            </a:r>
            <a:r>
              <a:rPr lang="th-TH" dirty="0"/>
              <a:t> </a:t>
            </a:r>
            <a:r>
              <a:rPr lang="th-TH" dirty="0">
                <a:solidFill>
                  <a:srgbClr val="7030A0"/>
                </a:solidFill>
              </a:rPr>
              <a:t>หากมีเงินในบัญชีมากกว่าหรือเท่ากับจำนวนที่ระบุ ผู้ใช้งานสามารถนำเงินออกจากเครื่อง </a:t>
            </a:r>
            <a:r>
              <a:rPr lang="en-US" dirty="0">
                <a:solidFill>
                  <a:srgbClr val="7030A0"/>
                </a:solidFill>
              </a:rPr>
              <a:t>ATM </a:t>
            </a:r>
            <a:r>
              <a:rPr lang="th-TH" dirty="0">
                <a:solidFill>
                  <a:srgbClr val="7030A0"/>
                </a:solidFill>
              </a:rPr>
              <a:t>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OOAD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  <p:pic>
        <p:nvPicPr>
          <p:cNvPr id="3074" name="Picture 2" descr="ผลการค้นหารูปภาพสำหรับ nasa world white background">
            <a:extLst>
              <a:ext uri="{FF2B5EF4-FFF2-40B4-BE49-F238E27FC236}">
                <a16:creationId xmlns:a16="http://schemas.microsoft.com/office/drawing/2014/main" id="{0DEA1FB3-3AFF-4D5C-8B3A-CEF14E3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02336"/>
            <a:ext cx="1857734" cy="18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78FDD-0FF1-4E14-AFFF-C71C20982715}"/>
              </a:ext>
            </a:extLst>
          </p:cNvPr>
          <p:cNvSpPr/>
          <p:nvPr/>
        </p:nvSpPr>
        <p:spPr>
          <a:xfrm>
            <a:off x="5087888" y="4359885"/>
            <a:ext cx="2664296" cy="12241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th-TH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3C27E47-7F32-44D5-B550-FE6286E6EEC8}"/>
              </a:ext>
            </a:extLst>
          </p:cNvPr>
          <p:cNvSpPr/>
          <p:nvPr/>
        </p:nvSpPr>
        <p:spPr>
          <a:xfrm rot="5400000">
            <a:off x="2897540" y="3591020"/>
            <a:ext cx="1944216" cy="1620180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97E2F-35E8-4841-85B4-8979CD071E4D}"/>
              </a:ext>
            </a:extLst>
          </p:cNvPr>
          <p:cNvSpPr/>
          <p:nvPr/>
        </p:nvSpPr>
        <p:spPr>
          <a:xfrm>
            <a:off x="8760296" y="1819233"/>
            <a:ext cx="2664296" cy="1609767"/>
          </a:xfrm>
          <a:prstGeom prst="roundRect">
            <a:avLst>
              <a:gd name="adj" fmla="val 109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endParaRPr lang="th-TH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68DAFA5-DA94-4010-8CD4-ACA46556B537}"/>
              </a:ext>
            </a:extLst>
          </p:cNvPr>
          <p:cNvSpPr/>
          <p:nvPr/>
        </p:nvSpPr>
        <p:spPr>
          <a:xfrm>
            <a:off x="8472264" y="3591019"/>
            <a:ext cx="1944216" cy="1620180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6229-DFC0-4649-B208-0CC6C7481BCC}"/>
              </a:ext>
            </a:extLst>
          </p:cNvPr>
          <p:cNvSpPr txBox="1"/>
          <p:nvPr/>
        </p:nvSpPr>
        <p:spPr>
          <a:xfrm>
            <a:off x="959377" y="3458038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Classification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Aggregation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Generalization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800" dirty="0"/>
              <a:t>Association </a:t>
            </a:r>
            <a:endParaRPr lang="th-TH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791-BF3E-4EA8-8DFD-FDA9D16E1E4A}"/>
              </a:ext>
            </a:extLst>
          </p:cNvPr>
          <p:cNvSpPr txBox="1"/>
          <p:nvPr/>
        </p:nvSpPr>
        <p:spPr>
          <a:xfrm>
            <a:off x="8616280" y="5239917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Instantiate</a:t>
            </a:r>
          </a:p>
          <a:p>
            <a:r>
              <a:rPr lang="en-US" dirty="0"/>
              <a:t>(Objects)  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B5C1-CD53-41FF-97D0-CBD3D5D7895C}"/>
              </a:ext>
            </a:extLst>
          </p:cNvPr>
          <p:cNvSpPr txBox="1"/>
          <p:nvPr/>
        </p:nvSpPr>
        <p:spPr>
          <a:xfrm>
            <a:off x="4151784" y="2147062"/>
            <a:ext cx="2863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world</a:t>
            </a:r>
          </a:p>
          <a:p>
            <a:r>
              <a:rPr lang="en-US" dirty="0"/>
              <a:t>Problem domains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9C828-38AF-4423-A7C7-54813FD5646C}"/>
              </a:ext>
            </a:extLst>
          </p:cNvPr>
          <p:cNvSpPr txBox="1"/>
          <p:nvPr/>
        </p:nvSpPr>
        <p:spPr>
          <a:xfrm>
            <a:off x="5195900" y="568708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Diagrams (UML)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475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1</a:t>
            </a:r>
          </a:p>
          <a:p>
            <a:r>
              <a:rPr lang="th-TH" dirty="0">
                <a:solidFill>
                  <a:srgbClr val="7030A0"/>
                </a:solidFill>
              </a:rPr>
              <a:t>นายสมชายสอดบัตร </a:t>
            </a:r>
            <a:r>
              <a:rPr lang="en-US" dirty="0">
                <a:solidFill>
                  <a:srgbClr val="7030A0"/>
                </a:solidFill>
              </a:rPr>
              <a:t>ATM </a:t>
            </a:r>
            <a:r>
              <a:rPr lang="en-US" dirty="0" err="1">
                <a:solidFill>
                  <a:srgbClr val="00B0F0"/>
                </a:solidFill>
              </a:rPr>
              <a:t>ของ</a:t>
            </a:r>
            <a:r>
              <a:rPr lang="th-TH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ธ.กรุงเทพ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สาขาหาดใหญ่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แต่บัตรเสีย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บัตรจึงถูก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reject </a:t>
            </a:r>
            <a:r>
              <a:rPr lang="th-TH" dirty="0">
                <a:solidFill>
                  <a:schemeClr val="accent4">
                    <a:lumMod val="50000"/>
                  </a:schemeClr>
                </a:solidFill>
              </a:rPr>
              <a:t>ออกมา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2</a:t>
            </a:r>
          </a:p>
          <a:p>
            <a:r>
              <a:rPr lang="th-TH" dirty="0">
                <a:solidFill>
                  <a:srgbClr val="00B050"/>
                </a:solidFill>
              </a:rPr>
              <a:t>นางสมใจสอดบัตร </a:t>
            </a:r>
            <a:r>
              <a:rPr lang="en-US" dirty="0">
                <a:solidFill>
                  <a:srgbClr val="00B050"/>
                </a:solidFill>
              </a:rPr>
              <a:t>ATM </a:t>
            </a:r>
            <a:r>
              <a:rPr lang="en-US" dirty="0" err="1">
                <a:solidFill>
                  <a:srgbClr val="0070C0"/>
                </a:solidFill>
              </a:rPr>
              <a:t>ของ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ธ.ทหารไทย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สาขาบางเขน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บัตรสามารถใช้การได้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แต่เงินในบัญชีไม่พอจ่าย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จึงไม่สามารถนำเงินไปใช้ได้</a:t>
            </a:r>
            <a:endParaRPr lang="th-TH" dirty="0">
              <a:solidFill>
                <a:srgbClr val="7030A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scenario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h-TH" dirty="0" err="1"/>
              <a:t>Scenario</a:t>
            </a:r>
            <a:r>
              <a:rPr lang="th-TH" dirty="0"/>
              <a:t> ที่ 3</a:t>
            </a:r>
          </a:p>
          <a:p>
            <a:r>
              <a:rPr lang="th-TH" dirty="0">
                <a:solidFill>
                  <a:srgbClr val="00B0F0"/>
                </a:solidFill>
              </a:rPr>
              <a:t>นายสมบัติสอดบัตร </a:t>
            </a:r>
            <a:r>
              <a:rPr lang="en-US" dirty="0">
                <a:solidFill>
                  <a:srgbClr val="00B0F0"/>
                </a:solidFill>
              </a:rPr>
              <a:t>ATM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ของ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ธ.ทหารไทย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สาขาบางเขน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บัตรสามารถใช้การได้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และมีเงินในบัญชีเพียงพอ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เขา</a:t>
            </a:r>
            <a:r>
              <a:rPr lang="th-TH" dirty="0">
                <a:solidFill>
                  <a:srgbClr val="0070C0"/>
                </a:solidFill>
              </a:rPr>
              <a:t>ต้องการถอน 100 บาท และในบัญชีมีเงินจำนวน 250 บาท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ดังนั้นนายสมบัติจึงสามารถนำเงินออกจากเครื่อง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ไปใช้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400" dirty="0"/>
              <a:t>ตัวอย่าง (2) </a:t>
            </a:r>
            <a:r>
              <a:rPr lang="en-US" sz="4400" dirty="0"/>
              <a:t>Use case diagram </a:t>
            </a:r>
            <a:r>
              <a:rPr lang="th-TH" sz="4400" dirty="0"/>
              <a:t>ที่มี </a:t>
            </a:r>
            <a:r>
              <a:rPr lang="en-US" sz="4400" dirty="0"/>
              <a:t>uses</a:t>
            </a:r>
            <a:endParaRPr lang="th-TH" sz="44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เพื่ออธิบายการตรวจสอบ </a:t>
            </a:r>
            <a:r>
              <a:rPr lang="en-US" dirty="0"/>
              <a:t>user </a:t>
            </a:r>
            <a:r>
              <a:rPr lang="th-TH" dirty="0"/>
              <a:t>ที่เข้ามาในระบบคอมพิวเตอร์ขององค์กรต่างๆ ต้องมีการตรวจสอบรหัสผ่านรวมอยู่ด้วย โดย </a:t>
            </a:r>
            <a:r>
              <a:rPr lang="en-US" dirty="0"/>
              <a:t>actor </a:t>
            </a:r>
            <a:r>
              <a:rPr lang="th-TH" dirty="0"/>
              <a:t>ของระบบนี้คือผู้จัดการระบบ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ขั้นตอนที่ 1 </a:t>
            </a:r>
            <a:r>
              <a:rPr lang="en-US" sz="4000" dirty="0"/>
              <a:t>: </a:t>
            </a:r>
            <a:r>
              <a:rPr lang="th-TH" sz="4000" dirty="0"/>
              <a:t>หา </a:t>
            </a:r>
            <a:r>
              <a:rPr lang="en-US" sz="4000" dirty="0"/>
              <a:t>use case </a:t>
            </a:r>
            <a:r>
              <a:rPr lang="en-US" sz="4000" dirty="0" err="1"/>
              <a:t>และ</a:t>
            </a:r>
            <a:r>
              <a:rPr lang="en-US" sz="4000" dirty="0"/>
              <a:t> actor </a:t>
            </a:r>
            <a:r>
              <a:rPr lang="th-TH" sz="40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 </a:t>
            </a:r>
            <a:r>
              <a:rPr lang="en-US" dirty="0">
                <a:solidFill>
                  <a:srgbClr val="0070C0"/>
                </a:solidFill>
              </a:rPr>
              <a:t>user (Validate user)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การตรวจสอบรหัสผ่าน (</a:t>
            </a:r>
            <a:r>
              <a:rPr lang="th-TH" dirty="0" err="1">
                <a:solidFill>
                  <a:srgbClr val="0070C0"/>
                </a:solidFill>
              </a:rPr>
              <a:t>Check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th-TH" dirty="0" err="1">
                <a:solidFill>
                  <a:srgbClr val="0070C0"/>
                </a:solidFill>
              </a:rPr>
              <a:t>password</a:t>
            </a:r>
            <a:r>
              <a:rPr lang="th-TH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ผู้จัดการระบบ (</a:t>
            </a:r>
            <a:r>
              <a:rPr lang="th-TH" dirty="0" err="1">
                <a:solidFill>
                  <a:srgbClr val="0070C0"/>
                </a:solidFill>
              </a:rPr>
              <a:t>System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th-TH" dirty="0" err="1">
                <a:solidFill>
                  <a:srgbClr val="0070C0"/>
                </a:solidFill>
              </a:rPr>
              <a:t>Administrator</a:t>
            </a:r>
            <a:r>
              <a:rPr lang="th-TH" dirty="0">
                <a:solidFill>
                  <a:srgbClr val="0070C0"/>
                </a:solidFill>
              </a:rPr>
              <a:t>)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 (1)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1 : user </a:t>
            </a:r>
            <a:r>
              <a:rPr lang="th-TH" dirty="0">
                <a:solidFill>
                  <a:srgbClr val="C00000"/>
                </a:solidFill>
              </a:rPr>
              <a:t>ป้อน </a:t>
            </a:r>
            <a:r>
              <a:rPr lang="en-US" dirty="0">
                <a:solidFill>
                  <a:srgbClr val="C00000"/>
                </a:solidFill>
              </a:rPr>
              <a:t>password </a:t>
            </a:r>
            <a:r>
              <a:rPr lang="th-TH" dirty="0">
                <a:solidFill>
                  <a:srgbClr val="C00000"/>
                </a:solidFill>
              </a:rPr>
              <a:t>ที่ถูกต้อง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การตรวจสอบ </a:t>
            </a:r>
            <a:r>
              <a:rPr lang="en-US" dirty="0">
                <a:solidFill>
                  <a:srgbClr val="0070C0"/>
                </a:solidFill>
              </a:rPr>
              <a:t>password </a:t>
            </a:r>
            <a:r>
              <a:rPr lang="th-TH" dirty="0">
                <a:solidFill>
                  <a:srgbClr val="0070C0"/>
                </a:solidFill>
              </a:rPr>
              <a:t>ใน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ชื่อ </a:t>
            </a:r>
            <a:r>
              <a:rPr lang="en-US" u="sng" dirty="0">
                <a:solidFill>
                  <a:srgbClr val="0070C0"/>
                </a:solidFill>
              </a:rPr>
              <a:t>check password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th-TH" dirty="0">
                <a:solidFill>
                  <a:srgbClr val="0070C0"/>
                </a:solidFill>
              </a:rPr>
              <a:t>ตรวจสอบได้ถูกต้อง ทำให้กิจกรรมใน </a:t>
            </a:r>
            <a:r>
              <a:rPr lang="en-US" u="sng" dirty="0">
                <a:solidFill>
                  <a:srgbClr val="0070C0"/>
                </a:solidFill>
              </a:rPr>
              <a:t>validate user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ดำเนินต่อไปได้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25</a:t>
            </a:fld>
            <a:endParaRPr lang="th-TH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 (2)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2 : user </a:t>
            </a:r>
            <a:r>
              <a:rPr lang="th-TH" dirty="0">
                <a:solidFill>
                  <a:srgbClr val="C00000"/>
                </a:solidFill>
              </a:rPr>
              <a:t>ป้อน </a:t>
            </a:r>
            <a:r>
              <a:rPr lang="en-US" dirty="0">
                <a:solidFill>
                  <a:srgbClr val="C00000"/>
                </a:solidFill>
              </a:rPr>
              <a:t>password </a:t>
            </a:r>
            <a:r>
              <a:rPr lang="th-TH" dirty="0">
                <a:solidFill>
                  <a:srgbClr val="C00000"/>
                </a:solidFill>
              </a:rPr>
              <a:t>ที่ไม่ถูกต้อง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ทำให้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th-TH" dirty="0">
                <a:solidFill>
                  <a:srgbClr val="0070C0"/>
                </a:solidFill>
              </a:rPr>
              <a:t>ชื่อ </a:t>
            </a:r>
            <a:r>
              <a:rPr lang="en-US" u="sng" dirty="0">
                <a:solidFill>
                  <a:srgbClr val="0070C0"/>
                </a:solidFill>
              </a:rPr>
              <a:t>check password</a:t>
            </a:r>
            <a:r>
              <a:rPr lang="en-US" dirty="0">
                <a:solidFill>
                  <a:srgbClr val="0070C0"/>
                </a:solidFill>
              </a:rPr>
              <a:t> 	</a:t>
            </a:r>
            <a:r>
              <a:rPr lang="en-US" dirty="0" err="1">
                <a:solidFill>
                  <a:srgbClr val="0070C0"/>
                </a:solidFill>
              </a:rPr>
              <a:t>ถูกเรียกใช้อีกหลายครั้งจนกว่าจะถูก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หรือจนกว่าจะครบ</a:t>
            </a:r>
            <a:r>
              <a:rPr lang="en-US" dirty="0">
                <a:solidFill>
                  <a:srgbClr val="0070C0"/>
                </a:solidFill>
              </a:rPr>
              <a:t> 3 </a:t>
            </a:r>
            <a:r>
              <a:rPr lang="en-US" dirty="0" err="1">
                <a:solidFill>
                  <a:srgbClr val="0070C0"/>
                </a:solidFill>
              </a:rPr>
              <a:t>ครั้ง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จึงตัด</a:t>
            </a:r>
            <a:r>
              <a:rPr lang="en-US" dirty="0">
                <a:solidFill>
                  <a:srgbClr val="0070C0"/>
                </a:solidFill>
              </a:rPr>
              <a:t> user </a:t>
            </a:r>
            <a:r>
              <a:rPr lang="th-TH" dirty="0">
                <a:solidFill>
                  <a:srgbClr val="0070C0"/>
                </a:solidFill>
              </a:rPr>
              <a:t>คนนั้นออกจากระบบ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3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use case diagram</a:t>
            </a:r>
            <a:endParaRPr lang="th-TH" sz="4800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909762" y="2214554"/>
            <a:ext cx="8186766" cy="1826282"/>
            <a:chOff x="0" y="1392"/>
            <a:chExt cx="5424" cy="12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248" y="1392"/>
              <a:ext cx="4176" cy="1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endParaRPr lang="th-TH" sz="2000" dirty="0">
                <a:latin typeface="Tahoma" pitchFamily="34" charset="0"/>
              </a:endParaRPr>
            </a:p>
            <a:p>
              <a:r>
                <a:rPr lang="th-TH" sz="2000" dirty="0" err="1">
                  <a:solidFill>
                    <a:srgbClr val="CC0099"/>
                  </a:solidFill>
                  <a:latin typeface="Tahoma" pitchFamily="34" charset="0"/>
                </a:rPr>
                <a:t>User</a:t>
              </a:r>
              <a:r>
                <a:rPr lang="th-TH" sz="2000" dirty="0">
                  <a:solidFill>
                    <a:srgbClr val="CC0099"/>
                  </a:solidFill>
                  <a:latin typeface="Tahoma" pitchFamily="34" charset="0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ahoma" pitchFamily="34" charset="0"/>
                </a:rPr>
                <a:t>Authorization</a:t>
              </a:r>
              <a:endParaRPr lang="th-TH" sz="2000" dirty="0">
                <a:solidFill>
                  <a:srgbClr val="CC0099"/>
                </a:solidFill>
                <a:latin typeface="Tahoma" pitchFamily="34" charset="0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440" y="1584"/>
              <a:ext cx="129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537" y="1728"/>
              <a:ext cx="11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00000"/>
                  </a:solidFill>
                  <a:latin typeface="Tahoma" pitchFamily="34" charset="0"/>
                </a:rPr>
                <a:t>Validate</a:t>
              </a:r>
              <a:r>
                <a:rPr lang="th-TH" sz="2000" dirty="0">
                  <a:solidFill>
                    <a:srgbClr val="C00000"/>
                  </a:solidFill>
                  <a:latin typeface="Tahoma" pitchFamily="34" charset="0"/>
                </a:rPr>
                <a:t> </a:t>
              </a:r>
              <a:r>
                <a:rPr lang="th-TH" sz="2000" dirty="0" err="1">
                  <a:solidFill>
                    <a:srgbClr val="C00000"/>
                  </a:solidFill>
                  <a:latin typeface="Tahoma" pitchFamily="34" charset="0"/>
                </a:rPr>
                <a:t>Users</a:t>
              </a:r>
              <a:endParaRPr lang="th-TH" sz="2000" dirty="0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3696" y="1584"/>
              <a:ext cx="1488" cy="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833" y="1776"/>
              <a:ext cx="132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>
                  <a:solidFill>
                    <a:srgbClr val="C00000"/>
                  </a:solidFill>
                  <a:latin typeface="Tahoma" pitchFamily="34" charset="0"/>
                </a:rPr>
                <a:t>Check Password</a:t>
              </a:r>
            </a:p>
          </p:txBody>
        </p:sp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0" y="1628"/>
              <a:ext cx="1125" cy="1001"/>
              <a:chOff x="38" y="2064"/>
              <a:chExt cx="1125" cy="1001"/>
            </a:xfrm>
          </p:grpSpPr>
          <p:grpSp>
            <p:nvGrpSpPr>
              <p:cNvPr id="14" name="Group 29"/>
              <p:cNvGrpSpPr>
                <a:grpSpLocks/>
              </p:cNvGrpSpPr>
              <p:nvPr/>
            </p:nvGrpSpPr>
            <p:grpSpPr bwMode="auto">
              <a:xfrm>
                <a:off x="432" y="2064"/>
                <a:ext cx="288" cy="528"/>
                <a:chOff x="960" y="2496"/>
                <a:chExt cx="480" cy="672"/>
              </a:xfrm>
            </p:grpSpPr>
            <p:sp>
              <p:nvSpPr>
                <p:cNvPr id="16" name="Oval 30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8" name="Line 32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20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15" name="Text Box 35"/>
              <p:cNvSpPr txBox="1">
                <a:spLocks noChangeArrowheads="1"/>
              </p:cNvSpPr>
              <p:nvPr/>
            </p:nvSpPr>
            <p:spPr bwMode="auto">
              <a:xfrm>
                <a:off x="38" y="2586"/>
                <a:ext cx="1125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Tahoma" pitchFamily="34" charset="0"/>
                  </a:rPr>
                  <a:t>System</a:t>
                </a:r>
              </a:p>
              <a:p>
                <a:r>
                  <a:rPr lang="en-US" sz="2000" dirty="0">
                    <a:solidFill>
                      <a:srgbClr val="00B050"/>
                    </a:solidFill>
                    <a:latin typeface="Tahoma" pitchFamily="34" charset="0"/>
                  </a:rPr>
                  <a:t>Administrator</a:t>
                </a:r>
                <a:endParaRPr lang="th-TH" sz="2000" dirty="0">
                  <a:solidFill>
                    <a:srgbClr val="00B05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>
              <a:off x="2736" y="187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Text Box 49"/>
            <p:cNvSpPr txBox="1">
              <a:spLocks noChangeArrowheads="1"/>
            </p:cNvSpPr>
            <p:nvPr/>
          </p:nvSpPr>
          <p:spPr bwMode="auto">
            <a:xfrm>
              <a:off x="2784" y="1632"/>
              <a:ext cx="9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70C0"/>
                  </a:solidFill>
                  <a:latin typeface="Tahoma" pitchFamily="34" charset="0"/>
                </a:rPr>
                <a:t>&lt;&lt;uses&gt;&gt;</a:t>
              </a:r>
              <a:endParaRPr lang="th-TH" sz="2000" dirty="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 flipV="1">
              <a:off x="576" y="1872"/>
              <a:ext cx="86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ตัวอย่าง (3) </a:t>
            </a:r>
            <a:r>
              <a:rPr lang="en-US" sz="4800" dirty="0"/>
              <a:t>Use case diagram </a:t>
            </a:r>
            <a:r>
              <a:rPr lang="th-TH" sz="4800" dirty="0"/>
              <a:t>ที่มี </a:t>
            </a:r>
            <a:r>
              <a:rPr lang="th-TH" sz="4800" dirty="0" err="1"/>
              <a:t>extend</a:t>
            </a:r>
            <a:r>
              <a:rPr lang="en-US" sz="4800" dirty="0"/>
              <a:t>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ที่แสดงการรับโทรศัพท์ </a:t>
            </a:r>
            <a:r>
              <a:rPr lang="th-TH" dirty="0">
                <a:solidFill>
                  <a:srgbClr val="00B050"/>
                </a:solidFill>
              </a:rPr>
              <a:t>ซึ่งขณะที่รับโทรศัพท์ปกติ </a:t>
            </a:r>
            <a:r>
              <a:rPr lang="th-TH" dirty="0">
                <a:solidFill>
                  <a:srgbClr val="C00000"/>
                </a:solidFill>
              </a:rPr>
              <a:t>หากมีสายเรียกซ้อนเข้ามา </a:t>
            </a:r>
            <a:r>
              <a:rPr lang="th-TH" dirty="0">
                <a:solidFill>
                  <a:srgbClr val="0070C0"/>
                </a:solidFill>
              </a:rPr>
              <a:t>อาจทำให้ต้องมีการรับสายเรียกซ้อนก่อน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ซึ่งทำให้การรับสายโทรศัพท์ตามปกติต้องชะงักชั่วคราว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dirty="0"/>
              <a:t>ขั้นตอนที่ 1 </a:t>
            </a:r>
            <a:r>
              <a:rPr lang="en-US" sz="4000" dirty="0"/>
              <a:t>: </a:t>
            </a:r>
            <a:r>
              <a:rPr lang="th-TH" sz="4000" dirty="0"/>
              <a:t>หา </a:t>
            </a:r>
            <a:r>
              <a:rPr lang="en-US" sz="4000" dirty="0"/>
              <a:t>use case </a:t>
            </a:r>
            <a:r>
              <a:rPr lang="en-US" sz="4000" dirty="0" err="1"/>
              <a:t>และ</a:t>
            </a:r>
            <a:r>
              <a:rPr lang="en-US" sz="4000" dirty="0"/>
              <a:t> actor </a:t>
            </a:r>
            <a:r>
              <a:rPr lang="th-TH" sz="40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การรับโทรศัพท์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การรับสายเรียกซ้อน</a:t>
            </a:r>
          </a:p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ผู้รับโทรศัพท์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29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Scenario</a:t>
            </a:r>
          </a:p>
          <a:p>
            <a:pPr lvl="1"/>
            <a:r>
              <a:rPr lang="en-US" dirty="0"/>
              <a:t>Use Diagram</a:t>
            </a:r>
          </a:p>
          <a:p>
            <a:r>
              <a:rPr lang="en-US" dirty="0"/>
              <a:t>Uses </a:t>
            </a:r>
            <a:r>
              <a:rPr lang="th-TH" dirty="0"/>
              <a:t>และ</a:t>
            </a:r>
            <a:r>
              <a:rPr lang="en-US" dirty="0"/>
              <a:t> Extends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2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scenario </a:t>
            </a:r>
            <a:r>
              <a:rPr lang="th-TH" sz="4800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1 : </a:t>
            </a:r>
            <a:r>
              <a:rPr lang="en-US" dirty="0" err="1">
                <a:solidFill>
                  <a:srgbClr val="C00000"/>
                </a:solidFill>
              </a:rPr>
              <a:t>เกิดสายเรียกซ้อน</a:t>
            </a:r>
            <a:endParaRPr lang="th-TH" dirty="0">
              <a:solidFill>
                <a:srgbClr val="C0000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เมื่อเกิดสายเรียกซ้อน ทำให้ </a:t>
            </a:r>
            <a:r>
              <a:rPr lang="en-US" dirty="0">
                <a:solidFill>
                  <a:srgbClr val="0070C0"/>
                </a:solidFill>
              </a:rPr>
              <a:t>use case </a:t>
            </a:r>
            <a:r>
              <a:rPr lang="en-US" u="sng" dirty="0" err="1">
                <a:solidFill>
                  <a:srgbClr val="0070C0"/>
                </a:solidFill>
              </a:rPr>
              <a:t>การรับโทรศัพท</a:t>
            </a:r>
            <a:r>
              <a:rPr lang="en-US" dirty="0" err="1">
                <a:solidFill>
                  <a:srgbClr val="0070C0"/>
                </a:solidFill>
              </a:rPr>
              <a:t>์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เกิดการชะงักงัน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ซึ่งผู้รับอาจหยุดการสนทนาชั่วขณะ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หรือ</a:t>
            </a:r>
            <a:r>
              <a:rPr lang="th-TH" dirty="0">
                <a:solidFill>
                  <a:srgbClr val="0070C0"/>
                </a:solidFill>
              </a:rPr>
              <a:t>วางหูแล้ว</a:t>
            </a:r>
            <a:r>
              <a:rPr lang="en-US" dirty="0" err="1">
                <a:solidFill>
                  <a:srgbClr val="0070C0"/>
                </a:solidFill>
              </a:rPr>
              <a:t>เปลี่ยนไปรับสายที่เรียกซ้อนแทน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scenario </a:t>
            </a:r>
            <a:r>
              <a:rPr lang="en-US" dirty="0" err="1">
                <a:solidFill>
                  <a:srgbClr val="C00000"/>
                </a:solidFill>
              </a:rPr>
              <a:t>ที่</a:t>
            </a:r>
            <a:r>
              <a:rPr lang="en-US" dirty="0">
                <a:solidFill>
                  <a:srgbClr val="C00000"/>
                </a:solidFill>
              </a:rPr>
              <a:t> 2 : </a:t>
            </a:r>
            <a:r>
              <a:rPr lang="en-US" dirty="0" err="1">
                <a:solidFill>
                  <a:srgbClr val="C00000"/>
                </a:solidFill>
              </a:rPr>
              <a:t>ไม่เกิดสายเรียกซ้อน</a:t>
            </a:r>
            <a:endParaRPr lang="th-TH" dirty="0">
              <a:solidFill>
                <a:srgbClr val="C0000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30</a:t>
            </a:fld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/>
              <a:t>ขั้นตอนที่ 3 </a:t>
            </a:r>
            <a:r>
              <a:rPr lang="en-US" sz="4800" dirty="0"/>
              <a:t>: </a:t>
            </a:r>
            <a:r>
              <a:rPr lang="th-TH" sz="4800" dirty="0"/>
              <a:t>เขียน </a:t>
            </a:r>
            <a:r>
              <a:rPr lang="en-US" sz="4800" dirty="0"/>
              <a:t>use case diagram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674814" y="2514600"/>
            <a:ext cx="8535987" cy="1905000"/>
            <a:chOff x="95" y="1584"/>
            <a:chExt cx="5377" cy="1200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296" y="1584"/>
              <a:ext cx="4176" cy="1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  <a:p>
              <a:r>
                <a:rPr lang="th-TH" sz="3200" dirty="0">
                  <a:solidFill>
                    <a:srgbClr val="0070C0"/>
                  </a:solidFill>
                  <a:latin typeface="TH Baijam" pitchFamily="2" charset="-34"/>
                  <a:cs typeface="TH Baijam" pitchFamily="2" charset="-34"/>
                </a:rPr>
                <a:t>การรับโทรศัพท์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488" y="1776"/>
              <a:ext cx="129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755" y="1890"/>
              <a:ext cx="93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รับโทรศัพท์</a:t>
              </a: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3744" y="1776"/>
              <a:ext cx="1488" cy="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960" y="1890"/>
              <a:ext cx="129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32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รับสายเรียกซ้อน</a:t>
              </a:r>
            </a:p>
          </p:txBody>
        </p:sp>
        <p:grpSp>
          <p:nvGrpSpPr>
            <p:cNvPr id="27" name="Group 9"/>
            <p:cNvGrpSpPr>
              <a:grpSpLocks/>
            </p:cNvGrpSpPr>
            <p:nvPr/>
          </p:nvGrpSpPr>
          <p:grpSpPr bwMode="auto">
            <a:xfrm>
              <a:off x="95" y="1820"/>
              <a:ext cx="930" cy="852"/>
              <a:chOff x="85" y="2064"/>
              <a:chExt cx="930" cy="852"/>
            </a:xfrm>
          </p:grpSpPr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432" y="2064"/>
                <a:ext cx="288" cy="528"/>
                <a:chOff x="960" y="2496"/>
                <a:chExt cx="480" cy="672"/>
              </a:xfrm>
            </p:grpSpPr>
            <p:sp>
              <p:nvSpPr>
                <p:cNvPr id="33" name="Oval 1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4" name="Line 1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5" name="Line 1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2" name="Text Box 16"/>
              <p:cNvSpPr txBox="1">
                <a:spLocks noChangeArrowheads="1"/>
              </p:cNvSpPr>
              <p:nvPr/>
            </p:nvSpPr>
            <p:spPr bwMode="auto">
              <a:xfrm>
                <a:off x="85" y="2586"/>
                <a:ext cx="9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ผู้รับโทรศัพท์</a:t>
                </a:r>
              </a:p>
            </p:txBody>
          </p:sp>
        </p:grp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784" y="206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925" y="1845"/>
              <a:ext cx="8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rgbClr val="FF00FF"/>
                  </a:solidFill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400" dirty="0">
                <a:solidFill>
                  <a:srgbClr val="FF00FF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V="1">
              <a:off x="624" y="2064"/>
              <a:ext cx="86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dirty="0"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31</a:t>
            </a:fld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ตัวอย่าง การเขียน </a:t>
            </a:r>
            <a:r>
              <a:rPr lang="en-US" dirty="0"/>
              <a:t>use case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จงสร้าง </a:t>
            </a:r>
            <a:r>
              <a:rPr lang="en-US" dirty="0"/>
              <a:t>use case diagram </a:t>
            </a:r>
            <a:r>
              <a:rPr lang="th-TH" dirty="0"/>
              <a:t>เพื่ออธิบายการลงทะเบียนของนักเรียน ซึ่งเกิดจากผลของการวิเคราะห์ความต้องการเบื้องต้น สามารถเขียนเป็นรายการได้ดังนี้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ในแต่ละภาคการศึกษาจะมีการลงทะเบียนของนักศึกษา โดยนักศึกษาที่ลงทะเบียนในแต่ละภาคการศึกษาจะมี 2 ประเภทคือ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นักศึกษาปัจจุบัน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นักศึกษาใหม่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การลงทะเบียนในแต่ละครั้งจะมีการเก็บหลักฐานและค่าเล่าเรียน </a:t>
            </a:r>
          </a:p>
          <a:p>
            <a:r>
              <a:rPr lang="th-TH" dirty="0"/>
              <a:t>ซึ่งการลงทะเบียนเรียนจะเสร็จสิ้นได้ก็ต่อเมื่อหลักฐานที่ได้รับมาครบถ้วนถูกต้อง</a:t>
            </a:r>
          </a:p>
          <a:p>
            <a:r>
              <a:rPr lang="th-TH" dirty="0"/>
              <a:t>และในขณะเดียวกันเงินค่าเล่าเรียนที่เรียกเก็บได้ก็ต้องมีจำนวนครบถ้วนด้วย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07369" y="1447800"/>
            <a:ext cx="11521280" cy="4572000"/>
          </a:xfrm>
        </p:spPr>
        <p:txBody>
          <a:bodyPr/>
          <a:lstStyle/>
          <a:p>
            <a:r>
              <a:rPr lang="th-TH" dirty="0"/>
              <a:t>เจ้าหน้าที่ของสถาบันการศึกษาจะเป็นผู้จัดการในเรื่องของการจัดเก็บหลักฐานและค่าเล่าเรียนทั้งหมด</a:t>
            </a:r>
          </a:p>
          <a:p>
            <a:r>
              <a:rPr lang="th-TH" dirty="0"/>
              <a:t>และผู้จ่ายเงินต้องเป็นนักเรียนเท่านั้น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35</a:t>
            </a:fld>
            <a:endParaRPr lang="th-TH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ความต้องการ...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สำหรับนักศึกษาบางคนที่ได้รับสิทธิพิเศษเช่น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ได้รับทุนเรียนฟรี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เป็นนักกีฬาของสถาบัน</a:t>
            </a:r>
          </a:p>
          <a:p>
            <a:pPr lvl="1"/>
            <a:r>
              <a:rPr lang="th-TH" dirty="0">
                <a:solidFill>
                  <a:srgbClr val="CC0099"/>
                </a:solidFill>
              </a:rPr>
              <a:t>หรือเป็นผู้ทำชื่อเสียงให้สถาบัน</a:t>
            </a:r>
          </a:p>
          <a:p>
            <a:pPr lvl="1">
              <a:buFontTx/>
              <a:buNone/>
            </a:pPr>
            <a:r>
              <a:rPr lang="th-TH" dirty="0"/>
              <a:t>จะมีสิทธิได้รับยกเว้นค่าเล่าเรียนในบางภาคการศึกษา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en-US" dirty="0" err="1"/>
              <a:t>ของ</a:t>
            </a:r>
            <a:r>
              <a:rPr lang="th-TH" dirty="0"/>
              <a:t>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การลงทะเบียนนักศึกษา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การเก็บหลักฐาน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การชำระค่าเล่าเรียน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อื่นที่เกี่ยวข้อง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หา</a:t>
            </a:r>
            <a:r>
              <a:rPr lang="en-US" dirty="0">
                <a:solidFill>
                  <a:srgbClr val="C00000"/>
                </a:solidFill>
              </a:rPr>
              <a:t> use case </a:t>
            </a:r>
            <a:r>
              <a:rPr lang="th-TH" dirty="0">
                <a:solidFill>
                  <a:srgbClr val="C00000"/>
                </a:solidFill>
              </a:rPr>
              <a:t>อื่นที่เกี่ยวข้องคือ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การลงทะเบียนนักศึกษา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การลงทะเบียนนักศึกษาใหม่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การลงทะเบียนนักศึกษาปัจจุบัน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การเก็บหลักฐาน</a:t>
            </a:r>
          </a:p>
          <a:p>
            <a:pPr lvl="2"/>
            <a:r>
              <a:rPr lang="en-US" dirty="0" err="1">
                <a:solidFill>
                  <a:srgbClr val="FF00FF"/>
                </a:solidFill>
              </a:rPr>
              <a:t>หลักฐานไม่พร้อม</a:t>
            </a:r>
            <a:endParaRPr lang="th-TH" dirty="0">
              <a:solidFill>
                <a:srgbClr val="FF00FF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use case </a:t>
            </a:r>
            <a:r>
              <a:rPr lang="th-TH" dirty="0"/>
              <a:t>อื่นที่เกี่ยวข้อง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หา</a:t>
            </a:r>
            <a:r>
              <a:rPr lang="en-US" dirty="0">
                <a:solidFill>
                  <a:srgbClr val="C00000"/>
                </a:solidFill>
              </a:rPr>
              <a:t> use case </a:t>
            </a:r>
            <a:r>
              <a:rPr lang="th-TH" dirty="0">
                <a:solidFill>
                  <a:srgbClr val="C00000"/>
                </a:solidFill>
              </a:rPr>
              <a:t>อื่นที่เกี่ยวข้องคือ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การชำระค่าเล่าเรียน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มีเงินไม่พอชำระค่าเล่าเรียน</a:t>
            </a:r>
          </a:p>
          <a:p>
            <a:pPr lvl="2"/>
            <a:r>
              <a:rPr lang="th-TH" dirty="0">
                <a:solidFill>
                  <a:srgbClr val="FF00FF"/>
                </a:solidFill>
              </a:rPr>
              <a:t>ได้รับการยกเว้นค่าเล่าเรียน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สามารถอธิบาย </a:t>
            </a:r>
            <a:r>
              <a:rPr lang="en-US" dirty="0"/>
              <a:t>Problem Domain </a:t>
            </a:r>
            <a:r>
              <a:rPr lang="th-TH" dirty="0"/>
              <a:t>ด้วย </a:t>
            </a:r>
            <a:r>
              <a:rPr lang="en-US" dirty="0"/>
              <a:t>Use Case Diagram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สามารถแยกและค้นหา</a:t>
            </a:r>
            <a:r>
              <a:rPr lang="en-US" dirty="0"/>
              <a:t>Use Case, Scenario (Objects </a:t>
            </a:r>
            <a:r>
              <a:rPr lang="th-TH" dirty="0"/>
              <a:t>ของ </a:t>
            </a:r>
            <a:r>
              <a:rPr lang="en-US" dirty="0"/>
              <a:t>Use Case) </a:t>
            </a:r>
            <a:r>
              <a:rPr lang="th-TH" dirty="0"/>
              <a:t>และ </a:t>
            </a:r>
            <a:r>
              <a:rPr lang="en-US" dirty="0"/>
              <a:t>Actors </a:t>
            </a:r>
            <a:r>
              <a:rPr lang="th-TH" dirty="0"/>
              <a:t>ใน </a:t>
            </a:r>
            <a:r>
              <a:rPr lang="en-US" dirty="0"/>
              <a:t>Problem Domain </a:t>
            </a:r>
            <a:r>
              <a:rPr lang="th-TH" dirty="0"/>
              <a:t>ได้</a:t>
            </a:r>
          </a:p>
          <a:p>
            <a:r>
              <a:rPr lang="th-TH" dirty="0"/>
              <a:t>สามารถสร้างความสัมพันธ์ต่างๆ ระหว่าง </a:t>
            </a:r>
            <a:r>
              <a:rPr lang="en-US" dirty="0"/>
              <a:t>Use Case </a:t>
            </a:r>
            <a:r>
              <a:rPr lang="th-TH" dirty="0"/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หา </a:t>
            </a:r>
            <a:r>
              <a:rPr lang="en-US" dirty="0"/>
              <a:t>actor </a:t>
            </a:r>
            <a:r>
              <a:rPr lang="th-TH" dirty="0"/>
              <a:t>ของระบบ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Actor </a:t>
            </a:r>
            <a:r>
              <a:rPr lang="th-TH" dirty="0">
                <a:solidFill>
                  <a:srgbClr val="C00000"/>
                </a:solidFill>
              </a:rPr>
              <a:t>ของระบบคือ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เจ้าหน้าที่</a:t>
            </a:r>
          </a:p>
          <a:p>
            <a:pPr lvl="1"/>
            <a:r>
              <a:rPr lang="th-TH" dirty="0">
                <a:solidFill>
                  <a:srgbClr val="0070C0"/>
                </a:solidFill>
              </a:rPr>
              <a:t>นักศึกษา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40</a:t>
            </a:fld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Use Case Diagram</a:t>
            </a:r>
            <a:endParaRPr lang="th-TH" dirty="0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816131" y="1500175"/>
            <a:ext cx="8589963" cy="4879975"/>
            <a:chOff x="86" y="1152"/>
            <a:chExt cx="5411" cy="3074"/>
          </a:xfrm>
        </p:grpSpPr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816" y="1152"/>
              <a:ext cx="4176" cy="30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056" y="1872"/>
              <a:ext cx="1104" cy="480"/>
              <a:chOff x="2160" y="1248"/>
              <a:chExt cx="1248" cy="576"/>
            </a:xfrm>
          </p:grpSpPr>
          <p:sp>
            <p:nvSpPr>
              <p:cNvPr id="59" name="Oval 4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auto">
              <a:xfrm>
                <a:off x="2441" y="1270"/>
                <a:ext cx="78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ลงทะเบียน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นักศึกษาใหม่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008" y="3072"/>
              <a:ext cx="1104" cy="549"/>
              <a:chOff x="2160" y="1248"/>
              <a:chExt cx="1248" cy="576"/>
            </a:xfrm>
          </p:grpSpPr>
          <p:sp>
            <p:nvSpPr>
              <p:cNvPr id="57" name="Oval 18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8" name="Text Box 19"/>
              <p:cNvSpPr txBox="1">
                <a:spLocks noChangeArrowheads="1"/>
              </p:cNvSpPr>
              <p:nvPr/>
            </p:nvSpPr>
            <p:spPr bwMode="auto">
              <a:xfrm>
                <a:off x="2394" y="1283"/>
                <a:ext cx="968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ลงทะเบียน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นักศึกษาปัจจุบัน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928" y="2304"/>
              <a:ext cx="1200" cy="528"/>
              <a:chOff x="2160" y="1248"/>
              <a:chExt cx="1248" cy="576"/>
            </a:xfrm>
          </p:grpSpPr>
          <p:sp>
            <p:nvSpPr>
              <p:cNvPr id="55" name="Oval 21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2395" y="1313"/>
                <a:ext cx="648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ชำระเงิน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ค่าเล่าเรียน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592" y="3072"/>
              <a:ext cx="1056" cy="384"/>
              <a:chOff x="2784" y="2544"/>
              <a:chExt cx="1056" cy="384"/>
            </a:xfrm>
          </p:grpSpPr>
          <p:sp>
            <p:nvSpPr>
              <p:cNvPr id="53" name="Oval 2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1056" cy="3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2897" y="2599"/>
                <a:ext cx="66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เก็บหลักฐาน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3600" y="3648"/>
              <a:ext cx="1248" cy="384"/>
              <a:chOff x="2256" y="3456"/>
              <a:chExt cx="1248" cy="384"/>
            </a:xfrm>
          </p:grpSpPr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2256" y="3456"/>
                <a:ext cx="1248" cy="3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2" name="Text Box 27"/>
              <p:cNvSpPr txBox="1">
                <a:spLocks noChangeArrowheads="1"/>
              </p:cNvSpPr>
              <p:nvPr/>
            </p:nvSpPr>
            <p:spPr bwMode="auto">
              <a:xfrm>
                <a:off x="2481" y="3498"/>
                <a:ext cx="86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หลักฐานไม่พร้อม</a:t>
                </a: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2352" y="1248"/>
              <a:ext cx="1152" cy="480"/>
              <a:chOff x="2160" y="1248"/>
              <a:chExt cx="1248" cy="576"/>
            </a:xfrm>
          </p:grpSpPr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50" name="Text Box 30"/>
              <p:cNvSpPr txBox="1">
                <a:spLocks noChangeArrowheads="1"/>
              </p:cNvSpPr>
              <p:nvPr/>
            </p:nvSpPr>
            <p:spPr bwMode="auto">
              <a:xfrm>
                <a:off x="2391" y="1262"/>
                <a:ext cx="92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มีเงินไม่พอ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ชำระค่าเล่าเรียน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648" y="1585"/>
              <a:ext cx="1152" cy="481"/>
              <a:chOff x="2160" y="1248"/>
              <a:chExt cx="1248" cy="577"/>
            </a:xfrm>
          </p:grpSpPr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2160" y="1248"/>
                <a:ext cx="1248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 sz="2000" dirty="0">
                  <a:latin typeface="TH Baijam" pitchFamily="2" charset="-34"/>
                  <a:cs typeface="TH Baijam" pitchFamily="2" charset="-34"/>
                </a:endParaRPr>
              </a:p>
            </p:txBody>
          </p:sp>
          <p:sp>
            <p:nvSpPr>
              <p:cNvPr id="48" name="Text Box 33"/>
              <p:cNvSpPr txBox="1">
                <a:spLocks noChangeArrowheads="1"/>
              </p:cNvSpPr>
              <p:nvPr/>
            </p:nvSpPr>
            <p:spPr bwMode="auto">
              <a:xfrm>
                <a:off x="2449" y="1290"/>
                <a:ext cx="887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ได้รับการยกเว้น</a:t>
                </a:r>
              </a:p>
              <a:p>
                <a:r>
                  <a:rPr lang="th-TH" sz="2000" dirty="0">
                    <a:solidFill>
                      <a:srgbClr val="CC0099"/>
                    </a:solidFill>
                    <a:latin typeface="TH Baijam" pitchFamily="2" charset="-34"/>
                    <a:cs typeface="TH Baijam" pitchFamily="2" charset="-34"/>
                  </a:rPr>
                  <a:t>ค่าเล่าเรียน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" y="2112"/>
              <a:ext cx="537" cy="743"/>
              <a:chOff x="86" y="1968"/>
              <a:chExt cx="537" cy="743"/>
            </a:xfrm>
          </p:grpSpPr>
          <p:grpSp>
            <p:nvGrpSpPr>
              <p:cNvPr id="40" name="Group 7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42" name="Oval 8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4" name="Line 10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4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3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เจ้าหน้าที่</a:t>
                </a: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4992" y="2352"/>
              <a:ext cx="505" cy="743"/>
              <a:chOff x="86" y="1968"/>
              <a:chExt cx="505" cy="743"/>
            </a:xfrm>
          </p:grpSpPr>
          <p:grpSp>
            <p:nvGrpSpPr>
              <p:cNvPr id="33" name="Group 40"/>
              <p:cNvGrpSpPr>
                <a:grpSpLocks/>
              </p:cNvGrpSpPr>
              <p:nvPr/>
            </p:nvGrpSpPr>
            <p:grpSpPr bwMode="auto">
              <a:xfrm>
                <a:off x="288" y="1968"/>
                <a:ext cx="288" cy="528"/>
                <a:chOff x="960" y="2496"/>
                <a:chExt cx="480" cy="672"/>
              </a:xfrm>
            </p:grpSpPr>
            <p:sp>
              <p:nvSpPr>
                <p:cNvPr id="35" name="Oval 41"/>
                <p:cNvSpPr>
                  <a:spLocks noChangeArrowheads="1"/>
                </p:cNvSpPr>
                <p:nvPr/>
              </p:nvSpPr>
              <p:spPr bwMode="auto">
                <a:xfrm>
                  <a:off x="1104" y="2496"/>
                  <a:ext cx="192" cy="19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6" name="Line 42"/>
                <p:cNvSpPr>
                  <a:spLocks noChangeShapeType="1"/>
                </p:cNvSpPr>
                <p:nvPr/>
              </p:nvSpPr>
              <p:spPr bwMode="auto">
                <a:xfrm>
                  <a:off x="1200" y="268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7" name="Line 43"/>
                <p:cNvSpPr>
                  <a:spLocks noChangeShapeType="1"/>
                </p:cNvSpPr>
                <p:nvPr/>
              </p:nvSpPr>
              <p:spPr bwMode="auto">
                <a:xfrm>
                  <a:off x="960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8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  <p:sp>
              <p:nvSpPr>
                <p:cNvPr id="39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029"/>
                  <a:ext cx="240" cy="1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h-TH" sz="2000" dirty="0">
                    <a:latin typeface="TH Baijam" pitchFamily="2" charset="-34"/>
                    <a:cs typeface="TH Baijam" pitchFamily="2" charset="-34"/>
                  </a:endParaRPr>
                </a:p>
              </p:txBody>
            </p:sp>
          </p:grpSp>
          <p:sp>
            <p:nvSpPr>
              <p:cNvPr id="34" name="Text Box 46"/>
              <p:cNvSpPr txBox="1">
                <a:spLocks noChangeArrowheads="1"/>
              </p:cNvSpPr>
              <p:nvPr/>
            </p:nvSpPr>
            <p:spPr bwMode="auto">
              <a:xfrm>
                <a:off x="86" y="2459"/>
                <a:ext cx="5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th-TH" sz="2000" dirty="0">
                    <a:latin typeface="TH Baijam" pitchFamily="2" charset="-34"/>
                    <a:cs typeface="TH Baijam" pitchFamily="2" charset="-34"/>
                  </a:rPr>
                  <a:t>นักศึกษา</a:t>
                </a:r>
              </a:p>
            </p:txBody>
          </p:sp>
        </p:grp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H="1" flipV="1">
              <a:off x="3648" y="3312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3489" y="3436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V="1">
              <a:off x="2112" y="3312"/>
              <a:ext cx="48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2016" y="331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2112" y="2016"/>
              <a:ext cx="12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2976" y="1728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 flipH="1">
              <a:off x="3696" y="2064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V="1">
              <a:off x="1584" y="2688"/>
              <a:ext cx="13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1968" y="2304"/>
              <a:ext cx="115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5" name="Text Box 57"/>
            <p:cNvSpPr txBox="1">
              <a:spLocks noChangeArrowheads="1"/>
            </p:cNvSpPr>
            <p:nvPr/>
          </p:nvSpPr>
          <p:spPr bwMode="auto">
            <a:xfrm>
              <a:off x="1872" y="2448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1872" y="2832"/>
              <a:ext cx="6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&lt;&lt;uses&gt;&gt;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2688" y="1824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3600" y="2016"/>
              <a:ext cx="7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latin typeface="TH Baijam" pitchFamily="2" charset="-34"/>
                  <a:cs typeface="TH Baijam" pitchFamily="2" charset="-34"/>
                </a:rPr>
                <a:t>&lt;&lt;extends&gt;&gt;</a:t>
              </a:r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V="1">
              <a:off x="576" y="2112"/>
              <a:ext cx="480" cy="33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>
              <a:off x="576" y="2448"/>
              <a:ext cx="624" cy="6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128" y="2592"/>
              <a:ext cx="1152" cy="4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 sz="2000" dirty="0"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32" name="Text Box 68"/>
            <p:cNvSpPr txBox="1">
              <a:spLocks noChangeArrowheads="1"/>
            </p:cNvSpPr>
            <p:nvPr/>
          </p:nvSpPr>
          <p:spPr bwMode="auto">
            <a:xfrm>
              <a:off x="820" y="3974"/>
              <a:ext cx="1699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th-TH" sz="2000" b="1" dirty="0">
                  <a:solidFill>
                    <a:srgbClr val="0033CC"/>
                  </a:solidFill>
                  <a:latin typeface="TH Baijam" pitchFamily="2" charset="-34"/>
                  <a:cs typeface="TH Baijam" pitchFamily="2" charset="-34"/>
                </a:rPr>
                <a:t>การลงทะเบียนเรียนของนักศึกษา</a:t>
              </a: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</a:t>
            </a:r>
            <a:r>
              <a:rPr lang="th-TH" dirty="0"/>
              <a:t>ใช้เพื่อเป็นสื่อกลางในการถ่ายทอด ผลการศึกษาระบบ </a:t>
            </a:r>
          </a:p>
          <a:p>
            <a:r>
              <a:rPr lang="th-TH" dirty="0"/>
              <a:t>ส่วนประกอบของ </a:t>
            </a:r>
            <a:r>
              <a:rPr lang="en-US" dirty="0"/>
              <a:t>use case </a:t>
            </a:r>
            <a:r>
              <a:rPr lang="th-TH" dirty="0"/>
              <a:t>ได้แก่</a:t>
            </a:r>
          </a:p>
          <a:p>
            <a:pPr lvl="1"/>
            <a:r>
              <a:rPr lang="en-US" dirty="0"/>
              <a:t>Use case 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th-TH" dirty="0"/>
              <a:t>ความสัมพันธ์</a:t>
            </a:r>
          </a:p>
          <a:p>
            <a:pPr lvl="2"/>
            <a:r>
              <a:rPr lang="en-US" dirty="0"/>
              <a:t>Uses</a:t>
            </a:r>
          </a:p>
          <a:p>
            <a:pPr lvl="2"/>
            <a:r>
              <a:rPr lang="en-US" dirty="0"/>
              <a:t>Extends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</a:t>
            </a:r>
            <a:r>
              <a:rPr lang="en-US" dirty="0"/>
              <a:t>…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การเขียน </a:t>
            </a:r>
            <a:r>
              <a:rPr lang="en-US" dirty="0"/>
              <a:t>use case </a:t>
            </a:r>
            <a:r>
              <a:rPr lang="th-TH" dirty="0"/>
              <a:t>จะเริ่มจากการบรรยายเรื่องราว (</a:t>
            </a:r>
            <a:r>
              <a:rPr lang="en-US" dirty="0"/>
              <a:t>scenario</a:t>
            </a:r>
            <a:r>
              <a:rPr lang="th-TH" dirty="0"/>
              <a:t>) ต่างๆ ที่เกิดขึ้น โดยมีตัวแสดงและฉากประกอบ</a:t>
            </a:r>
            <a:endParaRPr lang="en-US" dirty="0"/>
          </a:p>
          <a:p>
            <a:r>
              <a:rPr lang="th-TH" dirty="0"/>
              <a:t>ในทางกลับกัน หากพิจารณา </a:t>
            </a:r>
            <a:r>
              <a:rPr lang="en-US" dirty="0"/>
              <a:t>use case </a:t>
            </a:r>
            <a:r>
              <a:rPr lang="th-TH" dirty="0"/>
              <a:t>จะทำให้สามารถอธิบาย เรื่องราว (</a:t>
            </a:r>
            <a:r>
              <a:rPr lang="en-US" dirty="0"/>
              <a:t>scenario</a:t>
            </a:r>
            <a:r>
              <a:rPr lang="th-TH" dirty="0"/>
              <a:t>) ได้เป็นฉากๆ</a:t>
            </a: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“การบ้าน”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1. ทำ </a:t>
            </a:r>
            <a:r>
              <a:rPr lang="en-US" dirty="0"/>
              <a:t>use</a:t>
            </a:r>
            <a:r>
              <a:rPr lang="th-TH" dirty="0"/>
              <a:t> </a:t>
            </a:r>
            <a:r>
              <a:rPr lang="en-US" dirty="0"/>
              <a:t>case diagram </a:t>
            </a:r>
            <a:r>
              <a:rPr lang="th-TH" dirty="0"/>
              <a:t>ของการใช้โทรศัพท์</a:t>
            </a:r>
          </a:p>
          <a:p>
            <a:r>
              <a:rPr lang="th-TH" dirty="0"/>
              <a:t>2. ทำ </a:t>
            </a:r>
            <a:r>
              <a:rPr lang="en-US" dirty="0"/>
              <a:t>use</a:t>
            </a:r>
            <a:r>
              <a:rPr lang="th-TH" dirty="0"/>
              <a:t> </a:t>
            </a:r>
            <a:r>
              <a:rPr lang="en-US" dirty="0"/>
              <a:t>case diagram </a:t>
            </a:r>
            <a:r>
              <a:rPr lang="th-TH" dirty="0"/>
              <a:t>ของการใช้เครื่องเอทีเอ็ม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44</a:t>
            </a:fld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case </a:t>
            </a:r>
            <a:r>
              <a:rPr lang="th-TH" dirty="0"/>
              <a:t>ใช้เพื่อเป็นสื่อกลางในการถ่ายทอด ผลการศึกษาระบบ </a:t>
            </a:r>
          </a:p>
          <a:p>
            <a:pPr lvl="1"/>
            <a:r>
              <a:rPr lang="th-TH" dirty="0"/>
              <a:t>ศึกษาจากเอกสารที่มีอยู่</a:t>
            </a:r>
          </a:p>
          <a:p>
            <a:pPr lvl="1"/>
            <a:r>
              <a:rPr lang="th-TH" dirty="0"/>
              <a:t>ศึกษาจากการสอบถามความต้องการของผู้ใช้</a:t>
            </a:r>
          </a:p>
          <a:p>
            <a:pPr lvl="1"/>
            <a:r>
              <a:rPr lang="th-TH" dirty="0">
                <a:solidFill>
                  <a:srgbClr val="FF0000"/>
                </a:solidFill>
              </a:rPr>
              <a:t>ไม่ควรนั่งตรึกตรองเอาเอง เพราะอาจจะไม่ครบถ้วน</a:t>
            </a:r>
          </a:p>
          <a:p>
            <a:r>
              <a:rPr lang="en-US" dirty="0"/>
              <a:t>use case </a:t>
            </a:r>
            <a:r>
              <a:rPr lang="th-TH" dirty="0"/>
              <a:t>ใช้เพื่อให้คนทั่วไป (ที่ไม่ใช่ </a:t>
            </a:r>
            <a:r>
              <a:rPr lang="en-US" dirty="0"/>
              <a:t>programmer</a:t>
            </a:r>
            <a:r>
              <a:rPr lang="th-TH" dirty="0"/>
              <a:t>)</a:t>
            </a:r>
            <a:r>
              <a:rPr lang="en-US" dirty="0"/>
              <a:t> </a:t>
            </a:r>
            <a:r>
              <a:rPr lang="th-TH" dirty="0"/>
              <a:t>เข้าใจได้</a:t>
            </a:r>
          </a:p>
          <a:p>
            <a:pPr lvl="1"/>
            <a:r>
              <a:rPr lang="th-TH" dirty="0"/>
              <a:t>ตอนแรกๆ เรายังอาจจะยังไม่คุ้นเคย อาจดูว่ายุ่งยากไปบ้าง</a:t>
            </a:r>
          </a:p>
          <a:p>
            <a:pPr lvl="1"/>
            <a:r>
              <a:rPr lang="th-TH" dirty="0"/>
              <a:t>ในความเป็นจริง เราอาจอธิบายหลักการเขียน แล้วมอบหมายให้ </a:t>
            </a:r>
            <a:r>
              <a:rPr lang="en-US" dirty="0"/>
              <a:t>user </a:t>
            </a:r>
            <a:r>
              <a:rPr lang="th-TH" dirty="0"/>
              <a:t>ไปเขียนแผนภาพมาให้ก็ได้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สิ่งที่ </a:t>
            </a:r>
            <a:r>
              <a:rPr lang="en-US" dirty="0"/>
              <a:t>use case </a:t>
            </a:r>
            <a:r>
              <a:rPr lang="th-TH" dirty="0"/>
              <a:t>ทำ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อธิบายเรื่องราวของ </a:t>
            </a:r>
            <a:r>
              <a:rPr lang="en-US" dirty="0"/>
              <a:t>problem domain </a:t>
            </a:r>
            <a:r>
              <a:rPr lang="th-TH" dirty="0"/>
              <a:t>ทั้งหมด</a:t>
            </a:r>
          </a:p>
          <a:p>
            <a:r>
              <a:rPr lang="th-TH" dirty="0"/>
              <a:t>บอกส่วนประกอบในระบบ</a:t>
            </a:r>
          </a:p>
          <a:p>
            <a:r>
              <a:rPr lang="th-TH" dirty="0"/>
              <a:t>บอกความสัมพันธ์ของส่วนต่าง ๆ ในระบบ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ประโยชน์ที่ได้จากการทำ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ช่วยให้ผู้พัฒนาระบบสามารถแยกแยะกิจกรรมที่อาจจะเกิดขึ้นในระบบ</a:t>
            </a:r>
          </a:p>
          <a:p>
            <a:r>
              <a:rPr lang="th-TH" dirty="0"/>
              <a:t>เป็น </a:t>
            </a:r>
            <a:r>
              <a:rPr lang="en-US" dirty="0"/>
              <a:t>diagram </a:t>
            </a:r>
            <a:r>
              <a:rPr lang="th-TH" dirty="0"/>
              <a:t>พื้นฐาน ที่สามารถอธิบายสิ่งต่าง ๆ ได้โดยใช้รูปภาพที่ไม่ซับซ้อน</a:t>
            </a:r>
          </a:p>
          <a:p>
            <a:r>
              <a:rPr lang="en-US" dirty="0"/>
              <a:t>Use Case Diagram </a:t>
            </a:r>
            <a:r>
              <a:rPr lang="th-TH" dirty="0"/>
              <a:t>จะมีประสิทธิภาพ หากผู้เขียนมีความเข้าใจใน </a:t>
            </a:r>
            <a:r>
              <a:rPr lang="en-US" dirty="0"/>
              <a:t>problem domain </a:t>
            </a:r>
            <a:r>
              <a:rPr lang="th-TH" dirty="0"/>
              <a:t>อย่างแท้จริง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ส่วนประกอบของ </a:t>
            </a:r>
            <a:r>
              <a:rPr lang="en-US" dirty="0"/>
              <a:t>use case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ระบบใดๆ ในโลกนี้ (รวมทั้งที่ไม่ใช่คอมพิวเตอร์) จะแบ่งได้เป็น</a:t>
            </a:r>
          </a:p>
          <a:p>
            <a:pPr lvl="1"/>
            <a:r>
              <a:rPr lang="th-TH" dirty="0"/>
              <a:t>ระบบย่อย </a:t>
            </a:r>
            <a:r>
              <a:rPr lang="en-US" dirty="0"/>
              <a:t>(Subsystems)</a:t>
            </a:r>
          </a:p>
          <a:p>
            <a:pPr lvl="1"/>
            <a:r>
              <a:rPr lang="th-TH" dirty="0"/>
              <a:t>ผู้ใช้งานระบบย่อยนั้นๆ </a:t>
            </a:r>
            <a:r>
              <a:rPr lang="en-US" dirty="0"/>
              <a:t>(users)</a:t>
            </a:r>
            <a:endParaRPr lang="th-TH" dirty="0"/>
          </a:p>
          <a:p>
            <a:r>
              <a:rPr lang="th-TH" dirty="0"/>
              <a:t>ระบบที่ไม่ใช่คอมพิวเตอร์ เช่น ระบบโทรศัพท์ </a:t>
            </a:r>
          </a:p>
          <a:p>
            <a:pPr lvl="1"/>
            <a:r>
              <a:rPr lang="en-US" dirty="0"/>
              <a:t>Subsystems :</a:t>
            </a:r>
            <a:r>
              <a:rPr lang="th-TH" dirty="0"/>
              <a:t> เครื่องโทรศัพท์, ชุมสายโทรศัพท์, สายโทรศัพท์</a:t>
            </a:r>
          </a:p>
          <a:p>
            <a:pPr lvl="1"/>
            <a:r>
              <a:rPr lang="en-US" dirty="0"/>
              <a:t>Users : </a:t>
            </a:r>
            <a:r>
              <a:rPr lang="th-TH" dirty="0"/>
              <a:t>ผู้เรียก, ผู้ถูกเรียก, </a:t>
            </a:r>
            <a:r>
              <a:rPr lang="en-US" dirty="0"/>
              <a:t>operator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ระบบโทรศัพท์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4167D85C-7F3C-4EF0-9A40-EB0C5CF16B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10" y="2628978"/>
            <a:ext cx="1072561" cy="955390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3B08E9-B289-48BF-8FFA-37FEAED12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8" y="1632703"/>
            <a:ext cx="811213" cy="91957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88380C-DF46-498B-9DD5-FB7EF4E06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3805758"/>
            <a:ext cx="877276" cy="955390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9E8779-99C8-4D58-B7AE-070501780B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5" y="5157193"/>
            <a:ext cx="886939" cy="81365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1C54D7-4989-4D06-B1BE-8130EBDDD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17" y="2798105"/>
            <a:ext cx="1455308" cy="143291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9DD5E0-E5E6-45F9-9E21-7DBE292B01C4}"/>
              </a:ext>
            </a:extLst>
          </p:cNvPr>
          <p:cNvCxnSpPr>
            <a:stCxn id="14" idx="2"/>
          </p:cNvCxnSpPr>
          <p:nvPr/>
        </p:nvCxnSpPr>
        <p:spPr>
          <a:xfrm>
            <a:off x="1236115" y="2552273"/>
            <a:ext cx="538553" cy="44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B429A-A04E-4E11-A9D0-CC9241A36816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3129171" y="3106673"/>
            <a:ext cx="2054246" cy="40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A5D82A-A5FE-482E-9B30-E85AE045AEB3}"/>
              </a:ext>
            </a:extLst>
          </p:cNvPr>
          <p:cNvCxnSpPr/>
          <p:nvPr/>
        </p:nvCxnSpPr>
        <p:spPr>
          <a:xfrm>
            <a:off x="7248128" y="4149080"/>
            <a:ext cx="1152128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B4143D-4836-4E26-A166-BE0D6B90BB01}"/>
              </a:ext>
            </a:extLst>
          </p:cNvPr>
          <p:cNvCxnSpPr>
            <a:cxnSpLocks/>
          </p:cNvCxnSpPr>
          <p:nvPr/>
        </p:nvCxnSpPr>
        <p:spPr>
          <a:xfrm flipV="1">
            <a:off x="9552384" y="4869160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A0DCBB-1A47-45CF-9F87-08D2D447D37B}"/>
              </a:ext>
            </a:extLst>
          </p:cNvPr>
          <p:cNvSpPr txBox="1"/>
          <p:nvPr/>
        </p:nvSpPr>
        <p:spPr>
          <a:xfrm>
            <a:off x="540251" y="2800046"/>
            <a:ext cx="98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</a:t>
            </a:r>
            <a:endParaRPr lang="th-T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EB927-91ED-427A-A0CE-18AA509F52A4}"/>
              </a:ext>
            </a:extLst>
          </p:cNvPr>
          <p:cNvSpPr txBox="1"/>
          <p:nvPr/>
        </p:nvSpPr>
        <p:spPr>
          <a:xfrm>
            <a:off x="10413900" y="3323266"/>
            <a:ext cx="98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</a:t>
            </a:r>
            <a:endParaRPr lang="th-T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1873B-4C9F-4DA5-B2F9-3789B419227E}"/>
              </a:ext>
            </a:extLst>
          </p:cNvPr>
          <p:cNvSpPr txBox="1"/>
          <p:nvPr/>
        </p:nvSpPr>
        <p:spPr>
          <a:xfrm>
            <a:off x="2751807" y="3705518"/>
            <a:ext cx="16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Caller telephone </a:t>
            </a:r>
            <a:endParaRPr lang="th-TH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B5B315-BF9F-47B3-B76F-075E673B6607}"/>
              </a:ext>
            </a:extLst>
          </p:cNvPr>
          <p:cNvSpPr txBox="1"/>
          <p:nvPr/>
        </p:nvSpPr>
        <p:spPr>
          <a:xfrm>
            <a:off x="5159897" y="4391816"/>
            <a:ext cx="19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Telephone Exchange</a:t>
            </a:r>
            <a:endParaRPr lang="th-TH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707C5-5850-4F6A-87EB-FEAC4B4E2A08}"/>
              </a:ext>
            </a:extLst>
          </p:cNvPr>
          <p:cNvSpPr txBox="1"/>
          <p:nvPr/>
        </p:nvSpPr>
        <p:spPr>
          <a:xfrm>
            <a:off x="8190466" y="5960673"/>
            <a:ext cx="16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Called Telephone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53951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0</TotalTime>
  <Words>1633</Words>
  <Application>Microsoft Office PowerPoint</Application>
  <PresentationFormat>Widescreen</PresentationFormat>
  <Paragraphs>289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Courier New</vt:lpstr>
      <vt:lpstr>Franklin Gothic Book</vt:lpstr>
      <vt:lpstr>Perpetua</vt:lpstr>
      <vt:lpstr>Tahoma</vt:lpstr>
      <vt:lpstr>TH Baijam</vt:lpstr>
      <vt:lpstr>เสมอภาค</vt:lpstr>
      <vt:lpstr>Use Case Diagram</vt:lpstr>
      <vt:lpstr>Big picture of OOAD</vt:lpstr>
      <vt:lpstr>เรื่องที่จะศึกษา</vt:lpstr>
      <vt:lpstr>จุดประสงค์</vt:lpstr>
      <vt:lpstr>ทำไมต้อง use case</vt:lpstr>
      <vt:lpstr>สิ่งที่ use case ทำ</vt:lpstr>
      <vt:lpstr>ประโยชน์ที่ได้จากการทำ use case</vt:lpstr>
      <vt:lpstr>ส่วนประกอบของ use case</vt:lpstr>
      <vt:lpstr>ตัวอย่าง ระบบโทรศัพท์</vt:lpstr>
      <vt:lpstr>เรื่องราวที่เกิดขึ้นในระบบโทรศัพท์</vt:lpstr>
      <vt:lpstr>ส่วนประกอบของ use case</vt:lpstr>
      <vt:lpstr>ตัวอย่าง ระบบตรวจสอบสิทธิ์การใช้บัตรเครดิต</vt:lpstr>
      <vt:lpstr>สัญลักษณ์ที่ใช้ใน use case</vt:lpstr>
      <vt:lpstr>ความสัมพันธ์ของ use case</vt:lpstr>
      <vt:lpstr>ความหมายของ uses</vt:lpstr>
      <vt:lpstr>สัญลักษณ์แทน uses</vt:lpstr>
      <vt:lpstr>ความหมายของ extends</vt:lpstr>
      <vt:lpstr>Use Case &amp; Scenario</vt:lpstr>
      <vt:lpstr>ตัวอย่าง use case</vt:lpstr>
      <vt:lpstr>ตัวอย่าง scenario</vt:lpstr>
      <vt:lpstr>ตัวอย่าง scenario</vt:lpstr>
      <vt:lpstr>ตัวอย่าง scenario</vt:lpstr>
      <vt:lpstr>ตัวอย่าง (2) Use case diagram ที่มี uses</vt:lpstr>
      <vt:lpstr>ขั้นตอนที่ 1 : หา use case และ actor ของระบบ</vt:lpstr>
      <vt:lpstr>ขั้นตอนที่ 2 : เขียน scenario ของระบบ (1)</vt:lpstr>
      <vt:lpstr>ขั้นตอนที่ 2 : เขียน scenario ของระบบ (2)</vt:lpstr>
      <vt:lpstr>ขั้นตอนที่ 3 : เขียน use case diagram</vt:lpstr>
      <vt:lpstr>ตัวอย่าง (3) Use case diagram ที่มี extends</vt:lpstr>
      <vt:lpstr>ขั้นตอนที่ 1 : หา use case และ actor ของระบบ</vt:lpstr>
      <vt:lpstr>ขั้นตอนที่ 2 : เขียน scenario ของระบบ</vt:lpstr>
      <vt:lpstr>ขั้นตอนที่ 3 : เขียน use case diagram</vt:lpstr>
      <vt:lpstr>ตัวอย่าง การเขียน use case diagram</vt:lpstr>
      <vt:lpstr>ความต้องการ</vt:lpstr>
      <vt:lpstr>ความต้องการ...</vt:lpstr>
      <vt:lpstr>ความต้องการ...</vt:lpstr>
      <vt:lpstr>ความต้องการ...</vt:lpstr>
      <vt:lpstr>หา use case ของระบบ</vt:lpstr>
      <vt:lpstr>หา use case อื่นที่เกี่ยวข้อง</vt:lpstr>
      <vt:lpstr>หา use case อื่นที่เกี่ยวข้อง</vt:lpstr>
      <vt:lpstr>หา actor ของระบบ</vt:lpstr>
      <vt:lpstr>เขียน Use Case Diagram</vt:lpstr>
      <vt:lpstr>สรุป</vt:lpstr>
      <vt:lpstr>สรุป…</vt:lpstr>
      <vt:lpstr>“การบ้าน”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2020-03-24T05:00:52Z</dcterms:created>
  <dcterms:modified xsi:type="dcterms:W3CDTF">2020-03-24T05:03:36Z</dcterms:modified>
</cp:coreProperties>
</file>