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8c4bb89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88c4bb898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8c4bb89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8c4bb8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8c4bb898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8c4bb89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8219" y="4646390"/>
            <a:ext cx="11198086" cy="1794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 1: AI-Driven Literature Search in Molecular Biology and Pharmacology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8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2:  </a:t>
            </a:r>
            <a:r>
              <a:rPr b="1" lang="en-GB" sz="2900">
                <a:solidFill>
                  <a:schemeClr val="dk1"/>
                </a:solidFill>
              </a:rPr>
              <a:t>Ghada Tagorti, Alessio Gamba and Akangbe Olusola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of a company&#10;&#10;Description automatically generated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596" y="1930596"/>
            <a:ext cx="3217333" cy="10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298174" y="357810"/>
            <a:ext cx="1159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Steps:</a:t>
            </a:r>
            <a:endParaRPr b="1" sz="32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4</a:t>
            </a:r>
            <a:r>
              <a:rPr b="1" lang="en-GB" sz="3200">
                <a:solidFill>
                  <a:schemeClr val="accent1"/>
                </a:solidFill>
              </a:rPr>
              <a:t>- Validation and Evaluation</a:t>
            </a:r>
            <a:endParaRPr b="1" sz="32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GB" sz="3000">
                <a:solidFill>
                  <a:schemeClr val="dk1"/>
                </a:solidFill>
              </a:rPr>
              <a:t>Choose model for fine-tuning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</a:rPr>
              <a:t>Database will be used to query and Fine-tune AI approach’s performance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-212075" y="0"/>
            <a:ext cx="12192000" cy="6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Challenges: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GB" sz="2900">
                <a:solidFill>
                  <a:schemeClr val="dk1"/>
                </a:solidFill>
              </a:rPr>
              <a:t>Some compounds had no AOP, while some that had did not have MIE</a:t>
            </a:r>
            <a:endParaRPr sz="2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GB" sz="2900">
                <a:solidFill>
                  <a:schemeClr val="dk1"/>
                </a:solidFill>
              </a:rPr>
              <a:t>Other compounds had no records of AOP or MIE on the database</a:t>
            </a:r>
            <a:endParaRPr sz="2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GB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data were available for the last 5 years articles 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GB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compounds have more data compared to others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GB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Screening abstract manually was time consuming task, finding more AI tools to ensure screening is recommended</a:t>
            </a:r>
            <a:endParaRPr sz="2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GB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abstract didn’t include the appropriate answer (interaction not clear), reading full text should be followed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384313" y="728870"/>
            <a:ext cx="11595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</a:rPr>
              <a:t> </a:t>
            </a:r>
            <a:r>
              <a:rPr b="1" lang="en-GB" sz="3200">
                <a:solidFill>
                  <a:schemeClr val="accent1"/>
                </a:solidFill>
              </a:rPr>
              <a:t>Next Steps:</a:t>
            </a:r>
            <a:endParaRPr b="1" sz="32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 with the ongoing data acquisition for the remaining compounds.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model to perform fine-tuning.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GB" sz="3000">
                <a:solidFill>
                  <a:schemeClr val="dk1"/>
                </a:solidFill>
              </a:rPr>
              <a:t>Comparing (Evaluating) AI approach performance with that of our curated Database.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4313" y="728870"/>
            <a:ext cx="11595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chemeClr val="accent1"/>
                </a:solidFill>
              </a:rPr>
              <a:t>Methodology</a:t>
            </a:r>
            <a:endParaRPr b="1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A. Curation of AOP and MIE of compounds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B. Curation of relevant literature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</a:rPr>
              <a:t>C. Validation and Evaluation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508475" y="495475"/>
            <a:ext cx="10159500" cy="561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1- Collecting AOP and MIE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rial"/>
                <a:ea typeface="Arial"/>
                <a:cs typeface="Arial"/>
                <a:sym typeface="Arial"/>
              </a:rPr>
              <a:t>1- Derive the IUPAC name of compound from PubMed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rial"/>
                <a:ea typeface="Arial"/>
                <a:cs typeface="Arial"/>
                <a:sym typeface="Arial"/>
              </a:rPr>
              <a:t>2- Run IUPAC name on </a:t>
            </a:r>
            <a:r>
              <a:rPr b="1" i="1" lang="en-GB" sz="3000">
                <a:latin typeface="Arial"/>
                <a:ea typeface="Arial"/>
                <a:cs typeface="Arial"/>
                <a:sym typeface="Arial"/>
              </a:rPr>
              <a:t>aopkb.oecd.org</a:t>
            </a:r>
            <a:r>
              <a:rPr i="1" lang="en-GB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>
                <a:latin typeface="Arial"/>
                <a:ea typeface="Arial"/>
                <a:cs typeface="Arial"/>
                <a:sym typeface="Arial"/>
              </a:rPr>
              <a:t>to get AOP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000">
                <a:latin typeface="Arial"/>
                <a:ea typeface="Arial"/>
                <a:cs typeface="Arial"/>
                <a:sym typeface="Arial"/>
              </a:rPr>
              <a:t>3- Run AOP on </a:t>
            </a:r>
            <a:r>
              <a:rPr b="1" i="1" lang="en-GB" sz="3000">
                <a:latin typeface="Arial"/>
                <a:ea typeface="Arial"/>
                <a:cs typeface="Arial"/>
                <a:sym typeface="Arial"/>
              </a:rPr>
              <a:t>aopwiki.org </a:t>
            </a:r>
            <a:r>
              <a:rPr lang="en-GB" sz="3000">
                <a:latin typeface="Arial"/>
                <a:ea typeface="Arial"/>
                <a:cs typeface="Arial"/>
                <a:sym typeface="Arial"/>
              </a:rPr>
              <a:t>to get MIE</a:t>
            </a:r>
            <a:endParaRPr sz="22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1082150" y="469375"/>
            <a:ext cx="2307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Example</a:t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63" y="938725"/>
            <a:ext cx="9208875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98174" y="357810"/>
            <a:ext cx="115956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Steps:</a:t>
            </a:r>
            <a:endParaRPr b="1" sz="32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2</a:t>
            </a:r>
            <a:r>
              <a:rPr b="1" lang="en-GB" sz="3200">
                <a:solidFill>
                  <a:schemeClr val="accent1"/>
                </a:solidFill>
              </a:rPr>
              <a:t>- Collecting </a:t>
            </a:r>
            <a:r>
              <a:rPr b="1" lang="en-GB" sz="3200">
                <a:solidFill>
                  <a:schemeClr val="accent1"/>
                </a:solidFill>
              </a:rPr>
              <a:t>relevant literature</a:t>
            </a:r>
            <a:endParaRPr b="1" sz="3200">
              <a:solidFill>
                <a:schemeClr val="accent1"/>
              </a:solidFill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PubMed Database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articles with keywords such as: ‘compound name’ AND ’molecular target’ OR ‘compound name’ AND ‘protein binding’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abstract of the selected articles, we used ChatGPT to understand the mode of interaction with targets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file was generated, and data were included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298175" y="357803"/>
            <a:ext cx="11595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accent1"/>
                </a:solidFill>
              </a:rPr>
              <a:t>Example</a:t>
            </a:r>
            <a:endParaRPr b="1" sz="3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74" y="1138621"/>
            <a:ext cx="11487311" cy="458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298174" y="357810"/>
            <a:ext cx="115956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Steps:</a:t>
            </a:r>
            <a:endParaRPr b="1"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</a:rPr>
              <a:t>3</a:t>
            </a:r>
            <a:r>
              <a:rPr b="1" lang="en-GB" sz="3200">
                <a:solidFill>
                  <a:schemeClr val="accent1"/>
                </a:solidFill>
              </a:rPr>
              <a:t>- Sorting data</a:t>
            </a:r>
            <a:endParaRPr b="1" sz="3200"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code using ChatGPT to convert Excel file to JSON string format to use it for fine-tuning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was running in Google Collaboratory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43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 of the code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 program&#10;&#10;Description automatically generated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9093" y="640080"/>
            <a:ext cx="7245217" cy="557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43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 of JSON file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text&#10;&#10;Description automatically generated"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196" y="3400426"/>
            <a:ext cx="10059804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