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9" r:id="rId2"/>
    <p:sldId id="256" r:id="rId3"/>
    <p:sldId id="257" r:id="rId4"/>
    <p:sldId id="265" r:id="rId5"/>
    <p:sldId id="260" r:id="rId6"/>
    <p:sldId id="268" r:id="rId7"/>
    <p:sldId id="262" r:id="rId8"/>
    <p:sldId id="271" r:id="rId9"/>
    <p:sldId id="264" r:id="rId10"/>
    <p:sldId id="263" r:id="rId11"/>
    <p:sldId id="269" r:id="rId12"/>
    <p:sldId id="270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2393" autoAdjust="0"/>
  </p:normalViewPr>
  <p:slideViewPr>
    <p:cSldViewPr snapToGrid="0">
      <p:cViewPr varScale="1">
        <p:scale>
          <a:sx n="66" d="100"/>
          <a:sy n="66" d="100"/>
        </p:scale>
        <p:origin x="9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855027-F764-46E6-8102-EFE583C1831F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83416-A76C-48F7-804D-239DF74D0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25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6496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D0ABA-6612-F163-9BC2-84270D0D2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C87B7D-194C-5F6D-42B0-5A1D2D97C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75AC3-20E0-5E0C-7307-41DD9E9B6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BD05-CE0F-4259-8101-F342180273F5}" type="datetimeFigureOut">
              <a:rPr lang="tr-TR" smtClean="0"/>
              <a:t>13.10.2023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0599F-5F9A-4FA2-9F93-EE67252C9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4A343-0020-2AEA-26E5-F15B57618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1FB3C-B94D-4FAF-B27F-0558578BB9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6539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02658-C71E-5EE7-0E2A-DD2F6DA25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1199FB-C341-0422-B247-2B518548A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6EA4B-89ED-663B-68CC-A718F93BF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BD05-CE0F-4259-8101-F342180273F5}" type="datetimeFigureOut">
              <a:rPr lang="tr-TR" smtClean="0"/>
              <a:t>13.10.2023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2421D-83C2-9F25-C58E-225557C2A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120FE-A8B2-69F0-A7B5-038F7140D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1FB3C-B94D-4FAF-B27F-0558578BB9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04806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22A0E8-5C5A-CFBB-7B19-C8CDF77DBA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6752E0-9B8A-5E0B-7AC4-0823DAAC4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7508D-D96F-6F00-9F73-3998EAA02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BD05-CE0F-4259-8101-F342180273F5}" type="datetimeFigureOut">
              <a:rPr lang="tr-TR" smtClean="0"/>
              <a:t>13.10.2023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312EB-206D-62B2-066D-378527133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0CB74-8806-F331-6447-7AE283769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1FB3C-B94D-4FAF-B27F-0558578BB9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04973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95C76-D4CB-7E17-0509-E06AE2638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BF213-A937-2134-8332-0E3CFB730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2A0A2-C7BE-EB4F-CC93-B5F0E8BE1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BD05-CE0F-4259-8101-F342180273F5}" type="datetimeFigureOut">
              <a:rPr lang="tr-TR" smtClean="0"/>
              <a:t>13.10.2023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E681C-D177-1370-8329-A12A82228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8070C-04C5-6D7C-012C-84A456441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1FB3C-B94D-4FAF-B27F-0558578BB9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4048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9BFA5-AC8C-1264-FD4A-DE34DA413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3F775-DB51-612C-7B1D-1CA272F24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4F8A8-8C69-BF78-2180-2843B8FE2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BD05-CE0F-4259-8101-F342180273F5}" type="datetimeFigureOut">
              <a:rPr lang="tr-TR" smtClean="0"/>
              <a:t>13.10.2023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1630B-B827-2B50-572B-5AC0E4670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1A83C-6E7D-C794-CE9C-241D5E6FC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1FB3C-B94D-4FAF-B27F-0558578BB9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01249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C9BDE-34A8-ACC2-2D3F-432048B79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BAA94-B3EB-E80C-8DDC-4613D68D70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A9644F-DB7A-157E-E7B5-CD286BCAE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9C445-9E8C-6E75-F7CC-2F070CA13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BD05-CE0F-4259-8101-F342180273F5}" type="datetimeFigureOut">
              <a:rPr lang="tr-TR" smtClean="0"/>
              <a:t>13.10.2023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6E22F3-8738-9993-FE28-570546CD8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420190-581D-2D6B-3E65-0C03C04C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1FB3C-B94D-4FAF-B27F-0558578BB9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9518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1C767-7DBC-C0E3-E6CB-17CB49B94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11733-3CC8-C371-FD09-1FE895E6C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7A0C0D-34D5-5090-991E-F9A4ECDDE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ED3244-C955-A550-B23A-0DA5CC9C55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E6975F-2ECA-B54D-B02F-A1E1729CE1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21498D-396D-79E8-B310-BC34C5B48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BD05-CE0F-4259-8101-F342180273F5}" type="datetimeFigureOut">
              <a:rPr lang="tr-TR" smtClean="0"/>
              <a:t>13.10.2023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3EA195-A512-0257-6F57-713F71135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B85E57-7D6F-9A0B-8ADF-08F21E8DB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1FB3C-B94D-4FAF-B27F-0558578BB9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75581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0138-20B4-1055-CF81-8E341EDE6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B10C6D-12A0-6437-5DA5-DB34BD514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BD05-CE0F-4259-8101-F342180273F5}" type="datetimeFigureOut">
              <a:rPr lang="tr-TR" smtClean="0"/>
              <a:t>13.10.2023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C08DE6-E2E1-0349-1198-D9B0D748C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86F2D0-1560-C443-949E-285B17110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1FB3C-B94D-4FAF-B27F-0558578BB9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6896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AD6765-E97B-6CB2-25C8-8F2A1A21E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BD05-CE0F-4259-8101-F342180273F5}" type="datetimeFigureOut">
              <a:rPr lang="tr-TR" smtClean="0"/>
              <a:t>13.10.2023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092120-3947-E1B0-DE8D-50A7BE33B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653360-E0A5-E520-AB74-8DD477806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1FB3C-B94D-4FAF-B27F-0558578BB9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95760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2F3B7-CE89-B1EF-BA07-34520C8D6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FF116-B00A-72D9-D315-74A716ABA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C3BF41-8135-10C1-11E0-E907BEB04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4FEC6-94B7-F330-EBFB-837018088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BD05-CE0F-4259-8101-F342180273F5}" type="datetimeFigureOut">
              <a:rPr lang="tr-TR" smtClean="0"/>
              <a:t>13.10.2023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C538E-4A08-B467-16C7-A6669A8A2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CAACF-40F8-6746-68CD-F261092C5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1FB3C-B94D-4FAF-B27F-0558578BB9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37908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7F979-B974-85B6-AB46-86C2F22FC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08078-DA86-520C-F75F-DAF409E27B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B231D8-87FF-E205-B130-2FB0F55D4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294CA1-5256-9ABC-945D-C7A44A664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BD05-CE0F-4259-8101-F342180273F5}" type="datetimeFigureOut">
              <a:rPr lang="tr-TR" smtClean="0"/>
              <a:t>13.10.2023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08A0BA-0BC1-270B-D605-6466F40D6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468684-0075-2118-C64E-FD2423D0D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1FB3C-B94D-4FAF-B27F-0558578BB9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0174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0171AE-CD7B-1107-8C88-F3B4AA0B0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12D37-BBBB-E080-D041-E5A34CA94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79424-619C-2F99-781A-B34CF31829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4BD05-CE0F-4259-8101-F342180273F5}" type="datetimeFigureOut">
              <a:rPr lang="tr-TR" smtClean="0"/>
              <a:t>13.10.2023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DF75A-39D2-3DB9-ADB0-BB69A535DE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26AC9-A803-58BE-2F77-9510E63510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1FB3C-B94D-4FAF-B27F-0558578BB9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4252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947042-94D4-9C30-AC9D-913709F3591D}"/>
              </a:ext>
            </a:extLst>
          </p:cNvPr>
          <p:cNvSpPr txBox="1"/>
          <p:nvPr/>
        </p:nvSpPr>
        <p:spPr>
          <a:xfrm>
            <a:off x="358219" y="4646390"/>
            <a:ext cx="11198086" cy="1794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b="1" kern="1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Challenge 1: AI-Driven Literature Search in Molecular Biology and Pharmacology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8600" b="1" kern="12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900" b="1" kern="1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Team</a:t>
            </a:r>
            <a:r>
              <a:rPr lang="en-US" sz="29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</a:t>
            </a:r>
            <a:r>
              <a:rPr lang="en-US" sz="2900" b="1" kern="1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2 </a:t>
            </a:r>
            <a:r>
              <a:rPr lang="en-GB" sz="3200" b="1" i="0" dirty="0">
                <a:solidFill>
                  <a:srgbClr val="040C28"/>
                </a:solidFill>
                <a:effectLst/>
                <a:latin typeface="Google Sans"/>
              </a:rPr>
              <a:t>&amp; 3</a:t>
            </a:r>
            <a:endParaRPr lang="en-US" sz="2900" b="1" kern="12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logo of a company&#10;&#10;Description automatically generated">
            <a:extLst>
              <a:ext uri="{FF2B5EF4-FFF2-40B4-BE49-F238E27FC236}">
                <a16:creationId xmlns:a16="http://schemas.microsoft.com/office/drawing/2014/main" id="{07B58E76-CFBE-06CF-132D-2F7F01858B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596" y="1930596"/>
            <a:ext cx="3217333" cy="104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890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A50851-E9DB-9E54-BEE4-50824F8BB7C9}"/>
              </a:ext>
            </a:extLst>
          </p:cNvPr>
          <p:cNvSpPr txBox="1"/>
          <p:nvPr/>
        </p:nvSpPr>
        <p:spPr>
          <a:xfrm>
            <a:off x="298174" y="357810"/>
            <a:ext cx="11595652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3: Fine-Tuning</a:t>
            </a:r>
          </a:p>
          <a:p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GB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Fine-Tuning GPT-2:</a:t>
            </a:r>
          </a:p>
          <a:p>
            <a:pPr algn="l"/>
            <a:endParaRPr lang="en-GB" sz="2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Defined the training arguments, such as output directory, batch size, training steps, and learning rate.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2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Created a </a:t>
            </a:r>
            <a:r>
              <a:rPr lang="en-GB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TextDataset</a:t>
            </a:r>
            <a:r>
              <a:rPr lang="en-GB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a </a:t>
            </a:r>
            <a:r>
              <a:rPr lang="en-GB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DataCollatorForLanguageModeling</a:t>
            </a:r>
            <a:r>
              <a:rPr lang="en-GB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2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Initialized a Trainer with the model, training arguments, and datasets.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2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Fine-tuned the GPT-2 model on the already </a:t>
            </a:r>
            <a:r>
              <a:rPr lang="en-GB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preprocessed</a:t>
            </a:r>
            <a:r>
              <a:rPr lang="en-GB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85236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74BA821-D07F-B680-EAEB-FAE96A897F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71" b="-1"/>
          <a:stretch/>
        </p:blipFill>
        <p:spPr>
          <a:xfrm>
            <a:off x="261267" y="147571"/>
            <a:ext cx="11669466" cy="656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04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6B205E-157F-3057-71E9-C1D097659928}"/>
              </a:ext>
            </a:extLst>
          </p:cNvPr>
          <p:cNvSpPr txBox="1"/>
          <p:nvPr/>
        </p:nvSpPr>
        <p:spPr>
          <a:xfrm>
            <a:off x="298174" y="357810"/>
            <a:ext cx="115956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4: Evaluation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/>
          </a:p>
          <a:p>
            <a:endParaRPr lang="tr-T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22A680-7277-3028-C0FA-C4F2DB3E59B1}"/>
              </a:ext>
            </a:extLst>
          </p:cNvPr>
          <p:cNvSpPr txBox="1"/>
          <p:nvPr/>
        </p:nvSpPr>
        <p:spPr>
          <a:xfrm>
            <a:off x="406399" y="1576364"/>
            <a:ext cx="1120502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Loaded 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the fine-tuned GPT-2 model and tokenizer.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Define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an input text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as an example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Tokenize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the input text and create an attention mask.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Generate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text using the fine-tuned model based on the input prompt.</a:t>
            </a:r>
          </a:p>
        </p:txBody>
      </p:sp>
    </p:spTree>
    <p:extLst>
      <p:ext uri="{BB962C8B-B14F-4D97-AF65-F5344CB8AC3E}">
        <p14:creationId xmlns:p14="http://schemas.microsoft.com/office/powerpoint/2010/main" val="1167417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omputer screen shot of a black screen&#10;&#10;Description automatically generated">
            <a:extLst>
              <a:ext uri="{FF2B5EF4-FFF2-40B4-BE49-F238E27FC236}">
                <a16:creationId xmlns:a16="http://schemas.microsoft.com/office/drawing/2014/main" id="{3DE168EA-D6D9-AECD-2A6E-703CBD76EE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8498"/>
            <a:ext cx="12192000" cy="456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327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44502C-C9A2-1CFF-8B15-0B4462D26664}"/>
              </a:ext>
            </a:extLst>
          </p:cNvPr>
          <p:cNvSpPr txBox="1"/>
          <p:nvPr/>
        </p:nvSpPr>
        <p:spPr>
          <a:xfrm>
            <a:off x="384313" y="728870"/>
            <a:ext cx="1159565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  <a:p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1- Collecting data from the literature</a:t>
            </a:r>
          </a:p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2- Selection of pre-trained model</a:t>
            </a:r>
          </a:p>
          <a:p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3- Fine-Tuning</a:t>
            </a:r>
          </a:p>
          <a:p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4- Evaluation</a:t>
            </a:r>
            <a:endParaRPr lang="tr-T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35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72E9FF-6E0F-2AE9-B71B-8DA064D0F216}"/>
              </a:ext>
            </a:extLst>
          </p:cNvPr>
          <p:cNvSpPr txBox="1"/>
          <p:nvPr/>
        </p:nvSpPr>
        <p:spPr>
          <a:xfrm>
            <a:off x="298174" y="357810"/>
            <a:ext cx="11595652" cy="494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Step1: Collecting data</a:t>
            </a:r>
          </a:p>
          <a:p>
            <a:endParaRPr lang="en-GB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ts val="2400"/>
            </a:pPr>
            <a:r>
              <a:rPr lang="en-US" sz="2800" b="1" kern="0" dirty="0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Collecting AOP and MIE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ts val="2400"/>
            </a:pPr>
            <a:endParaRPr lang="en-US" sz="2800" b="1" kern="0" dirty="0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Clr>
                <a:srgbClr val="000000"/>
              </a:buClr>
              <a:buSzPts val="2400"/>
            </a:pPr>
            <a:r>
              <a:rPr lang="en-US" sz="28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1- Derive the IUPAC name of compound from PubMed</a:t>
            </a:r>
          </a:p>
          <a:p>
            <a:pPr lvl="0">
              <a:buClr>
                <a:srgbClr val="000000"/>
              </a:buClr>
              <a:buSzPts val="2400"/>
            </a:pPr>
            <a:endParaRPr lang="en-US" sz="28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Clr>
                <a:srgbClr val="000000"/>
              </a:buClr>
              <a:buSzPts val="2400"/>
            </a:pPr>
            <a:r>
              <a:rPr lang="en-US" sz="28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2- Run IUPAC name on </a:t>
            </a:r>
            <a:r>
              <a:rPr lang="en-US" sz="2800" b="1" i="1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aopkb.oecd.org</a:t>
            </a:r>
            <a:r>
              <a:rPr lang="en-US" sz="2800" i="1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get AOP</a:t>
            </a:r>
          </a:p>
          <a:p>
            <a:pPr lvl="0">
              <a:buClr>
                <a:srgbClr val="000000"/>
              </a:buClr>
              <a:buSzPts val="2400"/>
            </a:pPr>
            <a:endParaRPr lang="en-US" sz="28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Clr>
                <a:srgbClr val="000000"/>
              </a:buClr>
              <a:buSzPts val="2400"/>
            </a:pPr>
            <a:r>
              <a:rPr lang="en-US" sz="28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3- Run AOP on </a:t>
            </a:r>
            <a:r>
              <a:rPr lang="en-US" sz="2800" b="1" i="1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aopwiki.org </a:t>
            </a:r>
            <a:r>
              <a:rPr lang="en-US" sz="28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get MIE</a:t>
            </a:r>
            <a:endParaRPr lang="en-US" sz="2800" kern="0" dirty="0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GB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25254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3;p16"/>
          <p:cNvSpPr txBox="1"/>
          <p:nvPr/>
        </p:nvSpPr>
        <p:spPr>
          <a:xfrm>
            <a:off x="707495" y="298390"/>
            <a:ext cx="2307600" cy="81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GB" sz="3200" b="1" kern="0" dirty="0">
                <a:solidFill>
                  <a:srgbClr val="4472C4"/>
                </a:solidFill>
                <a:latin typeface="Arial"/>
                <a:cs typeface="Arial"/>
                <a:sym typeface="Arial"/>
              </a:rPr>
              <a:t>Example</a:t>
            </a:r>
            <a:endParaRPr sz="3200" b="1" kern="0" dirty="0">
              <a:solidFill>
                <a:srgbClr val="4472C4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867" y="1109710"/>
            <a:ext cx="7428571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981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4DC002-7F79-AF8B-A1C9-D75616C1E14E}"/>
              </a:ext>
            </a:extLst>
          </p:cNvPr>
          <p:cNvSpPr txBox="1"/>
          <p:nvPr/>
        </p:nvSpPr>
        <p:spPr>
          <a:xfrm>
            <a:off x="298174" y="894837"/>
            <a:ext cx="1159565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323850">
              <a:buClr>
                <a:srgbClr val="000000"/>
              </a:buClr>
              <a:buSzPts val="3000"/>
              <a:buFont typeface="Arial"/>
              <a:buChar char="•"/>
            </a:pPr>
            <a:r>
              <a:rPr lang="en-US" sz="28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PubMed Database</a:t>
            </a:r>
          </a:p>
          <a:p>
            <a:pPr marL="457200" lvl="0">
              <a:buClr>
                <a:srgbClr val="000000"/>
              </a:buClr>
            </a:pPr>
            <a:endParaRPr lang="en-US" sz="28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285750" lvl="0" indent="-323850">
              <a:buClr>
                <a:srgbClr val="000000"/>
              </a:buClr>
              <a:buSzPts val="3000"/>
              <a:buFont typeface="Arial"/>
              <a:buChar char="•"/>
            </a:pPr>
            <a:r>
              <a:rPr lang="en-US" sz="28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Retrieve articles with keywords such as: ‘compound name’ AND ’molecular target’ OR ‘compound name’ AND ‘protein binding’</a:t>
            </a:r>
          </a:p>
          <a:p>
            <a:pPr marL="457200" lvl="0">
              <a:buClr>
                <a:srgbClr val="000000"/>
              </a:buClr>
            </a:pPr>
            <a:endParaRPr lang="en-US" sz="28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285750" lvl="0" indent="-323850">
              <a:buClr>
                <a:srgbClr val="000000"/>
              </a:buClr>
              <a:buSzPts val="3000"/>
              <a:buFont typeface="Arial"/>
              <a:buChar char="•"/>
            </a:pPr>
            <a:r>
              <a:rPr lang="en-US" sz="28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abstract of the selected articles, we used </a:t>
            </a:r>
            <a:r>
              <a:rPr lang="en-US" sz="2800" kern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ChatGPT</a:t>
            </a:r>
            <a:r>
              <a:rPr lang="en-US" sz="28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understand the mode of interaction with targets</a:t>
            </a:r>
          </a:p>
          <a:p>
            <a:pPr marL="457200" lvl="0">
              <a:buClr>
                <a:srgbClr val="000000"/>
              </a:buClr>
            </a:pPr>
            <a:endParaRPr lang="en-US" sz="28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285750" lvl="0" indent="-323850">
              <a:buClr>
                <a:srgbClr val="000000"/>
              </a:buClr>
              <a:buSzPts val="3000"/>
              <a:buFont typeface="Arial"/>
              <a:buChar char="•"/>
            </a:pPr>
            <a:r>
              <a:rPr lang="en-US" sz="28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Excel file was generated, and data were included</a:t>
            </a:r>
          </a:p>
          <a:p>
            <a:pPr marL="457200" lvl="0">
              <a:buClr>
                <a:srgbClr val="000000"/>
              </a:buClr>
            </a:pPr>
            <a:endParaRPr lang="en-US" sz="2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02022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/>
        </p:nvSpPr>
        <p:spPr>
          <a:xfrm>
            <a:off x="298175" y="357803"/>
            <a:ext cx="11595600" cy="11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 b="1">
                <a:solidFill>
                  <a:schemeClr val="accent1"/>
                </a:solidFill>
              </a:rPr>
              <a:t>Example</a:t>
            </a:r>
            <a:endParaRPr sz="3100" b="1">
              <a:solidFill>
                <a:schemeClr val="accen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18" descr="A screenshot of a compute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8174" y="1138621"/>
            <a:ext cx="11487311" cy="45807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0919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4DC002-7F79-AF8B-A1C9-D75616C1E14E}"/>
              </a:ext>
            </a:extLst>
          </p:cNvPr>
          <p:cNvSpPr txBox="1"/>
          <p:nvPr/>
        </p:nvSpPr>
        <p:spPr>
          <a:xfrm>
            <a:off x="298174" y="357810"/>
            <a:ext cx="11595652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2: Selection of pre-trained model and tokenization</a:t>
            </a:r>
          </a:p>
          <a:p>
            <a:endParaRPr lang="en-GB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Task description: Text generation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Recommended model is GPT2 from Hugging face transformers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Size 1024 token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19972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4DC002-7F79-AF8B-A1C9-D75616C1E14E}"/>
              </a:ext>
            </a:extLst>
          </p:cNvPr>
          <p:cNvSpPr txBox="1"/>
          <p:nvPr/>
        </p:nvSpPr>
        <p:spPr>
          <a:xfrm>
            <a:off x="298174" y="357810"/>
            <a:ext cx="11595652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2: Selection of pre-trained model and tokenization</a:t>
            </a:r>
          </a:p>
          <a:p>
            <a:endParaRPr lang="en-GB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Environment preparation :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(Anaconda,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, Hugging face transformers installation)</a:t>
            </a:r>
            <a:endParaRPr lang="tr-T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Data Preprocessing: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Loaded the pre-trained GPT-2 model and tokenizer.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Imported the CSV file (dataset) and extracted the required columns.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Tokenized the input and output text.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Settled a specific maximum sequence length.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Added padding tokens to sequences that are shorter than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max_seq_length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Saved the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preprocessed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data to a text file.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36237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4DC002-7F79-AF8B-A1C9-D75616C1E14E}"/>
              </a:ext>
            </a:extLst>
          </p:cNvPr>
          <p:cNvSpPr txBox="1"/>
          <p:nvPr/>
        </p:nvSpPr>
        <p:spPr>
          <a:xfrm>
            <a:off x="298174" y="357810"/>
            <a:ext cx="1159565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Steps:</a:t>
            </a:r>
          </a:p>
          <a:p>
            <a:endParaRPr lang="en-GB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/>
          </a:p>
          <a:p>
            <a:endParaRPr lang="tr-TR" dirty="0"/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31E5008-F46C-09ED-7A68-4632A8E043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951" y="799101"/>
            <a:ext cx="9270849" cy="555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95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342</Words>
  <Application>Microsoft Office PowerPoint</Application>
  <PresentationFormat>Widescreen</PresentationFormat>
  <Paragraphs>80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Google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GHADA TAGORTI</dc:creator>
  <cp:lastModifiedBy>GHADA TAGORTI</cp:lastModifiedBy>
  <cp:revision>17</cp:revision>
  <dcterms:created xsi:type="dcterms:W3CDTF">2023-10-11T14:42:06Z</dcterms:created>
  <dcterms:modified xsi:type="dcterms:W3CDTF">2023-10-13T08:16:27Z</dcterms:modified>
</cp:coreProperties>
</file>