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16005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253218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86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1174296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251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3464541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2924645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276294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317884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C9749-90E9-4316-A64A-35E7786A9660}"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233474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C9749-90E9-4316-A64A-35E7786A9660}" type="datetimeFigureOut">
              <a:rPr lang="en-GB" smtClean="0"/>
              <a:t>10/01/2021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237312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C9749-90E9-4316-A64A-35E7786A9660}" type="datetimeFigureOut">
              <a:rPr lang="en-GB" smtClean="0"/>
              <a:t>10/01/2021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426482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C9749-90E9-4316-A64A-35E7786A9660}" type="datetimeFigureOut">
              <a:rPr lang="en-GB" smtClean="0"/>
              <a:t>10/01/2021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100427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C9749-90E9-4316-A64A-35E7786A9660}" type="datetimeFigureOut">
              <a:rPr lang="en-GB" smtClean="0"/>
              <a:t>10/01/2021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202057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9C9749-90E9-4316-A64A-35E7786A9660}" type="datetimeFigureOut">
              <a:rPr lang="en-GB" smtClean="0"/>
              <a:t>10/01/2021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104050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9C9749-90E9-4316-A64A-35E7786A9660}" type="datetimeFigureOut">
              <a:rPr lang="en-GB" smtClean="0"/>
              <a:t>10/01/2021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DBB9D-17CA-4593-80C6-E8F2BC33232B}" type="slidenum">
              <a:rPr lang="en-GB" smtClean="0"/>
              <a:t>‹#›</a:t>
            </a:fld>
            <a:endParaRPr lang="en-GB"/>
          </a:p>
        </p:txBody>
      </p:sp>
    </p:spTree>
    <p:extLst>
      <p:ext uri="{BB962C8B-B14F-4D97-AF65-F5344CB8AC3E}">
        <p14:creationId xmlns:p14="http://schemas.microsoft.com/office/powerpoint/2010/main" val="291204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9C9749-90E9-4316-A64A-35E7786A9660}" type="datetimeFigureOut">
              <a:rPr lang="en-GB" smtClean="0"/>
              <a:t>10/01/2021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6DBB9D-17CA-4593-80C6-E8F2BC33232B}" type="slidenum">
              <a:rPr lang="en-GB" smtClean="0"/>
              <a:t>‹#›</a:t>
            </a:fld>
            <a:endParaRPr lang="en-GB"/>
          </a:p>
        </p:txBody>
      </p:sp>
    </p:spTree>
    <p:extLst>
      <p:ext uri="{BB962C8B-B14F-4D97-AF65-F5344CB8AC3E}">
        <p14:creationId xmlns:p14="http://schemas.microsoft.com/office/powerpoint/2010/main" val="209177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ity with mountains in the background&#10;&#10;Description automatically generated with medium confidence">
            <a:extLst>
              <a:ext uri="{FF2B5EF4-FFF2-40B4-BE49-F238E27FC236}">
                <a16:creationId xmlns:a16="http://schemas.microsoft.com/office/drawing/2014/main" id="{670219E0-F28E-498F-9873-2AAAE287114F}"/>
              </a:ext>
            </a:extLst>
          </p:cNvPr>
          <p:cNvPicPr>
            <a:picLocks noChangeAspect="1"/>
          </p:cNvPicPr>
          <p:nvPr/>
        </p:nvPicPr>
        <p:blipFill rotWithShape="1">
          <a:blip r:embed="rId2">
            <a:extLst>
              <a:ext uri="{28A0092B-C50C-407E-A947-70E740481C1C}">
                <a14:useLocalDpi xmlns:a14="http://schemas.microsoft.com/office/drawing/2010/main" val="0"/>
              </a:ext>
            </a:extLst>
          </a:blip>
          <a:srcRect l="20213" t="9091" r="12054"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extBox 3">
            <a:extLst>
              <a:ext uri="{FF2B5EF4-FFF2-40B4-BE49-F238E27FC236}">
                <a16:creationId xmlns:a16="http://schemas.microsoft.com/office/drawing/2014/main" id="{21F2555F-22FD-4AAD-89A2-35D32C51942D}"/>
              </a:ext>
            </a:extLst>
          </p:cNvPr>
          <p:cNvSpPr txBox="1"/>
          <p:nvPr/>
        </p:nvSpPr>
        <p:spPr>
          <a:xfrm>
            <a:off x="668867" y="1678666"/>
            <a:ext cx="4088190" cy="236909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1900">
                <a:solidFill>
                  <a:schemeClr val="accent1"/>
                </a:solidFill>
                <a:latin typeface="+mj-lt"/>
                <a:ea typeface="+mj-ea"/>
                <a:cs typeface="+mj-cs"/>
              </a:rPr>
              <a:t>Korean Restaurants in Los Angeles</a:t>
            </a:r>
          </a:p>
          <a:p>
            <a:pPr algn="r">
              <a:lnSpc>
                <a:spcPct val="90000"/>
              </a:lnSpc>
              <a:spcBef>
                <a:spcPct val="0"/>
              </a:spcBef>
              <a:spcAft>
                <a:spcPts val="600"/>
              </a:spcAft>
            </a:pPr>
            <a:r>
              <a:rPr lang="en-US" sz="1900">
                <a:solidFill>
                  <a:schemeClr val="accent1"/>
                </a:solidFill>
                <a:latin typeface="+mj-lt"/>
                <a:ea typeface="+mj-ea"/>
                <a:cs typeface="+mj-cs"/>
              </a:rPr>
              <a:t>An investigation for “Kor That’s Tasty”</a:t>
            </a:r>
          </a:p>
          <a:p>
            <a:pPr algn="r">
              <a:lnSpc>
                <a:spcPct val="90000"/>
              </a:lnSpc>
              <a:spcBef>
                <a:spcPct val="0"/>
              </a:spcBef>
              <a:spcAft>
                <a:spcPts val="600"/>
              </a:spcAft>
            </a:pPr>
            <a:endParaRPr lang="en-US" sz="1900">
              <a:solidFill>
                <a:schemeClr val="accent1"/>
              </a:solidFill>
              <a:latin typeface="+mj-lt"/>
              <a:ea typeface="+mj-ea"/>
              <a:cs typeface="+mj-cs"/>
            </a:endParaRPr>
          </a:p>
          <a:p>
            <a:pPr algn="r">
              <a:lnSpc>
                <a:spcPct val="90000"/>
              </a:lnSpc>
              <a:spcBef>
                <a:spcPct val="0"/>
              </a:spcBef>
              <a:spcAft>
                <a:spcPts val="600"/>
              </a:spcAft>
            </a:pPr>
            <a:r>
              <a:rPr lang="en-US" sz="1900">
                <a:solidFill>
                  <a:schemeClr val="accent1"/>
                </a:solidFill>
                <a:latin typeface="+mj-lt"/>
                <a:ea typeface="+mj-ea"/>
                <a:cs typeface="+mj-cs"/>
              </a:rPr>
              <a:t>Dougie Scott</a:t>
            </a:r>
          </a:p>
          <a:p>
            <a:pPr algn="r">
              <a:lnSpc>
                <a:spcPct val="90000"/>
              </a:lnSpc>
              <a:spcBef>
                <a:spcPct val="0"/>
              </a:spcBef>
              <a:spcAft>
                <a:spcPts val="600"/>
              </a:spcAft>
            </a:pPr>
            <a:r>
              <a:rPr lang="en-US" sz="1900">
                <a:solidFill>
                  <a:schemeClr val="accent1"/>
                </a:solidFill>
                <a:latin typeface="+mj-lt"/>
                <a:ea typeface="+mj-ea"/>
                <a:cs typeface="+mj-cs"/>
              </a:rPr>
              <a:t>10/01/2021</a:t>
            </a:r>
          </a:p>
        </p:txBody>
      </p:sp>
      <p:cxnSp>
        <p:nvCxnSpPr>
          <p:cNvPr id="8" name="Straight Connector 1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240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2123658"/>
          </a:xfrm>
          <a:prstGeom prst="rect">
            <a:avLst/>
          </a:prstGeom>
          <a:noFill/>
        </p:spPr>
        <p:txBody>
          <a:bodyPr wrap="square" rtlCol="0">
            <a:spAutoFit/>
          </a:bodyPr>
          <a:lstStyle/>
          <a:p>
            <a:pPr algn="ctr"/>
            <a:r>
              <a:rPr lang="en-GB" sz="2400">
                <a:solidFill>
                  <a:srgbClr val="FF0000"/>
                </a:solidFill>
              </a:rPr>
              <a:t>Conclusion</a:t>
            </a:r>
          </a:p>
          <a:p>
            <a:pPr algn="ctr"/>
            <a:endParaRPr lang="en-GB"/>
          </a:p>
          <a:p>
            <a:pPr marL="285750" indent="-285750">
              <a:buFont typeface="Arial" panose="020B0604020202020204" pitchFamily="34" charset="0"/>
              <a:buChar char="•"/>
            </a:pPr>
            <a:r>
              <a:rPr lang="en-GB"/>
              <a:t>We recommend our client prioritise these most Desirable Districts.</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We counsel that our client should use their own domain expertise to further refine the choice. This investigation considers only some of the critical factors in determining Restaurant placement.</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28496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4339650"/>
          </a:xfrm>
          <a:prstGeom prst="rect">
            <a:avLst/>
          </a:prstGeom>
          <a:noFill/>
        </p:spPr>
        <p:txBody>
          <a:bodyPr wrap="square" rtlCol="0">
            <a:spAutoFit/>
          </a:bodyPr>
          <a:lstStyle/>
          <a:p>
            <a:pPr algn="ctr"/>
            <a:r>
              <a:rPr lang="en-GB" sz="2400">
                <a:solidFill>
                  <a:srgbClr val="FF0000"/>
                </a:solidFill>
              </a:rPr>
              <a:t>Background</a:t>
            </a:r>
          </a:p>
          <a:p>
            <a:pPr algn="ctr"/>
            <a:endParaRPr lang="en-GB"/>
          </a:p>
          <a:p>
            <a:pPr marL="285750" indent="-285750">
              <a:buFont typeface="Arial" panose="020B0604020202020204" pitchFamily="34" charset="0"/>
              <a:buChar char="•"/>
            </a:pPr>
            <a:r>
              <a:rPr lang="en-GB"/>
              <a:t>Our client is an operator of a chain of Korean Restaurants.</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They are not yet active in the USA, but are considering expansion. Los Angeles is their first city of choice.</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They have requested an initial analysis of Los Angeles to identify suitable Districts, based on 3 criteria:</a:t>
            </a:r>
          </a:p>
          <a:p>
            <a:r>
              <a:rPr lang="en-GB"/>
              <a:t>	1. A good local population</a:t>
            </a:r>
          </a:p>
          <a:p>
            <a:r>
              <a:rPr lang="en-GB"/>
              <a:t>	2. Little/no competition from nearby Korean Restaurants</a:t>
            </a:r>
          </a:p>
          <a:p>
            <a:r>
              <a:rPr lang="en-GB"/>
              <a:t>	3. A good level of nearby non-Restaurant Amenities</a:t>
            </a:r>
          </a:p>
          <a:p>
            <a:endParaRPr lang="en-GB"/>
          </a:p>
          <a:p>
            <a:pPr marL="285750" indent="-285750">
              <a:buFont typeface="Arial" panose="020B0604020202020204" pitchFamily="34" charset="0"/>
              <a:buChar char="•"/>
            </a:pPr>
            <a:r>
              <a:rPr lang="en-GB"/>
              <a:t>The deliverable for our client will be the most suitable Districts, grouped into segments that provide them with shortlists for further investigation. Additionally, visualisations of the Los Angeles area are desired.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93577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4616648"/>
          </a:xfrm>
          <a:prstGeom prst="rect">
            <a:avLst/>
          </a:prstGeom>
          <a:noFill/>
        </p:spPr>
        <p:txBody>
          <a:bodyPr wrap="square" rtlCol="0">
            <a:spAutoFit/>
          </a:bodyPr>
          <a:lstStyle/>
          <a:p>
            <a:pPr algn="ctr"/>
            <a:r>
              <a:rPr lang="en-GB" sz="2400">
                <a:solidFill>
                  <a:srgbClr val="FF0000"/>
                </a:solidFill>
              </a:rPr>
              <a:t>Data Acquisition</a:t>
            </a:r>
          </a:p>
          <a:p>
            <a:pPr algn="ctr"/>
            <a:endParaRPr lang="en-GB"/>
          </a:p>
          <a:p>
            <a:r>
              <a:rPr lang="en-GB">
                <a:solidFill>
                  <a:srgbClr val="0070C0"/>
                </a:solidFill>
              </a:rPr>
              <a:t>Los Angeles geography/demographics</a:t>
            </a:r>
          </a:p>
          <a:p>
            <a:endParaRPr lang="en-GB">
              <a:solidFill>
                <a:srgbClr val="0070C0"/>
              </a:solidFill>
            </a:endParaRPr>
          </a:p>
          <a:p>
            <a:pPr marL="285750" indent="-285750">
              <a:buFont typeface="Arial" panose="020B0604020202020204" pitchFamily="34" charset="0"/>
              <a:buChar char="•"/>
            </a:pPr>
            <a:r>
              <a:rPr lang="en-GB"/>
              <a:t>A list of Los Angeles Districts, Zip Codes and Population counts from the 2010 census, obtained from the LA Almanac website. A total of 104 Districts in the Los Angeles area were considered.</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The location data (Latitude and Longitude) for each Los Angeles Zip Code, obtained from Opendatasoft’s website.</a:t>
            </a:r>
          </a:p>
          <a:p>
            <a:pPr marL="285750" indent="-285750">
              <a:buFont typeface="Arial" panose="020B0604020202020204" pitchFamily="34" charset="0"/>
              <a:buChar char="•"/>
            </a:pPr>
            <a:endParaRPr lang="en-GB"/>
          </a:p>
          <a:p>
            <a:r>
              <a:rPr lang="en-GB">
                <a:solidFill>
                  <a:srgbClr val="0070C0"/>
                </a:solidFill>
              </a:rPr>
              <a:t>Los Angeles venue information</a:t>
            </a:r>
          </a:p>
          <a:p>
            <a:endParaRPr lang="en-GB">
              <a:solidFill>
                <a:srgbClr val="0070C0"/>
              </a:solidFill>
            </a:endParaRPr>
          </a:p>
          <a:p>
            <a:pPr marL="285750" indent="-285750">
              <a:buFont typeface="Arial" panose="020B0604020202020204" pitchFamily="34" charset="0"/>
              <a:buChar char="•"/>
            </a:pPr>
            <a:r>
              <a:rPr lang="en-GB"/>
              <a:t>From FourSquare, a full listing of venues in Los Angeles was found, each one related back to the specific District in which it resides. This venue data included Restaurants and other, Non-Restaurant Amenities. More than 1,500 individual Amenities were considered.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69592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1107996"/>
          </a:xfrm>
          <a:prstGeom prst="rect">
            <a:avLst/>
          </a:prstGeom>
          <a:noFill/>
        </p:spPr>
        <p:txBody>
          <a:bodyPr wrap="square" rtlCol="0">
            <a:spAutoFit/>
          </a:bodyPr>
          <a:lstStyle/>
          <a:p>
            <a:pPr algn="ctr"/>
            <a:r>
              <a:rPr lang="en-GB" sz="2400" dirty="0">
                <a:solidFill>
                  <a:srgbClr val="FF0000"/>
                </a:solidFill>
              </a:rPr>
              <a:t>Los Angeles Neighbourhoods</a:t>
            </a:r>
          </a:p>
          <a:p>
            <a:pPr algn="ctr"/>
            <a:endParaRPr lang="en-GB" sz="2400" dirty="0">
              <a:solidFill>
                <a:srgbClr val="FF0000"/>
              </a:solidFill>
            </a:endParaRPr>
          </a:p>
          <a:p>
            <a:pPr algn="ctr"/>
            <a:r>
              <a:rPr lang="en-GB" dirty="0"/>
              <a:t>Geographic model of Los Angeles, showing the Districts considered, and their locations in Los Angeles</a:t>
            </a:r>
          </a:p>
        </p:txBody>
      </p:sp>
      <p:pic>
        <p:nvPicPr>
          <p:cNvPr id="3" name="Picture 2">
            <a:extLst>
              <a:ext uri="{FF2B5EF4-FFF2-40B4-BE49-F238E27FC236}">
                <a16:creationId xmlns:a16="http://schemas.microsoft.com/office/drawing/2014/main" id="{220C4D86-CE49-4178-9092-3FF28F995550}"/>
              </a:ext>
            </a:extLst>
          </p:cNvPr>
          <p:cNvPicPr/>
          <p:nvPr/>
        </p:nvPicPr>
        <p:blipFill>
          <a:blip r:embed="rId2"/>
          <a:stretch>
            <a:fillRect/>
          </a:stretch>
        </p:blipFill>
        <p:spPr>
          <a:xfrm>
            <a:off x="3924235" y="1866123"/>
            <a:ext cx="4343530" cy="4171620"/>
          </a:xfrm>
          <a:prstGeom prst="rect">
            <a:avLst/>
          </a:prstGeom>
        </p:spPr>
      </p:pic>
    </p:spTree>
    <p:extLst>
      <p:ext uri="{BB962C8B-B14F-4D97-AF65-F5344CB8AC3E}">
        <p14:creationId xmlns:p14="http://schemas.microsoft.com/office/powerpoint/2010/main" val="114923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1661993"/>
          </a:xfrm>
          <a:prstGeom prst="rect">
            <a:avLst/>
          </a:prstGeom>
          <a:noFill/>
        </p:spPr>
        <p:txBody>
          <a:bodyPr wrap="square" rtlCol="0">
            <a:spAutoFit/>
          </a:bodyPr>
          <a:lstStyle/>
          <a:p>
            <a:pPr algn="ctr"/>
            <a:r>
              <a:rPr lang="en-GB" sz="2400" dirty="0">
                <a:solidFill>
                  <a:srgbClr val="FF0000"/>
                </a:solidFill>
              </a:rPr>
              <a:t>Los Angeles Korean Restaurants</a:t>
            </a:r>
          </a:p>
          <a:p>
            <a:pPr algn="ctr"/>
            <a:endParaRPr lang="en-GB" sz="2400" dirty="0">
              <a:solidFill>
                <a:srgbClr val="FF0000"/>
              </a:solidFill>
            </a:endParaRPr>
          </a:p>
          <a:p>
            <a:pPr marL="285750" indent="-285750">
              <a:buFont typeface="Arial" panose="020B0604020202020204" pitchFamily="34" charset="0"/>
              <a:buChar char="•"/>
            </a:pPr>
            <a:r>
              <a:rPr lang="en-GB" dirty="0"/>
              <a:t>Mapping of existing Korean Restaurants in Los Angeles, with counts of total Restaurants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Note how West-Central Los Angeles is overserved (48), yet other areas of the city are underserved</a:t>
            </a:r>
          </a:p>
        </p:txBody>
      </p:sp>
      <p:pic>
        <p:nvPicPr>
          <p:cNvPr id="5" name="Picture 4">
            <a:extLst>
              <a:ext uri="{FF2B5EF4-FFF2-40B4-BE49-F238E27FC236}">
                <a16:creationId xmlns:a16="http://schemas.microsoft.com/office/drawing/2014/main" id="{B9A1AAA4-91EE-495C-8B5D-FF19A674FCF7}"/>
              </a:ext>
            </a:extLst>
          </p:cNvPr>
          <p:cNvPicPr/>
          <p:nvPr/>
        </p:nvPicPr>
        <p:blipFill>
          <a:blip r:embed="rId2"/>
          <a:stretch>
            <a:fillRect/>
          </a:stretch>
        </p:blipFill>
        <p:spPr>
          <a:xfrm>
            <a:off x="3096021" y="2746173"/>
            <a:ext cx="5731510" cy="2254885"/>
          </a:xfrm>
          <a:prstGeom prst="rect">
            <a:avLst/>
          </a:prstGeom>
        </p:spPr>
      </p:pic>
    </p:spTree>
    <p:extLst>
      <p:ext uri="{BB962C8B-B14F-4D97-AF65-F5344CB8AC3E}">
        <p14:creationId xmlns:p14="http://schemas.microsoft.com/office/powerpoint/2010/main" val="38948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1661993"/>
          </a:xfrm>
          <a:prstGeom prst="rect">
            <a:avLst/>
          </a:prstGeom>
          <a:noFill/>
        </p:spPr>
        <p:txBody>
          <a:bodyPr wrap="square" rtlCol="0">
            <a:spAutoFit/>
          </a:bodyPr>
          <a:lstStyle/>
          <a:p>
            <a:pPr algn="ctr"/>
            <a:r>
              <a:rPr lang="en-GB" sz="2400" dirty="0">
                <a:solidFill>
                  <a:srgbClr val="FF0000"/>
                </a:solidFill>
              </a:rPr>
              <a:t>Los Angeles Non-Restaurant Amenities</a:t>
            </a:r>
          </a:p>
          <a:p>
            <a:pPr algn="ctr"/>
            <a:endParaRPr lang="en-GB" sz="2400" dirty="0">
              <a:solidFill>
                <a:srgbClr val="FF0000"/>
              </a:solidFill>
            </a:endParaRPr>
          </a:p>
          <a:p>
            <a:pPr marL="285750" indent="-285750">
              <a:buFont typeface="Arial" panose="020B0604020202020204" pitchFamily="34" charset="0"/>
              <a:buChar char="•"/>
            </a:pPr>
            <a:r>
              <a:rPr lang="en-GB" dirty="0"/>
              <a:t>Mapping of Non-Restaurant Amenities in Los Angeles, with counts of total Amenities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Central Los Angeles is dense with Amenities, although some outlying Districts show potential</a:t>
            </a:r>
          </a:p>
        </p:txBody>
      </p:sp>
      <p:pic>
        <p:nvPicPr>
          <p:cNvPr id="6" name="Picture 5">
            <a:extLst>
              <a:ext uri="{FF2B5EF4-FFF2-40B4-BE49-F238E27FC236}">
                <a16:creationId xmlns:a16="http://schemas.microsoft.com/office/drawing/2014/main" id="{7041988C-331B-4AC7-8191-D9A4CAF34D9F}"/>
              </a:ext>
            </a:extLst>
          </p:cNvPr>
          <p:cNvPicPr/>
          <p:nvPr/>
        </p:nvPicPr>
        <p:blipFill>
          <a:blip r:embed="rId2"/>
          <a:stretch>
            <a:fillRect/>
          </a:stretch>
        </p:blipFill>
        <p:spPr>
          <a:xfrm>
            <a:off x="3077798" y="2635279"/>
            <a:ext cx="5314950" cy="3181350"/>
          </a:xfrm>
          <a:prstGeom prst="rect">
            <a:avLst/>
          </a:prstGeom>
        </p:spPr>
      </p:pic>
    </p:spTree>
    <p:extLst>
      <p:ext uri="{BB962C8B-B14F-4D97-AF65-F5344CB8AC3E}">
        <p14:creationId xmlns:p14="http://schemas.microsoft.com/office/powerpoint/2010/main" val="232584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3508653"/>
          </a:xfrm>
          <a:prstGeom prst="rect">
            <a:avLst/>
          </a:prstGeom>
          <a:noFill/>
        </p:spPr>
        <p:txBody>
          <a:bodyPr wrap="square" rtlCol="0">
            <a:spAutoFit/>
          </a:bodyPr>
          <a:lstStyle/>
          <a:p>
            <a:pPr algn="ctr"/>
            <a:r>
              <a:rPr lang="en-GB" sz="2400" dirty="0">
                <a:solidFill>
                  <a:srgbClr val="FF0000"/>
                </a:solidFill>
              </a:rPr>
              <a:t>District Scoring</a:t>
            </a:r>
          </a:p>
          <a:p>
            <a:pPr algn="ctr"/>
            <a:endParaRPr lang="en-GB" dirty="0"/>
          </a:p>
          <a:p>
            <a:pPr marL="285750" indent="-285750">
              <a:buFont typeface="Arial" panose="020B0604020202020204" pitchFamily="34" charset="0"/>
              <a:buChar char="•"/>
            </a:pPr>
            <a:r>
              <a:rPr lang="en-GB" dirty="0"/>
              <a:t>A Desirability Score was computed for each District, in order to take account of the 3 variables of interest to our client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Population Density and Amenity Density are directly proportional to Desirability (more is good).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Korean Restaurant Density is inversely proportional to Desirability (more is bad)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Desirability = Population Density * Amenity Density * (1 / (1 + Korean Restaurant Density)</a:t>
            </a:r>
          </a:p>
          <a:p>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97645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1292662"/>
          </a:xfrm>
          <a:prstGeom prst="rect">
            <a:avLst/>
          </a:prstGeom>
          <a:noFill/>
        </p:spPr>
        <p:txBody>
          <a:bodyPr wrap="square" rtlCol="0">
            <a:spAutoFit/>
          </a:bodyPr>
          <a:lstStyle/>
          <a:p>
            <a:pPr algn="ctr"/>
            <a:r>
              <a:rPr lang="en-GB" sz="2400" dirty="0">
                <a:solidFill>
                  <a:srgbClr val="FF0000"/>
                </a:solidFill>
              </a:rPr>
              <a:t>District Segmentation</a:t>
            </a:r>
          </a:p>
          <a:p>
            <a:pPr algn="ctr"/>
            <a:endParaRPr lang="en-GB" dirty="0"/>
          </a:p>
          <a:p>
            <a:pPr marL="285750" indent="-285750">
              <a:buFont typeface="Arial" panose="020B0604020202020204" pitchFamily="34" charset="0"/>
              <a:buChar char="•"/>
            </a:pPr>
            <a:r>
              <a:rPr lang="en-GB" dirty="0"/>
              <a:t>K-means clustering used to provide our client with 5 segments of Districts, in order to focus on most desirable</a:t>
            </a:r>
          </a:p>
        </p:txBody>
      </p:sp>
      <p:pic>
        <p:nvPicPr>
          <p:cNvPr id="3" name="Picture 2">
            <a:extLst>
              <a:ext uri="{FF2B5EF4-FFF2-40B4-BE49-F238E27FC236}">
                <a16:creationId xmlns:a16="http://schemas.microsoft.com/office/drawing/2014/main" id="{2478559D-1F2A-423C-B4E0-3D2B090FC4B1}"/>
              </a:ext>
            </a:extLst>
          </p:cNvPr>
          <p:cNvPicPr/>
          <p:nvPr/>
        </p:nvPicPr>
        <p:blipFill>
          <a:blip r:embed="rId2"/>
          <a:stretch>
            <a:fillRect/>
          </a:stretch>
        </p:blipFill>
        <p:spPr>
          <a:xfrm>
            <a:off x="1206901" y="1802691"/>
            <a:ext cx="4979295" cy="4346182"/>
          </a:xfrm>
          <a:prstGeom prst="rect">
            <a:avLst/>
          </a:prstGeom>
        </p:spPr>
      </p:pic>
      <p:pic>
        <p:nvPicPr>
          <p:cNvPr id="5" name="Picture 4">
            <a:extLst>
              <a:ext uri="{FF2B5EF4-FFF2-40B4-BE49-F238E27FC236}">
                <a16:creationId xmlns:a16="http://schemas.microsoft.com/office/drawing/2014/main" id="{746EE6D9-AA8C-4D27-A49F-4B8F0A56817A}"/>
              </a:ext>
            </a:extLst>
          </p:cNvPr>
          <p:cNvPicPr>
            <a:picLocks noChangeAspect="1"/>
          </p:cNvPicPr>
          <p:nvPr/>
        </p:nvPicPr>
        <p:blipFill>
          <a:blip r:embed="rId3"/>
          <a:stretch>
            <a:fillRect/>
          </a:stretch>
        </p:blipFill>
        <p:spPr>
          <a:xfrm>
            <a:off x="6274837" y="1737279"/>
            <a:ext cx="2590800" cy="1066800"/>
          </a:xfrm>
          <a:prstGeom prst="rect">
            <a:avLst/>
          </a:prstGeom>
        </p:spPr>
      </p:pic>
    </p:spTree>
    <p:extLst>
      <p:ext uri="{BB962C8B-B14F-4D97-AF65-F5344CB8AC3E}">
        <p14:creationId xmlns:p14="http://schemas.microsoft.com/office/powerpoint/2010/main" val="190482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92203D-C442-4420-9F2C-DED0C5D050FD}"/>
              </a:ext>
            </a:extLst>
          </p:cNvPr>
          <p:cNvSpPr txBox="1"/>
          <p:nvPr/>
        </p:nvSpPr>
        <p:spPr>
          <a:xfrm>
            <a:off x="1040235" y="444617"/>
            <a:ext cx="10251347" cy="1015663"/>
          </a:xfrm>
          <a:prstGeom prst="rect">
            <a:avLst/>
          </a:prstGeom>
          <a:noFill/>
        </p:spPr>
        <p:txBody>
          <a:bodyPr wrap="square" rtlCol="0">
            <a:spAutoFit/>
          </a:bodyPr>
          <a:lstStyle/>
          <a:p>
            <a:pPr algn="ctr"/>
            <a:r>
              <a:rPr lang="en-GB" sz="2400" dirty="0">
                <a:solidFill>
                  <a:srgbClr val="FF0000"/>
                </a:solidFill>
              </a:rPr>
              <a:t>Which Districts?</a:t>
            </a:r>
          </a:p>
          <a:p>
            <a:pPr algn="ctr"/>
            <a:endParaRPr lang="en-GB" dirty="0"/>
          </a:p>
          <a:p>
            <a:pPr marL="285750" indent="-285750">
              <a:buFont typeface="Arial" panose="020B0604020202020204" pitchFamily="34" charset="0"/>
              <a:buChar char="•"/>
            </a:pPr>
            <a:r>
              <a:rPr lang="en-GB" dirty="0"/>
              <a:t>Shortlist of most-desirable Districts</a:t>
            </a:r>
          </a:p>
        </p:txBody>
      </p:sp>
      <p:pic>
        <p:nvPicPr>
          <p:cNvPr id="1026" name="Picture 13">
            <a:extLst>
              <a:ext uri="{FF2B5EF4-FFF2-40B4-BE49-F238E27FC236}">
                <a16:creationId xmlns:a16="http://schemas.microsoft.com/office/drawing/2014/main" id="{219CCA5F-600D-4066-8CF2-4E2203889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514" y="2202110"/>
            <a:ext cx="57340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4">
            <a:extLst>
              <a:ext uri="{FF2B5EF4-FFF2-40B4-BE49-F238E27FC236}">
                <a16:creationId xmlns:a16="http://schemas.microsoft.com/office/drawing/2014/main" id="{763366E7-682D-4224-BEEF-55126453A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514" y="3287960"/>
            <a:ext cx="5734050" cy="466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B1028DA2-DE47-44E2-8685-E3F764BA7701}"/>
              </a:ext>
            </a:extLst>
          </p:cNvPr>
          <p:cNvSpPr>
            <a:spLocks noChangeArrowheads="1"/>
          </p:cNvSpPr>
          <p:nvPr/>
        </p:nvSpPr>
        <p:spPr bwMode="auto">
          <a:xfrm>
            <a:off x="1132514" y="17449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High Desirability</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6BA51A2F-4601-4C44-BBE1-9707583A1EBC}"/>
              </a:ext>
            </a:extLst>
          </p:cNvPr>
          <p:cNvSpPr>
            <a:spLocks noChangeArrowheads="1"/>
          </p:cNvSpPr>
          <p:nvPr/>
        </p:nvSpPr>
        <p:spPr bwMode="auto">
          <a:xfrm>
            <a:off x="1132514" y="2659251"/>
            <a:ext cx="147431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Good Desirability</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D7282858-38C5-4BB8-AC29-236FB7B543DA}"/>
              </a:ext>
            </a:extLst>
          </p:cNvPr>
          <p:cNvSpPr>
            <a:spLocks noChangeArrowheads="1"/>
          </p:cNvSpPr>
          <p:nvPr/>
        </p:nvSpPr>
        <p:spPr bwMode="auto">
          <a:xfrm>
            <a:off x="1132514" y="37546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TextBox 9">
            <a:extLst>
              <a:ext uri="{FF2B5EF4-FFF2-40B4-BE49-F238E27FC236}">
                <a16:creationId xmlns:a16="http://schemas.microsoft.com/office/drawing/2014/main" id="{F4BF0C0C-9DD1-4342-A684-8FC88A7AEE56}"/>
              </a:ext>
            </a:extLst>
          </p:cNvPr>
          <p:cNvSpPr txBox="1"/>
          <p:nvPr/>
        </p:nvSpPr>
        <p:spPr>
          <a:xfrm>
            <a:off x="1040234" y="3754685"/>
            <a:ext cx="10251347" cy="2308324"/>
          </a:xfrm>
          <a:prstGeom prst="rect">
            <a:avLst/>
          </a:prstGeom>
          <a:noFill/>
        </p:spPr>
        <p:txBody>
          <a:bodyPr wrap="square" rtlCol="0">
            <a:spAutoFit/>
          </a:bodyPr>
          <a:lstStyle/>
          <a:p>
            <a:pPr algn="ctr"/>
            <a:endParaRPr lang="en-GB" dirty="0"/>
          </a:p>
          <a:p>
            <a:pPr marL="285750" indent="-285750">
              <a:buFont typeface="Arial" panose="020B0604020202020204" pitchFamily="34" charset="0"/>
              <a:buChar char="•"/>
            </a:pPr>
            <a:r>
              <a:rPr lang="en-GB" dirty="0"/>
              <a:t>The best Districts have a dense level of Amenities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best Districts have a total absence of Korean Restaurants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Notice how there are already many Restaurants in these areas, suggesting potential and high footfall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Population is a lesser factor, but nonetheless important</a:t>
            </a:r>
          </a:p>
        </p:txBody>
      </p:sp>
    </p:spTree>
    <p:extLst>
      <p:ext uri="{BB962C8B-B14F-4D97-AF65-F5344CB8AC3E}">
        <p14:creationId xmlns:p14="http://schemas.microsoft.com/office/powerpoint/2010/main" val="21978000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Dougie Scott</dc:creator>
  <cp:lastModifiedBy>Dougie Scott</cp:lastModifiedBy>
  <cp:revision>1</cp:revision>
  <dcterms:created xsi:type="dcterms:W3CDTF">2021-01-10T08:41:46Z</dcterms:created>
  <dcterms:modified xsi:type="dcterms:W3CDTF">2021-01-10T08:42:27Z</dcterms:modified>
</cp:coreProperties>
</file>