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3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E428D-EA90-42CB-ABD8-E9FDA99A54A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5A1A4-6EAC-41FD-8EF1-829FC0A0E7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2671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6B33E-3BC1-4706-ACEB-5D3455FBAC18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52B8B-A335-45DE-814C-C7B4082F5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540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CEBED3-2615-48CC-849C-CA518AC4C818}" type="datetime1">
              <a:rPr lang="fr-FR" smtClean="0"/>
              <a:t>25/03/2022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4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7135-891A-43FD-A5CB-D2A31709E0FA}" type="datetime1">
              <a:rPr lang="fr-FR" smtClean="0"/>
              <a:t>25/03/2022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86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1938D0-6DBC-4406-9302-0AC7A9D4402F}" type="datetime1">
              <a:rPr lang="fr-FR" smtClean="0"/>
              <a:t>25/03/2022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6700-CF94-424F-B55C-08DF204DE3BF}" type="datetime1">
              <a:rPr lang="fr-FR" smtClean="0"/>
              <a:t>25/03/2022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92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3F1DD9-73FA-408D-BD81-16EC01ABC585}" type="datetime1">
              <a:rPr lang="fr-FR" smtClean="0"/>
              <a:t>25/03/2022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94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E634C52-C52C-4D2D-9906-7D682654B502}" type="datetime1">
              <a:rPr lang="fr-FR" smtClean="0"/>
              <a:t>25/03/2022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6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077706-4409-46AF-8100-9B5C737FD7CA}" type="datetime1">
              <a:rPr lang="fr-FR" smtClean="0"/>
              <a:t>25/03/2022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0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163C-9EC9-41E5-A566-723705CAACB6}" type="datetime1">
              <a:rPr lang="fr-FR" smtClean="0"/>
              <a:t>25/03/2022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8E1594-7690-4118-8BD6-2F6347AAE4FD}" type="datetime1">
              <a:rPr lang="fr-FR" smtClean="0"/>
              <a:t>25/03/2022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4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0B02-302B-4FDC-9766-B9AD63AB8C83}" type="datetime1">
              <a:rPr lang="fr-FR" smtClean="0"/>
              <a:t>25/03/2022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43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F70021-E219-4276-B8F4-C9D2A7939A36}" type="datetime1">
              <a:rPr lang="fr-FR" smtClean="0"/>
              <a:t>25/03/2022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7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4A5B-2F38-4336-A4BB-6D0FD6F6B042}" type="datetime1">
              <a:rPr lang="fr-FR" smtClean="0"/>
              <a:t>25/03/2022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01BC-D98C-44C5-81EA-B63B01426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4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14655" y="191285"/>
            <a:ext cx="8679915" cy="1748729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Projet de Maison Intelligente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943310" y="5452664"/>
            <a:ext cx="8673427" cy="1322587"/>
          </a:xfrm>
        </p:spPr>
        <p:txBody>
          <a:bodyPr/>
          <a:lstStyle/>
          <a:p>
            <a:r>
              <a:rPr lang="fr-FR" b="1" u="sng" dirty="0" smtClean="0">
                <a:solidFill>
                  <a:schemeClr val="tx1"/>
                </a:solidFill>
              </a:rPr>
              <a:t>Proposé par: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Mme Amel BOUZEGHOUB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0" y="5011937"/>
            <a:ext cx="8673427" cy="1846063"/>
          </a:xfrm>
          <a:prstGeom prst="rect">
            <a:avLst/>
          </a:prstGeom>
        </p:spPr>
        <p:txBody>
          <a:bodyPr vert="horz" lIns="91440" tIns="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 smtClean="0">
                <a:solidFill>
                  <a:schemeClr val="tx1"/>
                </a:solidFill>
              </a:rPr>
              <a:t>Réalisé par: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ARAB </a:t>
            </a:r>
            <a:r>
              <a:rPr lang="fr-FR" dirty="0" err="1" smtClean="0">
                <a:solidFill>
                  <a:schemeClr val="tx1"/>
                </a:solidFill>
              </a:rPr>
              <a:t>Koussaila</a:t>
            </a:r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BABOU </a:t>
            </a:r>
            <a:r>
              <a:rPr lang="fr-FR" dirty="0" err="1" smtClean="0">
                <a:solidFill>
                  <a:schemeClr val="tx1"/>
                </a:solidFill>
              </a:rPr>
              <a:t>Ghiles</a:t>
            </a:r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GUENANE Toufik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RAHMANI </a:t>
            </a:r>
            <a:r>
              <a:rPr lang="fr-FR" dirty="0" err="1" smtClean="0">
                <a:solidFill>
                  <a:schemeClr val="tx1"/>
                </a:solidFill>
              </a:rPr>
              <a:t>Nadjib</a:t>
            </a:r>
            <a:endParaRPr lang="fr-FR" dirty="0" smtClean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7" y="2133600"/>
            <a:ext cx="7606146" cy="3052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361-F7E3-458E-B8DD-48749390337F}" type="datetime1">
              <a:rPr lang="fr-FR" sz="3200" smtClean="0"/>
              <a:t>25/03/2022</a:t>
            </a:fld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1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121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058" y="1750353"/>
            <a:ext cx="3852825" cy="430139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SparQl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2109" y="803186"/>
            <a:ext cx="7259782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SparQl</a:t>
            </a:r>
            <a:r>
              <a:rPr lang="fr-FR" dirty="0" smtClean="0"/>
              <a:t> </a:t>
            </a:r>
            <a:r>
              <a:rPr lang="fr-FR" dirty="0"/>
              <a:t>est un langage de requête et un protocole qui permet de rechercher, d'ajouter, de modifier ou de supprimer des données RDF disponibles à travers Internet. 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10</a:t>
            </a:fld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89" y="2513397"/>
            <a:ext cx="1816603" cy="1819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9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059" y="2832116"/>
            <a:ext cx="3852825" cy="1190761"/>
          </a:xfrm>
        </p:spPr>
        <p:txBody>
          <a:bodyPr>
            <a:normAutofit fontScale="90000"/>
          </a:bodyPr>
          <a:lstStyle/>
          <a:p>
            <a:r>
              <a:rPr lang="fr-FR" dirty="0"/>
              <a:t>4 –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smtClean="0"/>
              <a:t>Utilisé</a:t>
            </a:r>
            <a:br>
              <a:rPr lang="fr-FR" dirty="0" smtClean="0"/>
            </a:br>
            <a:r>
              <a:rPr lang="fr-FR" dirty="0" smtClean="0"/>
              <a:t>ARUBA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2109" y="803186"/>
            <a:ext cx="7259782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Le choix du «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aruba</a:t>
            </a:r>
            <a:r>
              <a:rPr lang="fr-FR" dirty="0"/>
              <a:t> » </a:t>
            </a:r>
            <a:r>
              <a:rPr lang="fr-FR" dirty="0" smtClean="0"/>
              <a:t>s’est tenu car </a:t>
            </a:r>
            <a:r>
              <a:rPr lang="fr-FR" dirty="0"/>
              <a:t>il nous </a:t>
            </a:r>
            <a:r>
              <a:rPr lang="fr-FR" dirty="0" smtClean="0"/>
              <a:t>fournissait plus </a:t>
            </a:r>
            <a:r>
              <a:rPr lang="fr-FR" dirty="0"/>
              <a:t>d’informations sur les différentes activités </a:t>
            </a:r>
            <a:r>
              <a:rPr lang="fr-FR" dirty="0" smtClean="0"/>
              <a:t>qu’une personne avait et pouvait faire </a:t>
            </a:r>
            <a:r>
              <a:rPr lang="fr-FR" dirty="0"/>
              <a:t>durant son séjour dans la maison intelligente. 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Par </a:t>
            </a:r>
            <a:r>
              <a:rPr lang="fr-FR" dirty="0"/>
              <a:t>exemple, il y’a des moments où elle prépare son repas, des moments où elle s’est couchée et des moments où elle s’est réveillée pour aller à la douche… 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11</a:t>
            </a:fld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2188" y="1408936"/>
            <a:ext cx="4202566" cy="95443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ARUBA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3212" y="3101546"/>
            <a:ext cx="10550770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La figure suivante nous permet de voir 3 activités différente avant que la personne aille se coucher. On constate que la personne s’est déplacé de son lit aux toilettes à </a:t>
            </a:r>
            <a:r>
              <a:rPr lang="fr-FR" b="1" dirty="0"/>
              <a:t>5h 40mins 51.303s, </a:t>
            </a:r>
            <a:r>
              <a:rPr lang="fr-FR" dirty="0"/>
              <a:t>ce mouvement est capté par le capteur M004 qui se trouve dans la chambre à coucher (</a:t>
            </a:r>
            <a:r>
              <a:rPr lang="fr-FR" dirty="0" err="1"/>
              <a:t>bedroom</a:t>
            </a:r>
            <a:r>
              <a:rPr lang="fr-FR" dirty="0"/>
              <a:t> dans la carte de la maison).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12</a:t>
            </a:fld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2188" y="1408936"/>
            <a:ext cx="4202566" cy="95443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11" y="1610749"/>
            <a:ext cx="6861483" cy="3189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984738" y="554997"/>
            <a:ext cx="3750016" cy="636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Extrait du </a:t>
            </a:r>
            <a:r>
              <a:rPr lang="fr-FR" sz="2800" b="1" dirty="0" err="1" smtClean="0">
                <a:solidFill>
                  <a:schemeClr val="accent1"/>
                </a:solidFill>
              </a:rPr>
              <a:t>Dataset</a:t>
            </a:r>
            <a:endParaRPr lang="fr-FR" sz="28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6086" y="6511231"/>
            <a:ext cx="2813539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13</a:t>
            </a:fld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2188" y="1408936"/>
            <a:ext cx="4202566" cy="95443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984738" y="554997"/>
            <a:ext cx="6217920" cy="636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800" b="1" dirty="0">
                <a:solidFill>
                  <a:schemeClr val="accent1"/>
                </a:solidFill>
              </a:rPr>
              <a:t>Le plan de la maison intelligente : </a:t>
            </a:r>
            <a:endParaRPr lang="fr-FR" sz="2800" b="1" dirty="0" smtClean="0">
              <a:solidFill>
                <a:schemeClr val="accent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6" y="1340341"/>
            <a:ext cx="9785453" cy="5102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280650" y="320040"/>
            <a:ext cx="3168748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 err="1" smtClean="0"/>
              <a:t>Kitchen</a:t>
            </a:r>
            <a:r>
              <a:rPr lang="fr-FR" dirty="0" smtClean="0"/>
              <a:t> ; </a:t>
            </a:r>
            <a:endParaRPr lang="fr-FR" dirty="0"/>
          </a:p>
          <a:p>
            <a:r>
              <a:rPr lang="fr-FR" dirty="0" err="1"/>
              <a:t>Dining</a:t>
            </a:r>
            <a:r>
              <a:rPr lang="fr-FR" dirty="0"/>
              <a:t> </a:t>
            </a:r>
            <a:r>
              <a:rPr lang="fr-FR" dirty="0" smtClean="0"/>
              <a:t>; </a:t>
            </a:r>
            <a:endParaRPr lang="fr-FR" dirty="0"/>
          </a:p>
          <a:p>
            <a:r>
              <a:rPr lang="fr-FR" dirty="0"/>
              <a:t>Living </a:t>
            </a:r>
            <a:r>
              <a:rPr lang="fr-FR" dirty="0" smtClean="0"/>
              <a:t>; </a:t>
            </a:r>
            <a:endParaRPr lang="fr-FR" dirty="0"/>
          </a:p>
          <a:p>
            <a:r>
              <a:rPr lang="fr-FR" dirty="0" err="1"/>
              <a:t>Bedrooms</a:t>
            </a:r>
            <a:r>
              <a:rPr lang="fr-FR" dirty="0"/>
              <a:t> </a:t>
            </a:r>
            <a:r>
              <a:rPr lang="fr-FR" dirty="0" smtClean="0"/>
              <a:t>; </a:t>
            </a:r>
            <a:endParaRPr lang="fr-FR" dirty="0"/>
          </a:p>
          <a:p>
            <a:r>
              <a:rPr lang="fr-FR" dirty="0" err="1"/>
              <a:t>Bathrooms</a:t>
            </a:r>
            <a:r>
              <a:rPr lang="fr-FR" dirty="0"/>
              <a:t> </a:t>
            </a:r>
            <a:r>
              <a:rPr lang="fr-FR" dirty="0" smtClean="0"/>
              <a:t>; </a:t>
            </a:r>
            <a:endParaRPr lang="fr-FR" dirty="0"/>
          </a:p>
          <a:p>
            <a:r>
              <a:rPr lang="fr-FR" dirty="0" smtClean="0"/>
              <a:t>Office.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07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059" y="2832116"/>
            <a:ext cx="3852825" cy="1190761"/>
          </a:xfrm>
        </p:spPr>
        <p:txBody>
          <a:bodyPr>
            <a:normAutofit fontScale="90000"/>
          </a:bodyPr>
          <a:lstStyle/>
          <a:p>
            <a:r>
              <a:rPr lang="fr-FR" dirty="0"/>
              <a:t>5 – Conception de l ’Ontologie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2109" y="803186"/>
            <a:ext cx="7259782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La modélisation et la conception des </a:t>
            </a:r>
            <a:r>
              <a:rPr lang="fr-FR" dirty="0"/>
              <a:t>différentes informations sur la maison intelligente contenues dans le jeu de données et la figure qu’on a vu dans la partie </a:t>
            </a:r>
            <a:r>
              <a:rPr lang="fr-FR" dirty="0" smtClean="0"/>
              <a:t>précédente</a:t>
            </a:r>
            <a:r>
              <a:rPr lang="fr-FR" dirty="0"/>
              <a:t> </a:t>
            </a:r>
            <a:r>
              <a:rPr lang="fr-FR" dirty="0" smtClean="0"/>
              <a:t>nous permet de concevoir </a:t>
            </a:r>
            <a:r>
              <a:rPr lang="fr-FR" dirty="0"/>
              <a:t>l’ontologie </a:t>
            </a:r>
            <a:r>
              <a:rPr lang="fr-FR" dirty="0" err="1" smtClean="0"/>
              <a:t>SmartHome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14</a:t>
            </a:fld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2188" y="1408936"/>
            <a:ext cx="4202566" cy="95443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2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6086" y="6511231"/>
            <a:ext cx="2813539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15</a:t>
            </a:fld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2188" y="1408936"/>
            <a:ext cx="4202566" cy="95443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3850679" y="-17194"/>
            <a:ext cx="6217920" cy="636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L’Ontologie </a:t>
            </a:r>
            <a:r>
              <a:rPr lang="fr-FR" sz="2800" b="1" dirty="0" err="1" smtClean="0">
                <a:solidFill>
                  <a:schemeClr val="accent1"/>
                </a:solidFill>
              </a:rPr>
              <a:t>SmartHome</a:t>
            </a:r>
            <a:endParaRPr lang="fr-FR" sz="2800" b="1" dirty="0" smtClean="0">
              <a:solidFill>
                <a:schemeClr val="accent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80650" y="320040"/>
            <a:ext cx="3168748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471" y="640080"/>
            <a:ext cx="6902548" cy="6084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7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6086" y="6511231"/>
            <a:ext cx="2813539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16</a:t>
            </a:fld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2188" y="1408936"/>
            <a:ext cx="4202566" cy="95443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3850679" y="-17194"/>
            <a:ext cx="6217920" cy="636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L’Ontologie </a:t>
            </a:r>
            <a:r>
              <a:rPr lang="fr-FR" sz="2800" b="1" dirty="0" err="1" smtClean="0">
                <a:solidFill>
                  <a:schemeClr val="accent1"/>
                </a:solidFill>
              </a:rPr>
              <a:t>SmartHome</a:t>
            </a:r>
            <a:endParaRPr lang="fr-FR" sz="2800" b="1" dirty="0" smtClean="0">
              <a:solidFill>
                <a:schemeClr val="accent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80650" y="320040"/>
            <a:ext cx="3168748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3783" t="4220" r="15305" b="19810"/>
          <a:stretch/>
        </p:blipFill>
        <p:spPr>
          <a:xfrm>
            <a:off x="1260034" y="1506230"/>
            <a:ext cx="3910819" cy="3798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2210" t="10273" r="8310" b="17492"/>
          <a:stretch/>
        </p:blipFill>
        <p:spPr>
          <a:xfrm>
            <a:off x="6959639" y="1506230"/>
            <a:ext cx="4378570" cy="3798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4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2188" y="2663062"/>
            <a:ext cx="4082015" cy="152886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6 - Actions automatiques et règles </a:t>
            </a:r>
            <a:r>
              <a:rPr lang="fr-FR" b="1" dirty="0" err="1"/>
              <a:t>SparQl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2109" y="803186"/>
            <a:ext cx="7259782" cy="5248622"/>
          </a:xfrm>
        </p:spPr>
        <p:txBody>
          <a:bodyPr/>
          <a:lstStyle/>
          <a:p>
            <a:pPr algn="just"/>
            <a:r>
              <a:rPr lang="fr-FR" dirty="0" smtClean="0"/>
              <a:t>Exécution </a:t>
            </a:r>
            <a:r>
              <a:rPr lang="fr-FR" dirty="0"/>
              <a:t>des règles </a:t>
            </a:r>
            <a:r>
              <a:rPr lang="fr-FR" dirty="0" err="1"/>
              <a:t>SparQl</a:t>
            </a:r>
            <a:r>
              <a:rPr lang="fr-FR" dirty="0"/>
              <a:t> sur notre model OWL.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17</a:t>
            </a:fld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2188" y="1408936"/>
            <a:ext cx="4202566" cy="95443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5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6086" y="6511231"/>
            <a:ext cx="2813539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18</a:t>
            </a:fld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2188" y="1408936"/>
            <a:ext cx="4202566" cy="95443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4216439" y="227924"/>
            <a:ext cx="3591130" cy="636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Règles </a:t>
            </a:r>
            <a:r>
              <a:rPr lang="fr-FR" sz="2800" b="1" dirty="0" err="1" smtClean="0">
                <a:solidFill>
                  <a:schemeClr val="accent1"/>
                </a:solidFill>
              </a:rPr>
              <a:t>SmartHome</a:t>
            </a:r>
            <a:endParaRPr lang="fr-FR" sz="2800" b="1" dirty="0" smtClean="0">
              <a:solidFill>
                <a:schemeClr val="accent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80650" y="320040"/>
            <a:ext cx="3168748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74635" y="85305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Ouvrir le Volet : </a:t>
            </a:r>
            <a:endParaRPr lang="fr-FR" sz="2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0" y="1315367"/>
            <a:ext cx="5086682" cy="2109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Connecteur droit 12"/>
          <p:cNvCxnSpPr/>
          <p:nvPr/>
        </p:nvCxnSpPr>
        <p:spPr>
          <a:xfrm>
            <a:off x="6033053" y="953074"/>
            <a:ext cx="0" cy="56868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16152" y="3542337"/>
            <a:ext cx="11669522" cy="694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78" y="1279543"/>
            <a:ext cx="5313485" cy="2143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6545579" y="807336"/>
            <a:ext cx="411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Eteindre la télévision et la lampe : </a:t>
            </a:r>
            <a:endParaRPr lang="fr-FR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5578" y="3597544"/>
            <a:ext cx="470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Fermer la Gazinière et Ouvrir la Porte : </a:t>
            </a:r>
            <a:endParaRPr lang="fr-FR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7780" y="3692765"/>
            <a:ext cx="294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Allumer le climatiseur : </a:t>
            </a:r>
            <a:endParaRPr lang="fr-FR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35" y="4143030"/>
            <a:ext cx="5050419" cy="2441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578" y="3939167"/>
            <a:ext cx="5440096" cy="2761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8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2188" y="2663062"/>
            <a:ext cx="4082015" cy="1528869"/>
          </a:xfrm>
        </p:spPr>
        <p:txBody>
          <a:bodyPr>
            <a:normAutofit/>
          </a:bodyPr>
          <a:lstStyle/>
          <a:p>
            <a:r>
              <a:rPr lang="fr-FR" b="1" dirty="0"/>
              <a:t>7</a:t>
            </a:r>
            <a:r>
              <a:rPr lang="fr-FR" b="1" dirty="0" smtClean="0"/>
              <a:t> – Démonstration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19</a:t>
            </a:fld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2188" y="1408936"/>
            <a:ext cx="4202566" cy="95443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02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1) Introduction </a:t>
            </a:r>
          </a:p>
          <a:p>
            <a:r>
              <a:rPr lang="fr-FR" dirty="0"/>
              <a:t>2) Objectif du projet </a:t>
            </a:r>
          </a:p>
          <a:p>
            <a:r>
              <a:rPr lang="fr-FR" dirty="0"/>
              <a:t>3) Outils Utilisés </a:t>
            </a:r>
          </a:p>
          <a:p>
            <a:r>
              <a:rPr lang="fr-FR" dirty="0"/>
              <a:t>4) </a:t>
            </a:r>
            <a:r>
              <a:rPr lang="fr-FR" dirty="0" err="1"/>
              <a:t>Dataset</a:t>
            </a:r>
            <a:r>
              <a:rPr lang="fr-FR" dirty="0"/>
              <a:t> Utilisé </a:t>
            </a:r>
          </a:p>
          <a:p>
            <a:r>
              <a:rPr lang="fr-FR" dirty="0"/>
              <a:t>5) Conception de l’ontologie </a:t>
            </a:r>
          </a:p>
          <a:p>
            <a:r>
              <a:rPr lang="fr-FR" dirty="0"/>
              <a:t>6) Actions automatiques et règles </a:t>
            </a:r>
            <a:r>
              <a:rPr lang="fr-FR" dirty="0" err="1"/>
              <a:t>SparQl</a:t>
            </a:r>
            <a:r>
              <a:rPr lang="fr-FR" dirty="0"/>
              <a:t> </a:t>
            </a:r>
          </a:p>
          <a:p>
            <a:r>
              <a:rPr lang="fr-FR" dirty="0"/>
              <a:t>7) </a:t>
            </a:r>
            <a:r>
              <a:rPr lang="fr-FR" dirty="0" smtClean="0"/>
              <a:t>Démonstration </a:t>
            </a:r>
            <a:endParaRPr lang="fr-FR" dirty="0"/>
          </a:p>
          <a:p>
            <a:r>
              <a:rPr lang="fr-FR" dirty="0"/>
              <a:t>8) Conclusion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96FB-D66E-435E-A14A-2A32CF536E39}" type="datetime1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2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260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2188" y="2663062"/>
            <a:ext cx="4082015" cy="1528869"/>
          </a:xfrm>
        </p:spPr>
        <p:txBody>
          <a:bodyPr>
            <a:normAutofit/>
          </a:bodyPr>
          <a:lstStyle/>
          <a:p>
            <a:r>
              <a:rPr lang="fr-FR" b="1" dirty="0"/>
              <a:t>8</a:t>
            </a:r>
            <a:r>
              <a:rPr lang="fr-FR" b="1" dirty="0" smtClean="0"/>
              <a:t> –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2109" y="803186"/>
            <a:ext cx="7259782" cy="5248622"/>
          </a:xfrm>
        </p:spPr>
        <p:txBody>
          <a:bodyPr/>
          <a:lstStyle/>
          <a:p>
            <a:pPr algn="just"/>
            <a:r>
              <a:rPr lang="fr-FR" dirty="0"/>
              <a:t>La domotique </a:t>
            </a:r>
            <a:r>
              <a:rPr lang="fr-FR" dirty="0" smtClean="0"/>
              <a:t>contrôle, automatise </a:t>
            </a:r>
            <a:r>
              <a:rPr lang="fr-FR" dirty="0"/>
              <a:t>et </a:t>
            </a:r>
            <a:r>
              <a:rPr lang="fr-FR" dirty="0" smtClean="0"/>
              <a:t>programme l’habitat pour </a:t>
            </a:r>
            <a:r>
              <a:rPr lang="fr-FR" dirty="0"/>
              <a:t>simplifier et </a:t>
            </a:r>
            <a:r>
              <a:rPr lang="fr-FR" dirty="0" smtClean="0"/>
              <a:t>améliorer </a:t>
            </a:r>
            <a:r>
              <a:rPr lang="fr-FR" dirty="0"/>
              <a:t>la vie au </a:t>
            </a:r>
            <a:r>
              <a:rPr lang="fr-FR" dirty="0" smtClean="0"/>
              <a:t>quotidienne;</a:t>
            </a:r>
          </a:p>
          <a:p>
            <a:pPr algn="just"/>
            <a:r>
              <a:rPr lang="fr-FR" dirty="0" smtClean="0"/>
              <a:t>Permet de gérer au mieux les consommations </a:t>
            </a:r>
            <a:r>
              <a:rPr lang="fr-FR" dirty="0"/>
              <a:t>énergétiques et </a:t>
            </a:r>
            <a:r>
              <a:rPr lang="fr-FR" dirty="0" smtClean="0"/>
              <a:t>assurer la sécurité</a:t>
            </a:r>
            <a:r>
              <a:rPr lang="fr-FR" dirty="0"/>
              <a:t> </a:t>
            </a:r>
            <a:r>
              <a:rPr lang="fr-FR" dirty="0" smtClean="0"/>
              <a:t>;</a:t>
            </a:r>
          </a:p>
          <a:p>
            <a:pPr algn="just"/>
            <a:r>
              <a:rPr lang="fr-FR" dirty="0" smtClean="0"/>
              <a:t>Ce projet permet d’acquérir des connaissances fondamentales dans le web sémantique et dans le monde de la domotique;</a:t>
            </a:r>
          </a:p>
          <a:p>
            <a:pPr algn="just"/>
            <a:r>
              <a:rPr lang="fr-FR" dirty="0" smtClean="0"/>
              <a:t>Ce </a:t>
            </a:r>
            <a:r>
              <a:rPr lang="fr-FR" dirty="0"/>
              <a:t>travail ne s'arrête pas là, il est toujours possible d’améliorer encore plusieurs </a:t>
            </a:r>
            <a:r>
              <a:rPr lang="fr-FR" dirty="0" smtClean="0"/>
              <a:t>taches.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20</a:t>
            </a:fld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2188" y="1408936"/>
            <a:ext cx="4202566" cy="95443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4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2188" y="2663062"/>
            <a:ext cx="4082015" cy="1528869"/>
          </a:xfrm>
        </p:spPr>
        <p:txBody>
          <a:bodyPr>
            <a:normAutofit/>
          </a:bodyPr>
          <a:lstStyle/>
          <a:p>
            <a:r>
              <a:rPr lang="fr-FR" b="1" dirty="0" smtClean="0"/>
              <a:t>Merci pour votre écoute </a:t>
            </a:r>
            <a:r>
              <a:rPr lang="fr-FR" b="1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21</a:t>
            </a:fld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2188" y="1408936"/>
            <a:ext cx="4202566" cy="95443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5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2486" y="2349925"/>
            <a:ext cx="3498979" cy="2456442"/>
          </a:xfrm>
        </p:spPr>
        <p:txBody>
          <a:bodyPr/>
          <a:lstStyle/>
          <a:p>
            <a:r>
              <a:rPr lang="fr-FR" dirty="0" smtClean="0"/>
              <a:t>1 -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2109" y="803186"/>
            <a:ext cx="7259782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La </a:t>
            </a:r>
            <a:r>
              <a:rPr lang="fr-FR" dirty="0"/>
              <a:t>technologie a tout changé dans le monde et rien ne représente mieux notre progression incessante vers l'avenir que la domotique, qui devient chaque jour plus courante et plus puissante. </a:t>
            </a:r>
          </a:p>
          <a:p>
            <a:r>
              <a:rPr lang="fr-FR" dirty="0"/>
              <a:t>Qu'est-ce qu'une maison intelligente ? </a:t>
            </a:r>
            <a:endParaRPr lang="fr-FR" dirty="0" smtClean="0"/>
          </a:p>
          <a:p>
            <a:r>
              <a:rPr lang="fr-FR" dirty="0" smtClean="0"/>
              <a:t>Quels </a:t>
            </a:r>
            <a:r>
              <a:rPr lang="fr-FR" dirty="0"/>
              <a:t>avantages offre-t-elle ?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3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423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Maison Intelligente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Une maison intelligente fait référence à une configuration domestique pratique où les appareils peuvent être automatiquement contrôlés à distance depuis n'importe quelle position avec une connexion internet à l'aide d'un appareil mobile ou d'un autre appareil connecté. Les appareils d'une maison intelligente sont interconnectés via une connexion internet, ce qui permet à l'utilisateur de contrôler à distance des fonctions telles que l'accès sécurisé à la maison, la température, l'éclairage et un home cinéma.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6700-CF94-424F-B55C-08DF204DE3BF}" type="datetime1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4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705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Bienfaits d’une Maison Intelligente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18447" y="803186"/>
            <a:ext cx="6417061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Il existe plusieurs avantages d’avoir une maison intelligente parmi ceux avoir :</a:t>
            </a:r>
          </a:p>
          <a:p>
            <a:pPr algn="just"/>
            <a:r>
              <a:rPr lang="fr-FR" b="1" dirty="0" smtClean="0"/>
              <a:t>Une protection contre des intrus </a:t>
            </a:r>
          </a:p>
          <a:p>
            <a:r>
              <a:rPr lang="fr-FR" b="1" dirty="0" smtClean="0"/>
              <a:t>Une meilleure gestion et consommation énergétique</a:t>
            </a:r>
          </a:p>
          <a:p>
            <a:pPr algn="just"/>
            <a:r>
              <a:rPr lang="fr-FR" b="1" dirty="0"/>
              <a:t>Une protection contre des accidents domestiques </a:t>
            </a:r>
            <a:r>
              <a:rPr lang="fr-FR" b="1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6700-CF94-424F-B55C-08DF204DE3BF}" type="datetime1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5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319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2499" y="2321790"/>
            <a:ext cx="4232653" cy="2456442"/>
          </a:xfrm>
        </p:spPr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 – Objectif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2109" y="803186"/>
            <a:ext cx="7259782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L’objectif de notre projet est de réaliser une maison intelligente capable de reconnaître les changements de l’environnement ambiant en traitant les données récupérer à partir de capteurs ainsi de proposé un ensemble de de services et d’actions automatique ou des configuration adaptées à ces changements.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6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933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059" y="2349925"/>
            <a:ext cx="3852825" cy="2456442"/>
          </a:xfrm>
        </p:spPr>
        <p:txBody>
          <a:bodyPr/>
          <a:lstStyle/>
          <a:p>
            <a:r>
              <a:rPr lang="fr-FR" dirty="0" smtClean="0"/>
              <a:t>3 – 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2109" y="803186"/>
            <a:ext cx="7259782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Dans cette section nous allons présenter les différents outils et technologies que nous avons utilisés pour la mise en place de notre maison intelligente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7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690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058" y="1750353"/>
            <a:ext cx="3852825" cy="43013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Protégé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2109" y="803186"/>
            <a:ext cx="7259782" cy="5248622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Protégé</a:t>
            </a:r>
            <a:r>
              <a:rPr lang="fr-FR" dirty="0" smtClean="0"/>
              <a:t>  est </a:t>
            </a:r>
            <a:r>
              <a:rPr lang="fr-FR" dirty="0"/>
              <a:t>un éditeur d’ontologies gratuit (open source) et qui est un système de gestion de connaissances. Il </a:t>
            </a:r>
            <a:r>
              <a:rPr lang="fr-FR" dirty="0" smtClean="0"/>
              <a:t>permet de </a:t>
            </a:r>
            <a:r>
              <a:rPr lang="fr-FR" dirty="0"/>
              <a:t>: </a:t>
            </a:r>
          </a:p>
          <a:p>
            <a:r>
              <a:rPr lang="fr-FR" dirty="0" smtClean="0"/>
              <a:t>Définir </a:t>
            </a:r>
            <a:r>
              <a:rPr lang="fr-FR" dirty="0"/>
              <a:t>les classes </a:t>
            </a:r>
            <a:r>
              <a:rPr lang="fr-FR" dirty="0" smtClean="0"/>
              <a:t>d’une ontologie</a:t>
            </a:r>
            <a:r>
              <a:rPr lang="fr-FR" dirty="0"/>
              <a:t>. </a:t>
            </a:r>
          </a:p>
          <a:p>
            <a:r>
              <a:rPr lang="fr-FR" dirty="0" smtClean="0"/>
              <a:t>Définir </a:t>
            </a:r>
            <a:r>
              <a:rPr lang="fr-FR" dirty="0"/>
              <a:t>les propriétés </a:t>
            </a:r>
            <a:r>
              <a:rPr lang="fr-FR" dirty="0" smtClean="0"/>
              <a:t>d’une ontologie</a:t>
            </a:r>
            <a:r>
              <a:rPr lang="fr-FR" dirty="0"/>
              <a:t>. </a:t>
            </a:r>
          </a:p>
          <a:p>
            <a:r>
              <a:rPr lang="fr-FR" dirty="0" smtClean="0"/>
              <a:t>Ajout </a:t>
            </a:r>
            <a:r>
              <a:rPr lang="fr-FR" dirty="0"/>
              <a:t>d’individus </a:t>
            </a:r>
            <a:endParaRPr lang="fr-FR" dirty="0" smtClean="0"/>
          </a:p>
          <a:p>
            <a:r>
              <a:rPr lang="fr-FR" dirty="0" smtClean="0"/>
              <a:t>…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8</a:t>
            </a:fld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13" y="2873457"/>
            <a:ext cx="2605916" cy="1296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17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058" y="1750353"/>
            <a:ext cx="3852825" cy="430139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Jena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2109" y="803186"/>
            <a:ext cx="7259782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Jena</a:t>
            </a:r>
            <a:r>
              <a:rPr lang="fr-FR" dirty="0" smtClean="0"/>
              <a:t>  </a:t>
            </a:r>
            <a:r>
              <a:rPr lang="fr-FR" dirty="0"/>
              <a:t>est un </a:t>
            </a:r>
            <a:r>
              <a:rPr lang="fr-FR" dirty="0" smtClean="0"/>
              <a:t>Framework </a:t>
            </a:r>
            <a:r>
              <a:rPr lang="fr-FR" dirty="0"/>
              <a:t>Java gratuit et open source pour la construction des applications du web sémantique et de l'annotation sémantique. Il est composé de différentes APIs interagissant ensemble pour traiter les données RDF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 smtClean="0"/>
              <a:t>En permettant de manipuler les outils suivants:</a:t>
            </a:r>
          </a:p>
          <a:p>
            <a:pPr algn="just"/>
            <a:r>
              <a:rPr lang="fr-FR" dirty="0"/>
              <a:t>OWL, SPARQL, RDF/RDFS et de faire un raisonnement sur des modèles ontologiques à l'aide de moteurs d'inférences inclus dans Jena ou externes.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EF2-6235-4ABD-AE47-94B5CCE9CBD5}" type="datetime1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01BC-D98C-44C5-81EA-B63B014263F7}" type="slidenum">
              <a:rPr lang="fr-FR" sz="3200" smtClean="0"/>
              <a:t>9</a:t>
            </a:fld>
            <a:endParaRPr lang="fr-FR" sz="3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44" y="2531118"/>
            <a:ext cx="2546252" cy="179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2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252</TotalTime>
  <Words>791</Words>
  <Application>Microsoft Office PowerPoint</Application>
  <PresentationFormat>Grand écran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Rockwell</vt:lpstr>
      <vt:lpstr>Times New Roman</vt:lpstr>
      <vt:lpstr>Wingdings</vt:lpstr>
      <vt:lpstr>Atlas</vt:lpstr>
      <vt:lpstr>Projet de Maison Intelligente</vt:lpstr>
      <vt:lpstr>SOMMAIRE</vt:lpstr>
      <vt:lpstr>1 - Introduction</vt:lpstr>
      <vt:lpstr>Maison Intelligente</vt:lpstr>
      <vt:lpstr>Bienfaits d’une Maison Intelligente</vt:lpstr>
      <vt:lpstr>2 – Objectif du projet</vt:lpstr>
      <vt:lpstr>3 – Outils Utilisés</vt:lpstr>
      <vt:lpstr>Protégé</vt:lpstr>
      <vt:lpstr>Jena</vt:lpstr>
      <vt:lpstr>SparQl</vt:lpstr>
      <vt:lpstr>4 – Dataset Utilisé ARUBA</vt:lpstr>
      <vt:lpstr>Présentation PowerPoint</vt:lpstr>
      <vt:lpstr>Présentation PowerPoint</vt:lpstr>
      <vt:lpstr>5 – Conception de l ’Ontologie</vt:lpstr>
      <vt:lpstr>Présentation PowerPoint</vt:lpstr>
      <vt:lpstr>Présentation PowerPoint</vt:lpstr>
      <vt:lpstr>6 - Actions automatiques et règles SparQl </vt:lpstr>
      <vt:lpstr>Présentation PowerPoint</vt:lpstr>
      <vt:lpstr>7 – Démonstration</vt:lpstr>
      <vt:lpstr>8 – Conclusion</vt:lpstr>
      <vt:lpstr>Merci pour votre écoute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Maison Intelligente</dc:title>
  <dc:creator>Utilisateur Windows</dc:creator>
  <cp:lastModifiedBy>Utilisateur Windows</cp:lastModifiedBy>
  <cp:revision>39</cp:revision>
  <dcterms:created xsi:type="dcterms:W3CDTF">2022-03-24T14:14:41Z</dcterms:created>
  <dcterms:modified xsi:type="dcterms:W3CDTF">2022-03-25T10:17:12Z</dcterms:modified>
</cp:coreProperties>
</file>