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Arimo" panose="020B0604020202020204" charset="0"/>
      <p:regular r:id="rId29"/>
    </p:embeddedFont>
    <p:embeddedFont>
      <p:font typeface="Calibri" panose="020F0502020204030204" pitchFamily="34" charset="0"/>
      <p:regular r:id="rId30"/>
      <p:bold r:id="rId31"/>
      <p:italic r:id="rId32"/>
      <p:boldItalic r:id="rId33"/>
    </p:embeddedFont>
    <p:embeddedFont>
      <p:font typeface="Prata" panose="020B0604020202020204" charset="0"/>
      <p:regular r:id="rId34"/>
    </p:embeddedFont>
    <p:embeddedFont>
      <p:font typeface="Radley" panose="020B0604020202020204" charset="0"/>
      <p:regular r:id="rId35"/>
    </p:embeddedFont>
    <p:embeddedFont>
      <p:font typeface="Raleway" pitchFamily="2" charset="0"/>
      <p:regular r:id="rId36"/>
      <p:bold r:id="rId37"/>
      <p:italic r:id="rId38"/>
      <p:boldItalic r:id="rId39"/>
    </p:embeddedFont>
    <p:embeddedFont>
      <p:font typeface="Raleway Bold"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intechopen.com/chapters/73522"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hyperlink" Target="https://www.indiamart.com/yash-industriesajmer/profile.html" TargetMode="Externa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1662757" y="8236585"/>
            <a:ext cx="5913783" cy="1976755"/>
          </a:xfrm>
          <a:prstGeom prst="rect">
            <a:avLst/>
          </a:prstGeom>
        </p:spPr>
        <p:txBody>
          <a:bodyPr lIns="0" tIns="0" rIns="0" bIns="0" rtlCol="0" anchor="t">
            <a:spAutoFit/>
          </a:bodyPr>
          <a:lstStyle/>
          <a:p>
            <a:pPr>
              <a:lnSpc>
                <a:spcPts val="3919"/>
              </a:lnSpc>
            </a:pPr>
            <a:r>
              <a:rPr lang="en-US" sz="2799">
                <a:solidFill>
                  <a:srgbClr val="804F3B"/>
                </a:solidFill>
                <a:latin typeface="Raleway"/>
              </a:rPr>
              <a:t>Aman Agarwal - 20ume006 </a:t>
            </a:r>
          </a:p>
          <a:p>
            <a:pPr>
              <a:lnSpc>
                <a:spcPts val="3919"/>
              </a:lnSpc>
            </a:pPr>
            <a:r>
              <a:rPr lang="en-US" sz="2799">
                <a:solidFill>
                  <a:srgbClr val="804F3B"/>
                </a:solidFill>
                <a:latin typeface="Raleway"/>
              </a:rPr>
              <a:t>Ganesh Agarwal - 20ume017</a:t>
            </a:r>
          </a:p>
          <a:p>
            <a:pPr>
              <a:lnSpc>
                <a:spcPts val="3919"/>
              </a:lnSpc>
            </a:pPr>
            <a:r>
              <a:rPr lang="en-US" sz="2799">
                <a:solidFill>
                  <a:srgbClr val="804F3B"/>
                </a:solidFill>
                <a:latin typeface="Raleway"/>
              </a:rPr>
              <a:t>Avish Vijay - 20ucs044</a:t>
            </a:r>
          </a:p>
          <a:p>
            <a:pPr>
              <a:lnSpc>
                <a:spcPts val="3919"/>
              </a:lnSpc>
            </a:pPr>
            <a:endParaRPr lang="en-US" sz="2799">
              <a:solidFill>
                <a:srgbClr val="804F3B"/>
              </a:solidFill>
              <a:latin typeface="Raleway"/>
            </a:endParaRP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5" name="Picture 5"/>
          <p:cNvPicPr>
            <a:picLocks noChangeAspect="1"/>
          </p:cNvPicPr>
          <p:nvPr/>
        </p:nvPicPr>
        <p:blipFill>
          <a:blip r:embed="rId2"/>
          <a:srcRect/>
          <a:stretch>
            <a:fillRect/>
          </a:stretch>
        </p:blipFill>
        <p:spPr>
          <a:xfrm>
            <a:off x="14773941" y="159994"/>
            <a:ext cx="3179921" cy="1534589"/>
          </a:xfrm>
          <a:prstGeom prst="rect">
            <a:avLst/>
          </a:prstGeom>
        </p:spPr>
      </p:pic>
      <p:sp>
        <p:nvSpPr>
          <p:cNvPr id="6" name="TextBox 6"/>
          <p:cNvSpPr txBox="1"/>
          <p:nvPr/>
        </p:nvSpPr>
        <p:spPr>
          <a:xfrm>
            <a:off x="1407947" y="3571161"/>
            <a:ext cx="14745813" cy="2070101"/>
          </a:xfrm>
          <a:prstGeom prst="rect">
            <a:avLst/>
          </a:prstGeom>
        </p:spPr>
        <p:txBody>
          <a:bodyPr lIns="0" tIns="0" rIns="0" bIns="0" rtlCol="0" anchor="t">
            <a:spAutoFit/>
          </a:bodyPr>
          <a:lstStyle/>
          <a:p>
            <a:pPr>
              <a:lnSpc>
                <a:spcPts val="8000"/>
              </a:lnSpc>
            </a:pPr>
            <a:r>
              <a:rPr lang="en-US" sz="8000">
                <a:solidFill>
                  <a:srgbClr val="804F3B"/>
                </a:solidFill>
                <a:latin typeface="Radley"/>
              </a:rPr>
              <a:t>Exploring Safety issues in Manufacturing Industry</a:t>
            </a:r>
          </a:p>
        </p:txBody>
      </p:sp>
      <p:sp>
        <p:nvSpPr>
          <p:cNvPr id="7" name="TextBox 7"/>
          <p:cNvSpPr txBox="1"/>
          <p:nvPr/>
        </p:nvSpPr>
        <p:spPr>
          <a:xfrm>
            <a:off x="9156978" y="8236585"/>
            <a:ext cx="2279809" cy="490855"/>
          </a:xfrm>
          <a:prstGeom prst="rect">
            <a:avLst/>
          </a:prstGeom>
        </p:spPr>
        <p:txBody>
          <a:bodyPr lIns="0" tIns="0" rIns="0" bIns="0" rtlCol="0" anchor="t">
            <a:spAutoFit/>
          </a:bodyPr>
          <a:lstStyle/>
          <a:p>
            <a:pPr algn="ctr">
              <a:lnSpc>
                <a:spcPts val="3919"/>
              </a:lnSpc>
              <a:spcBef>
                <a:spcPct val="0"/>
              </a:spcBef>
            </a:pPr>
            <a:r>
              <a:rPr lang="en-US" sz="2799">
                <a:solidFill>
                  <a:srgbClr val="804F3B"/>
                </a:solidFill>
                <a:latin typeface="Raleway"/>
              </a:rPr>
              <a:t>Presented By:</a:t>
            </a:r>
          </a:p>
        </p:txBody>
      </p:sp>
      <p:sp>
        <p:nvSpPr>
          <p:cNvPr id="8" name="TextBox 8"/>
          <p:cNvSpPr txBox="1"/>
          <p:nvPr/>
        </p:nvSpPr>
        <p:spPr>
          <a:xfrm>
            <a:off x="1028700" y="8484235"/>
            <a:ext cx="3200757" cy="1481455"/>
          </a:xfrm>
          <a:prstGeom prst="rect">
            <a:avLst/>
          </a:prstGeom>
        </p:spPr>
        <p:txBody>
          <a:bodyPr lIns="0" tIns="0" rIns="0" bIns="0" rtlCol="0" anchor="t">
            <a:spAutoFit/>
          </a:bodyPr>
          <a:lstStyle/>
          <a:p>
            <a:pPr algn="ctr">
              <a:lnSpc>
                <a:spcPts val="3919"/>
              </a:lnSpc>
            </a:pPr>
            <a:r>
              <a:rPr lang="en-US" sz="2799">
                <a:solidFill>
                  <a:srgbClr val="804F3B"/>
                </a:solidFill>
                <a:latin typeface="Raleway"/>
              </a:rPr>
              <a:t>Under Guidance of </a:t>
            </a:r>
          </a:p>
          <a:p>
            <a:pPr algn="ctr">
              <a:lnSpc>
                <a:spcPts val="3919"/>
              </a:lnSpc>
            </a:pPr>
            <a:r>
              <a:rPr lang="en-US" sz="2799">
                <a:solidFill>
                  <a:srgbClr val="804F3B"/>
                </a:solidFill>
                <a:latin typeface="Raleway"/>
              </a:rPr>
              <a:t>Dr. Vikram Sharma</a:t>
            </a:r>
          </a:p>
          <a:p>
            <a:pPr algn="ctr">
              <a:lnSpc>
                <a:spcPts val="3919"/>
              </a:lnSpc>
              <a:spcBef>
                <a:spcPct val="0"/>
              </a:spcBef>
            </a:pPr>
            <a:endParaRPr lang="en-US" sz="2799">
              <a:solidFill>
                <a:srgbClr val="804F3B"/>
              </a:solidFill>
              <a:latin typeface="Raleway"/>
            </a:endParaRPr>
          </a:p>
        </p:txBody>
      </p:sp>
      <p:sp>
        <p:nvSpPr>
          <p:cNvPr id="9" name="TextBox 9"/>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a:t>
            </a:r>
          </a:p>
        </p:txBody>
      </p:sp>
      <p:sp>
        <p:nvSpPr>
          <p:cNvPr id="10" name="TextBox 10"/>
          <p:cNvSpPr txBox="1"/>
          <p:nvPr/>
        </p:nvSpPr>
        <p:spPr>
          <a:xfrm>
            <a:off x="1028700" y="1012593"/>
            <a:ext cx="14745813" cy="681990"/>
          </a:xfrm>
          <a:prstGeom prst="rect">
            <a:avLst/>
          </a:prstGeom>
        </p:spPr>
        <p:txBody>
          <a:bodyPr lIns="0" tIns="0" rIns="0" bIns="0" rtlCol="0" anchor="t">
            <a:spAutoFit/>
          </a:bodyPr>
          <a:lstStyle/>
          <a:p>
            <a:pPr>
              <a:lnSpc>
                <a:spcPts val="5100"/>
              </a:lnSpc>
            </a:pPr>
            <a:r>
              <a:rPr lang="en-US" sz="5100" dirty="0">
                <a:solidFill>
                  <a:srgbClr val="804F3B"/>
                </a:solidFill>
                <a:latin typeface="Radley"/>
              </a:rPr>
              <a:t>BTP- Presentation</a:t>
            </a: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1123950"/>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Barriers </a:t>
            </a:r>
          </a:p>
        </p:txBody>
      </p:sp>
      <p:grpSp>
        <p:nvGrpSpPr>
          <p:cNvPr id="5" name="Group 5"/>
          <p:cNvGrpSpPr/>
          <p:nvPr/>
        </p:nvGrpSpPr>
        <p:grpSpPr>
          <a:xfrm>
            <a:off x="5385435" y="1979581"/>
            <a:ext cx="7517130" cy="7517130"/>
            <a:chOff x="0" y="0"/>
            <a:chExt cx="10022840" cy="10022840"/>
          </a:xfrm>
        </p:grpSpPr>
        <p:grpSp>
          <p:nvGrpSpPr>
            <p:cNvPr id="6" name="Group 6"/>
            <p:cNvGrpSpPr>
              <a:grpSpLocks noChangeAspect="1"/>
            </p:cNvGrpSpPr>
            <p:nvPr/>
          </p:nvGrpSpPr>
          <p:grpSpPr>
            <a:xfrm>
              <a:off x="0" y="0"/>
              <a:ext cx="10022840" cy="10022840"/>
              <a:chOff x="0" y="0"/>
              <a:chExt cx="2540000" cy="2540000"/>
            </a:xfrm>
          </p:grpSpPr>
          <p:sp>
            <p:nvSpPr>
              <p:cNvPr id="7" name="Freeform 7"/>
              <p:cNvSpPr/>
              <p:nvPr/>
            </p:nvSpPr>
            <p:spPr>
              <a:xfrm>
                <a:off x="1270000" y="0"/>
                <a:ext cx="1285798" cy="1333474"/>
              </a:xfrm>
              <a:custGeom>
                <a:avLst/>
                <a:gdLst/>
                <a:ahLst/>
                <a:cxnLst/>
                <a:rect l="l" t="t" r="r" b="b"/>
                <a:pathLst>
                  <a:path w="1285798" h="1333474">
                    <a:moveTo>
                      <a:pt x="0" y="0"/>
                    </a:moveTo>
                    <a:cubicBezTo>
                      <a:pt x="347841" y="0"/>
                      <a:pt x="680458" y="142671"/>
                      <a:pt x="920193" y="394703"/>
                    </a:cubicBezTo>
                    <a:cubicBezTo>
                      <a:pt x="1159929" y="646735"/>
                      <a:pt x="1285798" y="986067"/>
                      <a:pt x="1268413" y="1333474"/>
                    </a:cubicBezTo>
                    <a:lnTo>
                      <a:pt x="0" y="1270000"/>
                    </a:lnTo>
                    <a:close/>
                  </a:path>
                </a:pathLst>
              </a:custGeom>
              <a:solidFill>
                <a:srgbClr val="FFFDF9"/>
              </a:solidFill>
            </p:spPr>
          </p:sp>
          <p:sp>
            <p:nvSpPr>
              <p:cNvPr id="8" name="Freeform 8"/>
              <p:cNvSpPr/>
              <p:nvPr/>
            </p:nvSpPr>
            <p:spPr>
              <a:xfrm>
                <a:off x="1206526" y="1270000"/>
                <a:ext cx="1333474" cy="1285798"/>
              </a:xfrm>
              <a:custGeom>
                <a:avLst/>
                <a:gdLst/>
                <a:ahLst/>
                <a:cxnLst/>
                <a:rect l="l" t="t" r="r" b="b"/>
                <a:pathLst>
                  <a:path w="1333474" h="1285798">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D3D3CE"/>
              </a:solidFill>
            </p:spPr>
          </p:sp>
          <p:sp>
            <p:nvSpPr>
              <p:cNvPr id="9" name="Freeform 9"/>
              <p:cNvSpPr/>
              <p:nvPr/>
            </p:nvSpPr>
            <p:spPr>
              <a:xfrm>
                <a:off x="-15798" y="1206526"/>
                <a:ext cx="1285798" cy="1333474"/>
              </a:xfrm>
              <a:custGeom>
                <a:avLst/>
                <a:gdLst/>
                <a:ahLst/>
                <a:cxnLst/>
                <a:rect l="l" t="t" r="r" b="b"/>
                <a:pathLst>
                  <a:path w="1285798" h="1333474">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A8AAA6"/>
              </a:solidFill>
            </p:spPr>
          </p:sp>
          <p:sp>
            <p:nvSpPr>
              <p:cNvPr id="10" name="Freeform 10"/>
              <p:cNvSpPr/>
              <p:nvPr/>
            </p:nvSpPr>
            <p:spPr>
              <a:xfrm>
                <a:off x="0" y="0"/>
                <a:ext cx="1270000" cy="1270000"/>
              </a:xfrm>
              <a:custGeom>
                <a:avLst/>
                <a:gdLst/>
                <a:ahLst/>
                <a:cxnLst/>
                <a:rect l="l" t="t" r="r" b="b"/>
                <a:pathLst>
                  <a:path w="1270000" h="1270000">
                    <a:moveTo>
                      <a:pt x="0" y="1270000"/>
                    </a:moveTo>
                    <a:cubicBezTo>
                      <a:pt x="0" y="568648"/>
                      <a:pt x="568521" y="70"/>
                      <a:pt x="1269873" y="0"/>
                    </a:cubicBezTo>
                    <a:lnTo>
                      <a:pt x="1270000" y="1270000"/>
                    </a:lnTo>
                    <a:close/>
                  </a:path>
                </a:pathLst>
              </a:custGeom>
              <a:solidFill>
                <a:srgbClr val="7F8380"/>
              </a:solidFill>
            </p:spPr>
          </p:sp>
        </p:grpSp>
      </p:grpSp>
      <p:sp>
        <p:nvSpPr>
          <p:cNvPr id="11" name="TextBox 11"/>
          <p:cNvSpPr txBox="1"/>
          <p:nvPr/>
        </p:nvSpPr>
        <p:spPr>
          <a:xfrm>
            <a:off x="6380773" y="3991261"/>
            <a:ext cx="2360106" cy="1270635"/>
          </a:xfrm>
          <a:prstGeom prst="rect">
            <a:avLst/>
          </a:prstGeom>
        </p:spPr>
        <p:txBody>
          <a:bodyPr lIns="0" tIns="0" rIns="0" bIns="0" rtlCol="0" anchor="t">
            <a:spAutoFit/>
          </a:bodyPr>
          <a:lstStyle/>
          <a:p>
            <a:pPr algn="r">
              <a:lnSpc>
                <a:spcPts val="5040"/>
              </a:lnSpc>
              <a:spcBef>
                <a:spcPct val="0"/>
              </a:spcBef>
            </a:pPr>
            <a:r>
              <a:rPr lang="en-US" sz="3600">
                <a:solidFill>
                  <a:srgbClr val="000000"/>
                </a:solidFill>
                <a:latin typeface="Raleway"/>
              </a:rPr>
              <a:t>Technical Errors</a:t>
            </a:r>
          </a:p>
        </p:txBody>
      </p:sp>
      <p:sp>
        <p:nvSpPr>
          <p:cNvPr id="12" name="TextBox 12"/>
          <p:cNvSpPr txBox="1"/>
          <p:nvPr/>
        </p:nvSpPr>
        <p:spPr>
          <a:xfrm>
            <a:off x="9670036" y="3991261"/>
            <a:ext cx="3232529" cy="1270635"/>
          </a:xfrm>
          <a:prstGeom prst="rect">
            <a:avLst/>
          </a:prstGeom>
        </p:spPr>
        <p:txBody>
          <a:bodyPr lIns="0" tIns="0" rIns="0" bIns="0" rtlCol="0" anchor="t">
            <a:spAutoFit/>
          </a:bodyPr>
          <a:lstStyle/>
          <a:p>
            <a:pPr>
              <a:lnSpc>
                <a:spcPts val="5040"/>
              </a:lnSpc>
              <a:spcBef>
                <a:spcPct val="0"/>
              </a:spcBef>
            </a:pPr>
            <a:r>
              <a:rPr lang="en-US" sz="3600">
                <a:solidFill>
                  <a:srgbClr val="000000"/>
                </a:solidFill>
                <a:latin typeface="Raleway"/>
              </a:rPr>
              <a:t>Building Design Error</a:t>
            </a:r>
          </a:p>
        </p:txBody>
      </p:sp>
      <p:sp>
        <p:nvSpPr>
          <p:cNvPr id="13" name="TextBox 13"/>
          <p:cNvSpPr txBox="1"/>
          <p:nvPr/>
        </p:nvSpPr>
        <p:spPr>
          <a:xfrm>
            <a:off x="6471099" y="6159178"/>
            <a:ext cx="2435700" cy="1270635"/>
          </a:xfrm>
          <a:prstGeom prst="rect">
            <a:avLst/>
          </a:prstGeom>
        </p:spPr>
        <p:txBody>
          <a:bodyPr lIns="0" tIns="0" rIns="0" bIns="0" rtlCol="0" anchor="t">
            <a:spAutoFit/>
          </a:bodyPr>
          <a:lstStyle/>
          <a:p>
            <a:pPr algn="r">
              <a:lnSpc>
                <a:spcPts val="5040"/>
              </a:lnSpc>
              <a:spcBef>
                <a:spcPct val="0"/>
              </a:spcBef>
            </a:pPr>
            <a:r>
              <a:rPr lang="en-US" sz="3600">
                <a:solidFill>
                  <a:srgbClr val="000000"/>
                </a:solidFill>
                <a:latin typeface="Raleway"/>
              </a:rPr>
              <a:t>Legal Barriers</a:t>
            </a:r>
          </a:p>
        </p:txBody>
      </p:sp>
      <p:sp>
        <p:nvSpPr>
          <p:cNvPr id="14" name="TextBox 14"/>
          <p:cNvSpPr txBox="1"/>
          <p:nvPr/>
        </p:nvSpPr>
        <p:spPr>
          <a:xfrm>
            <a:off x="9670036" y="6159178"/>
            <a:ext cx="1962323" cy="1270635"/>
          </a:xfrm>
          <a:prstGeom prst="rect">
            <a:avLst/>
          </a:prstGeom>
        </p:spPr>
        <p:txBody>
          <a:bodyPr lIns="0" tIns="0" rIns="0" bIns="0" rtlCol="0" anchor="t">
            <a:spAutoFit/>
          </a:bodyPr>
          <a:lstStyle/>
          <a:p>
            <a:pPr>
              <a:lnSpc>
                <a:spcPts val="5040"/>
              </a:lnSpc>
              <a:spcBef>
                <a:spcPct val="0"/>
              </a:spcBef>
            </a:pPr>
            <a:r>
              <a:rPr lang="en-US" sz="3600">
                <a:solidFill>
                  <a:srgbClr val="000000"/>
                </a:solidFill>
                <a:latin typeface="Raleway"/>
              </a:rPr>
              <a:t>Financial Issues</a:t>
            </a:r>
          </a:p>
        </p:txBody>
      </p:sp>
      <p:sp>
        <p:nvSpPr>
          <p:cNvPr id="15" name="TextBox 15"/>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10</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1125753"/>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Enablers</a:t>
            </a:r>
          </a:p>
        </p:txBody>
      </p:sp>
      <p:grpSp>
        <p:nvGrpSpPr>
          <p:cNvPr id="5" name="Group 5"/>
          <p:cNvGrpSpPr/>
          <p:nvPr/>
        </p:nvGrpSpPr>
        <p:grpSpPr>
          <a:xfrm>
            <a:off x="6657435" y="584961"/>
            <a:ext cx="9117078" cy="9117078"/>
            <a:chOff x="0" y="0"/>
            <a:chExt cx="12156104" cy="12156104"/>
          </a:xfrm>
        </p:grpSpPr>
        <p:grpSp>
          <p:nvGrpSpPr>
            <p:cNvPr id="6" name="Group 6"/>
            <p:cNvGrpSpPr>
              <a:grpSpLocks noChangeAspect="1"/>
            </p:cNvGrpSpPr>
            <p:nvPr/>
          </p:nvGrpSpPr>
          <p:grpSpPr>
            <a:xfrm>
              <a:off x="0" y="0"/>
              <a:ext cx="12156104" cy="12156104"/>
              <a:chOff x="0" y="0"/>
              <a:chExt cx="2540000" cy="2540000"/>
            </a:xfrm>
          </p:grpSpPr>
          <p:sp>
            <p:nvSpPr>
              <p:cNvPr id="7" name="Freeform 7"/>
              <p:cNvSpPr/>
              <p:nvPr/>
            </p:nvSpPr>
            <p:spPr>
              <a:xfrm>
                <a:off x="1270000" y="0"/>
                <a:ext cx="1130215" cy="1270000"/>
              </a:xfrm>
              <a:custGeom>
                <a:avLst/>
                <a:gdLst/>
                <a:ahLst/>
                <a:cxnLst/>
                <a:rect l="l" t="t" r="r" b="b"/>
                <a:pathLst>
                  <a:path w="1130215" h="1270000">
                    <a:moveTo>
                      <a:pt x="0" y="0"/>
                    </a:moveTo>
                    <a:cubicBezTo>
                      <a:pt x="476491" y="0"/>
                      <a:pt x="912891" y="266718"/>
                      <a:pt x="1130215" y="690763"/>
                    </a:cubicBezTo>
                    <a:lnTo>
                      <a:pt x="0" y="1270000"/>
                    </a:lnTo>
                    <a:close/>
                  </a:path>
                </a:pathLst>
              </a:custGeom>
              <a:solidFill>
                <a:srgbClr val="FFFDF9"/>
              </a:solidFill>
            </p:spPr>
          </p:sp>
          <p:sp>
            <p:nvSpPr>
              <p:cNvPr id="8" name="Freeform 8"/>
              <p:cNvSpPr/>
              <p:nvPr/>
            </p:nvSpPr>
            <p:spPr>
              <a:xfrm>
                <a:off x="1270000" y="635000"/>
                <a:ext cx="1338098" cy="1324176"/>
              </a:xfrm>
              <a:custGeom>
                <a:avLst/>
                <a:gdLst/>
                <a:ahLst/>
                <a:cxnLst/>
                <a:rect l="l" t="t" r="r" b="b"/>
                <a:pathLst>
                  <a:path w="1338098" h="1324176">
                    <a:moveTo>
                      <a:pt x="1099852" y="0"/>
                    </a:moveTo>
                    <a:cubicBezTo>
                      <a:pt x="1338098" y="412653"/>
                      <a:pt x="1325313" y="923946"/>
                      <a:pt x="1066741" y="1324176"/>
                    </a:cubicBezTo>
                    <a:lnTo>
                      <a:pt x="0" y="635000"/>
                    </a:lnTo>
                    <a:close/>
                  </a:path>
                </a:pathLst>
              </a:custGeom>
              <a:solidFill>
                <a:srgbClr val="D3D3CE"/>
              </a:solidFill>
            </p:spPr>
          </p:sp>
          <p:sp>
            <p:nvSpPr>
              <p:cNvPr id="9" name="Freeform 9"/>
              <p:cNvSpPr/>
              <p:nvPr/>
            </p:nvSpPr>
            <p:spPr>
              <a:xfrm>
                <a:off x="1206526" y="1270000"/>
                <a:ext cx="1163326" cy="1292228"/>
              </a:xfrm>
              <a:custGeom>
                <a:avLst/>
                <a:gdLst/>
                <a:ahLst/>
                <a:cxnLst/>
                <a:rect l="l" t="t" r="r" b="b"/>
                <a:pathLst>
                  <a:path w="1163326" h="1292228">
                    <a:moveTo>
                      <a:pt x="1163326" y="635000"/>
                    </a:moveTo>
                    <a:cubicBezTo>
                      <a:pt x="925081" y="1047653"/>
                      <a:pt x="475896" y="1292228"/>
                      <a:pt x="0" y="1268413"/>
                    </a:cubicBezTo>
                    <a:lnTo>
                      <a:pt x="63474" y="0"/>
                    </a:lnTo>
                    <a:close/>
                  </a:path>
                </a:pathLst>
              </a:custGeom>
              <a:solidFill>
                <a:srgbClr val="A8AAA6"/>
              </a:solidFill>
            </p:spPr>
          </p:sp>
          <p:sp>
            <p:nvSpPr>
              <p:cNvPr id="10" name="Freeform 10"/>
              <p:cNvSpPr/>
              <p:nvPr/>
            </p:nvSpPr>
            <p:spPr>
              <a:xfrm>
                <a:off x="139785" y="1270000"/>
                <a:ext cx="1130215" cy="1270000"/>
              </a:xfrm>
              <a:custGeom>
                <a:avLst/>
                <a:gdLst/>
                <a:ahLst/>
                <a:cxnLst/>
                <a:rect l="l" t="t" r="r" b="b"/>
                <a:pathLst>
                  <a:path w="1130215" h="1270000">
                    <a:moveTo>
                      <a:pt x="1130215" y="1270000"/>
                    </a:moveTo>
                    <a:cubicBezTo>
                      <a:pt x="653724" y="1270000"/>
                      <a:pt x="217324" y="1003282"/>
                      <a:pt x="0" y="579237"/>
                    </a:cubicBezTo>
                    <a:lnTo>
                      <a:pt x="1130215" y="0"/>
                    </a:lnTo>
                    <a:close/>
                  </a:path>
                </a:pathLst>
              </a:custGeom>
              <a:solidFill>
                <a:srgbClr val="7F8380"/>
              </a:solidFill>
            </p:spPr>
          </p:sp>
          <p:sp>
            <p:nvSpPr>
              <p:cNvPr id="11" name="Freeform 11"/>
              <p:cNvSpPr/>
              <p:nvPr/>
            </p:nvSpPr>
            <p:spPr>
              <a:xfrm>
                <a:off x="-68098" y="580824"/>
                <a:ext cx="1338098" cy="1324176"/>
              </a:xfrm>
              <a:custGeom>
                <a:avLst/>
                <a:gdLst/>
                <a:ahLst/>
                <a:cxnLst/>
                <a:rect l="l" t="t" r="r" b="b"/>
                <a:pathLst>
                  <a:path w="1338098" h="1324176">
                    <a:moveTo>
                      <a:pt x="238246" y="1324176"/>
                    </a:moveTo>
                    <a:cubicBezTo>
                      <a:pt x="0" y="911523"/>
                      <a:pt x="12785" y="400230"/>
                      <a:pt x="271357" y="0"/>
                    </a:cubicBezTo>
                    <a:lnTo>
                      <a:pt x="1338098" y="689176"/>
                    </a:lnTo>
                    <a:close/>
                  </a:path>
                </a:pathLst>
              </a:custGeom>
              <a:solidFill>
                <a:srgbClr val="595E5C"/>
              </a:solidFill>
            </p:spPr>
          </p:sp>
          <p:sp>
            <p:nvSpPr>
              <p:cNvPr id="12" name="Freeform 12"/>
              <p:cNvSpPr/>
              <p:nvPr/>
            </p:nvSpPr>
            <p:spPr>
              <a:xfrm>
                <a:off x="170148" y="0"/>
                <a:ext cx="1099852" cy="1270000"/>
              </a:xfrm>
              <a:custGeom>
                <a:avLst/>
                <a:gdLst/>
                <a:ahLst/>
                <a:cxnLst/>
                <a:rect l="l" t="t" r="r" b="b"/>
                <a:pathLst>
                  <a:path w="1099852" h="1270000">
                    <a:moveTo>
                      <a:pt x="0" y="635000"/>
                    </a:moveTo>
                    <a:cubicBezTo>
                      <a:pt x="226841" y="242100"/>
                      <a:pt x="646043" y="45"/>
                      <a:pt x="1099725" y="0"/>
                    </a:cubicBezTo>
                    <a:lnTo>
                      <a:pt x="1099852" y="1270000"/>
                    </a:lnTo>
                    <a:close/>
                  </a:path>
                </a:pathLst>
              </a:custGeom>
              <a:solidFill>
                <a:srgbClr val="7F8382"/>
              </a:solidFill>
            </p:spPr>
          </p:sp>
        </p:grpSp>
      </p:grpSp>
      <p:sp>
        <p:nvSpPr>
          <p:cNvPr id="13" name="TextBox 13"/>
          <p:cNvSpPr txBox="1"/>
          <p:nvPr/>
        </p:nvSpPr>
        <p:spPr>
          <a:xfrm>
            <a:off x="8599784" y="2745955"/>
            <a:ext cx="2368391" cy="63246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Raleway"/>
              </a:rPr>
              <a:t>Leadership</a:t>
            </a:r>
          </a:p>
        </p:txBody>
      </p:sp>
      <p:sp>
        <p:nvSpPr>
          <p:cNvPr id="14" name="TextBox 14"/>
          <p:cNvSpPr txBox="1"/>
          <p:nvPr/>
        </p:nvSpPr>
        <p:spPr>
          <a:xfrm>
            <a:off x="11476644" y="2426868"/>
            <a:ext cx="3251493" cy="1270635"/>
          </a:xfrm>
          <a:prstGeom prst="rect">
            <a:avLst/>
          </a:prstGeom>
        </p:spPr>
        <p:txBody>
          <a:bodyPr lIns="0" tIns="0" rIns="0" bIns="0" rtlCol="0" anchor="t">
            <a:spAutoFit/>
          </a:bodyPr>
          <a:lstStyle/>
          <a:p>
            <a:pPr>
              <a:lnSpc>
                <a:spcPts val="5040"/>
              </a:lnSpc>
              <a:spcBef>
                <a:spcPct val="0"/>
              </a:spcBef>
            </a:pPr>
            <a:r>
              <a:rPr lang="en-US" sz="3600">
                <a:solidFill>
                  <a:srgbClr val="000000"/>
                </a:solidFill>
                <a:latin typeface="Raleway"/>
              </a:rPr>
              <a:t>Policy and Strategy</a:t>
            </a:r>
          </a:p>
        </p:txBody>
      </p:sp>
      <p:sp>
        <p:nvSpPr>
          <p:cNvPr id="15" name="TextBox 15"/>
          <p:cNvSpPr txBox="1"/>
          <p:nvPr/>
        </p:nvSpPr>
        <p:spPr>
          <a:xfrm>
            <a:off x="6968976" y="4784407"/>
            <a:ext cx="3804880" cy="63246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Raleway"/>
              </a:rPr>
              <a:t>Risk Management</a:t>
            </a:r>
          </a:p>
        </p:txBody>
      </p:sp>
      <p:sp>
        <p:nvSpPr>
          <p:cNvPr id="16" name="TextBox 16"/>
          <p:cNvSpPr txBox="1"/>
          <p:nvPr/>
        </p:nvSpPr>
        <p:spPr>
          <a:xfrm>
            <a:off x="12337917" y="4784407"/>
            <a:ext cx="2838807" cy="63246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Raleway"/>
              </a:rPr>
              <a:t>Collaboration</a:t>
            </a:r>
          </a:p>
        </p:txBody>
      </p:sp>
      <p:sp>
        <p:nvSpPr>
          <p:cNvPr id="17" name="TextBox 17"/>
          <p:cNvSpPr txBox="1"/>
          <p:nvPr/>
        </p:nvSpPr>
        <p:spPr>
          <a:xfrm>
            <a:off x="7801112" y="7415433"/>
            <a:ext cx="3167062" cy="63246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Raleway"/>
              </a:rPr>
              <a:t>Quality Control</a:t>
            </a:r>
          </a:p>
        </p:txBody>
      </p:sp>
      <p:sp>
        <p:nvSpPr>
          <p:cNvPr id="18" name="TextBox 18"/>
          <p:cNvSpPr txBox="1"/>
          <p:nvPr/>
        </p:nvSpPr>
        <p:spPr>
          <a:xfrm>
            <a:off x="11394709" y="6035993"/>
            <a:ext cx="1886416" cy="3185160"/>
          </a:xfrm>
          <a:prstGeom prst="rect">
            <a:avLst/>
          </a:prstGeom>
        </p:spPr>
        <p:txBody>
          <a:bodyPr lIns="0" tIns="0" rIns="0" bIns="0" rtlCol="0" anchor="t">
            <a:spAutoFit/>
          </a:bodyPr>
          <a:lstStyle/>
          <a:p>
            <a:pPr algn="just">
              <a:lnSpc>
                <a:spcPts val="5040"/>
              </a:lnSpc>
              <a:spcBef>
                <a:spcPct val="0"/>
              </a:spcBef>
            </a:pPr>
            <a:r>
              <a:rPr lang="en-US" sz="3600">
                <a:solidFill>
                  <a:srgbClr val="000000"/>
                </a:solidFill>
                <a:latin typeface="Raleway"/>
              </a:rPr>
              <a:t>Agile and flexible manufacturing</a:t>
            </a:r>
          </a:p>
        </p:txBody>
      </p:sp>
      <p:sp>
        <p:nvSpPr>
          <p:cNvPr id="19" name="TextBox 19"/>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11</a:t>
            </a:r>
          </a:p>
        </p:txBody>
      </p:sp>
      <p:sp>
        <p:nvSpPr>
          <p:cNvPr id="20" name="TextBox 20"/>
          <p:cNvSpPr txBox="1"/>
          <p:nvPr/>
        </p:nvSpPr>
        <p:spPr>
          <a:xfrm>
            <a:off x="14548420" y="9638321"/>
            <a:ext cx="2092404" cy="413318"/>
          </a:xfrm>
          <a:prstGeom prst="rect">
            <a:avLst/>
          </a:prstGeom>
        </p:spPr>
        <p:txBody>
          <a:bodyPr lIns="0" tIns="0" rIns="0" bIns="0" rtlCol="0" anchor="t">
            <a:spAutoFit/>
          </a:bodyPr>
          <a:lstStyle/>
          <a:p>
            <a:pPr algn="ctr">
              <a:lnSpc>
                <a:spcPts val="3500"/>
              </a:lnSpc>
              <a:spcBef>
                <a:spcPct val="0"/>
              </a:spcBef>
            </a:pPr>
            <a:r>
              <a:rPr lang="en-US" sz="2500" dirty="0">
                <a:solidFill>
                  <a:srgbClr val="804F3B"/>
                </a:solidFill>
                <a:latin typeface="Raleway"/>
              </a:rPr>
              <a:t>Source: Ref10</a:t>
            </a: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1337276"/>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ISM methodology and model development </a:t>
            </a:r>
          </a:p>
        </p:txBody>
      </p:sp>
      <p:sp>
        <p:nvSpPr>
          <p:cNvPr id="5" name="TextBox 5"/>
          <p:cNvSpPr txBox="1"/>
          <p:nvPr/>
        </p:nvSpPr>
        <p:spPr>
          <a:xfrm>
            <a:off x="1028700" y="2855235"/>
            <a:ext cx="15206618" cy="6000115"/>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804F3B"/>
                </a:solidFill>
                <a:latin typeface="Raleway"/>
              </a:rPr>
              <a:t>ISM structures related variables into a systemic model for interactive learning.</a:t>
            </a:r>
          </a:p>
          <a:p>
            <a:pPr marL="734059" lvl="1" indent="-367030" algn="just">
              <a:lnSpc>
                <a:spcPts val="4759"/>
              </a:lnSpc>
              <a:spcBef>
                <a:spcPct val="0"/>
              </a:spcBef>
              <a:buFont typeface="Arial"/>
              <a:buChar char="•"/>
            </a:pPr>
            <a:r>
              <a:rPr lang="en-US" sz="3399">
                <a:solidFill>
                  <a:srgbClr val="804F3B"/>
                </a:solidFill>
                <a:latin typeface="Raleway"/>
              </a:rPr>
              <a:t>The ISM model uses graphics and words to portray complex issues in a carefully designed pattern.</a:t>
            </a:r>
          </a:p>
          <a:p>
            <a:pPr marL="734059" lvl="1" indent="-367030" algn="just">
              <a:lnSpc>
                <a:spcPts val="4759"/>
              </a:lnSpc>
              <a:spcBef>
                <a:spcPct val="0"/>
              </a:spcBef>
              <a:buFont typeface="Arial"/>
              <a:buChar char="•"/>
            </a:pPr>
            <a:r>
              <a:rPr lang="en-US" sz="3399">
                <a:solidFill>
                  <a:srgbClr val="804F3B"/>
                </a:solidFill>
                <a:latin typeface="Raleway"/>
              </a:rPr>
              <a:t>ISM imposes order and direction on complex relationships among elements of a system.</a:t>
            </a:r>
          </a:p>
          <a:p>
            <a:pPr marL="734059" lvl="1" indent="-367030" algn="just">
              <a:lnSpc>
                <a:spcPts val="4759"/>
              </a:lnSpc>
              <a:spcBef>
                <a:spcPct val="0"/>
              </a:spcBef>
              <a:buFont typeface="Arial"/>
              <a:buChar char="•"/>
            </a:pPr>
            <a:r>
              <a:rPr lang="en-US" sz="3399">
                <a:solidFill>
                  <a:srgbClr val="804F3B"/>
                </a:solidFill>
                <a:latin typeface="Raleway"/>
              </a:rPr>
              <a:t>ISM is a tool for understanding and addressing complex problems.</a:t>
            </a:r>
          </a:p>
          <a:p>
            <a:pPr marL="734059" lvl="1" indent="-367030" algn="just">
              <a:lnSpc>
                <a:spcPts val="4759"/>
              </a:lnSpc>
              <a:spcBef>
                <a:spcPct val="0"/>
              </a:spcBef>
              <a:buFont typeface="Arial"/>
              <a:buChar char="•"/>
            </a:pPr>
            <a:r>
              <a:rPr lang="en-US" sz="3399">
                <a:solidFill>
                  <a:srgbClr val="804F3B"/>
                </a:solidFill>
                <a:latin typeface="Raleway"/>
              </a:rPr>
              <a:t>ISM provides a comprehensive systemic model of a problem, making it easier to analyze and address.</a:t>
            </a:r>
          </a:p>
          <a:p>
            <a:pPr algn="just">
              <a:lnSpc>
                <a:spcPts val="4759"/>
              </a:lnSpc>
              <a:spcBef>
                <a:spcPct val="0"/>
              </a:spcBef>
            </a:pPr>
            <a:endParaRPr lang="en-US" sz="3399">
              <a:solidFill>
                <a:srgbClr val="804F3B"/>
              </a:solidFill>
              <a:latin typeface="Raleway"/>
            </a:endParaRP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12</a:t>
            </a:r>
          </a:p>
        </p:txBody>
      </p:sp>
      <p:sp>
        <p:nvSpPr>
          <p:cNvPr id="7" name="TextBox 7"/>
          <p:cNvSpPr txBox="1"/>
          <p:nvPr/>
        </p:nvSpPr>
        <p:spPr>
          <a:xfrm>
            <a:off x="14645575" y="9638321"/>
            <a:ext cx="1898094" cy="413318"/>
          </a:xfrm>
          <a:prstGeom prst="rect">
            <a:avLst/>
          </a:prstGeom>
        </p:spPr>
        <p:txBody>
          <a:bodyPr lIns="0" tIns="0" rIns="0" bIns="0" rtlCol="0" anchor="t">
            <a:spAutoFit/>
          </a:bodyPr>
          <a:lstStyle/>
          <a:p>
            <a:pPr algn="ctr">
              <a:lnSpc>
                <a:spcPts val="3500"/>
              </a:lnSpc>
              <a:spcBef>
                <a:spcPct val="0"/>
              </a:spcBef>
            </a:pPr>
            <a:r>
              <a:rPr lang="en-US" sz="2500" dirty="0">
                <a:solidFill>
                  <a:srgbClr val="804F3B"/>
                </a:solidFill>
                <a:latin typeface="Raleway"/>
              </a:rPr>
              <a:t>Source: Ref1</a:t>
            </a: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1337276"/>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Steps involved</a:t>
            </a:r>
          </a:p>
        </p:txBody>
      </p:sp>
      <p:grpSp>
        <p:nvGrpSpPr>
          <p:cNvPr id="5" name="Group 5"/>
          <p:cNvGrpSpPr/>
          <p:nvPr/>
        </p:nvGrpSpPr>
        <p:grpSpPr>
          <a:xfrm>
            <a:off x="4938269" y="5143500"/>
            <a:ext cx="3151527" cy="965892"/>
            <a:chOff x="0" y="0"/>
            <a:chExt cx="973365" cy="298320"/>
          </a:xfrm>
        </p:grpSpPr>
        <p:sp>
          <p:nvSpPr>
            <p:cNvPr id="6" name="Freeform 6"/>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a:solidFill>
                <a:srgbClr val="804F3B"/>
              </a:solidFill>
            </a:ln>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a:off x="4472677" y="5660938"/>
            <a:ext cx="465592" cy="0"/>
          </a:xfrm>
          <a:prstGeom prst="line">
            <a:avLst/>
          </a:prstGeom>
          <a:ln w="28575" cap="flat">
            <a:solidFill>
              <a:srgbClr val="804F3B"/>
            </a:solidFill>
            <a:prstDash val="solid"/>
            <a:headEnd type="none" w="sm" len="sm"/>
            <a:tailEnd type="arrow" w="med" len="sm"/>
          </a:ln>
        </p:spPr>
      </p:sp>
      <p:sp>
        <p:nvSpPr>
          <p:cNvPr id="9" name="AutoShape 9"/>
          <p:cNvSpPr/>
          <p:nvPr/>
        </p:nvSpPr>
        <p:spPr>
          <a:xfrm>
            <a:off x="8089797" y="5675225"/>
            <a:ext cx="465592" cy="0"/>
          </a:xfrm>
          <a:prstGeom prst="line">
            <a:avLst/>
          </a:prstGeom>
          <a:ln w="28575" cap="flat">
            <a:solidFill>
              <a:srgbClr val="804F3B"/>
            </a:solidFill>
            <a:prstDash val="solid"/>
            <a:headEnd type="none" w="sm" len="sm"/>
            <a:tailEnd type="arrow" w="med" len="sm"/>
          </a:ln>
        </p:spPr>
      </p:sp>
      <p:sp>
        <p:nvSpPr>
          <p:cNvPr id="10" name="AutoShape 10"/>
          <p:cNvSpPr/>
          <p:nvPr/>
        </p:nvSpPr>
        <p:spPr>
          <a:xfrm>
            <a:off x="11746444" y="5607396"/>
            <a:ext cx="545992" cy="0"/>
          </a:xfrm>
          <a:prstGeom prst="line">
            <a:avLst/>
          </a:prstGeom>
          <a:ln w="38100" cap="flat">
            <a:solidFill>
              <a:srgbClr val="804F3B"/>
            </a:solidFill>
            <a:prstDash val="solid"/>
            <a:headEnd type="none" w="sm" len="sm"/>
            <a:tailEnd type="arrow" w="med" len="sm"/>
          </a:ln>
        </p:spPr>
      </p:sp>
      <p:grpSp>
        <p:nvGrpSpPr>
          <p:cNvPr id="11" name="Group 11"/>
          <p:cNvGrpSpPr/>
          <p:nvPr/>
        </p:nvGrpSpPr>
        <p:grpSpPr>
          <a:xfrm>
            <a:off x="8593489" y="5143503"/>
            <a:ext cx="3151527" cy="965892"/>
            <a:chOff x="0" y="0"/>
            <a:chExt cx="973365" cy="298320"/>
          </a:xfrm>
        </p:grpSpPr>
        <p:sp>
          <p:nvSpPr>
            <p:cNvPr id="12" name="Freeform 12"/>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a:solidFill>
                <a:srgbClr val="804F3B"/>
              </a:solidFill>
            </a:ln>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321150" y="5143500"/>
            <a:ext cx="3151527" cy="965892"/>
            <a:chOff x="0" y="0"/>
            <a:chExt cx="973365" cy="298320"/>
          </a:xfrm>
        </p:grpSpPr>
        <p:sp>
          <p:nvSpPr>
            <p:cNvPr id="15" name="Freeform 15"/>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a:solidFill>
                <a:srgbClr val="804F3B"/>
              </a:solidFill>
            </a:ln>
          </p:spPr>
        </p:sp>
        <p:sp>
          <p:nvSpPr>
            <p:cNvPr id="16" name="TextBox 1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2330536" y="5143500"/>
            <a:ext cx="3151527" cy="965892"/>
            <a:chOff x="0" y="0"/>
            <a:chExt cx="973365" cy="298320"/>
          </a:xfrm>
        </p:grpSpPr>
        <p:sp>
          <p:nvSpPr>
            <p:cNvPr id="18" name="Freeform 18"/>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a:solidFill>
                <a:srgbClr val="804F3B"/>
              </a:solidFill>
            </a:ln>
          </p:spPr>
        </p:sp>
        <p:sp>
          <p:nvSpPr>
            <p:cNvPr id="19" name="TextBox 19"/>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2398490" y="5365663"/>
            <a:ext cx="742593" cy="441325"/>
          </a:xfrm>
          <a:prstGeom prst="rect">
            <a:avLst/>
          </a:prstGeom>
        </p:spPr>
        <p:txBody>
          <a:bodyPr lIns="0" tIns="0" rIns="0" bIns="0" rtlCol="0" anchor="t">
            <a:spAutoFit/>
          </a:bodyPr>
          <a:lstStyle/>
          <a:p>
            <a:pPr algn="ctr">
              <a:lnSpc>
                <a:spcPts val="3500"/>
              </a:lnSpc>
              <a:spcBef>
                <a:spcPct val="0"/>
              </a:spcBef>
            </a:pPr>
            <a:r>
              <a:rPr lang="en-US" sz="2500">
                <a:solidFill>
                  <a:srgbClr val="804F3B"/>
                </a:solidFill>
                <a:latin typeface="Raleway"/>
              </a:rPr>
              <a:t>SSIM</a:t>
            </a:r>
          </a:p>
        </p:txBody>
      </p:sp>
      <p:sp>
        <p:nvSpPr>
          <p:cNvPr id="21" name="TextBox 21"/>
          <p:cNvSpPr txBox="1"/>
          <p:nvPr/>
        </p:nvSpPr>
        <p:spPr>
          <a:xfrm>
            <a:off x="4887564" y="5336886"/>
            <a:ext cx="3252938" cy="441325"/>
          </a:xfrm>
          <a:prstGeom prst="rect">
            <a:avLst/>
          </a:prstGeom>
        </p:spPr>
        <p:txBody>
          <a:bodyPr lIns="0" tIns="0" rIns="0" bIns="0" rtlCol="0" anchor="t">
            <a:spAutoFit/>
          </a:bodyPr>
          <a:lstStyle/>
          <a:p>
            <a:pPr algn="ctr">
              <a:lnSpc>
                <a:spcPts val="3500"/>
              </a:lnSpc>
              <a:spcBef>
                <a:spcPct val="0"/>
              </a:spcBef>
            </a:pPr>
            <a:r>
              <a:rPr lang="en-US" sz="2500">
                <a:solidFill>
                  <a:srgbClr val="804F3B"/>
                </a:solidFill>
                <a:latin typeface="Raleway"/>
              </a:rPr>
              <a:t> Reachability Matrix</a:t>
            </a:r>
          </a:p>
        </p:txBody>
      </p:sp>
      <p:sp>
        <p:nvSpPr>
          <p:cNvPr id="22" name="TextBox 22"/>
          <p:cNvSpPr txBox="1"/>
          <p:nvPr/>
        </p:nvSpPr>
        <p:spPr>
          <a:xfrm>
            <a:off x="8923164" y="5164483"/>
            <a:ext cx="2550081" cy="441324"/>
          </a:xfrm>
          <a:prstGeom prst="rect">
            <a:avLst/>
          </a:prstGeom>
        </p:spPr>
        <p:txBody>
          <a:bodyPr lIns="0" tIns="0" rIns="0" bIns="0" rtlCol="0" anchor="t">
            <a:spAutoFit/>
          </a:bodyPr>
          <a:lstStyle/>
          <a:p>
            <a:pPr algn="ctr">
              <a:lnSpc>
                <a:spcPts val="3500"/>
              </a:lnSpc>
              <a:spcBef>
                <a:spcPct val="0"/>
              </a:spcBef>
            </a:pPr>
            <a:r>
              <a:rPr lang="en-US" sz="2500" dirty="0">
                <a:solidFill>
                  <a:srgbClr val="804F3B"/>
                </a:solidFill>
                <a:latin typeface="Raleway"/>
              </a:rPr>
              <a:t>Level partitioning</a:t>
            </a:r>
          </a:p>
        </p:txBody>
      </p:sp>
      <p:sp>
        <p:nvSpPr>
          <p:cNvPr id="23" name="TextBox 23"/>
          <p:cNvSpPr txBox="1"/>
          <p:nvPr/>
        </p:nvSpPr>
        <p:spPr>
          <a:xfrm>
            <a:off x="13403270" y="5293071"/>
            <a:ext cx="630793" cy="879475"/>
          </a:xfrm>
          <a:prstGeom prst="rect">
            <a:avLst/>
          </a:prstGeom>
        </p:spPr>
        <p:txBody>
          <a:bodyPr lIns="0" tIns="0" rIns="0" bIns="0" rtlCol="0" anchor="t">
            <a:spAutoFit/>
          </a:bodyPr>
          <a:lstStyle/>
          <a:p>
            <a:pPr algn="ctr">
              <a:lnSpc>
                <a:spcPts val="3500"/>
              </a:lnSpc>
            </a:pPr>
            <a:r>
              <a:rPr lang="en-US" sz="2500">
                <a:solidFill>
                  <a:srgbClr val="804F3B"/>
                </a:solidFill>
                <a:latin typeface="Raleway"/>
              </a:rPr>
              <a:t> ISM</a:t>
            </a:r>
          </a:p>
          <a:p>
            <a:pPr algn="ctr">
              <a:lnSpc>
                <a:spcPts val="3500"/>
              </a:lnSpc>
              <a:spcBef>
                <a:spcPct val="0"/>
              </a:spcBef>
            </a:pPr>
            <a:endParaRPr lang="en-US" sz="2500">
              <a:solidFill>
                <a:srgbClr val="804F3B"/>
              </a:solidFill>
              <a:latin typeface="Raleway"/>
            </a:endParaRPr>
          </a:p>
        </p:txBody>
      </p:sp>
      <p:sp>
        <p:nvSpPr>
          <p:cNvPr id="24" name="TextBox 24"/>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13</a:t>
            </a: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nvGraphicFramePr>
        <p:xfrm>
          <a:off x="5947265" y="5143500"/>
          <a:ext cx="7741855" cy="4257675"/>
        </p:xfrm>
        <a:graphic>
          <a:graphicData uri="http://schemas.openxmlformats.org/drawingml/2006/table">
            <a:tbl>
              <a:tblPr/>
              <a:tblGrid>
                <a:gridCol w="1890535">
                  <a:extLst>
                    <a:ext uri="{9D8B030D-6E8A-4147-A177-3AD203B41FA5}">
                      <a16:colId xmlns:a16="http://schemas.microsoft.com/office/drawing/2014/main" val="20000"/>
                    </a:ext>
                  </a:extLst>
                </a:gridCol>
                <a:gridCol w="1462830">
                  <a:extLst>
                    <a:ext uri="{9D8B030D-6E8A-4147-A177-3AD203B41FA5}">
                      <a16:colId xmlns:a16="http://schemas.microsoft.com/office/drawing/2014/main" val="20001"/>
                    </a:ext>
                  </a:extLst>
                </a:gridCol>
                <a:gridCol w="1462830">
                  <a:extLst>
                    <a:ext uri="{9D8B030D-6E8A-4147-A177-3AD203B41FA5}">
                      <a16:colId xmlns:a16="http://schemas.microsoft.com/office/drawing/2014/main" val="20002"/>
                    </a:ext>
                  </a:extLst>
                </a:gridCol>
                <a:gridCol w="1462830">
                  <a:extLst>
                    <a:ext uri="{9D8B030D-6E8A-4147-A177-3AD203B41FA5}">
                      <a16:colId xmlns:a16="http://schemas.microsoft.com/office/drawing/2014/main" val="20003"/>
                    </a:ext>
                  </a:extLst>
                </a:gridCol>
                <a:gridCol w="1462830">
                  <a:extLst>
                    <a:ext uri="{9D8B030D-6E8A-4147-A177-3AD203B41FA5}">
                      <a16:colId xmlns:a16="http://schemas.microsoft.com/office/drawing/2014/main" val="20004"/>
                    </a:ext>
                  </a:extLst>
                </a:gridCol>
              </a:tblGrid>
              <a:tr h="851535">
                <a:tc>
                  <a:txBody>
                    <a:bodyPr/>
                    <a:lstStyle/>
                    <a:p>
                      <a:pPr algn="l">
                        <a:lnSpc>
                          <a:spcPts val="4200"/>
                        </a:lnSpc>
                        <a:defRPr/>
                      </a:pPr>
                      <a:r>
                        <a:rPr lang="en-US" sz="3000">
                          <a:solidFill>
                            <a:srgbClr val="000000"/>
                          </a:solidFill>
                          <a:latin typeface="Raleway"/>
                        </a:rPr>
                        <a:t>Element</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B2</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B3</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51535">
                <a:tc>
                  <a:txBody>
                    <a:bodyPr/>
                    <a:lstStyle/>
                    <a:p>
                      <a:pPr algn="l">
                        <a:lnSpc>
                          <a:spcPts val="4200"/>
                        </a:lnSpc>
                        <a:defRPr/>
                      </a:pPr>
                      <a:r>
                        <a:rPr lang="en-US" sz="3000">
                          <a:solidFill>
                            <a:srgbClr val="000000"/>
                          </a:solidFill>
                          <a:latin typeface="Raleway"/>
                        </a:rPr>
                        <a:t>B1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O</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O</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51535">
                <a:tc>
                  <a:txBody>
                    <a:bodyPr/>
                    <a:lstStyle/>
                    <a:p>
                      <a:pPr algn="l">
                        <a:lnSpc>
                          <a:spcPts val="4200"/>
                        </a:lnSpc>
                        <a:defRPr/>
                      </a:pPr>
                      <a:r>
                        <a:rPr lang="en-US" sz="3000">
                          <a:solidFill>
                            <a:srgbClr val="000000"/>
                          </a:solidFill>
                          <a:latin typeface="Raleway"/>
                        </a:rPr>
                        <a:t>B2</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A</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51535">
                <a:tc>
                  <a:txBody>
                    <a:bodyPr/>
                    <a:lstStyle/>
                    <a:p>
                      <a:pPr algn="l">
                        <a:lnSpc>
                          <a:spcPts val="4200"/>
                        </a:lnSpc>
                        <a:defRPr/>
                      </a:pPr>
                      <a:r>
                        <a:rPr lang="en-US" sz="3000">
                          <a:solidFill>
                            <a:srgbClr val="000000"/>
                          </a:solidFill>
                          <a:latin typeface="Raleway"/>
                        </a:rPr>
                        <a:t>B3</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51535">
                <a:tc>
                  <a:txBody>
                    <a:bodyPr/>
                    <a:lstStyle/>
                    <a:p>
                      <a:pPr algn="l">
                        <a:lnSpc>
                          <a:spcPts val="4200"/>
                        </a:lnSpc>
                        <a:defRPr/>
                      </a:pPr>
                      <a:r>
                        <a:rPr lang="en-US" sz="3000">
                          <a:solidFill>
                            <a:srgbClr val="000000"/>
                          </a:solidFill>
                          <a:latin typeface="Raleway"/>
                        </a:rPr>
                        <a:t>B4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5"/>
          <p:cNvSpPr txBox="1"/>
          <p:nvPr/>
        </p:nvSpPr>
        <p:spPr>
          <a:xfrm>
            <a:off x="1028700" y="571725"/>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Applying ISM on identified Barriers:</a:t>
            </a:r>
          </a:p>
        </p:txBody>
      </p:sp>
      <p:sp>
        <p:nvSpPr>
          <p:cNvPr id="6" name="TextBox 6"/>
          <p:cNvSpPr txBox="1"/>
          <p:nvPr/>
        </p:nvSpPr>
        <p:spPr>
          <a:xfrm>
            <a:off x="1028700" y="1569833"/>
            <a:ext cx="15206618" cy="3190875"/>
          </a:xfrm>
          <a:prstGeom prst="rect">
            <a:avLst/>
          </a:prstGeom>
        </p:spPr>
        <p:txBody>
          <a:bodyPr lIns="0" tIns="0" rIns="0" bIns="0" rtlCol="0" anchor="t">
            <a:spAutoFit/>
          </a:bodyPr>
          <a:lstStyle/>
          <a:p>
            <a:pPr algn="just">
              <a:lnSpc>
                <a:spcPts val="4200"/>
              </a:lnSpc>
            </a:pPr>
            <a:r>
              <a:rPr lang="en-US" sz="3000">
                <a:solidFill>
                  <a:srgbClr val="804F3B"/>
                </a:solidFill>
                <a:latin typeface="Raleway"/>
              </a:rPr>
              <a:t>Let’s assume that </a:t>
            </a:r>
          </a:p>
          <a:p>
            <a:pPr marL="647700" lvl="1" indent="-323850" algn="just">
              <a:lnSpc>
                <a:spcPts val="4200"/>
              </a:lnSpc>
              <a:buFont typeface="Arial"/>
              <a:buChar char="•"/>
            </a:pPr>
            <a:r>
              <a:rPr lang="en-US" sz="3000">
                <a:solidFill>
                  <a:srgbClr val="804F3B"/>
                </a:solidFill>
                <a:latin typeface="Raleway"/>
              </a:rPr>
              <a:t>B1= Technical errors</a:t>
            </a:r>
          </a:p>
          <a:p>
            <a:pPr marL="647700" lvl="1" indent="-323850" algn="just">
              <a:lnSpc>
                <a:spcPts val="4200"/>
              </a:lnSpc>
              <a:buFont typeface="Arial"/>
              <a:buChar char="•"/>
            </a:pPr>
            <a:r>
              <a:rPr lang="en-US" sz="3000">
                <a:solidFill>
                  <a:srgbClr val="804F3B"/>
                </a:solidFill>
                <a:latin typeface="Raleway"/>
              </a:rPr>
              <a:t>B2= Errors in the design of facilities or building</a:t>
            </a:r>
          </a:p>
          <a:p>
            <a:pPr marL="647700" lvl="1" indent="-323850" algn="just">
              <a:lnSpc>
                <a:spcPts val="4200"/>
              </a:lnSpc>
              <a:buFont typeface="Arial"/>
              <a:buChar char="•"/>
            </a:pPr>
            <a:r>
              <a:rPr lang="en-US" sz="3000">
                <a:solidFill>
                  <a:srgbClr val="804F3B"/>
                </a:solidFill>
                <a:latin typeface="Raleway"/>
              </a:rPr>
              <a:t>B3= Legal and regulatory Barriers</a:t>
            </a:r>
          </a:p>
          <a:p>
            <a:pPr marL="647700" lvl="1" indent="-323850" algn="just">
              <a:lnSpc>
                <a:spcPts val="4200"/>
              </a:lnSpc>
              <a:buFont typeface="Arial"/>
              <a:buChar char="•"/>
            </a:pPr>
            <a:r>
              <a:rPr lang="en-US" sz="3000">
                <a:solidFill>
                  <a:srgbClr val="804F3B"/>
                </a:solidFill>
                <a:latin typeface="Raleway"/>
              </a:rPr>
              <a:t>B4= Financial Issues</a:t>
            </a:r>
          </a:p>
          <a:p>
            <a:pPr algn="just">
              <a:lnSpc>
                <a:spcPts val="4200"/>
              </a:lnSpc>
              <a:spcBef>
                <a:spcPct val="0"/>
              </a:spcBef>
            </a:pPr>
            <a:endParaRPr lang="en-US" sz="3000">
              <a:solidFill>
                <a:srgbClr val="804F3B"/>
              </a:solidFill>
              <a:latin typeface="Raleway"/>
            </a:endParaRPr>
          </a:p>
        </p:txBody>
      </p:sp>
      <p:sp>
        <p:nvSpPr>
          <p:cNvPr id="7" name="TextBox 7"/>
          <p:cNvSpPr txBox="1"/>
          <p:nvPr/>
        </p:nvSpPr>
        <p:spPr>
          <a:xfrm>
            <a:off x="1285187" y="4848225"/>
            <a:ext cx="2040731"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Step1: SSIM</a:t>
            </a:r>
          </a:p>
        </p:txBody>
      </p:sp>
      <p:sp>
        <p:nvSpPr>
          <p:cNvPr id="8" name="TextBox 8"/>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14</a:t>
            </a: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nvGraphicFramePr>
        <p:xfrm>
          <a:off x="8124774" y="352425"/>
          <a:ext cx="8097397" cy="4257675"/>
        </p:xfrm>
        <a:graphic>
          <a:graphicData uri="http://schemas.openxmlformats.org/drawingml/2006/table">
            <a:tbl>
              <a:tblPr/>
              <a:tblGrid>
                <a:gridCol w="2246713">
                  <a:extLst>
                    <a:ext uri="{9D8B030D-6E8A-4147-A177-3AD203B41FA5}">
                      <a16:colId xmlns:a16="http://schemas.microsoft.com/office/drawing/2014/main" val="20000"/>
                    </a:ext>
                  </a:extLst>
                </a:gridCol>
                <a:gridCol w="1462671">
                  <a:extLst>
                    <a:ext uri="{9D8B030D-6E8A-4147-A177-3AD203B41FA5}">
                      <a16:colId xmlns:a16="http://schemas.microsoft.com/office/drawing/2014/main" val="20001"/>
                    </a:ext>
                  </a:extLst>
                </a:gridCol>
                <a:gridCol w="1462671">
                  <a:extLst>
                    <a:ext uri="{9D8B030D-6E8A-4147-A177-3AD203B41FA5}">
                      <a16:colId xmlns:a16="http://schemas.microsoft.com/office/drawing/2014/main" val="20002"/>
                    </a:ext>
                  </a:extLst>
                </a:gridCol>
                <a:gridCol w="1462671">
                  <a:extLst>
                    <a:ext uri="{9D8B030D-6E8A-4147-A177-3AD203B41FA5}">
                      <a16:colId xmlns:a16="http://schemas.microsoft.com/office/drawing/2014/main" val="20003"/>
                    </a:ext>
                  </a:extLst>
                </a:gridCol>
                <a:gridCol w="1462671">
                  <a:extLst>
                    <a:ext uri="{9D8B030D-6E8A-4147-A177-3AD203B41FA5}">
                      <a16:colId xmlns:a16="http://schemas.microsoft.com/office/drawing/2014/main" val="20004"/>
                    </a:ext>
                  </a:extLst>
                </a:gridCol>
              </a:tblGrid>
              <a:tr h="851535">
                <a:tc>
                  <a:txBody>
                    <a:bodyPr/>
                    <a:lstStyle/>
                    <a:p>
                      <a:pPr algn="l">
                        <a:lnSpc>
                          <a:spcPts val="4200"/>
                        </a:lnSpc>
                        <a:defRPr/>
                      </a:pPr>
                      <a:r>
                        <a:rPr lang="en-US" sz="3000">
                          <a:solidFill>
                            <a:srgbClr val="000000"/>
                          </a:solidFill>
                          <a:latin typeface="Raleway"/>
                        </a:rPr>
                        <a:t>Element</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B2</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B3</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51535">
                <a:tc>
                  <a:txBody>
                    <a:bodyPr/>
                    <a:lstStyle/>
                    <a:p>
                      <a:pPr algn="l">
                        <a:lnSpc>
                          <a:spcPts val="4200"/>
                        </a:lnSpc>
                        <a:defRPr/>
                      </a:pPr>
                      <a:r>
                        <a:rPr lang="en-US" sz="3000">
                          <a:solidFill>
                            <a:srgbClr val="000000"/>
                          </a:solidFill>
                          <a:latin typeface="Raleway"/>
                        </a:rPr>
                        <a:t>B1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51535">
                <a:tc>
                  <a:txBody>
                    <a:bodyPr/>
                    <a:lstStyle/>
                    <a:p>
                      <a:pPr algn="l">
                        <a:lnSpc>
                          <a:spcPts val="4200"/>
                        </a:lnSpc>
                        <a:defRPr/>
                      </a:pPr>
                      <a:r>
                        <a:rPr lang="en-US" sz="3000">
                          <a:solidFill>
                            <a:srgbClr val="000000"/>
                          </a:solidFill>
                          <a:latin typeface="Raleway"/>
                        </a:rPr>
                        <a:t>B2</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51535">
                <a:tc>
                  <a:txBody>
                    <a:bodyPr/>
                    <a:lstStyle/>
                    <a:p>
                      <a:pPr algn="l">
                        <a:lnSpc>
                          <a:spcPts val="4200"/>
                        </a:lnSpc>
                        <a:defRPr/>
                      </a:pPr>
                      <a:r>
                        <a:rPr lang="en-US" sz="3000">
                          <a:solidFill>
                            <a:srgbClr val="000000"/>
                          </a:solidFill>
                          <a:latin typeface="Raleway"/>
                        </a:rPr>
                        <a:t>B3</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51535">
                <a:tc>
                  <a:txBody>
                    <a:bodyPr/>
                    <a:lstStyle/>
                    <a:p>
                      <a:pPr algn="l">
                        <a:lnSpc>
                          <a:spcPts val="4200"/>
                        </a:lnSpc>
                        <a:defRPr/>
                      </a:pPr>
                      <a:r>
                        <a:rPr lang="en-US" sz="3000">
                          <a:solidFill>
                            <a:srgbClr val="000000"/>
                          </a:solidFill>
                          <a:latin typeface="Raleway"/>
                        </a:rPr>
                        <a:t>B4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Table 5"/>
          <p:cNvGraphicFramePr>
            <a:graphicFrameLocks noGrp="1"/>
          </p:cNvGraphicFramePr>
          <p:nvPr/>
        </p:nvGraphicFramePr>
        <p:xfrm>
          <a:off x="5801886" y="5427935"/>
          <a:ext cx="10420284" cy="4533900"/>
        </p:xfrm>
        <a:graphic>
          <a:graphicData uri="http://schemas.openxmlformats.org/drawingml/2006/table">
            <a:tbl>
              <a:tblPr/>
              <a:tblGrid>
                <a:gridCol w="2643033">
                  <a:extLst>
                    <a:ext uri="{9D8B030D-6E8A-4147-A177-3AD203B41FA5}">
                      <a16:colId xmlns:a16="http://schemas.microsoft.com/office/drawing/2014/main" val="20000"/>
                    </a:ext>
                  </a:extLst>
                </a:gridCol>
                <a:gridCol w="1218252">
                  <a:extLst>
                    <a:ext uri="{9D8B030D-6E8A-4147-A177-3AD203B41FA5}">
                      <a16:colId xmlns:a16="http://schemas.microsoft.com/office/drawing/2014/main" val="20001"/>
                    </a:ext>
                  </a:extLst>
                </a:gridCol>
                <a:gridCol w="1218252">
                  <a:extLst>
                    <a:ext uri="{9D8B030D-6E8A-4147-A177-3AD203B41FA5}">
                      <a16:colId xmlns:a16="http://schemas.microsoft.com/office/drawing/2014/main" val="20002"/>
                    </a:ext>
                  </a:extLst>
                </a:gridCol>
                <a:gridCol w="1218252">
                  <a:extLst>
                    <a:ext uri="{9D8B030D-6E8A-4147-A177-3AD203B41FA5}">
                      <a16:colId xmlns:a16="http://schemas.microsoft.com/office/drawing/2014/main" val="20003"/>
                    </a:ext>
                  </a:extLst>
                </a:gridCol>
                <a:gridCol w="1218252">
                  <a:extLst>
                    <a:ext uri="{9D8B030D-6E8A-4147-A177-3AD203B41FA5}">
                      <a16:colId xmlns:a16="http://schemas.microsoft.com/office/drawing/2014/main" val="20004"/>
                    </a:ext>
                  </a:extLst>
                </a:gridCol>
                <a:gridCol w="2904243">
                  <a:extLst>
                    <a:ext uri="{9D8B030D-6E8A-4147-A177-3AD203B41FA5}">
                      <a16:colId xmlns:a16="http://schemas.microsoft.com/office/drawing/2014/main" val="20005"/>
                    </a:ext>
                  </a:extLst>
                </a:gridCol>
              </a:tblGrid>
              <a:tr h="755650">
                <a:tc>
                  <a:txBody>
                    <a:bodyPr/>
                    <a:lstStyle/>
                    <a:p>
                      <a:pPr algn="l">
                        <a:lnSpc>
                          <a:spcPts val="4200"/>
                        </a:lnSpc>
                        <a:defRPr/>
                      </a:pPr>
                      <a:r>
                        <a:rPr lang="en-US" sz="3000">
                          <a:solidFill>
                            <a:srgbClr val="000000"/>
                          </a:solidFill>
                          <a:latin typeface="Raleway"/>
                        </a:rPr>
                        <a:t>Element</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B2</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B3</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B4</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Driving Power</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55650">
                <a:tc>
                  <a:txBody>
                    <a:bodyPr/>
                    <a:lstStyle/>
                    <a:p>
                      <a:pPr algn="l">
                        <a:lnSpc>
                          <a:spcPts val="4200"/>
                        </a:lnSpc>
                        <a:defRPr/>
                      </a:pPr>
                      <a:r>
                        <a:rPr lang="en-US" sz="3000">
                          <a:solidFill>
                            <a:srgbClr val="000000"/>
                          </a:solidFill>
                          <a:latin typeface="Raleway"/>
                        </a:rPr>
                        <a:t>B1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4</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55650">
                <a:tc>
                  <a:txBody>
                    <a:bodyPr/>
                    <a:lstStyle/>
                    <a:p>
                      <a:pPr algn="l">
                        <a:lnSpc>
                          <a:spcPts val="4200"/>
                        </a:lnSpc>
                        <a:defRPr/>
                      </a:pPr>
                      <a:r>
                        <a:rPr lang="en-US" sz="3000">
                          <a:solidFill>
                            <a:srgbClr val="000000"/>
                          </a:solidFill>
                          <a:latin typeface="Raleway"/>
                        </a:rPr>
                        <a:t>B2</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3</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55650">
                <a:tc>
                  <a:txBody>
                    <a:bodyPr/>
                    <a:lstStyle/>
                    <a:p>
                      <a:pPr algn="l">
                        <a:lnSpc>
                          <a:spcPts val="4200"/>
                        </a:lnSpc>
                        <a:defRPr/>
                      </a:pPr>
                      <a:r>
                        <a:rPr lang="en-US" sz="3000">
                          <a:solidFill>
                            <a:srgbClr val="000000"/>
                          </a:solidFill>
                          <a:latin typeface="Raleway"/>
                        </a:rPr>
                        <a:t>B3</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3</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55650">
                <a:tc>
                  <a:txBody>
                    <a:bodyPr/>
                    <a:lstStyle/>
                    <a:p>
                      <a:pPr algn="l">
                        <a:lnSpc>
                          <a:spcPts val="4200"/>
                        </a:lnSpc>
                        <a:defRPr/>
                      </a:pPr>
                      <a:r>
                        <a:rPr lang="en-US" sz="3000">
                          <a:solidFill>
                            <a:srgbClr val="000000"/>
                          </a:solidFill>
                          <a:latin typeface="Raleway"/>
                        </a:rPr>
                        <a:t>B4</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0</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55650">
                <a:tc>
                  <a:txBody>
                    <a:bodyPr/>
                    <a:lstStyle/>
                    <a:p>
                      <a:pPr algn="l">
                        <a:lnSpc>
                          <a:spcPts val="4200"/>
                        </a:lnSpc>
                        <a:defRPr/>
                      </a:pPr>
                      <a:r>
                        <a:rPr lang="en-US" sz="3000">
                          <a:solidFill>
                            <a:srgbClr val="000000"/>
                          </a:solidFill>
                          <a:latin typeface="Raleway"/>
                        </a:rPr>
                        <a:t>Dependence</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3</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3</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4</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11/11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6"/>
          <p:cNvSpPr txBox="1"/>
          <p:nvPr/>
        </p:nvSpPr>
        <p:spPr>
          <a:xfrm>
            <a:off x="435449" y="504825"/>
            <a:ext cx="6056984"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Step 2: Reachability matrix:</a:t>
            </a:r>
          </a:p>
        </p:txBody>
      </p:sp>
      <p:sp>
        <p:nvSpPr>
          <p:cNvPr id="7" name="TextBox 7"/>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15</a:t>
            </a: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extLst>
              <p:ext uri="{D42A27DB-BD31-4B8C-83A1-F6EECF244321}">
                <p14:modId xmlns:p14="http://schemas.microsoft.com/office/powerpoint/2010/main" val="2618947430"/>
              </p:ext>
            </p:extLst>
          </p:nvPr>
        </p:nvGraphicFramePr>
        <p:xfrm>
          <a:off x="4964935" y="1243583"/>
          <a:ext cx="11254385" cy="4140623"/>
        </p:xfrm>
        <a:graphic>
          <a:graphicData uri="http://schemas.openxmlformats.org/drawingml/2006/table">
            <a:tbl>
              <a:tblPr/>
              <a:tblGrid>
                <a:gridCol w="2250877">
                  <a:extLst>
                    <a:ext uri="{9D8B030D-6E8A-4147-A177-3AD203B41FA5}">
                      <a16:colId xmlns:a16="http://schemas.microsoft.com/office/drawing/2014/main" val="20000"/>
                    </a:ext>
                  </a:extLst>
                </a:gridCol>
                <a:gridCol w="2250877">
                  <a:extLst>
                    <a:ext uri="{9D8B030D-6E8A-4147-A177-3AD203B41FA5}">
                      <a16:colId xmlns:a16="http://schemas.microsoft.com/office/drawing/2014/main" val="20001"/>
                    </a:ext>
                  </a:extLst>
                </a:gridCol>
                <a:gridCol w="2250877">
                  <a:extLst>
                    <a:ext uri="{9D8B030D-6E8A-4147-A177-3AD203B41FA5}">
                      <a16:colId xmlns:a16="http://schemas.microsoft.com/office/drawing/2014/main" val="20002"/>
                    </a:ext>
                  </a:extLst>
                </a:gridCol>
                <a:gridCol w="2250877">
                  <a:extLst>
                    <a:ext uri="{9D8B030D-6E8A-4147-A177-3AD203B41FA5}">
                      <a16:colId xmlns:a16="http://schemas.microsoft.com/office/drawing/2014/main" val="20003"/>
                    </a:ext>
                  </a:extLst>
                </a:gridCol>
                <a:gridCol w="2250877">
                  <a:extLst>
                    <a:ext uri="{9D8B030D-6E8A-4147-A177-3AD203B41FA5}">
                      <a16:colId xmlns:a16="http://schemas.microsoft.com/office/drawing/2014/main" val="20004"/>
                    </a:ext>
                  </a:extLst>
                </a:gridCol>
              </a:tblGrid>
              <a:tr h="1071731">
                <a:tc>
                  <a:txBody>
                    <a:bodyPr/>
                    <a:lstStyle/>
                    <a:p>
                      <a:pPr algn="l">
                        <a:lnSpc>
                          <a:spcPts val="2940"/>
                        </a:lnSpc>
                        <a:defRPr/>
                      </a:pPr>
                      <a:r>
                        <a:rPr lang="en-US" sz="2100">
                          <a:solidFill>
                            <a:srgbClr val="000000"/>
                          </a:solidFill>
                          <a:latin typeface="Raleway"/>
                        </a:rPr>
                        <a:t>Element</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Reachability set</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Antecedent set</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Intersection</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Level</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7223">
                <a:tc>
                  <a:txBody>
                    <a:bodyPr/>
                    <a:lstStyle/>
                    <a:p>
                      <a:pPr algn="l">
                        <a:lnSpc>
                          <a:spcPts val="2940"/>
                        </a:lnSpc>
                        <a:defRPr/>
                      </a:pPr>
                      <a:r>
                        <a:rPr lang="en-US" sz="2100">
                          <a:solidFill>
                            <a:srgbClr val="000000"/>
                          </a:solidFill>
                          <a:latin typeface="Raleway"/>
                        </a:rPr>
                        <a:t>B1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1,2,3,4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7223">
                <a:tc>
                  <a:txBody>
                    <a:bodyPr/>
                    <a:lstStyle/>
                    <a:p>
                      <a:pPr algn="l">
                        <a:lnSpc>
                          <a:spcPts val="2940"/>
                        </a:lnSpc>
                        <a:defRPr/>
                      </a:pPr>
                      <a:r>
                        <a:rPr lang="en-US" sz="2100">
                          <a:solidFill>
                            <a:srgbClr val="000000"/>
                          </a:solidFill>
                          <a:latin typeface="Raleway"/>
                        </a:rPr>
                        <a:t>B2</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2,3,4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1,2,3</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2,3</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67223">
                <a:tc>
                  <a:txBody>
                    <a:bodyPr/>
                    <a:lstStyle/>
                    <a:p>
                      <a:pPr algn="l">
                        <a:lnSpc>
                          <a:spcPts val="2940"/>
                        </a:lnSpc>
                        <a:defRPr/>
                      </a:pPr>
                      <a:r>
                        <a:rPr lang="en-US" sz="2100">
                          <a:solidFill>
                            <a:srgbClr val="000000"/>
                          </a:solidFill>
                          <a:latin typeface="Raleway"/>
                        </a:rPr>
                        <a:t>B3</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2,3,4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1,2,3</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2,3</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67223">
                <a:tc>
                  <a:txBody>
                    <a:bodyPr/>
                    <a:lstStyle/>
                    <a:p>
                      <a:pPr algn="l">
                        <a:lnSpc>
                          <a:spcPts val="2940"/>
                        </a:lnSpc>
                        <a:defRPr/>
                      </a:pPr>
                      <a:r>
                        <a:rPr lang="en-US" sz="2100">
                          <a:solidFill>
                            <a:srgbClr val="000000"/>
                          </a:solidFill>
                          <a:latin typeface="Raleway"/>
                        </a:rPr>
                        <a:t>B4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dirty="0">
                          <a:solidFill>
                            <a:srgbClr val="000000"/>
                          </a:solidFill>
                          <a:latin typeface="Raleway"/>
                        </a:rPr>
                        <a:t>4</a:t>
                      </a:r>
                      <a:endParaRPr lang="en-US" sz="1100" dirty="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1,2,3,3,4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4</a:t>
                      </a:r>
                      <a:endParaRPr lang="en-US" sz="110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dirty="0">
                          <a:solidFill>
                            <a:srgbClr val="000000"/>
                          </a:solidFill>
                          <a:latin typeface="Raleway"/>
                        </a:rPr>
                        <a:t>Level1</a:t>
                      </a:r>
                      <a:endParaRPr lang="en-US" sz="1100" dirty="0"/>
                    </a:p>
                  </a:txBody>
                  <a:tcPr marL="152400" marR="152400" marT="152400" marB="1524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Table 5"/>
          <p:cNvGraphicFramePr>
            <a:graphicFrameLocks noGrp="1"/>
          </p:cNvGraphicFramePr>
          <p:nvPr/>
        </p:nvGraphicFramePr>
        <p:xfrm>
          <a:off x="4964935" y="5624195"/>
          <a:ext cx="11486917" cy="4114800"/>
        </p:xfrm>
        <a:graphic>
          <a:graphicData uri="http://schemas.openxmlformats.org/drawingml/2006/table">
            <a:tbl>
              <a:tblPr/>
              <a:tblGrid>
                <a:gridCol w="2292631">
                  <a:extLst>
                    <a:ext uri="{9D8B030D-6E8A-4147-A177-3AD203B41FA5}">
                      <a16:colId xmlns:a16="http://schemas.microsoft.com/office/drawing/2014/main" val="20000"/>
                    </a:ext>
                  </a:extLst>
                </a:gridCol>
                <a:gridCol w="2197583">
                  <a:extLst>
                    <a:ext uri="{9D8B030D-6E8A-4147-A177-3AD203B41FA5}">
                      <a16:colId xmlns:a16="http://schemas.microsoft.com/office/drawing/2014/main" val="20001"/>
                    </a:ext>
                  </a:extLst>
                </a:gridCol>
                <a:gridCol w="2292631">
                  <a:extLst>
                    <a:ext uri="{9D8B030D-6E8A-4147-A177-3AD203B41FA5}">
                      <a16:colId xmlns:a16="http://schemas.microsoft.com/office/drawing/2014/main" val="20002"/>
                    </a:ext>
                  </a:extLst>
                </a:gridCol>
                <a:gridCol w="2221345">
                  <a:extLst>
                    <a:ext uri="{9D8B030D-6E8A-4147-A177-3AD203B41FA5}">
                      <a16:colId xmlns:a16="http://schemas.microsoft.com/office/drawing/2014/main" val="20003"/>
                    </a:ext>
                  </a:extLst>
                </a:gridCol>
                <a:gridCol w="2482727">
                  <a:extLst>
                    <a:ext uri="{9D8B030D-6E8A-4147-A177-3AD203B41FA5}">
                      <a16:colId xmlns:a16="http://schemas.microsoft.com/office/drawing/2014/main" val="20004"/>
                    </a:ext>
                  </a:extLst>
                </a:gridCol>
              </a:tblGrid>
              <a:tr h="1028700">
                <a:tc>
                  <a:txBody>
                    <a:bodyPr/>
                    <a:lstStyle/>
                    <a:p>
                      <a:pPr algn="l">
                        <a:lnSpc>
                          <a:spcPts val="2659"/>
                        </a:lnSpc>
                        <a:defRPr/>
                      </a:pPr>
                      <a:r>
                        <a:rPr lang="en-US" sz="1899">
                          <a:solidFill>
                            <a:srgbClr val="000000"/>
                          </a:solidFill>
                          <a:latin typeface="Arimo"/>
                        </a:rPr>
                        <a:t>Element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Reachability set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Antecedent set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Intersection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Level</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28700">
                <a:tc>
                  <a:txBody>
                    <a:bodyPr/>
                    <a:lstStyle/>
                    <a:p>
                      <a:pPr algn="l">
                        <a:lnSpc>
                          <a:spcPts val="2659"/>
                        </a:lnSpc>
                        <a:defRPr/>
                      </a:pPr>
                      <a:r>
                        <a:rPr lang="en-US" sz="1899">
                          <a:solidFill>
                            <a:srgbClr val="000000"/>
                          </a:solidFill>
                          <a:latin typeface="Arimo"/>
                        </a:rPr>
                        <a:t>B1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1,2,3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8700">
                <a:tc>
                  <a:txBody>
                    <a:bodyPr/>
                    <a:lstStyle/>
                    <a:p>
                      <a:pPr algn="l">
                        <a:lnSpc>
                          <a:spcPts val="2659"/>
                        </a:lnSpc>
                        <a:defRPr/>
                      </a:pPr>
                      <a:r>
                        <a:rPr lang="en-US" sz="1899">
                          <a:solidFill>
                            <a:srgbClr val="000000"/>
                          </a:solidFill>
                          <a:latin typeface="Arimo"/>
                        </a:rPr>
                        <a:t>B2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2,3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1,2,3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2,3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Level 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8700">
                <a:tc>
                  <a:txBody>
                    <a:bodyPr/>
                    <a:lstStyle/>
                    <a:p>
                      <a:pPr algn="l">
                        <a:lnSpc>
                          <a:spcPts val="2659"/>
                        </a:lnSpc>
                        <a:defRPr/>
                      </a:pPr>
                      <a:r>
                        <a:rPr lang="en-US" sz="1899">
                          <a:solidFill>
                            <a:srgbClr val="000000"/>
                          </a:solidFill>
                          <a:latin typeface="Arimo"/>
                        </a:rPr>
                        <a:t>B3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2,3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1,2,3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2,3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Level 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6"/>
          <p:cNvSpPr txBox="1"/>
          <p:nvPr/>
        </p:nvSpPr>
        <p:spPr>
          <a:xfrm>
            <a:off x="435449" y="504825"/>
            <a:ext cx="6056984"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Step 3: Level partitioning:</a:t>
            </a:r>
          </a:p>
        </p:txBody>
      </p:sp>
      <p:sp>
        <p:nvSpPr>
          <p:cNvPr id="7" name="TextBox 7"/>
          <p:cNvSpPr txBox="1"/>
          <p:nvPr/>
        </p:nvSpPr>
        <p:spPr>
          <a:xfrm>
            <a:off x="1275979" y="1319126"/>
            <a:ext cx="1703903"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Iterations:</a:t>
            </a:r>
          </a:p>
        </p:txBody>
      </p:sp>
      <p:sp>
        <p:nvSpPr>
          <p:cNvPr id="8" name="TextBox 8"/>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16</a:t>
            </a: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nvGraphicFramePr>
        <p:xfrm>
          <a:off x="1646524" y="1628614"/>
          <a:ext cx="14240954" cy="2831024"/>
        </p:xfrm>
        <a:graphic>
          <a:graphicData uri="http://schemas.openxmlformats.org/drawingml/2006/table">
            <a:tbl>
              <a:tblPr/>
              <a:tblGrid>
                <a:gridCol w="3084659">
                  <a:extLst>
                    <a:ext uri="{9D8B030D-6E8A-4147-A177-3AD203B41FA5}">
                      <a16:colId xmlns:a16="http://schemas.microsoft.com/office/drawing/2014/main" val="20000"/>
                    </a:ext>
                  </a:extLst>
                </a:gridCol>
                <a:gridCol w="3452498">
                  <a:extLst>
                    <a:ext uri="{9D8B030D-6E8A-4147-A177-3AD203B41FA5}">
                      <a16:colId xmlns:a16="http://schemas.microsoft.com/office/drawing/2014/main" val="20001"/>
                    </a:ext>
                  </a:extLst>
                </a:gridCol>
                <a:gridCol w="2730329">
                  <a:extLst>
                    <a:ext uri="{9D8B030D-6E8A-4147-A177-3AD203B41FA5}">
                      <a16:colId xmlns:a16="http://schemas.microsoft.com/office/drawing/2014/main" val="20002"/>
                    </a:ext>
                  </a:extLst>
                </a:gridCol>
                <a:gridCol w="2088633">
                  <a:extLst>
                    <a:ext uri="{9D8B030D-6E8A-4147-A177-3AD203B41FA5}">
                      <a16:colId xmlns:a16="http://schemas.microsoft.com/office/drawing/2014/main" val="20003"/>
                    </a:ext>
                  </a:extLst>
                </a:gridCol>
                <a:gridCol w="2884835">
                  <a:extLst>
                    <a:ext uri="{9D8B030D-6E8A-4147-A177-3AD203B41FA5}">
                      <a16:colId xmlns:a16="http://schemas.microsoft.com/office/drawing/2014/main" val="20004"/>
                    </a:ext>
                  </a:extLst>
                </a:gridCol>
              </a:tblGrid>
              <a:tr h="1415512">
                <a:tc>
                  <a:txBody>
                    <a:bodyPr/>
                    <a:lstStyle/>
                    <a:p>
                      <a:pPr algn="l">
                        <a:lnSpc>
                          <a:spcPts val="2659"/>
                        </a:lnSpc>
                        <a:defRPr/>
                      </a:pPr>
                      <a:r>
                        <a:rPr lang="en-US" sz="1899">
                          <a:solidFill>
                            <a:srgbClr val="000000"/>
                          </a:solidFill>
                          <a:latin typeface="Raleway"/>
                        </a:rPr>
                        <a:t>Element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Raleway"/>
                        </a:rPr>
                        <a:t>Reachability 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Raleway"/>
                        </a:rPr>
                        <a:t>Antecedent 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Raleway"/>
                        </a:rPr>
                        <a:t>Intersection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Raleway"/>
                        </a:rPr>
                        <a:t>Level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15512">
                <a:tc>
                  <a:txBody>
                    <a:bodyPr/>
                    <a:lstStyle/>
                    <a:p>
                      <a:pPr algn="l">
                        <a:lnSpc>
                          <a:spcPts val="2659"/>
                        </a:lnSpc>
                        <a:defRPr/>
                      </a:pPr>
                      <a:r>
                        <a:rPr lang="en-US" sz="1899">
                          <a:solidFill>
                            <a:srgbClr val="000000"/>
                          </a:solidFill>
                          <a:latin typeface="Raleway"/>
                        </a:rPr>
                        <a:t>B1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Raleway"/>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Raleway"/>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Raleway"/>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Raleway"/>
                        </a:rPr>
                        <a:t>Level 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5"/>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17</a:t>
            </a: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AutoShape 4"/>
          <p:cNvSpPr/>
          <p:nvPr/>
        </p:nvSpPr>
        <p:spPr>
          <a:xfrm flipH="1" flipV="1">
            <a:off x="9114166" y="4548699"/>
            <a:ext cx="10787" cy="594455"/>
          </a:xfrm>
          <a:prstGeom prst="line">
            <a:avLst/>
          </a:prstGeom>
          <a:ln w="38100" cap="flat">
            <a:solidFill>
              <a:srgbClr val="000000"/>
            </a:solidFill>
            <a:prstDash val="solid"/>
            <a:headEnd type="none" w="sm" len="sm"/>
            <a:tailEnd type="arrow" w="med" len="sm"/>
          </a:ln>
        </p:spPr>
      </p:sp>
      <p:pic>
        <p:nvPicPr>
          <p:cNvPr id="5" name="Picture 5"/>
          <p:cNvPicPr>
            <a:picLocks noChangeAspect="1"/>
          </p:cNvPicPr>
          <p:nvPr/>
        </p:nvPicPr>
        <p:blipFill>
          <a:blip r:embed="rId2"/>
          <a:srcRect/>
          <a:stretch>
            <a:fillRect/>
          </a:stretch>
        </p:blipFill>
        <p:spPr>
          <a:xfrm>
            <a:off x="5440292" y="1185783"/>
            <a:ext cx="7229322" cy="8879167"/>
          </a:xfrm>
          <a:prstGeom prst="rect">
            <a:avLst/>
          </a:prstGeom>
        </p:spPr>
      </p:pic>
      <p:sp>
        <p:nvSpPr>
          <p:cNvPr id="6" name="TextBox 6"/>
          <p:cNvSpPr txBox="1"/>
          <p:nvPr/>
        </p:nvSpPr>
        <p:spPr>
          <a:xfrm>
            <a:off x="435449" y="504825"/>
            <a:ext cx="6056984"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Step 4: Development of ISM</a:t>
            </a:r>
          </a:p>
        </p:txBody>
      </p:sp>
      <p:sp>
        <p:nvSpPr>
          <p:cNvPr id="7" name="TextBox 7"/>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18</a:t>
            </a: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nvGraphicFramePr>
        <p:xfrm>
          <a:off x="7392681" y="5400675"/>
          <a:ext cx="9116621" cy="4886322"/>
        </p:xfrm>
        <a:graphic>
          <a:graphicData uri="http://schemas.openxmlformats.org/drawingml/2006/table">
            <a:tbl>
              <a:tblPr/>
              <a:tblGrid>
                <a:gridCol w="2157467">
                  <a:extLst>
                    <a:ext uri="{9D8B030D-6E8A-4147-A177-3AD203B41FA5}">
                      <a16:colId xmlns:a16="http://schemas.microsoft.com/office/drawing/2014/main" val="20000"/>
                    </a:ext>
                  </a:extLst>
                </a:gridCol>
                <a:gridCol w="1159859">
                  <a:extLst>
                    <a:ext uri="{9D8B030D-6E8A-4147-A177-3AD203B41FA5}">
                      <a16:colId xmlns:a16="http://schemas.microsoft.com/office/drawing/2014/main" val="20001"/>
                    </a:ext>
                  </a:extLst>
                </a:gridCol>
                <a:gridCol w="1159859">
                  <a:extLst>
                    <a:ext uri="{9D8B030D-6E8A-4147-A177-3AD203B41FA5}">
                      <a16:colId xmlns:a16="http://schemas.microsoft.com/office/drawing/2014/main" val="20002"/>
                    </a:ext>
                  </a:extLst>
                </a:gridCol>
                <a:gridCol w="1159859">
                  <a:extLst>
                    <a:ext uri="{9D8B030D-6E8A-4147-A177-3AD203B41FA5}">
                      <a16:colId xmlns:a16="http://schemas.microsoft.com/office/drawing/2014/main" val="20003"/>
                    </a:ext>
                  </a:extLst>
                </a:gridCol>
                <a:gridCol w="1159859">
                  <a:extLst>
                    <a:ext uri="{9D8B030D-6E8A-4147-A177-3AD203B41FA5}">
                      <a16:colId xmlns:a16="http://schemas.microsoft.com/office/drawing/2014/main" val="20004"/>
                    </a:ext>
                  </a:extLst>
                </a:gridCol>
                <a:gridCol w="1159859">
                  <a:extLst>
                    <a:ext uri="{9D8B030D-6E8A-4147-A177-3AD203B41FA5}">
                      <a16:colId xmlns:a16="http://schemas.microsoft.com/office/drawing/2014/main" val="20005"/>
                    </a:ext>
                  </a:extLst>
                </a:gridCol>
                <a:gridCol w="1159859">
                  <a:extLst>
                    <a:ext uri="{9D8B030D-6E8A-4147-A177-3AD203B41FA5}">
                      <a16:colId xmlns:a16="http://schemas.microsoft.com/office/drawing/2014/main" val="20006"/>
                    </a:ext>
                  </a:extLst>
                </a:gridCol>
              </a:tblGrid>
              <a:tr h="698046">
                <a:tc>
                  <a:txBody>
                    <a:bodyPr/>
                    <a:lstStyle/>
                    <a:p>
                      <a:pPr algn="l">
                        <a:lnSpc>
                          <a:spcPts val="4200"/>
                        </a:lnSpc>
                        <a:defRPr/>
                      </a:pPr>
                      <a:r>
                        <a:rPr lang="en-US" sz="3000">
                          <a:solidFill>
                            <a:srgbClr val="000000"/>
                          </a:solidFill>
                          <a:latin typeface="Raleway"/>
                        </a:rPr>
                        <a:t>Element</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E1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E2</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E3</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E4</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E5</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E6</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8046">
                <a:tc>
                  <a:txBody>
                    <a:bodyPr/>
                    <a:lstStyle/>
                    <a:p>
                      <a:pPr algn="l">
                        <a:lnSpc>
                          <a:spcPts val="4200"/>
                        </a:lnSpc>
                        <a:defRPr/>
                      </a:pPr>
                      <a:r>
                        <a:rPr lang="en-US" sz="3000">
                          <a:solidFill>
                            <a:srgbClr val="000000"/>
                          </a:solidFill>
                          <a:latin typeface="Raleway"/>
                        </a:rPr>
                        <a:t>E1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8046">
                <a:tc>
                  <a:txBody>
                    <a:bodyPr/>
                    <a:lstStyle/>
                    <a:p>
                      <a:pPr algn="l">
                        <a:lnSpc>
                          <a:spcPts val="4200"/>
                        </a:lnSpc>
                        <a:defRPr/>
                      </a:pPr>
                      <a:r>
                        <a:rPr lang="en-US" sz="3000">
                          <a:solidFill>
                            <a:srgbClr val="000000"/>
                          </a:solidFill>
                          <a:latin typeface="Raleway"/>
                        </a:rPr>
                        <a:t>E2</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O</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8046">
                <a:tc>
                  <a:txBody>
                    <a:bodyPr/>
                    <a:lstStyle/>
                    <a:p>
                      <a:pPr algn="l">
                        <a:lnSpc>
                          <a:spcPts val="4200"/>
                        </a:lnSpc>
                        <a:defRPr/>
                      </a:pPr>
                      <a:r>
                        <a:rPr lang="en-US" sz="3000">
                          <a:solidFill>
                            <a:srgbClr val="000000"/>
                          </a:solidFill>
                          <a:latin typeface="Raleway"/>
                        </a:rPr>
                        <a:t>E3</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O</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A</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8046">
                <a:tc>
                  <a:txBody>
                    <a:bodyPr/>
                    <a:lstStyle/>
                    <a:p>
                      <a:pPr algn="l">
                        <a:lnSpc>
                          <a:spcPts val="4200"/>
                        </a:lnSpc>
                        <a:defRPr/>
                      </a:pPr>
                      <a:r>
                        <a:rPr lang="en-US" sz="3000">
                          <a:solidFill>
                            <a:srgbClr val="000000"/>
                          </a:solidFill>
                          <a:latin typeface="Raleway"/>
                        </a:rPr>
                        <a:t>E4</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V</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O</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98046">
                <a:tc>
                  <a:txBody>
                    <a:bodyPr/>
                    <a:lstStyle/>
                    <a:p>
                      <a:pPr algn="l">
                        <a:lnSpc>
                          <a:spcPts val="4200"/>
                        </a:lnSpc>
                        <a:defRPr/>
                      </a:pPr>
                      <a:r>
                        <a:rPr lang="en-US" sz="3000">
                          <a:solidFill>
                            <a:srgbClr val="000000"/>
                          </a:solidFill>
                          <a:latin typeface="Raleway"/>
                        </a:rPr>
                        <a:t>E5</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98046">
                <a:tc>
                  <a:txBody>
                    <a:bodyPr/>
                    <a:lstStyle/>
                    <a:p>
                      <a:pPr algn="l">
                        <a:lnSpc>
                          <a:spcPts val="4200"/>
                        </a:lnSpc>
                        <a:defRPr/>
                      </a:pPr>
                      <a:r>
                        <a:rPr lang="en-US" sz="3000">
                          <a:solidFill>
                            <a:srgbClr val="000000"/>
                          </a:solidFill>
                          <a:latin typeface="Raleway"/>
                        </a:rPr>
                        <a:t>E6</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X</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5"/>
          <p:cNvSpPr txBox="1"/>
          <p:nvPr/>
        </p:nvSpPr>
        <p:spPr>
          <a:xfrm>
            <a:off x="1028700" y="571725"/>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 Applying ISM on identified Enablers:</a:t>
            </a:r>
          </a:p>
        </p:txBody>
      </p:sp>
      <p:sp>
        <p:nvSpPr>
          <p:cNvPr id="6" name="TextBox 6"/>
          <p:cNvSpPr txBox="1"/>
          <p:nvPr/>
        </p:nvSpPr>
        <p:spPr>
          <a:xfrm>
            <a:off x="1028700" y="1569833"/>
            <a:ext cx="15206618" cy="4257675"/>
          </a:xfrm>
          <a:prstGeom prst="rect">
            <a:avLst/>
          </a:prstGeom>
        </p:spPr>
        <p:txBody>
          <a:bodyPr lIns="0" tIns="0" rIns="0" bIns="0" rtlCol="0" anchor="t">
            <a:spAutoFit/>
          </a:bodyPr>
          <a:lstStyle/>
          <a:p>
            <a:pPr marL="323850" lvl="1" algn="just">
              <a:lnSpc>
                <a:spcPts val="4200"/>
              </a:lnSpc>
            </a:pPr>
            <a:r>
              <a:rPr lang="en-US" sz="3000" dirty="0">
                <a:solidFill>
                  <a:srgbClr val="804F3B"/>
                </a:solidFill>
                <a:latin typeface="Raleway"/>
              </a:rPr>
              <a:t>Let’s assume that </a:t>
            </a:r>
          </a:p>
          <a:p>
            <a:pPr marL="647700" lvl="1" indent="-323850" algn="just">
              <a:lnSpc>
                <a:spcPts val="4200"/>
              </a:lnSpc>
              <a:buFont typeface="Arial"/>
              <a:buChar char="•"/>
            </a:pPr>
            <a:r>
              <a:rPr lang="en-US" sz="3000" dirty="0">
                <a:solidFill>
                  <a:srgbClr val="804F3B"/>
                </a:solidFill>
                <a:latin typeface="Raleway"/>
              </a:rPr>
              <a:t>E1= Leadership</a:t>
            </a:r>
          </a:p>
          <a:p>
            <a:pPr marL="647700" lvl="1" indent="-323850" algn="just">
              <a:lnSpc>
                <a:spcPts val="4200"/>
              </a:lnSpc>
              <a:buFont typeface="Arial"/>
              <a:buChar char="•"/>
            </a:pPr>
            <a:r>
              <a:rPr lang="en-US" sz="3000" dirty="0">
                <a:solidFill>
                  <a:srgbClr val="804F3B"/>
                </a:solidFill>
                <a:latin typeface="Raleway"/>
              </a:rPr>
              <a:t>E2= Policy and Strategy</a:t>
            </a:r>
          </a:p>
          <a:p>
            <a:pPr marL="647700" lvl="1" indent="-323850" algn="just">
              <a:lnSpc>
                <a:spcPts val="4200"/>
              </a:lnSpc>
              <a:buFont typeface="Arial"/>
              <a:buChar char="•"/>
            </a:pPr>
            <a:r>
              <a:rPr lang="en-US" sz="3000" dirty="0">
                <a:solidFill>
                  <a:srgbClr val="804F3B"/>
                </a:solidFill>
                <a:latin typeface="Raleway"/>
              </a:rPr>
              <a:t>E3= Risk Management</a:t>
            </a:r>
          </a:p>
          <a:p>
            <a:pPr marL="647700" lvl="1" indent="-323850" algn="just">
              <a:lnSpc>
                <a:spcPts val="4200"/>
              </a:lnSpc>
              <a:buFont typeface="Arial"/>
              <a:buChar char="•"/>
            </a:pPr>
            <a:r>
              <a:rPr lang="en-US" sz="3000" dirty="0">
                <a:solidFill>
                  <a:srgbClr val="804F3B"/>
                </a:solidFill>
                <a:latin typeface="Raleway"/>
              </a:rPr>
              <a:t>E4= Collaboration for Technology and Digitization</a:t>
            </a:r>
          </a:p>
          <a:p>
            <a:pPr marL="647700" lvl="1" indent="-323850" algn="just">
              <a:lnSpc>
                <a:spcPts val="4200"/>
              </a:lnSpc>
              <a:buFont typeface="Arial"/>
              <a:buChar char="•"/>
            </a:pPr>
            <a:r>
              <a:rPr lang="en-US" sz="3000" dirty="0">
                <a:solidFill>
                  <a:srgbClr val="804F3B"/>
                </a:solidFill>
                <a:latin typeface="Raleway"/>
              </a:rPr>
              <a:t>E5= Quality Control</a:t>
            </a:r>
          </a:p>
          <a:p>
            <a:pPr marL="647700" lvl="1" indent="-323850" algn="just">
              <a:lnSpc>
                <a:spcPts val="4200"/>
              </a:lnSpc>
              <a:buFont typeface="Arial"/>
              <a:buChar char="•"/>
            </a:pPr>
            <a:r>
              <a:rPr lang="en-US" sz="3000" dirty="0">
                <a:solidFill>
                  <a:srgbClr val="804F3B"/>
                </a:solidFill>
                <a:latin typeface="Raleway"/>
              </a:rPr>
              <a:t>E6= Agile and flexible manufacturing</a:t>
            </a:r>
          </a:p>
          <a:p>
            <a:pPr algn="just">
              <a:lnSpc>
                <a:spcPts val="4200"/>
              </a:lnSpc>
              <a:spcBef>
                <a:spcPct val="0"/>
              </a:spcBef>
            </a:pPr>
            <a:endParaRPr lang="en-US" sz="3000" dirty="0">
              <a:solidFill>
                <a:srgbClr val="804F3B"/>
              </a:solidFill>
              <a:latin typeface="Raleway"/>
            </a:endParaRPr>
          </a:p>
        </p:txBody>
      </p:sp>
      <p:sp>
        <p:nvSpPr>
          <p:cNvPr id="7" name="TextBox 7"/>
          <p:cNvSpPr txBox="1"/>
          <p:nvPr/>
        </p:nvSpPr>
        <p:spPr>
          <a:xfrm>
            <a:off x="1237781" y="5532233"/>
            <a:ext cx="2040731"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Step1: SSIM</a:t>
            </a:r>
          </a:p>
        </p:txBody>
      </p:sp>
      <p:sp>
        <p:nvSpPr>
          <p:cNvPr id="8" name="TextBox 8"/>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19</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nvGraphicFramePr>
        <p:xfrm>
          <a:off x="3993115" y="276225"/>
          <a:ext cx="11581728" cy="9734550"/>
        </p:xfrm>
        <a:graphic>
          <a:graphicData uri="http://schemas.openxmlformats.org/drawingml/2006/table">
            <a:tbl>
              <a:tblPr/>
              <a:tblGrid>
                <a:gridCol w="1937475">
                  <a:extLst>
                    <a:ext uri="{9D8B030D-6E8A-4147-A177-3AD203B41FA5}">
                      <a16:colId xmlns:a16="http://schemas.microsoft.com/office/drawing/2014/main" val="20000"/>
                    </a:ext>
                  </a:extLst>
                </a:gridCol>
                <a:gridCol w="7089486">
                  <a:extLst>
                    <a:ext uri="{9D8B030D-6E8A-4147-A177-3AD203B41FA5}">
                      <a16:colId xmlns:a16="http://schemas.microsoft.com/office/drawing/2014/main" val="20001"/>
                    </a:ext>
                  </a:extLst>
                </a:gridCol>
                <a:gridCol w="2554767">
                  <a:extLst>
                    <a:ext uri="{9D8B030D-6E8A-4147-A177-3AD203B41FA5}">
                      <a16:colId xmlns:a16="http://schemas.microsoft.com/office/drawing/2014/main" val="20002"/>
                    </a:ext>
                  </a:extLst>
                </a:gridCol>
              </a:tblGrid>
              <a:tr h="648970">
                <a:tc>
                  <a:txBody>
                    <a:bodyPr/>
                    <a:lstStyle/>
                    <a:p>
                      <a:pPr algn="l">
                        <a:lnSpc>
                          <a:spcPts val="3499"/>
                        </a:lnSpc>
                        <a:defRPr/>
                      </a:pPr>
                      <a:r>
                        <a:rPr lang="en-US" sz="2499">
                          <a:solidFill>
                            <a:srgbClr val="000000"/>
                          </a:solidFill>
                          <a:latin typeface="Raleway Bold"/>
                        </a:rPr>
                        <a:t>S.No.</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Bold"/>
                        </a:rPr>
                        <a:t>Topic</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Bold"/>
                        </a:rPr>
                        <a:t>Page No.</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8970">
                <a:tc>
                  <a:txBody>
                    <a:bodyPr/>
                    <a:lstStyle/>
                    <a:p>
                      <a:pPr algn="l">
                        <a:lnSpc>
                          <a:spcPts val="3499"/>
                        </a:lnSpc>
                        <a:defRPr/>
                      </a:pPr>
                      <a:r>
                        <a:rPr lang="en-US" sz="2499">
                          <a:solidFill>
                            <a:srgbClr val="000000"/>
                          </a:solidFill>
                          <a:latin typeface="Raleway Bold"/>
                        </a:rPr>
                        <a:t>1.</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Literature Review</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3-4</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8970">
                <a:tc>
                  <a:txBody>
                    <a:bodyPr/>
                    <a:lstStyle/>
                    <a:p>
                      <a:pPr algn="l">
                        <a:lnSpc>
                          <a:spcPts val="3499"/>
                        </a:lnSpc>
                        <a:defRPr/>
                      </a:pPr>
                      <a:r>
                        <a:rPr lang="en-US" sz="2499">
                          <a:solidFill>
                            <a:srgbClr val="000000"/>
                          </a:solidFill>
                          <a:latin typeface="Raleway Bold"/>
                        </a:rPr>
                        <a:t>2.</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Nomenclature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5</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8970">
                <a:tc>
                  <a:txBody>
                    <a:bodyPr/>
                    <a:lstStyle/>
                    <a:p>
                      <a:pPr algn="l">
                        <a:lnSpc>
                          <a:spcPts val="3499"/>
                        </a:lnSpc>
                        <a:defRPr/>
                      </a:pPr>
                      <a:r>
                        <a:rPr lang="en-US" sz="2499">
                          <a:solidFill>
                            <a:srgbClr val="000000"/>
                          </a:solidFill>
                          <a:latin typeface="Raleway Bold"/>
                        </a:rPr>
                        <a:t>3.</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Why is Industrial Safety Important?</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6</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8970">
                <a:tc>
                  <a:txBody>
                    <a:bodyPr/>
                    <a:lstStyle/>
                    <a:p>
                      <a:pPr algn="l">
                        <a:lnSpc>
                          <a:spcPts val="3499"/>
                        </a:lnSpc>
                        <a:defRPr/>
                      </a:pPr>
                      <a:r>
                        <a:rPr lang="en-US" sz="2499">
                          <a:solidFill>
                            <a:srgbClr val="000000"/>
                          </a:solidFill>
                          <a:latin typeface="Raleway Bold"/>
                        </a:rPr>
                        <a:t>4.</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Major Industrial Accidents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7</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48970">
                <a:tc>
                  <a:txBody>
                    <a:bodyPr/>
                    <a:lstStyle/>
                    <a:p>
                      <a:pPr algn="l">
                        <a:lnSpc>
                          <a:spcPts val="3499"/>
                        </a:lnSpc>
                        <a:defRPr/>
                      </a:pPr>
                      <a:r>
                        <a:rPr lang="en-US" sz="2499">
                          <a:solidFill>
                            <a:srgbClr val="000000"/>
                          </a:solidFill>
                          <a:latin typeface="Raleway Bold"/>
                        </a:rPr>
                        <a:t>5.</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Yash Industries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8-9</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8970">
                <a:tc>
                  <a:txBody>
                    <a:bodyPr/>
                    <a:lstStyle/>
                    <a:p>
                      <a:pPr algn="l">
                        <a:lnSpc>
                          <a:spcPts val="3499"/>
                        </a:lnSpc>
                        <a:defRPr/>
                      </a:pPr>
                      <a:r>
                        <a:rPr lang="en-US" sz="2499">
                          <a:solidFill>
                            <a:srgbClr val="000000"/>
                          </a:solidFill>
                          <a:latin typeface="Raleway Bold"/>
                        </a:rPr>
                        <a:t>6.</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Barriers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10</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48970">
                <a:tc>
                  <a:txBody>
                    <a:bodyPr/>
                    <a:lstStyle/>
                    <a:p>
                      <a:pPr algn="l">
                        <a:lnSpc>
                          <a:spcPts val="3499"/>
                        </a:lnSpc>
                        <a:defRPr/>
                      </a:pPr>
                      <a:r>
                        <a:rPr lang="en-US" sz="2499">
                          <a:solidFill>
                            <a:srgbClr val="000000"/>
                          </a:solidFill>
                          <a:latin typeface="Raleway Bold"/>
                        </a:rPr>
                        <a:t>7.</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Enablers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11</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48970">
                <a:tc>
                  <a:txBody>
                    <a:bodyPr/>
                    <a:lstStyle/>
                    <a:p>
                      <a:pPr algn="l">
                        <a:lnSpc>
                          <a:spcPts val="3499"/>
                        </a:lnSpc>
                        <a:defRPr/>
                      </a:pPr>
                      <a:r>
                        <a:rPr lang="en-US" sz="2499">
                          <a:solidFill>
                            <a:srgbClr val="000000"/>
                          </a:solidFill>
                          <a:latin typeface="Raleway Bold"/>
                        </a:rPr>
                        <a:t>8.</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ISM methodology and model development</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12-13</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48970">
                <a:tc>
                  <a:txBody>
                    <a:bodyPr/>
                    <a:lstStyle/>
                    <a:p>
                      <a:pPr algn="l">
                        <a:lnSpc>
                          <a:spcPts val="3499"/>
                        </a:lnSpc>
                        <a:defRPr/>
                      </a:pPr>
                      <a:r>
                        <a:rPr lang="en-US" sz="2499">
                          <a:solidFill>
                            <a:srgbClr val="000000"/>
                          </a:solidFill>
                          <a:latin typeface="Raleway Bold"/>
                        </a:rPr>
                        <a:t>9.</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Applying ISM on identified Barriers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14-18</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48970">
                <a:tc>
                  <a:txBody>
                    <a:bodyPr/>
                    <a:lstStyle/>
                    <a:p>
                      <a:pPr algn="l">
                        <a:lnSpc>
                          <a:spcPts val="3499"/>
                        </a:lnSpc>
                        <a:defRPr/>
                      </a:pPr>
                      <a:r>
                        <a:rPr lang="en-US" sz="2499">
                          <a:solidFill>
                            <a:srgbClr val="000000"/>
                          </a:solidFill>
                          <a:latin typeface="Raleway Bold"/>
                        </a:rPr>
                        <a:t>10</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Applying ISM on identified Enablers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19-23</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48970">
                <a:tc>
                  <a:txBody>
                    <a:bodyPr/>
                    <a:lstStyle/>
                    <a:p>
                      <a:pPr algn="l">
                        <a:lnSpc>
                          <a:spcPts val="3499"/>
                        </a:lnSpc>
                        <a:defRPr/>
                      </a:pPr>
                      <a:r>
                        <a:rPr lang="en-US" sz="2499">
                          <a:solidFill>
                            <a:srgbClr val="000000"/>
                          </a:solidFill>
                          <a:latin typeface="Raleway Bold"/>
                        </a:rPr>
                        <a:t>11.</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Future Work</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24</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648970">
                <a:tc>
                  <a:txBody>
                    <a:bodyPr/>
                    <a:lstStyle/>
                    <a:p>
                      <a:pPr algn="l">
                        <a:lnSpc>
                          <a:spcPts val="3499"/>
                        </a:lnSpc>
                        <a:defRPr/>
                      </a:pPr>
                      <a:r>
                        <a:rPr lang="en-US" sz="2499">
                          <a:solidFill>
                            <a:srgbClr val="000000"/>
                          </a:solidFill>
                          <a:latin typeface="Raleway Bold"/>
                        </a:rPr>
                        <a:t>12.</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Conclusion</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25</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648970">
                <a:tc>
                  <a:txBody>
                    <a:bodyPr/>
                    <a:lstStyle/>
                    <a:p>
                      <a:pPr algn="l">
                        <a:lnSpc>
                          <a:spcPts val="3499"/>
                        </a:lnSpc>
                        <a:defRPr/>
                      </a:pPr>
                      <a:r>
                        <a:rPr lang="en-US" sz="2499">
                          <a:solidFill>
                            <a:srgbClr val="000000"/>
                          </a:solidFill>
                          <a:latin typeface="Raleway Bold"/>
                        </a:rPr>
                        <a:t>12.</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Bibliography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26</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648970">
                <a:tc>
                  <a:txBody>
                    <a:bodyPr/>
                    <a:lstStyle/>
                    <a:p>
                      <a:pPr algn="l">
                        <a:lnSpc>
                          <a:spcPts val="3499"/>
                        </a:lnSpc>
                        <a:defRPr/>
                      </a:pPr>
                      <a:r>
                        <a:rPr lang="en-US" sz="2499">
                          <a:solidFill>
                            <a:srgbClr val="000000"/>
                          </a:solidFill>
                          <a:latin typeface="Raleway Bold"/>
                        </a:rPr>
                        <a:t>13.</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Thank You</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Raleway"/>
                        </a:rPr>
                        <a:t>27</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5" name="TextBox 5"/>
          <p:cNvSpPr txBox="1"/>
          <p:nvPr/>
        </p:nvSpPr>
        <p:spPr>
          <a:xfrm>
            <a:off x="1028700" y="735330"/>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Index</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nvGraphicFramePr>
        <p:xfrm>
          <a:off x="7832991" y="571500"/>
          <a:ext cx="8547751" cy="4114803"/>
        </p:xfrm>
        <a:graphic>
          <a:graphicData uri="http://schemas.openxmlformats.org/drawingml/2006/table">
            <a:tbl>
              <a:tblPr/>
              <a:tblGrid>
                <a:gridCol w="2279941">
                  <a:extLst>
                    <a:ext uri="{9D8B030D-6E8A-4147-A177-3AD203B41FA5}">
                      <a16:colId xmlns:a16="http://schemas.microsoft.com/office/drawing/2014/main" val="20000"/>
                    </a:ext>
                  </a:extLst>
                </a:gridCol>
                <a:gridCol w="1044635">
                  <a:extLst>
                    <a:ext uri="{9D8B030D-6E8A-4147-A177-3AD203B41FA5}">
                      <a16:colId xmlns:a16="http://schemas.microsoft.com/office/drawing/2014/main" val="20001"/>
                    </a:ext>
                  </a:extLst>
                </a:gridCol>
                <a:gridCol w="1044635">
                  <a:extLst>
                    <a:ext uri="{9D8B030D-6E8A-4147-A177-3AD203B41FA5}">
                      <a16:colId xmlns:a16="http://schemas.microsoft.com/office/drawing/2014/main" val="20002"/>
                    </a:ext>
                  </a:extLst>
                </a:gridCol>
                <a:gridCol w="1044635">
                  <a:extLst>
                    <a:ext uri="{9D8B030D-6E8A-4147-A177-3AD203B41FA5}">
                      <a16:colId xmlns:a16="http://schemas.microsoft.com/office/drawing/2014/main" val="20003"/>
                    </a:ext>
                  </a:extLst>
                </a:gridCol>
                <a:gridCol w="1044635">
                  <a:extLst>
                    <a:ext uri="{9D8B030D-6E8A-4147-A177-3AD203B41FA5}">
                      <a16:colId xmlns:a16="http://schemas.microsoft.com/office/drawing/2014/main" val="20004"/>
                    </a:ext>
                  </a:extLst>
                </a:gridCol>
                <a:gridCol w="1044635">
                  <a:extLst>
                    <a:ext uri="{9D8B030D-6E8A-4147-A177-3AD203B41FA5}">
                      <a16:colId xmlns:a16="http://schemas.microsoft.com/office/drawing/2014/main" val="20005"/>
                    </a:ext>
                  </a:extLst>
                </a:gridCol>
                <a:gridCol w="1044635">
                  <a:extLst>
                    <a:ext uri="{9D8B030D-6E8A-4147-A177-3AD203B41FA5}">
                      <a16:colId xmlns:a16="http://schemas.microsoft.com/office/drawing/2014/main" val="20006"/>
                    </a:ext>
                  </a:extLst>
                </a:gridCol>
              </a:tblGrid>
              <a:tr h="587829">
                <a:tc>
                  <a:txBody>
                    <a:bodyPr/>
                    <a:lstStyle/>
                    <a:p>
                      <a:pPr algn="l">
                        <a:lnSpc>
                          <a:spcPts val="2940"/>
                        </a:lnSpc>
                        <a:defRPr/>
                      </a:pPr>
                      <a:r>
                        <a:rPr lang="en-US" sz="2100">
                          <a:solidFill>
                            <a:srgbClr val="000000"/>
                          </a:solidFill>
                          <a:latin typeface="Raleway"/>
                        </a:rPr>
                        <a:t>Element</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E2</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E3</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E4</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E5</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E6</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7829">
                <a:tc>
                  <a:txBody>
                    <a:bodyPr/>
                    <a:lstStyle/>
                    <a:p>
                      <a:pPr algn="l">
                        <a:lnSpc>
                          <a:spcPts val="2940"/>
                        </a:lnSpc>
                        <a:defRPr/>
                      </a:pPr>
                      <a:r>
                        <a:rPr lang="en-US" sz="2100">
                          <a:solidFill>
                            <a:srgbClr val="000000"/>
                          </a:solidFill>
                          <a:latin typeface="Raleway"/>
                        </a:rPr>
                        <a:t>E1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7829">
                <a:tc>
                  <a:txBody>
                    <a:bodyPr/>
                    <a:lstStyle/>
                    <a:p>
                      <a:pPr algn="l">
                        <a:lnSpc>
                          <a:spcPts val="2940"/>
                        </a:lnSpc>
                        <a:defRPr/>
                      </a:pPr>
                      <a:r>
                        <a:rPr lang="en-US" sz="2100">
                          <a:solidFill>
                            <a:srgbClr val="000000"/>
                          </a:solidFill>
                          <a:latin typeface="Raleway"/>
                        </a:rPr>
                        <a:t>E2</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7829">
                <a:tc>
                  <a:txBody>
                    <a:bodyPr/>
                    <a:lstStyle/>
                    <a:p>
                      <a:pPr algn="l">
                        <a:lnSpc>
                          <a:spcPts val="2940"/>
                        </a:lnSpc>
                        <a:defRPr/>
                      </a:pPr>
                      <a:r>
                        <a:rPr lang="en-US" sz="2100">
                          <a:solidFill>
                            <a:srgbClr val="000000"/>
                          </a:solidFill>
                          <a:latin typeface="Raleway"/>
                        </a:rPr>
                        <a:t>E3</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7829">
                <a:tc>
                  <a:txBody>
                    <a:bodyPr/>
                    <a:lstStyle/>
                    <a:p>
                      <a:pPr algn="l">
                        <a:lnSpc>
                          <a:spcPts val="2940"/>
                        </a:lnSpc>
                        <a:defRPr/>
                      </a:pPr>
                      <a:r>
                        <a:rPr lang="en-US" sz="2100">
                          <a:solidFill>
                            <a:srgbClr val="000000"/>
                          </a:solidFill>
                          <a:latin typeface="Raleway"/>
                        </a:rPr>
                        <a:t>E4</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7829">
                <a:tc>
                  <a:txBody>
                    <a:bodyPr/>
                    <a:lstStyle/>
                    <a:p>
                      <a:pPr algn="l">
                        <a:lnSpc>
                          <a:spcPts val="2940"/>
                        </a:lnSpc>
                        <a:defRPr/>
                      </a:pPr>
                      <a:r>
                        <a:rPr lang="en-US" sz="2100">
                          <a:solidFill>
                            <a:srgbClr val="000000"/>
                          </a:solidFill>
                          <a:latin typeface="Raleway"/>
                        </a:rPr>
                        <a:t>E5</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87829">
                <a:tc>
                  <a:txBody>
                    <a:bodyPr/>
                    <a:lstStyle/>
                    <a:p>
                      <a:pPr algn="l">
                        <a:lnSpc>
                          <a:spcPts val="2940"/>
                        </a:lnSpc>
                        <a:defRPr/>
                      </a:pPr>
                      <a:r>
                        <a:rPr lang="en-US" sz="2100">
                          <a:solidFill>
                            <a:srgbClr val="000000"/>
                          </a:solidFill>
                          <a:latin typeface="Raleway"/>
                        </a:rPr>
                        <a:t>E6</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5" name="Table 5"/>
          <p:cNvGraphicFramePr>
            <a:graphicFrameLocks noGrp="1"/>
          </p:cNvGraphicFramePr>
          <p:nvPr/>
        </p:nvGraphicFramePr>
        <p:xfrm>
          <a:off x="7832991" y="4882768"/>
          <a:ext cx="8547752" cy="5552682"/>
        </p:xfrm>
        <a:graphic>
          <a:graphicData uri="http://schemas.openxmlformats.org/drawingml/2006/table">
            <a:tbl>
              <a:tblPr/>
              <a:tblGrid>
                <a:gridCol w="1966161">
                  <a:extLst>
                    <a:ext uri="{9D8B030D-6E8A-4147-A177-3AD203B41FA5}">
                      <a16:colId xmlns:a16="http://schemas.microsoft.com/office/drawing/2014/main" val="20000"/>
                    </a:ext>
                  </a:extLst>
                </a:gridCol>
                <a:gridCol w="802729">
                  <a:extLst>
                    <a:ext uri="{9D8B030D-6E8A-4147-A177-3AD203B41FA5}">
                      <a16:colId xmlns:a16="http://schemas.microsoft.com/office/drawing/2014/main" val="20001"/>
                    </a:ext>
                  </a:extLst>
                </a:gridCol>
                <a:gridCol w="802729">
                  <a:extLst>
                    <a:ext uri="{9D8B030D-6E8A-4147-A177-3AD203B41FA5}">
                      <a16:colId xmlns:a16="http://schemas.microsoft.com/office/drawing/2014/main" val="20002"/>
                    </a:ext>
                  </a:extLst>
                </a:gridCol>
                <a:gridCol w="802729">
                  <a:extLst>
                    <a:ext uri="{9D8B030D-6E8A-4147-A177-3AD203B41FA5}">
                      <a16:colId xmlns:a16="http://schemas.microsoft.com/office/drawing/2014/main" val="20003"/>
                    </a:ext>
                  </a:extLst>
                </a:gridCol>
                <a:gridCol w="802729">
                  <a:extLst>
                    <a:ext uri="{9D8B030D-6E8A-4147-A177-3AD203B41FA5}">
                      <a16:colId xmlns:a16="http://schemas.microsoft.com/office/drawing/2014/main" val="20004"/>
                    </a:ext>
                  </a:extLst>
                </a:gridCol>
                <a:gridCol w="802729">
                  <a:extLst>
                    <a:ext uri="{9D8B030D-6E8A-4147-A177-3AD203B41FA5}">
                      <a16:colId xmlns:a16="http://schemas.microsoft.com/office/drawing/2014/main" val="20005"/>
                    </a:ext>
                  </a:extLst>
                </a:gridCol>
                <a:gridCol w="802729">
                  <a:extLst>
                    <a:ext uri="{9D8B030D-6E8A-4147-A177-3AD203B41FA5}">
                      <a16:colId xmlns:a16="http://schemas.microsoft.com/office/drawing/2014/main" val="20006"/>
                    </a:ext>
                  </a:extLst>
                </a:gridCol>
                <a:gridCol w="1765217">
                  <a:extLst>
                    <a:ext uri="{9D8B030D-6E8A-4147-A177-3AD203B41FA5}">
                      <a16:colId xmlns:a16="http://schemas.microsoft.com/office/drawing/2014/main" val="20007"/>
                    </a:ext>
                  </a:extLst>
                </a:gridCol>
              </a:tblGrid>
              <a:tr h="1049592">
                <a:tc>
                  <a:txBody>
                    <a:bodyPr/>
                    <a:lstStyle/>
                    <a:p>
                      <a:pPr algn="l">
                        <a:lnSpc>
                          <a:spcPts val="2940"/>
                        </a:lnSpc>
                        <a:defRPr/>
                      </a:pPr>
                      <a:r>
                        <a:rPr lang="en-US" sz="2100">
                          <a:solidFill>
                            <a:srgbClr val="000000"/>
                          </a:solidFill>
                          <a:latin typeface="Raleway"/>
                        </a:rPr>
                        <a:t>Element</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E4</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E5</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E6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Driving Power</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5583">
                <a:tc>
                  <a:txBody>
                    <a:bodyPr/>
                    <a:lstStyle/>
                    <a:p>
                      <a:pPr algn="l">
                        <a:lnSpc>
                          <a:spcPts val="2940"/>
                        </a:lnSpc>
                        <a:defRPr/>
                      </a:pPr>
                      <a:r>
                        <a:rPr lang="en-US" sz="2100">
                          <a:solidFill>
                            <a:srgbClr val="000000"/>
                          </a:solidFill>
                          <a:latin typeface="Raleway"/>
                        </a:rPr>
                        <a:t>E1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5583">
                <a:tc>
                  <a:txBody>
                    <a:bodyPr/>
                    <a:lstStyle/>
                    <a:p>
                      <a:pPr algn="l">
                        <a:lnSpc>
                          <a:spcPts val="2940"/>
                        </a:lnSpc>
                        <a:defRPr/>
                      </a:pPr>
                      <a:r>
                        <a:rPr lang="en-US" sz="2100">
                          <a:solidFill>
                            <a:srgbClr val="000000"/>
                          </a:solidFill>
                          <a:latin typeface="Raleway"/>
                        </a:rPr>
                        <a:t>E2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4</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75583">
                <a:tc>
                  <a:txBody>
                    <a:bodyPr/>
                    <a:lstStyle/>
                    <a:p>
                      <a:pPr algn="l">
                        <a:lnSpc>
                          <a:spcPts val="2940"/>
                        </a:lnSpc>
                        <a:defRPr/>
                      </a:pPr>
                      <a:r>
                        <a:rPr lang="en-US" sz="2100">
                          <a:solidFill>
                            <a:srgbClr val="000000"/>
                          </a:solidFill>
                          <a:latin typeface="Raleway"/>
                        </a:rPr>
                        <a:t>E3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5583">
                <a:tc>
                  <a:txBody>
                    <a:bodyPr/>
                    <a:lstStyle/>
                    <a:p>
                      <a:pPr algn="l">
                        <a:lnSpc>
                          <a:spcPts val="2940"/>
                        </a:lnSpc>
                        <a:defRPr/>
                      </a:pPr>
                      <a:r>
                        <a:rPr lang="en-US" sz="2100">
                          <a:solidFill>
                            <a:srgbClr val="000000"/>
                          </a:solidFill>
                          <a:latin typeface="Raleway"/>
                        </a:rPr>
                        <a:t>E4</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4</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75583">
                <a:tc>
                  <a:txBody>
                    <a:bodyPr/>
                    <a:lstStyle/>
                    <a:p>
                      <a:pPr algn="l">
                        <a:lnSpc>
                          <a:spcPts val="2940"/>
                        </a:lnSpc>
                        <a:defRPr/>
                      </a:pPr>
                      <a:r>
                        <a:rPr lang="en-US" sz="2100">
                          <a:solidFill>
                            <a:srgbClr val="000000"/>
                          </a:solidFill>
                          <a:latin typeface="Raleway"/>
                        </a:rPr>
                        <a:t>E5</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75583">
                <a:tc>
                  <a:txBody>
                    <a:bodyPr/>
                    <a:lstStyle/>
                    <a:p>
                      <a:pPr algn="l">
                        <a:lnSpc>
                          <a:spcPts val="2940"/>
                        </a:lnSpc>
                        <a:defRPr/>
                      </a:pPr>
                      <a:r>
                        <a:rPr lang="en-US" sz="2100">
                          <a:solidFill>
                            <a:srgbClr val="000000"/>
                          </a:solidFill>
                          <a:latin typeface="Raleway"/>
                        </a:rPr>
                        <a:t>E6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49592">
                <a:tc>
                  <a:txBody>
                    <a:bodyPr/>
                    <a:lstStyle/>
                    <a:p>
                      <a:pPr algn="l">
                        <a:lnSpc>
                          <a:spcPts val="2940"/>
                        </a:lnSpc>
                        <a:defRPr/>
                      </a:pPr>
                      <a:r>
                        <a:rPr lang="en-US" sz="2100">
                          <a:solidFill>
                            <a:srgbClr val="000000"/>
                          </a:solidFill>
                          <a:latin typeface="Raleway"/>
                        </a:rPr>
                        <a:t>Dependence</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000000"/>
                          </a:solidFill>
                          <a:latin typeface="Raleway"/>
                        </a:rPr>
                        <a:t>23/23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Box 6"/>
          <p:cNvSpPr txBox="1"/>
          <p:nvPr/>
        </p:nvSpPr>
        <p:spPr>
          <a:xfrm>
            <a:off x="435449" y="504825"/>
            <a:ext cx="6056984"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Step 2: Reachability matrix:</a:t>
            </a:r>
          </a:p>
        </p:txBody>
      </p:sp>
      <p:sp>
        <p:nvSpPr>
          <p:cNvPr id="7" name="TextBox 7"/>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20</a:t>
            </a: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extLst>
              <p:ext uri="{D42A27DB-BD31-4B8C-83A1-F6EECF244321}">
                <p14:modId xmlns:p14="http://schemas.microsoft.com/office/powerpoint/2010/main" val="3313624540"/>
              </p:ext>
            </p:extLst>
          </p:nvPr>
        </p:nvGraphicFramePr>
        <p:xfrm>
          <a:off x="3646273" y="2019468"/>
          <a:ext cx="11525620" cy="7019924"/>
        </p:xfrm>
        <a:graphic>
          <a:graphicData uri="http://schemas.openxmlformats.org/drawingml/2006/table">
            <a:tbl>
              <a:tblPr/>
              <a:tblGrid>
                <a:gridCol w="2182043">
                  <a:extLst>
                    <a:ext uri="{9D8B030D-6E8A-4147-A177-3AD203B41FA5}">
                      <a16:colId xmlns:a16="http://schemas.microsoft.com/office/drawing/2014/main" val="20000"/>
                    </a:ext>
                  </a:extLst>
                </a:gridCol>
                <a:gridCol w="2726875">
                  <a:extLst>
                    <a:ext uri="{9D8B030D-6E8A-4147-A177-3AD203B41FA5}">
                      <a16:colId xmlns:a16="http://schemas.microsoft.com/office/drawing/2014/main" val="20001"/>
                    </a:ext>
                  </a:extLst>
                </a:gridCol>
                <a:gridCol w="2601270">
                  <a:extLst>
                    <a:ext uri="{9D8B030D-6E8A-4147-A177-3AD203B41FA5}">
                      <a16:colId xmlns:a16="http://schemas.microsoft.com/office/drawing/2014/main" val="20002"/>
                    </a:ext>
                  </a:extLst>
                </a:gridCol>
                <a:gridCol w="2553786">
                  <a:extLst>
                    <a:ext uri="{9D8B030D-6E8A-4147-A177-3AD203B41FA5}">
                      <a16:colId xmlns:a16="http://schemas.microsoft.com/office/drawing/2014/main" val="20003"/>
                    </a:ext>
                  </a:extLst>
                </a:gridCol>
                <a:gridCol w="1461646">
                  <a:extLst>
                    <a:ext uri="{9D8B030D-6E8A-4147-A177-3AD203B41FA5}">
                      <a16:colId xmlns:a16="http://schemas.microsoft.com/office/drawing/2014/main" val="20004"/>
                    </a:ext>
                  </a:extLst>
                </a:gridCol>
              </a:tblGrid>
              <a:tr h="1308476">
                <a:tc>
                  <a:txBody>
                    <a:bodyPr/>
                    <a:lstStyle/>
                    <a:p>
                      <a:pPr algn="l">
                        <a:lnSpc>
                          <a:spcPts val="4200"/>
                        </a:lnSpc>
                        <a:defRPr/>
                      </a:pPr>
                      <a:r>
                        <a:rPr lang="en-US" sz="3000">
                          <a:solidFill>
                            <a:srgbClr val="000000"/>
                          </a:solidFill>
                          <a:latin typeface="Raleway"/>
                        </a:rPr>
                        <a:t>Element</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Reachability set</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Antecedent set</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Intersection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Level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73624">
                <a:tc>
                  <a:txBody>
                    <a:bodyPr/>
                    <a:lstStyle/>
                    <a:p>
                      <a:pPr algn="l">
                        <a:lnSpc>
                          <a:spcPts val="4200"/>
                        </a:lnSpc>
                        <a:defRPr/>
                      </a:pPr>
                      <a:r>
                        <a:rPr lang="en-US" sz="3000">
                          <a:solidFill>
                            <a:srgbClr val="000000"/>
                          </a:solidFill>
                          <a:latin typeface="Raleway"/>
                        </a:rPr>
                        <a:t>E1</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1,2,3,4,5,6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73624">
                <a:tc>
                  <a:txBody>
                    <a:bodyPr/>
                    <a:lstStyle/>
                    <a:p>
                      <a:pPr algn="l">
                        <a:lnSpc>
                          <a:spcPts val="4200"/>
                        </a:lnSpc>
                        <a:defRPr/>
                      </a:pPr>
                      <a:r>
                        <a:rPr lang="en-US" sz="3000">
                          <a:solidFill>
                            <a:srgbClr val="000000"/>
                          </a:solidFill>
                          <a:latin typeface="Raleway"/>
                        </a:rPr>
                        <a:t>E2</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2,3,5,6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1,2</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2</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08476">
                <a:tc>
                  <a:txBody>
                    <a:bodyPr/>
                    <a:lstStyle/>
                    <a:p>
                      <a:pPr algn="l">
                        <a:lnSpc>
                          <a:spcPts val="4200"/>
                        </a:lnSpc>
                        <a:defRPr/>
                      </a:pPr>
                      <a:r>
                        <a:rPr lang="en-US" sz="3000">
                          <a:solidFill>
                            <a:srgbClr val="000000"/>
                          </a:solidFill>
                          <a:latin typeface="Raleway"/>
                        </a:rPr>
                        <a:t>E3</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dirty="0">
                          <a:solidFill>
                            <a:srgbClr val="000000"/>
                          </a:solidFill>
                          <a:latin typeface="Raleway"/>
                        </a:rPr>
                        <a:t>3,5,6</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1,2,3,5,6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3,5,6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Level 1</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73624">
                <a:tc>
                  <a:txBody>
                    <a:bodyPr/>
                    <a:lstStyle/>
                    <a:p>
                      <a:pPr algn="l">
                        <a:lnSpc>
                          <a:spcPts val="4200"/>
                        </a:lnSpc>
                        <a:defRPr/>
                      </a:pPr>
                      <a:r>
                        <a:rPr lang="en-US" sz="3000">
                          <a:solidFill>
                            <a:srgbClr val="000000"/>
                          </a:solidFill>
                          <a:latin typeface="Raleway"/>
                        </a:rPr>
                        <a:t>E4</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2,3,4,5,6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1,4</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4</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08476">
                <a:tc>
                  <a:txBody>
                    <a:bodyPr/>
                    <a:lstStyle/>
                    <a:p>
                      <a:pPr algn="l">
                        <a:lnSpc>
                          <a:spcPts val="4200"/>
                        </a:lnSpc>
                        <a:defRPr/>
                      </a:pPr>
                      <a:r>
                        <a:rPr lang="en-US" sz="3000">
                          <a:solidFill>
                            <a:srgbClr val="000000"/>
                          </a:solidFill>
                          <a:latin typeface="Raleway"/>
                        </a:rPr>
                        <a:t>E5</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3,5,6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1,2,3,4,5,6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3,5,6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Level 1</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73624">
                <a:tc>
                  <a:txBody>
                    <a:bodyPr/>
                    <a:lstStyle/>
                    <a:p>
                      <a:pPr algn="l">
                        <a:lnSpc>
                          <a:spcPts val="4200"/>
                        </a:lnSpc>
                        <a:defRPr/>
                      </a:pPr>
                      <a:r>
                        <a:rPr lang="en-US" sz="3000">
                          <a:solidFill>
                            <a:srgbClr val="000000"/>
                          </a:solidFill>
                          <a:latin typeface="Raleway"/>
                        </a:rPr>
                        <a:t>E6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3,5,6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1,2,3,45,6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3,5,6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dirty="0">
                          <a:solidFill>
                            <a:srgbClr val="000000"/>
                          </a:solidFill>
                          <a:latin typeface="Raleway"/>
                        </a:rPr>
                        <a:t>Level1</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5"/>
          <p:cNvSpPr txBox="1"/>
          <p:nvPr/>
        </p:nvSpPr>
        <p:spPr>
          <a:xfrm>
            <a:off x="435449" y="504825"/>
            <a:ext cx="6056984"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Step 3: Level partitioning:</a:t>
            </a:r>
          </a:p>
        </p:txBody>
      </p:sp>
      <p:sp>
        <p:nvSpPr>
          <p:cNvPr id="6" name="TextBox 6"/>
          <p:cNvSpPr txBox="1"/>
          <p:nvPr/>
        </p:nvSpPr>
        <p:spPr>
          <a:xfrm>
            <a:off x="1275979" y="1319126"/>
            <a:ext cx="1703903"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Iterations:</a:t>
            </a:r>
          </a:p>
        </p:txBody>
      </p:sp>
      <p:sp>
        <p:nvSpPr>
          <p:cNvPr id="7" name="TextBox 7"/>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21</a:t>
            </a: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nvGraphicFramePr>
        <p:xfrm>
          <a:off x="1028700" y="328006"/>
          <a:ext cx="7315200" cy="4226720"/>
        </p:xfrm>
        <a:graphic>
          <a:graphicData uri="http://schemas.openxmlformats.org/drawingml/2006/table">
            <a:tbl>
              <a:tblPr/>
              <a:tblGrid>
                <a:gridCol w="146304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463040">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tblGrid>
              <a:tr h="1141190">
                <a:tc>
                  <a:txBody>
                    <a:bodyPr/>
                    <a:lstStyle/>
                    <a:p>
                      <a:pPr algn="l">
                        <a:lnSpc>
                          <a:spcPts val="2659"/>
                        </a:lnSpc>
                        <a:defRPr/>
                      </a:pPr>
                      <a:r>
                        <a:rPr lang="en-US" sz="1899">
                          <a:solidFill>
                            <a:srgbClr val="000000"/>
                          </a:solidFill>
                          <a:latin typeface="Arimo"/>
                        </a:rPr>
                        <a:t>Element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Reachability set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Antecedent set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Intersection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Level</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28510">
                <a:tc>
                  <a:txBody>
                    <a:bodyPr/>
                    <a:lstStyle/>
                    <a:p>
                      <a:pPr algn="l">
                        <a:lnSpc>
                          <a:spcPts val="2659"/>
                        </a:lnSpc>
                        <a:defRPr/>
                      </a:pPr>
                      <a:r>
                        <a:rPr lang="en-US" sz="1899">
                          <a:solidFill>
                            <a:srgbClr val="000000"/>
                          </a:solidFill>
                          <a:latin typeface="Arimo"/>
                        </a:rPr>
                        <a:t>E1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1,2,4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8510">
                <a:tc>
                  <a:txBody>
                    <a:bodyPr/>
                    <a:lstStyle/>
                    <a:p>
                      <a:pPr algn="l">
                        <a:lnSpc>
                          <a:spcPts val="2659"/>
                        </a:lnSpc>
                        <a:defRPr/>
                      </a:pPr>
                      <a:r>
                        <a:rPr lang="en-US" sz="1899">
                          <a:solidFill>
                            <a:srgbClr val="000000"/>
                          </a:solidFill>
                          <a:latin typeface="Arimo"/>
                        </a:rPr>
                        <a:t>E2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Level 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8510">
                <a:tc>
                  <a:txBody>
                    <a:bodyPr/>
                    <a:lstStyle/>
                    <a:p>
                      <a:pPr algn="l">
                        <a:lnSpc>
                          <a:spcPts val="2659"/>
                        </a:lnSpc>
                        <a:defRPr/>
                      </a:pPr>
                      <a:r>
                        <a:rPr lang="en-US" sz="1899">
                          <a:solidFill>
                            <a:srgbClr val="000000"/>
                          </a:solidFill>
                          <a:latin typeface="Arimo"/>
                        </a:rPr>
                        <a:t>E4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2,4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1,4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Arimo"/>
                        </a:rPr>
                        <a:t>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5"/>
          <p:cNvGraphicFramePr>
            <a:graphicFrameLocks noGrp="1"/>
          </p:cNvGraphicFramePr>
          <p:nvPr/>
        </p:nvGraphicFramePr>
        <p:xfrm>
          <a:off x="8600307" y="439925"/>
          <a:ext cx="7884070" cy="4114800"/>
        </p:xfrm>
        <a:graphic>
          <a:graphicData uri="http://schemas.openxmlformats.org/drawingml/2006/table">
            <a:tbl>
              <a:tblPr/>
              <a:tblGrid>
                <a:gridCol w="2033566">
                  <a:extLst>
                    <a:ext uri="{9D8B030D-6E8A-4147-A177-3AD203B41FA5}">
                      <a16:colId xmlns:a16="http://schemas.microsoft.com/office/drawing/2014/main" val="20000"/>
                    </a:ext>
                  </a:extLst>
                </a:gridCol>
                <a:gridCol w="1462626">
                  <a:extLst>
                    <a:ext uri="{9D8B030D-6E8A-4147-A177-3AD203B41FA5}">
                      <a16:colId xmlns:a16="http://schemas.microsoft.com/office/drawing/2014/main" val="20001"/>
                    </a:ext>
                  </a:extLst>
                </a:gridCol>
                <a:gridCol w="1462626">
                  <a:extLst>
                    <a:ext uri="{9D8B030D-6E8A-4147-A177-3AD203B41FA5}">
                      <a16:colId xmlns:a16="http://schemas.microsoft.com/office/drawing/2014/main" val="20002"/>
                    </a:ext>
                  </a:extLst>
                </a:gridCol>
                <a:gridCol w="1462626">
                  <a:extLst>
                    <a:ext uri="{9D8B030D-6E8A-4147-A177-3AD203B41FA5}">
                      <a16:colId xmlns:a16="http://schemas.microsoft.com/office/drawing/2014/main" val="20003"/>
                    </a:ext>
                  </a:extLst>
                </a:gridCol>
                <a:gridCol w="1462626">
                  <a:extLst>
                    <a:ext uri="{9D8B030D-6E8A-4147-A177-3AD203B41FA5}">
                      <a16:colId xmlns:a16="http://schemas.microsoft.com/office/drawing/2014/main" val="20004"/>
                    </a:ext>
                  </a:extLst>
                </a:gridCol>
              </a:tblGrid>
              <a:tr h="1371600">
                <a:tc>
                  <a:txBody>
                    <a:bodyPr/>
                    <a:lstStyle/>
                    <a:p>
                      <a:pPr algn="l">
                        <a:lnSpc>
                          <a:spcPts val="2659"/>
                        </a:lnSpc>
                        <a:defRPr/>
                      </a:pPr>
                      <a:r>
                        <a:rPr lang="en-US" sz="1899">
                          <a:solidFill>
                            <a:srgbClr val="000000"/>
                          </a:solidFill>
                          <a:latin typeface="Prata"/>
                        </a:rPr>
                        <a:t>Element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Reachability set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Antecedent set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Intersection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Level</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71600">
                <a:tc>
                  <a:txBody>
                    <a:bodyPr/>
                    <a:lstStyle/>
                    <a:p>
                      <a:pPr algn="l">
                        <a:lnSpc>
                          <a:spcPts val="2659"/>
                        </a:lnSpc>
                        <a:defRPr/>
                      </a:pPr>
                      <a:r>
                        <a:rPr lang="en-US" sz="1899">
                          <a:solidFill>
                            <a:srgbClr val="000000"/>
                          </a:solidFill>
                          <a:latin typeface="Prata"/>
                        </a:rPr>
                        <a:t>E1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1,4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71600">
                <a:tc>
                  <a:txBody>
                    <a:bodyPr/>
                    <a:lstStyle/>
                    <a:p>
                      <a:pPr algn="l">
                        <a:lnSpc>
                          <a:spcPts val="2659"/>
                        </a:lnSpc>
                        <a:defRPr/>
                      </a:pPr>
                      <a:r>
                        <a:rPr lang="en-US" sz="1899">
                          <a:solidFill>
                            <a:srgbClr val="000000"/>
                          </a:solidFill>
                          <a:latin typeface="Prata"/>
                        </a:rPr>
                        <a:t>E4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1,4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Prata"/>
                        </a:rPr>
                        <a:t>Level 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6"/>
          <p:cNvGraphicFramePr>
            <a:graphicFrameLocks noGrp="1"/>
          </p:cNvGraphicFramePr>
          <p:nvPr/>
        </p:nvGraphicFramePr>
        <p:xfrm>
          <a:off x="1880703" y="5624195"/>
          <a:ext cx="13952023" cy="4114800"/>
        </p:xfrm>
        <a:graphic>
          <a:graphicData uri="http://schemas.openxmlformats.org/drawingml/2006/table">
            <a:tbl>
              <a:tblPr/>
              <a:tblGrid>
                <a:gridCol w="2600262">
                  <a:extLst>
                    <a:ext uri="{9D8B030D-6E8A-4147-A177-3AD203B41FA5}">
                      <a16:colId xmlns:a16="http://schemas.microsoft.com/office/drawing/2014/main" val="20000"/>
                    </a:ext>
                  </a:extLst>
                </a:gridCol>
                <a:gridCol w="3051851">
                  <a:extLst>
                    <a:ext uri="{9D8B030D-6E8A-4147-A177-3AD203B41FA5}">
                      <a16:colId xmlns:a16="http://schemas.microsoft.com/office/drawing/2014/main" val="20001"/>
                    </a:ext>
                  </a:extLst>
                </a:gridCol>
                <a:gridCol w="3289529">
                  <a:extLst>
                    <a:ext uri="{9D8B030D-6E8A-4147-A177-3AD203B41FA5}">
                      <a16:colId xmlns:a16="http://schemas.microsoft.com/office/drawing/2014/main" val="20002"/>
                    </a:ext>
                  </a:extLst>
                </a:gridCol>
                <a:gridCol w="2958822">
                  <a:extLst>
                    <a:ext uri="{9D8B030D-6E8A-4147-A177-3AD203B41FA5}">
                      <a16:colId xmlns:a16="http://schemas.microsoft.com/office/drawing/2014/main" val="20003"/>
                    </a:ext>
                  </a:extLst>
                </a:gridCol>
                <a:gridCol w="2051559">
                  <a:extLst>
                    <a:ext uri="{9D8B030D-6E8A-4147-A177-3AD203B41FA5}">
                      <a16:colId xmlns:a16="http://schemas.microsoft.com/office/drawing/2014/main" val="20004"/>
                    </a:ext>
                  </a:extLst>
                </a:gridCol>
              </a:tblGrid>
              <a:tr h="2057400">
                <a:tc>
                  <a:txBody>
                    <a:bodyPr/>
                    <a:lstStyle/>
                    <a:p>
                      <a:pPr algn="l">
                        <a:lnSpc>
                          <a:spcPts val="4200"/>
                        </a:lnSpc>
                        <a:defRPr/>
                      </a:pPr>
                      <a:r>
                        <a:rPr lang="en-US" sz="3000">
                          <a:solidFill>
                            <a:srgbClr val="000000"/>
                          </a:solidFill>
                          <a:latin typeface="Raleway"/>
                        </a:rPr>
                        <a:t>Element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Reachability 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Antecedent 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Intersection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Level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57400">
                <a:tc>
                  <a:txBody>
                    <a:bodyPr/>
                    <a:lstStyle/>
                    <a:p>
                      <a:pPr algn="l">
                        <a:lnSpc>
                          <a:spcPts val="4200"/>
                        </a:lnSpc>
                        <a:defRPr/>
                      </a:pPr>
                      <a:r>
                        <a:rPr lang="en-US" sz="3000">
                          <a:solidFill>
                            <a:srgbClr val="000000"/>
                          </a:solidFill>
                          <a:latin typeface="Raleway"/>
                        </a:rPr>
                        <a:t>E1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Raleway"/>
                        </a:rPr>
                        <a:t>Level 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TextBox 7"/>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22</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4" name="Picture 4"/>
          <p:cNvPicPr>
            <a:picLocks noChangeAspect="1"/>
          </p:cNvPicPr>
          <p:nvPr/>
        </p:nvPicPr>
        <p:blipFill>
          <a:blip r:embed="rId2"/>
          <a:srcRect/>
          <a:stretch>
            <a:fillRect/>
          </a:stretch>
        </p:blipFill>
        <p:spPr>
          <a:xfrm>
            <a:off x="5571251" y="1506382"/>
            <a:ext cx="7145497" cy="8374830"/>
          </a:xfrm>
          <a:prstGeom prst="rect">
            <a:avLst/>
          </a:prstGeom>
        </p:spPr>
      </p:pic>
      <p:sp>
        <p:nvSpPr>
          <p:cNvPr id="5" name="TextBox 5"/>
          <p:cNvSpPr txBox="1"/>
          <p:nvPr/>
        </p:nvSpPr>
        <p:spPr>
          <a:xfrm>
            <a:off x="435449" y="504825"/>
            <a:ext cx="6056984" cy="523875"/>
          </a:xfrm>
          <a:prstGeom prst="rect">
            <a:avLst/>
          </a:prstGeom>
        </p:spPr>
        <p:txBody>
          <a:bodyPr lIns="0" tIns="0" rIns="0" bIns="0" rtlCol="0" anchor="t">
            <a:spAutoFit/>
          </a:bodyPr>
          <a:lstStyle/>
          <a:p>
            <a:pPr algn="ctr">
              <a:lnSpc>
                <a:spcPts val="4200"/>
              </a:lnSpc>
              <a:spcBef>
                <a:spcPct val="0"/>
              </a:spcBef>
            </a:pPr>
            <a:r>
              <a:rPr lang="en-US" sz="3000">
                <a:solidFill>
                  <a:srgbClr val="804F3B"/>
                </a:solidFill>
                <a:latin typeface="Raleway"/>
              </a:rPr>
              <a:t>Step 4: Development of ISM</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23</a:t>
            </a: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571725"/>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Future Work:</a:t>
            </a:r>
          </a:p>
        </p:txBody>
      </p:sp>
      <p:sp>
        <p:nvSpPr>
          <p:cNvPr id="5" name="TextBox 5"/>
          <p:cNvSpPr txBox="1"/>
          <p:nvPr/>
        </p:nvSpPr>
        <p:spPr>
          <a:xfrm>
            <a:off x="1351067" y="2190119"/>
            <a:ext cx="15143699" cy="2124075"/>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804F3B"/>
                </a:solidFill>
                <a:latin typeface="Raleway"/>
              </a:rPr>
              <a:t>Identifying Industrial safety issues industry wise like casting industry, welding industry etc.</a:t>
            </a:r>
          </a:p>
          <a:p>
            <a:pPr marL="647700" lvl="1" indent="-323850" algn="just">
              <a:lnSpc>
                <a:spcPts val="4200"/>
              </a:lnSpc>
              <a:buFont typeface="Arial"/>
              <a:buChar char="•"/>
            </a:pPr>
            <a:r>
              <a:rPr lang="en-US" sz="3000">
                <a:solidFill>
                  <a:srgbClr val="804F3B"/>
                </a:solidFill>
                <a:latin typeface="Raleway"/>
              </a:rPr>
              <a:t>Learning and applying different model development methods like MIC MAC</a:t>
            </a:r>
          </a:p>
          <a:p>
            <a:pPr algn="just">
              <a:lnSpc>
                <a:spcPts val="4200"/>
              </a:lnSpc>
              <a:spcBef>
                <a:spcPct val="0"/>
              </a:spcBef>
            </a:pPr>
            <a:endParaRPr lang="en-US" sz="3000">
              <a:solidFill>
                <a:srgbClr val="804F3B"/>
              </a:solidFill>
              <a:latin typeface="Raleway"/>
            </a:endParaRP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24</a:t>
            </a: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571725"/>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Conclusion:</a:t>
            </a:r>
          </a:p>
        </p:txBody>
      </p:sp>
      <p:sp>
        <p:nvSpPr>
          <p:cNvPr id="5" name="TextBox 5"/>
          <p:cNvSpPr txBox="1"/>
          <p:nvPr/>
        </p:nvSpPr>
        <p:spPr>
          <a:xfrm>
            <a:off x="1327364" y="2758989"/>
            <a:ext cx="15143699" cy="1590675"/>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804F3B"/>
                </a:solidFill>
                <a:latin typeface="Raleway"/>
              </a:rPr>
              <a:t>Safe worker environment is essential for both workers and management.</a:t>
            </a:r>
          </a:p>
          <a:p>
            <a:pPr marL="647700" lvl="1" indent="-323850" algn="just">
              <a:lnSpc>
                <a:spcPts val="4200"/>
              </a:lnSpc>
              <a:spcBef>
                <a:spcPct val="0"/>
              </a:spcBef>
              <a:buFont typeface="Arial"/>
              <a:buChar char="•"/>
            </a:pPr>
            <a:r>
              <a:rPr lang="en-US" sz="3000">
                <a:solidFill>
                  <a:srgbClr val="804F3B"/>
                </a:solidFill>
                <a:latin typeface="Raleway"/>
              </a:rPr>
              <a:t>Industries need to apply ISM-like tools to identify the fundamental cause of any anticipated disaster.</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24</a:t>
            </a:r>
          </a:p>
        </p:txBody>
      </p:sp>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7922982" y="163327"/>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744265" y="346710"/>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Bibliography </a:t>
            </a:r>
          </a:p>
        </p:txBody>
      </p:sp>
      <p:sp>
        <p:nvSpPr>
          <p:cNvPr id="5" name="TextBox 5"/>
          <p:cNvSpPr txBox="1"/>
          <p:nvPr/>
        </p:nvSpPr>
        <p:spPr>
          <a:xfrm>
            <a:off x="744265" y="1332997"/>
            <a:ext cx="16989094" cy="8803005"/>
          </a:xfrm>
          <a:prstGeom prst="rect">
            <a:avLst/>
          </a:prstGeom>
        </p:spPr>
        <p:txBody>
          <a:bodyPr lIns="0" tIns="0" rIns="0" bIns="0" rtlCol="0" anchor="t">
            <a:spAutoFit/>
          </a:bodyPr>
          <a:lstStyle/>
          <a:p>
            <a:pPr algn="just">
              <a:lnSpc>
                <a:spcPts val="2520"/>
              </a:lnSpc>
            </a:pPr>
            <a:r>
              <a:rPr lang="en-US" sz="1800">
                <a:solidFill>
                  <a:srgbClr val="804F3B"/>
                </a:solidFill>
                <a:latin typeface="Raleway"/>
              </a:rPr>
              <a:t>1. Sharma, V., Dixit, A.R., Qadri, M.A. and Kumar, S., 2015. An interpretive hierarchical model for lean implementation in machine tool sector. International Journal of Productivity and Quality Management, 15(3), pp.381-406.</a:t>
            </a:r>
          </a:p>
          <a:p>
            <a:pPr algn="just">
              <a:lnSpc>
                <a:spcPts val="2520"/>
              </a:lnSpc>
            </a:pPr>
            <a:r>
              <a:rPr lang="en-US" sz="1800">
                <a:solidFill>
                  <a:srgbClr val="804F3B"/>
                </a:solidFill>
                <a:latin typeface="Raleway"/>
              </a:rPr>
              <a:t>Vancouver</a:t>
            </a:r>
          </a:p>
          <a:p>
            <a:pPr algn="just">
              <a:lnSpc>
                <a:spcPts val="2520"/>
              </a:lnSpc>
            </a:pPr>
            <a:r>
              <a:rPr lang="en-US" sz="1800">
                <a:solidFill>
                  <a:srgbClr val="804F3B"/>
                </a:solidFill>
                <a:latin typeface="Raleway"/>
              </a:rPr>
              <a:t> 2. Botzen, W.W., Deschenes, O. and Sanders, M., 2019. The economic impacts of natural disasters: A review of models and empirical studies. Review of Environmental Economics and Policy.</a:t>
            </a:r>
          </a:p>
          <a:p>
            <a:pPr algn="just">
              <a:lnSpc>
                <a:spcPts val="2520"/>
              </a:lnSpc>
            </a:pPr>
            <a:r>
              <a:rPr lang="en-US" sz="1800">
                <a:solidFill>
                  <a:srgbClr val="804F3B"/>
                </a:solidFill>
                <a:latin typeface="Raleway"/>
              </a:rPr>
              <a:t>3. Thomas, D. and Helgeson, J., 2021. The effect of natural/human-made hazards on business establishments and their supply chains. International Journal of Disaster Risk Reduction, 59, p.102257.</a:t>
            </a:r>
          </a:p>
          <a:p>
            <a:pPr algn="just">
              <a:lnSpc>
                <a:spcPts val="2520"/>
              </a:lnSpc>
            </a:pPr>
            <a:r>
              <a:rPr lang="en-US" sz="1800">
                <a:solidFill>
                  <a:srgbClr val="804F3B"/>
                </a:solidFill>
                <a:latin typeface="Raleway"/>
              </a:rPr>
              <a:t>4. Munim, Z.H., Azmat, M. and Dorfer, B., 2015. Impact of man-made disasters on commercial logistics. Int J Econom Commerce Manage, 3(6), pp.128-138.</a:t>
            </a:r>
          </a:p>
          <a:p>
            <a:pPr algn="just">
              <a:lnSpc>
                <a:spcPts val="2520"/>
              </a:lnSpc>
            </a:pPr>
            <a:r>
              <a:rPr lang="en-US" sz="1800">
                <a:solidFill>
                  <a:srgbClr val="804F3B"/>
                </a:solidFill>
                <a:latin typeface="Raleway"/>
              </a:rPr>
              <a:t>5. Hasan, F., Bellenstedt, M.F.R. and Islam, M.R., 2022. Demand and supply disruptions during the Covid-19 crisis on firm productivity. Global Journal of Flexible Systems Management, pp.1-19.</a:t>
            </a:r>
          </a:p>
          <a:p>
            <a:pPr algn="just">
              <a:lnSpc>
                <a:spcPts val="2520"/>
              </a:lnSpc>
            </a:pPr>
            <a:r>
              <a:rPr lang="en-US" sz="1800">
                <a:solidFill>
                  <a:srgbClr val="804F3B"/>
                </a:solidFill>
                <a:latin typeface="Raleway"/>
              </a:rPr>
              <a:t>6. Curtis, S., 2015. Assessing Liaison Librarians: Documenting Impact for Positive Change. Eds. Daniel C. Mack and Gary W. White. Chicago, Ill.: Association of College and Research Libraries/A division of the American Library Association, 2014. 154p. $44.00 (ISBN 978-083898708-7). LC 2014041523. College &amp; Research Libraries, 76(5), pp.708-710.</a:t>
            </a:r>
          </a:p>
          <a:p>
            <a:pPr algn="just">
              <a:lnSpc>
                <a:spcPts val="2520"/>
              </a:lnSpc>
            </a:pPr>
            <a:r>
              <a:rPr lang="en-US" sz="1800">
                <a:solidFill>
                  <a:srgbClr val="804F3B"/>
                </a:solidFill>
                <a:latin typeface="Raleway"/>
              </a:rPr>
              <a:t>7. Jaeger, B. and Upadhyay, A., 2020. Understanding barriers to circular economy: cases from the manufacturing industry. Journal of Enterprise Information Management, 33(4), pp.729-745.</a:t>
            </a:r>
          </a:p>
          <a:p>
            <a:pPr algn="just">
              <a:lnSpc>
                <a:spcPts val="2520"/>
              </a:lnSpc>
            </a:pPr>
            <a:r>
              <a:rPr lang="en-US" sz="1800">
                <a:solidFill>
                  <a:srgbClr val="804F3B"/>
                </a:solidFill>
                <a:latin typeface="Raleway"/>
              </a:rPr>
              <a:t>8. Kamdina, L., Simchenko, O., Grakhov, V., Suntsov, A. and Chazov, E., 2021. The impact of man-made accidents and catastrophes in the stable functioning of industrial enterprises on the quality of life of the population and socio-economic development. In E3S Web of Conferences (Vol. 296, p. 06004). EDP Sciences.</a:t>
            </a:r>
          </a:p>
          <a:p>
            <a:pPr algn="just">
              <a:lnSpc>
                <a:spcPts val="2520"/>
              </a:lnSpc>
            </a:pPr>
            <a:r>
              <a:rPr lang="en-US" sz="1800">
                <a:solidFill>
                  <a:srgbClr val="804F3B"/>
                </a:solidFill>
                <a:latin typeface="Raleway"/>
              </a:rPr>
              <a:t>9. Brown, K.A., Willis, P.G. and Prussia, G.E., 2000. Predicting safe employee behavior in the steel industry: Development and test of a sociotechnical model. Journal of Operations management, 18(4), pp.445-465.</a:t>
            </a:r>
          </a:p>
          <a:p>
            <a:pPr algn="just">
              <a:lnSpc>
                <a:spcPts val="2520"/>
              </a:lnSpc>
            </a:pPr>
            <a:r>
              <a:rPr lang="en-US" sz="1800">
                <a:solidFill>
                  <a:srgbClr val="804F3B"/>
                </a:solidFill>
                <a:latin typeface="Raleway"/>
              </a:rPr>
              <a:t>10. Chinda, T., 2012. A safety assessment approach using safety enablers and results. International journal of occupational safety and ergonomics, 18(3), pp.343-361.</a:t>
            </a:r>
          </a:p>
          <a:p>
            <a:pPr algn="just">
              <a:lnSpc>
                <a:spcPts val="2520"/>
              </a:lnSpc>
            </a:pPr>
            <a:r>
              <a:rPr lang="en-US" sz="1800">
                <a:solidFill>
                  <a:srgbClr val="804F3B"/>
                </a:solidFill>
                <a:latin typeface="Raleway"/>
              </a:rPr>
              <a:t>11. Unnikrishnan, S., Iqbal, R., Singh, A. and Nimkar, I.M., 2015. Safety management practices in small and medium enterprises in India. Safety and health at work, 6(1), pp.46-55.</a:t>
            </a:r>
          </a:p>
          <a:p>
            <a:pPr algn="just">
              <a:lnSpc>
                <a:spcPts val="2520"/>
              </a:lnSpc>
            </a:pPr>
            <a:r>
              <a:rPr lang="en-US" sz="1800">
                <a:solidFill>
                  <a:srgbClr val="804F3B"/>
                </a:solidFill>
                <a:latin typeface="Raleway"/>
              </a:rPr>
              <a:t>12.</a:t>
            </a:r>
            <a:r>
              <a:rPr lang="en-US" sz="1800">
                <a:solidFill>
                  <a:srgbClr val="804F3B"/>
                </a:solidFill>
                <a:latin typeface="Raleway"/>
                <a:hlinkClick r:id="rId2" tooltip="https://www.intechopen.com/chapters/73522"/>
              </a:rPr>
              <a:t> https://www.intechopen.com/chapters/73522</a:t>
            </a:r>
          </a:p>
          <a:p>
            <a:pPr algn="just">
              <a:lnSpc>
                <a:spcPts val="2520"/>
              </a:lnSpc>
            </a:pPr>
            <a:r>
              <a:rPr lang="en-US" sz="1800">
                <a:solidFill>
                  <a:srgbClr val="804F3B"/>
                </a:solidFill>
                <a:latin typeface="Raleway"/>
              </a:rPr>
              <a:t>13. Berry, A., 2007, October. The importance of SMEs in the economy. In ITD Global Conference on Taxation of Small and Medium Enterprise.</a:t>
            </a:r>
          </a:p>
          <a:p>
            <a:pPr algn="just">
              <a:lnSpc>
                <a:spcPts val="2520"/>
              </a:lnSpc>
            </a:pPr>
            <a:r>
              <a:rPr lang="en-US" sz="1800">
                <a:solidFill>
                  <a:srgbClr val="804F3B"/>
                </a:solidFill>
                <a:latin typeface="Raleway"/>
              </a:rPr>
              <a:t>14. Wu, T.C., Chen, C.H. and Li, C.C., 2008. A correlation among safety leadership, safety climate and safety performance. Journal of loss prevention in the process industries, 21(3), pp.307-318.</a:t>
            </a:r>
          </a:p>
          <a:p>
            <a:pPr algn="just">
              <a:lnSpc>
                <a:spcPts val="2520"/>
              </a:lnSpc>
              <a:spcBef>
                <a:spcPct val="0"/>
              </a:spcBef>
            </a:pPr>
            <a:r>
              <a:rPr lang="en-US" sz="1800">
                <a:solidFill>
                  <a:srgbClr val="804F3B"/>
                </a:solidFill>
                <a:latin typeface="Raleway"/>
              </a:rPr>
              <a:t>15. https://www.mfasco.com/blog/safety-topics/7-reasons-why-workplace-safety-is-so-important.html</a:t>
            </a:r>
          </a:p>
        </p:txBody>
      </p:sp>
      <p:sp>
        <p:nvSpPr>
          <p:cNvPr id="6" name="TextBox 6"/>
          <p:cNvSpPr txBox="1"/>
          <p:nvPr/>
        </p:nvSpPr>
        <p:spPr>
          <a:xfrm>
            <a:off x="17514392" y="9749155"/>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25</a:t>
            </a:r>
          </a:p>
        </p:txBody>
      </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695700"/>
            <a:ext cx="14745813" cy="3124200"/>
          </a:xfrm>
          <a:prstGeom prst="rect">
            <a:avLst/>
          </a:prstGeom>
        </p:spPr>
        <p:txBody>
          <a:bodyPr lIns="0" tIns="0" rIns="0" bIns="0" rtlCol="0" anchor="t">
            <a:spAutoFit/>
          </a:bodyPr>
          <a:lstStyle/>
          <a:p>
            <a:pPr>
              <a:lnSpc>
                <a:spcPts val="12000"/>
              </a:lnSpc>
            </a:pPr>
            <a:r>
              <a:rPr lang="en-US" sz="12000">
                <a:solidFill>
                  <a:srgbClr val="804F3B"/>
                </a:solidFill>
                <a:latin typeface="Radley"/>
              </a:rPr>
              <a:t>Thank you</a:t>
            </a:r>
          </a:p>
          <a:p>
            <a:pPr>
              <a:lnSpc>
                <a:spcPts val="12000"/>
              </a:lnSpc>
            </a:pPr>
            <a:r>
              <a:rPr lang="en-US" sz="12000">
                <a:solidFill>
                  <a:srgbClr val="804F3B"/>
                </a:solidFill>
                <a:latin typeface="Radley"/>
              </a:rPr>
              <a:t>for listening!</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26</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nvGraphicFramePr>
        <p:xfrm>
          <a:off x="2390918" y="1526053"/>
          <a:ext cx="13506163" cy="8358189"/>
        </p:xfrm>
        <a:graphic>
          <a:graphicData uri="http://schemas.openxmlformats.org/drawingml/2006/table">
            <a:tbl>
              <a:tblPr/>
              <a:tblGrid>
                <a:gridCol w="3749870">
                  <a:extLst>
                    <a:ext uri="{9D8B030D-6E8A-4147-A177-3AD203B41FA5}">
                      <a16:colId xmlns:a16="http://schemas.microsoft.com/office/drawing/2014/main" val="20000"/>
                    </a:ext>
                  </a:extLst>
                </a:gridCol>
                <a:gridCol w="3749870">
                  <a:extLst>
                    <a:ext uri="{9D8B030D-6E8A-4147-A177-3AD203B41FA5}">
                      <a16:colId xmlns:a16="http://schemas.microsoft.com/office/drawing/2014/main" val="20001"/>
                    </a:ext>
                  </a:extLst>
                </a:gridCol>
                <a:gridCol w="6006423">
                  <a:extLst>
                    <a:ext uri="{9D8B030D-6E8A-4147-A177-3AD203B41FA5}">
                      <a16:colId xmlns:a16="http://schemas.microsoft.com/office/drawing/2014/main" val="20002"/>
                    </a:ext>
                  </a:extLst>
                </a:gridCol>
              </a:tblGrid>
              <a:tr h="683374">
                <a:tc>
                  <a:txBody>
                    <a:bodyPr/>
                    <a:lstStyle/>
                    <a:p>
                      <a:pPr algn="l">
                        <a:lnSpc>
                          <a:spcPts val="2100"/>
                        </a:lnSpc>
                        <a:defRPr/>
                      </a:pPr>
                      <a:r>
                        <a:rPr lang="en-US" sz="1500">
                          <a:solidFill>
                            <a:srgbClr val="000000"/>
                          </a:solidFill>
                          <a:latin typeface="Raleway Bold"/>
                        </a:rPr>
                        <a:t>S.No.</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Researchers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Conclusion / Description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6210">
                <a:tc>
                  <a:txBody>
                    <a:bodyPr/>
                    <a:lstStyle/>
                    <a:p>
                      <a:pPr algn="l">
                        <a:lnSpc>
                          <a:spcPts val="2100"/>
                        </a:lnSpc>
                        <a:defRPr/>
                      </a:pPr>
                      <a:r>
                        <a:rPr lang="en-US" sz="1500">
                          <a:solidFill>
                            <a:srgbClr val="000000"/>
                          </a:solidFill>
                          <a:latin typeface="Raleway Bold"/>
                        </a:rPr>
                        <a:t>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Sharma, V et al.(2015)</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An interpretive hierarchical model for lean implementation in machine tool sector</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81440">
                <a:tc>
                  <a:txBody>
                    <a:bodyPr/>
                    <a:lstStyle/>
                    <a:p>
                      <a:pPr algn="l">
                        <a:lnSpc>
                          <a:spcPts val="2100"/>
                        </a:lnSpc>
                        <a:defRPr/>
                      </a:pPr>
                      <a:r>
                        <a:rPr lang="en-US" sz="1500">
                          <a:solidFill>
                            <a:srgbClr val="000000"/>
                          </a:solidFill>
                          <a:latin typeface="Raleway Bold"/>
                        </a:rPr>
                        <a:t>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Karen A. Brown  et al (2000)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The study emphasizes the importance of industrial safety issues. The research stresses the importance of adopting a systems perspective and conducting further studies to gain a deeper understanding of safety in manufacturing settings.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16670">
                <a:tc>
                  <a:txBody>
                    <a:bodyPr/>
                    <a:lstStyle/>
                    <a:p>
                      <a:pPr algn="l">
                        <a:lnSpc>
                          <a:spcPts val="2100"/>
                        </a:lnSpc>
                        <a:defRPr/>
                      </a:pPr>
                      <a:r>
                        <a:rPr lang="en-US" sz="1500">
                          <a:solidFill>
                            <a:srgbClr val="000000"/>
                          </a:solidFill>
                          <a:latin typeface="Raleway Bold"/>
                        </a:rPr>
                        <a:t>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Preston (2012), Eijk (2015)</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One of the barriers to coordination in industrial symbiosis is the need for multiple companies to adjust their daily operations, which can lead to large transaction costs and delays in negotiations. Another challenge is the exchange of information required to understand material and energy flows, which can be both costly and difficult to obtain.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81440">
                <a:tc>
                  <a:txBody>
                    <a:bodyPr/>
                    <a:lstStyle/>
                    <a:p>
                      <a:pPr algn="l">
                        <a:lnSpc>
                          <a:spcPts val="2100"/>
                        </a:lnSpc>
                        <a:defRPr/>
                      </a:pPr>
                      <a:r>
                        <a:rPr lang="en-US" sz="1500">
                          <a:solidFill>
                            <a:srgbClr val="000000"/>
                          </a:solidFill>
                          <a:latin typeface="Raleway Bold"/>
                        </a:rPr>
                        <a:t>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Torstensson (2016)</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One of the obstacles in implementing industrial symbiosis is the difficulty in tracking the usage of materials and ensuring the quality of recycled materials. This process can be costly and requires careful monitoring to ensure proper handling.</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49055">
                <a:tc>
                  <a:txBody>
                    <a:bodyPr/>
                    <a:lstStyle/>
                    <a:p>
                      <a:pPr algn="l">
                        <a:lnSpc>
                          <a:spcPts val="2100"/>
                        </a:lnSpc>
                        <a:defRPr/>
                      </a:pPr>
                      <a:r>
                        <a:rPr lang="en-US" sz="1500">
                          <a:solidFill>
                            <a:srgbClr val="000000"/>
                          </a:solidFill>
                          <a:latin typeface="Raleway Bold"/>
                        </a:rPr>
                        <a:t>5.</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Liu and Bai (2014)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The implementation of circular economy strategies may be constrained by organizational hierarchies, which can restrict innovation and flexibility. Moreover, the development and execution of these strategies may also be influenced by limitations posed by managers' employment term restrictions.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Box 5"/>
          <p:cNvSpPr txBox="1"/>
          <p:nvPr/>
        </p:nvSpPr>
        <p:spPr>
          <a:xfrm>
            <a:off x="507235" y="346710"/>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Literature Review </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3</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graphicFrame>
        <p:nvGraphicFramePr>
          <p:cNvPr id="4" name="Table 4"/>
          <p:cNvGraphicFramePr>
            <a:graphicFrameLocks noGrp="1"/>
          </p:cNvGraphicFramePr>
          <p:nvPr/>
        </p:nvGraphicFramePr>
        <p:xfrm>
          <a:off x="745813" y="271881"/>
          <a:ext cx="15540119" cy="9535155"/>
        </p:xfrm>
        <a:graphic>
          <a:graphicData uri="http://schemas.openxmlformats.org/drawingml/2006/table">
            <a:tbl>
              <a:tblPr/>
              <a:tblGrid>
                <a:gridCol w="4614105">
                  <a:extLst>
                    <a:ext uri="{9D8B030D-6E8A-4147-A177-3AD203B41FA5}">
                      <a16:colId xmlns:a16="http://schemas.microsoft.com/office/drawing/2014/main" val="20000"/>
                    </a:ext>
                  </a:extLst>
                </a:gridCol>
                <a:gridCol w="4614105">
                  <a:extLst>
                    <a:ext uri="{9D8B030D-6E8A-4147-A177-3AD203B41FA5}">
                      <a16:colId xmlns:a16="http://schemas.microsoft.com/office/drawing/2014/main" val="20001"/>
                    </a:ext>
                  </a:extLst>
                </a:gridCol>
                <a:gridCol w="6311909">
                  <a:extLst>
                    <a:ext uri="{9D8B030D-6E8A-4147-A177-3AD203B41FA5}">
                      <a16:colId xmlns:a16="http://schemas.microsoft.com/office/drawing/2014/main" val="20002"/>
                    </a:ext>
                  </a:extLst>
                </a:gridCol>
              </a:tblGrid>
              <a:tr h="1029229">
                <a:tc>
                  <a:txBody>
                    <a:bodyPr/>
                    <a:lstStyle/>
                    <a:p>
                      <a:pPr algn="l">
                        <a:lnSpc>
                          <a:spcPts val="2100"/>
                        </a:lnSpc>
                        <a:defRPr/>
                      </a:pPr>
                      <a:r>
                        <a:rPr lang="en-US" sz="1500">
                          <a:solidFill>
                            <a:srgbClr val="000000"/>
                          </a:solidFill>
                          <a:latin typeface="Raleway Bold"/>
                        </a:rPr>
                        <a:t>6.</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Bjoern Jaeger and Bjoern Jaeger(2019)</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Discusses about the barriers faced by circular economy: cases from manufacturing industry</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5035">
                <a:tc>
                  <a:txBody>
                    <a:bodyPr/>
                    <a:lstStyle/>
                    <a:p>
                      <a:pPr algn="l">
                        <a:lnSpc>
                          <a:spcPts val="2100"/>
                        </a:lnSpc>
                        <a:defRPr/>
                      </a:pPr>
                      <a:r>
                        <a:rPr lang="en-US" sz="1500">
                          <a:solidFill>
                            <a:srgbClr val="000000"/>
                          </a:solidFill>
                          <a:latin typeface="Raleway Bold"/>
                        </a:rPr>
                        <a:t>7.</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Chinda, T.( 2012)</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A safety assessment approach is developed by using results and enablers</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5035">
                <a:tc>
                  <a:txBody>
                    <a:bodyPr/>
                    <a:lstStyle/>
                    <a:p>
                      <a:pPr algn="l">
                        <a:lnSpc>
                          <a:spcPts val="2100"/>
                        </a:lnSpc>
                        <a:defRPr/>
                      </a:pPr>
                      <a:r>
                        <a:rPr lang="en-US" sz="1500">
                          <a:solidFill>
                            <a:srgbClr val="000000"/>
                          </a:solidFill>
                          <a:latin typeface="Raleway Bold"/>
                        </a:rPr>
                        <a:t>8.</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Unnikrishnan  et al(2015)</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Discusses about the safety and management practices in SMEs in India</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97809">
                <a:tc>
                  <a:txBody>
                    <a:bodyPr/>
                    <a:lstStyle/>
                    <a:p>
                      <a:pPr algn="l">
                        <a:lnSpc>
                          <a:spcPts val="2100"/>
                        </a:lnSpc>
                        <a:defRPr/>
                      </a:pPr>
                      <a:r>
                        <a:rPr lang="en-US" sz="1500">
                          <a:solidFill>
                            <a:srgbClr val="000000"/>
                          </a:solidFill>
                          <a:latin typeface="Raleway Bold"/>
                        </a:rPr>
                        <a:t>9.</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Griffin, M.A. and Neal, A. (2000)</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Discuss about perceptions of safety at work</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5035">
                <a:tc>
                  <a:txBody>
                    <a:bodyPr/>
                    <a:lstStyle/>
                    <a:p>
                      <a:pPr algn="l">
                        <a:lnSpc>
                          <a:spcPts val="2100"/>
                        </a:lnSpc>
                        <a:defRPr/>
                      </a:pPr>
                      <a:r>
                        <a:rPr lang="en-US" sz="1500">
                          <a:solidFill>
                            <a:srgbClr val="000000"/>
                          </a:solidFill>
                          <a:latin typeface="Raleway Bold"/>
                        </a:rPr>
                        <a:t>10.</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Urlainis, A  et al( 2014)</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Discuss impact of natural and man made disaster on industrial infrastructure.</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97809">
                <a:tc>
                  <a:txBody>
                    <a:bodyPr/>
                    <a:lstStyle/>
                    <a:p>
                      <a:pPr algn="l">
                        <a:lnSpc>
                          <a:spcPts val="2100"/>
                        </a:lnSpc>
                        <a:defRPr/>
                      </a:pPr>
                      <a:r>
                        <a:rPr lang="en-US" sz="1500">
                          <a:solidFill>
                            <a:srgbClr val="000000"/>
                          </a:solidFill>
                          <a:latin typeface="Raleway Bold"/>
                        </a:rPr>
                        <a:t>11.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Botzen et al(2019)</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Discusses economical impact of natural disasters</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97809">
                <a:tc>
                  <a:txBody>
                    <a:bodyPr/>
                    <a:lstStyle/>
                    <a:p>
                      <a:pPr algn="l">
                        <a:lnSpc>
                          <a:spcPts val="2100"/>
                        </a:lnSpc>
                        <a:defRPr/>
                      </a:pPr>
                      <a:r>
                        <a:rPr lang="en-US" sz="1500">
                          <a:solidFill>
                            <a:srgbClr val="000000"/>
                          </a:solidFill>
                          <a:latin typeface="Raleway Bold"/>
                        </a:rPr>
                        <a:t>12.</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Thomas  et al (2021)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Discusses effect of man-made disaster on supply chain</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67420">
                <a:tc>
                  <a:txBody>
                    <a:bodyPr/>
                    <a:lstStyle/>
                    <a:p>
                      <a:pPr algn="l">
                        <a:lnSpc>
                          <a:spcPts val="2100"/>
                        </a:lnSpc>
                        <a:defRPr/>
                      </a:pPr>
                      <a:r>
                        <a:rPr lang="en-US" sz="1500">
                          <a:solidFill>
                            <a:srgbClr val="000000"/>
                          </a:solidFill>
                          <a:latin typeface="Raleway Bold"/>
                        </a:rPr>
                        <a:t>13.</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Munim et al (2015)</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Discusses effect of man-made disaster on commercial logistics</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97809">
                <a:tc>
                  <a:txBody>
                    <a:bodyPr/>
                    <a:lstStyle/>
                    <a:p>
                      <a:pPr algn="l">
                        <a:lnSpc>
                          <a:spcPts val="2100"/>
                        </a:lnSpc>
                        <a:defRPr/>
                      </a:pPr>
                      <a:r>
                        <a:rPr lang="en-US" sz="1500">
                          <a:solidFill>
                            <a:srgbClr val="000000"/>
                          </a:solidFill>
                          <a:latin typeface="Raleway Bold"/>
                        </a:rPr>
                        <a:t>14.</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Hasan et al (2022)</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Effect of covid on demand and supply chain </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97809">
                <a:tc>
                  <a:txBody>
                    <a:bodyPr/>
                    <a:lstStyle/>
                    <a:p>
                      <a:pPr algn="l">
                        <a:lnSpc>
                          <a:spcPts val="2100"/>
                        </a:lnSpc>
                        <a:defRPr/>
                      </a:pPr>
                      <a:r>
                        <a:rPr lang="en-US" sz="1500">
                          <a:solidFill>
                            <a:srgbClr val="000000"/>
                          </a:solidFill>
                          <a:latin typeface="Raleway Bold"/>
                        </a:rPr>
                        <a:t>15.</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Berry  et al (2007)</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Discusses about the importance of SMEs in economy</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09321">
                <a:tc>
                  <a:txBody>
                    <a:bodyPr/>
                    <a:lstStyle/>
                    <a:p>
                      <a:pPr algn="l">
                        <a:lnSpc>
                          <a:spcPts val="2100"/>
                        </a:lnSpc>
                        <a:defRPr/>
                      </a:pPr>
                      <a:r>
                        <a:rPr lang="en-US" sz="1500">
                          <a:solidFill>
                            <a:srgbClr val="000000"/>
                          </a:solidFill>
                          <a:latin typeface="Raleway Bold"/>
                        </a:rPr>
                        <a:t>16.</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Hou  et al (2021)</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Ensuring worker well-being and preventing accidents in industries requires the establishment of health safety policies and the promotion of a safety culture. The significance of prioritizing industrial safety is highlighted as a critical factor for sustainable growth and development.</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785035">
                <a:tc>
                  <a:txBody>
                    <a:bodyPr/>
                    <a:lstStyle/>
                    <a:p>
                      <a:pPr algn="l">
                        <a:lnSpc>
                          <a:spcPts val="2100"/>
                        </a:lnSpc>
                        <a:defRPr/>
                      </a:pPr>
                      <a:r>
                        <a:rPr lang="en-US" sz="1500">
                          <a:solidFill>
                            <a:srgbClr val="000000"/>
                          </a:solidFill>
                          <a:latin typeface="Raleway Bold"/>
                        </a:rPr>
                        <a:t>17.</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Unnikrishnan et al(2015)</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000000"/>
                          </a:solidFill>
                          <a:latin typeface="Raleway"/>
                        </a:rPr>
                        <a:t>Discusses about the industrial safety measurement adopted by SMEs in India</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TextBox 5"/>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4</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735330"/>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Nomenclature</a:t>
            </a:r>
          </a:p>
        </p:txBody>
      </p:sp>
      <p:sp>
        <p:nvSpPr>
          <p:cNvPr id="5" name="TextBox 5"/>
          <p:cNvSpPr txBox="1"/>
          <p:nvPr/>
        </p:nvSpPr>
        <p:spPr>
          <a:xfrm>
            <a:off x="1706611" y="1712050"/>
            <a:ext cx="15206618" cy="9591675"/>
          </a:xfrm>
          <a:prstGeom prst="rect">
            <a:avLst/>
          </a:prstGeom>
        </p:spPr>
        <p:txBody>
          <a:bodyPr lIns="0" tIns="0" rIns="0" bIns="0" rtlCol="0" anchor="t">
            <a:spAutoFit/>
          </a:bodyPr>
          <a:lstStyle/>
          <a:p>
            <a:pPr algn="just">
              <a:lnSpc>
                <a:spcPts val="4200"/>
              </a:lnSpc>
            </a:pPr>
            <a:endParaRPr/>
          </a:p>
          <a:p>
            <a:pPr marL="647700" lvl="1" indent="-323850" algn="just">
              <a:lnSpc>
                <a:spcPts val="4200"/>
              </a:lnSpc>
              <a:buFont typeface="Arial"/>
              <a:buChar char="•"/>
            </a:pPr>
            <a:r>
              <a:rPr lang="en-US" sz="3000">
                <a:solidFill>
                  <a:srgbClr val="804F3B"/>
                </a:solidFill>
                <a:latin typeface="Raleway"/>
              </a:rPr>
              <a:t> V for i will influence j.</a:t>
            </a:r>
          </a:p>
          <a:p>
            <a:pPr marL="647700" lvl="1" indent="-323850" algn="just">
              <a:lnSpc>
                <a:spcPts val="4200"/>
              </a:lnSpc>
              <a:buFont typeface="Arial"/>
              <a:buChar char="•"/>
            </a:pPr>
            <a:r>
              <a:rPr lang="en-US" sz="3000">
                <a:solidFill>
                  <a:srgbClr val="804F3B"/>
                </a:solidFill>
                <a:latin typeface="Raleway"/>
              </a:rPr>
              <a:t>A for i will be influenced by j.</a:t>
            </a:r>
          </a:p>
          <a:p>
            <a:pPr marL="647700" lvl="1" indent="-323850" algn="just">
              <a:lnSpc>
                <a:spcPts val="4200"/>
              </a:lnSpc>
              <a:buFont typeface="Arial"/>
              <a:buChar char="•"/>
            </a:pPr>
            <a:r>
              <a:rPr lang="en-US" sz="3000">
                <a:solidFill>
                  <a:srgbClr val="804F3B"/>
                </a:solidFill>
                <a:latin typeface="Raleway"/>
              </a:rPr>
              <a:t>X for factors i and j will influence each other.</a:t>
            </a:r>
          </a:p>
          <a:p>
            <a:pPr marL="647700" lvl="1" indent="-323850" algn="just">
              <a:lnSpc>
                <a:spcPts val="4200"/>
              </a:lnSpc>
              <a:buFont typeface="Arial"/>
              <a:buChar char="•"/>
            </a:pPr>
            <a:r>
              <a:rPr lang="en-US" sz="3000">
                <a:solidFill>
                  <a:srgbClr val="804F3B"/>
                </a:solidFill>
                <a:latin typeface="Raleway"/>
              </a:rPr>
              <a:t>O for factors i and j are unrelated to each other. </a:t>
            </a:r>
          </a:p>
          <a:p>
            <a:pPr marL="647700" lvl="1" indent="-323850" algn="just">
              <a:lnSpc>
                <a:spcPts val="4200"/>
              </a:lnSpc>
              <a:buFont typeface="Arial"/>
              <a:buChar char="•"/>
            </a:pPr>
            <a:r>
              <a:rPr lang="en-US" sz="3000">
                <a:solidFill>
                  <a:srgbClr val="804F3B"/>
                </a:solidFill>
                <a:latin typeface="Raleway"/>
              </a:rPr>
              <a:t>B1= Technical errors</a:t>
            </a:r>
          </a:p>
          <a:p>
            <a:pPr marL="647700" lvl="1" indent="-323850" algn="just">
              <a:lnSpc>
                <a:spcPts val="4200"/>
              </a:lnSpc>
              <a:buFont typeface="Arial"/>
              <a:buChar char="•"/>
            </a:pPr>
            <a:r>
              <a:rPr lang="en-US" sz="3000">
                <a:solidFill>
                  <a:srgbClr val="804F3B"/>
                </a:solidFill>
                <a:latin typeface="Raleway"/>
              </a:rPr>
              <a:t>B2= Errors in the design of facilities or building</a:t>
            </a:r>
          </a:p>
          <a:p>
            <a:pPr marL="647700" lvl="1" indent="-323850" algn="just">
              <a:lnSpc>
                <a:spcPts val="4200"/>
              </a:lnSpc>
              <a:buFont typeface="Arial"/>
              <a:buChar char="•"/>
            </a:pPr>
            <a:r>
              <a:rPr lang="en-US" sz="3000">
                <a:solidFill>
                  <a:srgbClr val="804F3B"/>
                </a:solidFill>
                <a:latin typeface="Raleway"/>
              </a:rPr>
              <a:t>B3= Legal and regulatory Barriers</a:t>
            </a:r>
          </a:p>
          <a:p>
            <a:pPr marL="647700" lvl="1" indent="-323850" algn="just">
              <a:lnSpc>
                <a:spcPts val="4200"/>
              </a:lnSpc>
              <a:buFont typeface="Arial"/>
              <a:buChar char="•"/>
            </a:pPr>
            <a:r>
              <a:rPr lang="en-US" sz="3000">
                <a:solidFill>
                  <a:srgbClr val="804F3B"/>
                </a:solidFill>
                <a:latin typeface="Raleway"/>
              </a:rPr>
              <a:t>B4= Financial Issues</a:t>
            </a:r>
          </a:p>
          <a:p>
            <a:pPr marL="647700" lvl="1" indent="-323850" algn="just">
              <a:lnSpc>
                <a:spcPts val="4200"/>
              </a:lnSpc>
              <a:buFont typeface="Arial"/>
              <a:buChar char="•"/>
            </a:pPr>
            <a:r>
              <a:rPr lang="en-US" sz="3000">
                <a:solidFill>
                  <a:srgbClr val="804F3B"/>
                </a:solidFill>
                <a:latin typeface="Raleway"/>
              </a:rPr>
              <a:t>E1= Leadership</a:t>
            </a:r>
          </a:p>
          <a:p>
            <a:pPr marL="647700" lvl="1" indent="-323850" algn="just">
              <a:lnSpc>
                <a:spcPts val="4200"/>
              </a:lnSpc>
              <a:buFont typeface="Arial"/>
              <a:buChar char="•"/>
            </a:pPr>
            <a:r>
              <a:rPr lang="en-US" sz="3000">
                <a:solidFill>
                  <a:srgbClr val="804F3B"/>
                </a:solidFill>
                <a:latin typeface="Raleway"/>
              </a:rPr>
              <a:t>E2= Policy and Strategy</a:t>
            </a:r>
          </a:p>
          <a:p>
            <a:pPr marL="647700" lvl="1" indent="-323850" algn="just">
              <a:lnSpc>
                <a:spcPts val="4200"/>
              </a:lnSpc>
              <a:buFont typeface="Arial"/>
              <a:buChar char="•"/>
            </a:pPr>
            <a:r>
              <a:rPr lang="en-US" sz="3000">
                <a:solidFill>
                  <a:srgbClr val="804F3B"/>
                </a:solidFill>
                <a:latin typeface="Raleway"/>
              </a:rPr>
              <a:t>E3= Risk Management</a:t>
            </a:r>
          </a:p>
          <a:p>
            <a:pPr marL="647700" lvl="1" indent="-323850" algn="just">
              <a:lnSpc>
                <a:spcPts val="4200"/>
              </a:lnSpc>
              <a:buFont typeface="Arial"/>
              <a:buChar char="•"/>
            </a:pPr>
            <a:r>
              <a:rPr lang="en-US" sz="3000">
                <a:solidFill>
                  <a:srgbClr val="804F3B"/>
                </a:solidFill>
                <a:latin typeface="Raleway"/>
              </a:rPr>
              <a:t>E4= Collaboration for Technology and Digitization</a:t>
            </a:r>
          </a:p>
          <a:p>
            <a:pPr marL="647700" lvl="1" indent="-323850" algn="just">
              <a:lnSpc>
                <a:spcPts val="4200"/>
              </a:lnSpc>
              <a:buFont typeface="Arial"/>
              <a:buChar char="•"/>
            </a:pPr>
            <a:r>
              <a:rPr lang="en-US" sz="3000">
                <a:solidFill>
                  <a:srgbClr val="804F3B"/>
                </a:solidFill>
                <a:latin typeface="Raleway"/>
              </a:rPr>
              <a:t>E5= Quality Control</a:t>
            </a:r>
          </a:p>
          <a:p>
            <a:pPr marL="647700" lvl="1" indent="-323850" algn="just">
              <a:lnSpc>
                <a:spcPts val="4200"/>
              </a:lnSpc>
              <a:buFont typeface="Arial"/>
              <a:buChar char="•"/>
            </a:pPr>
            <a:r>
              <a:rPr lang="en-US" sz="3000">
                <a:solidFill>
                  <a:srgbClr val="804F3B"/>
                </a:solidFill>
                <a:latin typeface="Raleway"/>
              </a:rPr>
              <a:t>E6= Agile and flexible manufacturing</a:t>
            </a:r>
          </a:p>
          <a:p>
            <a:pPr algn="just">
              <a:lnSpc>
                <a:spcPts val="4200"/>
              </a:lnSpc>
            </a:pPr>
            <a:endParaRPr lang="en-US" sz="3000">
              <a:solidFill>
                <a:srgbClr val="804F3B"/>
              </a:solidFill>
              <a:latin typeface="Raleway"/>
            </a:endParaRPr>
          </a:p>
          <a:p>
            <a:pPr algn="just">
              <a:lnSpc>
                <a:spcPts val="4200"/>
              </a:lnSpc>
            </a:pPr>
            <a:endParaRPr lang="en-US" sz="3000">
              <a:solidFill>
                <a:srgbClr val="804F3B"/>
              </a:solidFill>
              <a:latin typeface="Raleway"/>
            </a:endParaRPr>
          </a:p>
          <a:p>
            <a:pPr algn="just">
              <a:lnSpc>
                <a:spcPts val="4200"/>
              </a:lnSpc>
              <a:spcBef>
                <a:spcPct val="0"/>
              </a:spcBef>
            </a:pPr>
            <a:endParaRPr lang="en-US" sz="3000">
              <a:solidFill>
                <a:srgbClr val="804F3B"/>
              </a:solidFill>
              <a:latin typeface="Raleway"/>
            </a:endParaRP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5</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77142" y="2612041"/>
            <a:ext cx="2057400" cy="2057400"/>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77142" y="6090961"/>
            <a:ext cx="2183314" cy="2513167"/>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924480" y="2539365"/>
            <a:ext cx="2110712" cy="2130076"/>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630492" y="5949601"/>
            <a:ext cx="2698688" cy="2654527"/>
          </a:xfrm>
          <a:prstGeom prst="rect">
            <a:avLst/>
          </a:prstGeom>
        </p:spPr>
      </p:pic>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2630399" y="2065306"/>
            <a:ext cx="2296374" cy="2604135"/>
          </a:xfrm>
          <a:prstGeom prst="rect">
            <a:avLst/>
          </a:prstGeom>
        </p:spPr>
      </p:pic>
      <p:pic>
        <p:nvPicPr>
          <p:cNvPr id="9" name="Picture 9"/>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1996179" y="5949601"/>
            <a:ext cx="2900523" cy="2900523"/>
          </a:xfrm>
          <a:prstGeom prst="rect">
            <a:avLst/>
          </a:prstGeom>
        </p:spPr>
      </p:pic>
      <p:sp>
        <p:nvSpPr>
          <p:cNvPr id="10" name="TextBox 10"/>
          <p:cNvSpPr txBox="1"/>
          <p:nvPr/>
        </p:nvSpPr>
        <p:spPr>
          <a:xfrm>
            <a:off x="1028700" y="1123950"/>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Why is Industrial safety important?</a:t>
            </a:r>
          </a:p>
        </p:txBody>
      </p:sp>
      <p:sp>
        <p:nvSpPr>
          <p:cNvPr id="11" name="TextBox 11"/>
          <p:cNvSpPr txBox="1"/>
          <p:nvPr/>
        </p:nvSpPr>
        <p:spPr>
          <a:xfrm>
            <a:off x="2287417" y="4583716"/>
            <a:ext cx="1162764" cy="632460"/>
          </a:xfrm>
          <a:prstGeom prst="rect">
            <a:avLst/>
          </a:prstGeom>
        </p:spPr>
        <p:txBody>
          <a:bodyPr lIns="0" tIns="0" rIns="0" bIns="0" rtlCol="0" anchor="t">
            <a:spAutoFit/>
          </a:bodyPr>
          <a:lstStyle/>
          <a:p>
            <a:pPr algn="ctr">
              <a:lnSpc>
                <a:spcPts val="5040"/>
              </a:lnSpc>
              <a:spcBef>
                <a:spcPct val="0"/>
              </a:spcBef>
            </a:pPr>
            <a:r>
              <a:rPr lang="en-US" sz="3600">
                <a:solidFill>
                  <a:srgbClr val="804F3B"/>
                </a:solidFill>
                <a:latin typeface="Raleway"/>
              </a:rPr>
              <a:t>Injury</a:t>
            </a:r>
          </a:p>
        </p:txBody>
      </p:sp>
      <p:sp>
        <p:nvSpPr>
          <p:cNvPr id="12" name="TextBox 12"/>
          <p:cNvSpPr txBox="1"/>
          <p:nvPr/>
        </p:nvSpPr>
        <p:spPr>
          <a:xfrm>
            <a:off x="2570337" y="8899207"/>
            <a:ext cx="1264206" cy="632460"/>
          </a:xfrm>
          <a:prstGeom prst="rect">
            <a:avLst/>
          </a:prstGeom>
        </p:spPr>
        <p:txBody>
          <a:bodyPr lIns="0" tIns="0" rIns="0" bIns="0" rtlCol="0" anchor="t">
            <a:spAutoFit/>
          </a:bodyPr>
          <a:lstStyle/>
          <a:p>
            <a:pPr algn="ctr">
              <a:lnSpc>
                <a:spcPts val="5040"/>
              </a:lnSpc>
              <a:spcBef>
                <a:spcPct val="0"/>
              </a:spcBef>
            </a:pPr>
            <a:r>
              <a:rPr lang="en-US" sz="3600">
                <a:solidFill>
                  <a:srgbClr val="804F3B"/>
                </a:solidFill>
                <a:latin typeface="Raleway"/>
              </a:rPr>
              <a:t>Death</a:t>
            </a:r>
          </a:p>
        </p:txBody>
      </p:sp>
      <p:sp>
        <p:nvSpPr>
          <p:cNvPr id="13" name="TextBox 13"/>
          <p:cNvSpPr txBox="1"/>
          <p:nvPr/>
        </p:nvSpPr>
        <p:spPr>
          <a:xfrm>
            <a:off x="6391163" y="4583716"/>
            <a:ext cx="3177344" cy="632460"/>
          </a:xfrm>
          <a:prstGeom prst="rect">
            <a:avLst/>
          </a:prstGeom>
        </p:spPr>
        <p:txBody>
          <a:bodyPr lIns="0" tIns="0" rIns="0" bIns="0" rtlCol="0" anchor="t">
            <a:spAutoFit/>
          </a:bodyPr>
          <a:lstStyle/>
          <a:p>
            <a:pPr algn="ctr">
              <a:lnSpc>
                <a:spcPts val="5040"/>
              </a:lnSpc>
              <a:spcBef>
                <a:spcPct val="0"/>
              </a:spcBef>
            </a:pPr>
            <a:r>
              <a:rPr lang="en-US" sz="3600">
                <a:solidFill>
                  <a:srgbClr val="804F3B"/>
                </a:solidFill>
                <a:latin typeface="Raleway"/>
              </a:rPr>
              <a:t>Financial Loss</a:t>
            </a:r>
          </a:p>
        </p:txBody>
      </p:sp>
      <p:sp>
        <p:nvSpPr>
          <p:cNvPr id="14" name="TextBox 14"/>
          <p:cNvSpPr txBox="1"/>
          <p:nvPr/>
        </p:nvSpPr>
        <p:spPr>
          <a:xfrm>
            <a:off x="6130668" y="8899207"/>
            <a:ext cx="4541877" cy="632460"/>
          </a:xfrm>
          <a:prstGeom prst="rect">
            <a:avLst/>
          </a:prstGeom>
        </p:spPr>
        <p:txBody>
          <a:bodyPr lIns="0" tIns="0" rIns="0" bIns="0" rtlCol="0" anchor="t">
            <a:spAutoFit/>
          </a:bodyPr>
          <a:lstStyle/>
          <a:p>
            <a:pPr algn="ctr">
              <a:lnSpc>
                <a:spcPts val="5040"/>
              </a:lnSpc>
              <a:spcBef>
                <a:spcPct val="0"/>
              </a:spcBef>
            </a:pPr>
            <a:r>
              <a:rPr lang="en-US" sz="3600">
                <a:solidFill>
                  <a:srgbClr val="804F3B"/>
                </a:solidFill>
                <a:latin typeface="Raleway"/>
              </a:rPr>
              <a:t>Workers Productiivity</a:t>
            </a:r>
          </a:p>
        </p:txBody>
      </p:sp>
      <p:sp>
        <p:nvSpPr>
          <p:cNvPr id="15" name="TextBox 15"/>
          <p:cNvSpPr txBox="1"/>
          <p:nvPr/>
        </p:nvSpPr>
        <p:spPr>
          <a:xfrm>
            <a:off x="12125129" y="4583716"/>
            <a:ext cx="3649385" cy="632460"/>
          </a:xfrm>
          <a:prstGeom prst="rect">
            <a:avLst/>
          </a:prstGeom>
        </p:spPr>
        <p:txBody>
          <a:bodyPr lIns="0" tIns="0" rIns="0" bIns="0" rtlCol="0" anchor="t">
            <a:spAutoFit/>
          </a:bodyPr>
          <a:lstStyle/>
          <a:p>
            <a:pPr algn="ctr">
              <a:lnSpc>
                <a:spcPts val="5040"/>
              </a:lnSpc>
              <a:spcBef>
                <a:spcPct val="0"/>
              </a:spcBef>
            </a:pPr>
            <a:r>
              <a:rPr lang="en-US" sz="3600">
                <a:solidFill>
                  <a:srgbClr val="804F3B"/>
                </a:solidFill>
                <a:latin typeface="Raleway"/>
              </a:rPr>
              <a:t>Improved Quality</a:t>
            </a:r>
          </a:p>
        </p:txBody>
      </p:sp>
      <p:sp>
        <p:nvSpPr>
          <p:cNvPr id="16" name="TextBox 16"/>
          <p:cNvSpPr txBox="1"/>
          <p:nvPr/>
        </p:nvSpPr>
        <p:spPr>
          <a:xfrm>
            <a:off x="12125129" y="8764400"/>
            <a:ext cx="3741777" cy="632460"/>
          </a:xfrm>
          <a:prstGeom prst="rect">
            <a:avLst/>
          </a:prstGeom>
        </p:spPr>
        <p:txBody>
          <a:bodyPr lIns="0" tIns="0" rIns="0" bIns="0" rtlCol="0" anchor="t">
            <a:spAutoFit/>
          </a:bodyPr>
          <a:lstStyle/>
          <a:p>
            <a:pPr algn="ctr">
              <a:lnSpc>
                <a:spcPts val="5040"/>
              </a:lnSpc>
              <a:spcBef>
                <a:spcPct val="0"/>
              </a:spcBef>
            </a:pPr>
            <a:r>
              <a:rPr lang="en-US" sz="3600">
                <a:solidFill>
                  <a:srgbClr val="804F3B"/>
                </a:solidFill>
                <a:latin typeface="Raleway"/>
              </a:rPr>
              <a:t>Property Damage</a:t>
            </a:r>
          </a:p>
        </p:txBody>
      </p:sp>
      <p:sp>
        <p:nvSpPr>
          <p:cNvPr id="17" name="TextBox 17"/>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6</a:t>
            </a:r>
          </a:p>
        </p:txBody>
      </p:sp>
      <p:sp>
        <p:nvSpPr>
          <p:cNvPr id="18" name="TextBox 18"/>
          <p:cNvSpPr txBox="1"/>
          <p:nvPr/>
        </p:nvSpPr>
        <p:spPr>
          <a:xfrm>
            <a:off x="14559076" y="9638321"/>
            <a:ext cx="2071092" cy="413318"/>
          </a:xfrm>
          <a:prstGeom prst="rect">
            <a:avLst/>
          </a:prstGeom>
        </p:spPr>
        <p:txBody>
          <a:bodyPr lIns="0" tIns="0" rIns="0" bIns="0" rtlCol="0" anchor="t">
            <a:spAutoFit/>
          </a:bodyPr>
          <a:lstStyle/>
          <a:p>
            <a:pPr algn="ctr">
              <a:lnSpc>
                <a:spcPts val="3500"/>
              </a:lnSpc>
              <a:spcBef>
                <a:spcPct val="0"/>
              </a:spcBef>
            </a:pPr>
            <a:r>
              <a:rPr lang="en-US" sz="2500" dirty="0">
                <a:solidFill>
                  <a:srgbClr val="804F3B"/>
                </a:solidFill>
                <a:latin typeface="Raleway"/>
              </a:rPr>
              <a:t>Source: Ref15</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4" name="Picture 4"/>
          <p:cNvPicPr>
            <a:picLocks noChangeAspect="1"/>
          </p:cNvPicPr>
          <p:nvPr/>
        </p:nvPicPr>
        <p:blipFill>
          <a:blip r:embed="rId2"/>
          <a:srcRect r="25873"/>
          <a:stretch>
            <a:fillRect/>
          </a:stretch>
        </p:blipFill>
        <p:spPr>
          <a:xfrm>
            <a:off x="400767" y="3787078"/>
            <a:ext cx="4549750" cy="3777136"/>
          </a:xfrm>
          <a:prstGeom prst="rect">
            <a:avLst/>
          </a:prstGeom>
        </p:spPr>
      </p:pic>
      <p:pic>
        <p:nvPicPr>
          <p:cNvPr id="5" name="Picture 5"/>
          <p:cNvPicPr>
            <a:picLocks noChangeAspect="1"/>
          </p:cNvPicPr>
          <p:nvPr/>
        </p:nvPicPr>
        <p:blipFill>
          <a:blip r:embed="rId3"/>
          <a:srcRect l="12200" t="6289" r="8642" b="6289"/>
          <a:stretch>
            <a:fillRect/>
          </a:stretch>
        </p:blipFill>
        <p:spPr>
          <a:xfrm>
            <a:off x="5311059" y="3787078"/>
            <a:ext cx="7381446" cy="3777136"/>
          </a:xfrm>
          <a:prstGeom prst="rect">
            <a:avLst/>
          </a:prstGeom>
        </p:spPr>
      </p:pic>
      <p:pic>
        <p:nvPicPr>
          <p:cNvPr id="6" name="Picture 6"/>
          <p:cNvPicPr>
            <a:picLocks noChangeAspect="1"/>
          </p:cNvPicPr>
          <p:nvPr/>
        </p:nvPicPr>
        <p:blipFill>
          <a:blip r:embed="rId4"/>
          <a:srcRect l="13482" r="20466" b="11176"/>
          <a:stretch>
            <a:fillRect/>
          </a:stretch>
        </p:blipFill>
        <p:spPr>
          <a:xfrm>
            <a:off x="13054455" y="3787078"/>
            <a:ext cx="4993378" cy="3777136"/>
          </a:xfrm>
          <a:prstGeom prst="rect">
            <a:avLst/>
          </a:prstGeom>
        </p:spPr>
      </p:pic>
      <p:sp>
        <p:nvSpPr>
          <p:cNvPr id="7" name="TextBox 7"/>
          <p:cNvSpPr txBox="1"/>
          <p:nvPr/>
        </p:nvSpPr>
        <p:spPr>
          <a:xfrm>
            <a:off x="1028700" y="1123950"/>
            <a:ext cx="14745813" cy="681990"/>
          </a:xfrm>
          <a:prstGeom prst="rect">
            <a:avLst/>
          </a:prstGeom>
        </p:spPr>
        <p:txBody>
          <a:bodyPr lIns="0" tIns="0" rIns="0" bIns="0" rtlCol="0" anchor="t">
            <a:spAutoFit/>
          </a:bodyPr>
          <a:lstStyle/>
          <a:p>
            <a:pPr>
              <a:lnSpc>
                <a:spcPts val="5100"/>
              </a:lnSpc>
            </a:pPr>
            <a:r>
              <a:rPr lang="en-US" sz="5100">
                <a:solidFill>
                  <a:srgbClr val="804F3B"/>
                </a:solidFill>
                <a:latin typeface="Radley"/>
              </a:rPr>
              <a:t>Major Industrial Accidents in India </a:t>
            </a:r>
          </a:p>
        </p:txBody>
      </p:sp>
      <p:sp>
        <p:nvSpPr>
          <p:cNvPr id="8" name="TextBox 8"/>
          <p:cNvSpPr txBox="1"/>
          <p:nvPr/>
        </p:nvSpPr>
        <p:spPr>
          <a:xfrm>
            <a:off x="609550" y="7726933"/>
            <a:ext cx="4132183" cy="1270635"/>
          </a:xfrm>
          <a:prstGeom prst="rect">
            <a:avLst/>
          </a:prstGeom>
        </p:spPr>
        <p:txBody>
          <a:bodyPr lIns="0" tIns="0" rIns="0" bIns="0" rtlCol="0" anchor="t">
            <a:spAutoFit/>
          </a:bodyPr>
          <a:lstStyle/>
          <a:p>
            <a:pPr algn="ctr">
              <a:lnSpc>
                <a:spcPts val="5040"/>
              </a:lnSpc>
            </a:pPr>
            <a:r>
              <a:rPr lang="en-US" sz="3600">
                <a:solidFill>
                  <a:srgbClr val="804F3B"/>
                </a:solidFill>
                <a:latin typeface="Raleway"/>
              </a:rPr>
              <a:t>Bhopal gas tragedy</a:t>
            </a:r>
          </a:p>
          <a:p>
            <a:pPr algn="ctr">
              <a:lnSpc>
                <a:spcPts val="5040"/>
              </a:lnSpc>
              <a:spcBef>
                <a:spcPct val="0"/>
              </a:spcBef>
            </a:pPr>
            <a:endParaRPr lang="en-US" sz="3600">
              <a:solidFill>
                <a:srgbClr val="804F3B"/>
              </a:solidFill>
              <a:latin typeface="Raleway"/>
            </a:endParaRPr>
          </a:p>
        </p:txBody>
      </p:sp>
      <p:sp>
        <p:nvSpPr>
          <p:cNvPr id="9" name="TextBox 9"/>
          <p:cNvSpPr txBox="1"/>
          <p:nvPr/>
        </p:nvSpPr>
        <p:spPr>
          <a:xfrm>
            <a:off x="6276312" y="7726933"/>
            <a:ext cx="5105162" cy="1270635"/>
          </a:xfrm>
          <a:prstGeom prst="rect">
            <a:avLst/>
          </a:prstGeom>
        </p:spPr>
        <p:txBody>
          <a:bodyPr lIns="0" tIns="0" rIns="0" bIns="0" rtlCol="0" anchor="t">
            <a:spAutoFit/>
          </a:bodyPr>
          <a:lstStyle/>
          <a:p>
            <a:pPr algn="ctr">
              <a:lnSpc>
                <a:spcPts val="5040"/>
              </a:lnSpc>
            </a:pPr>
            <a:r>
              <a:rPr lang="en-US" sz="3600">
                <a:solidFill>
                  <a:srgbClr val="804F3B"/>
                </a:solidFill>
                <a:latin typeface="Raleway"/>
              </a:rPr>
              <a:t>Korba chimney collapse</a:t>
            </a:r>
          </a:p>
          <a:p>
            <a:pPr algn="ctr">
              <a:lnSpc>
                <a:spcPts val="5040"/>
              </a:lnSpc>
              <a:spcBef>
                <a:spcPct val="0"/>
              </a:spcBef>
            </a:pPr>
            <a:endParaRPr lang="en-US" sz="3600">
              <a:solidFill>
                <a:srgbClr val="804F3B"/>
              </a:solidFill>
              <a:latin typeface="Raleway"/>
            </a:endParaRPr>
          </a:p>
        </p:txBody>
      </p:sp>
      <p:sp>
        <p:nvSpPr>
          <p:cNvPr id="10" name="TextBox 10"/>
          <p:cNvSpPr txBox="1"/>
          <p:nvPr/>
        </p:nvSpPr>
        <p:spPr>
          <a:xfrm>
            <a:off x="12916053" y="7726933"/>
            <a:ext cx="5270182" cy="1270635"/>
          </a:xfrm>
          <a:prstGeom prst="rect">
            <a:avLst/>
          </a:prstGeom>
        </p:spPr>
        <p:txBody>
          <a:bodyPr lIns="0" tIns="0" rIns="0" bIns="0" rtlCol="0" anchor="t">
            <a:spAutoFit/>
          </a:bodyPr>
          <a:lstStyle/>
          <a:p>
            <a:pPr algn="ctr">
              <a:lnSpc>
                <a:spcPts val="5040"/>
              </a:lnSpc>
            </a:pPr>
            <a:r>
              <a:rPr lang="en-US" sz="3600">
                <a:solidFill>
                  <a:srgbClr val="804F3B"/>
                </a:solidFill>
                <a:latin typeface="Raleway"/>
              </a:rPr>
              <a:t>Chasnala mining disaster</a:t>
            </a:r>
          </a:p>
          <a:p>
            <a:pPr algn="ctr">
              <a:lnSpc>
                <a:spcPts val="5040"/>
              </a:lnSpc>
              <a:spcBef>
                <a:spcPct val="0"/>
              </a:spcBef>
            </a:pPr>
            <a:endParaRPr lang="en-US" sz="3600">
              <a:solidFill>
                <a:srgbClr val="804F3B"/>
              </a:solidFill>
              <a:latin typeface="Raleway"/>
            </a:endParaRPr>
          </a:p>
        </p:txBody>
      </p:sp>
      <p:sp>
        <p:nvSpPr>
          <p:cNvPr id="11" name="TextBox 11"/>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7</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4" name="Picture 4"/>
          <p:cNvPicPr>
            <a:picLocks noChangeAspect="1"/>
          </p:cNvPicPr>
          <p:nvPr/>
        </p:nvPicPr>
        <p:blipFill>
          <a:blip r:embed="rId2"/>
          <a:srcRect/>
          <a:stretch>
            <a:fillRect/>
          </a:stretch>
        </p:blipFill>
        <p:spPr>
          <a:xfrm>
            <a:off x="2878692" y="3173823"/>
            <a:ext cx="12530617" cy="5756252"/>
          </a:xfrm>
          <a:prstGeom prst="rect">
            <a:avLst/>
          </a:prstGeom>
        </p:spPr>
      </p:pic>
      <p:sp>
        <p:nvSpPr>
          <p:cNvPr id="5" name="TextBox 5"/>
          <p:cNvSpPr txBox="1"/>
          <p:nvPr/>
        </p:nvSpPr>
        <p:spPr>
          <a:xfrm>
            <a:off x="1028700" y="933450"/>
            <a:ext cx="6848808" cy="870585"/>
          </a:xfrm>
          <a:prstGeom prst="rect">
            <a:avLst/>
          </a:prstGeom>
        </p:spPr>
        <p:txBody>
          <a:bodyPr lIns="0" tIns="0" rIns="0" bIns="0" rtlCol="0" anchor="t">
            <a:spAutoFit/>
          </a:bodyPr>
          <a:lstStyle/>
          <a:p>
            <a:pPr>
              <a:lnSpc>
                <a:spcPts val="7139"/>
              </a:lnSpc>
            </a:pPr>
            <a:r>
              <a:rPr lang="en-US" sz="5099" dirty="0">
                <a:solidFill>
                  <a:srgbClr val="804F3B"/>
                </a:solidFill>
                <a:latin typeface="Radley"/>
              </a:rPr>
              <a:t>Yash Industries</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8</a:t>
            </a:r>
          </a:p>
        </p:txBody>
      </p:sp>
      <p:sp>
        <p:nvSpPr>
          <p:cNvPr id="10" name="TextBox 9">
            <a:extLst>
              <a:ext uri="{FF2B5EF4-FFF2-40B4-BE49-F238E27FC236}">
                <a16:creationId xmlns:a16="http://schemas.microsoft.com/office/drawing/2014/main" id="{4617CE82-2C06-8780-A496-7DF89F5FA993}"/>
              </a:ext>
            </a:extLst>
          </p:cNvPr>
          <p:cNvSpPr txBox="1"/>
          <p:nvPr/>
        </p:nvSpPr>
        <p:spPr>
          <a:xfrm>
            <a:off x="8077200" y="9738370"/>
            <a:ext cx="10668000" cy="415498"/>
          </a:xfrm>
          <a:prstGeom prst="rect">
            <a:avLst/>
          </a:prstGeom>
          <a:noFill/>
        </p:spPr>
        <p:txBody>
          <a:bodyPr wrap="square" rtlCol="0">
            <a:spAutoFit/>
          </a:bodyPr>
          <a:lstStyle/>
          <a:p>
            <a:r>
              <a:rPr lang="en-US" sz="2100" dirty="0"/>
              <a:t>Website Link: </a:t>
            </a:r>
            <a:r>
              <a:rPr lang="en-US" sz="2100" dirty="0">
                <a:hlinkClick r:id="rId3"/>
              </a:rPr>
              <a:t>https://www.indiamart.com/yash-industriesajmer/profile.html</a:t>
            </a:r>
            <a:endParaRPr lang="en-US" sz="2100"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4" name="Picture 4"/>
          <p:cNvPicPr>
            <a:picLocks noChangeAspect="1"/>
          </p:cNvPicPr>
          <p:nvPr/>
        </p:nvPicPr>
        <p:blipFill>
          <a:blip r:embed="rId2"/>
          <a:srcRect/>
          <a:stretch>
            <a:fillRect/>
          </a:stretch>
        </p:blipFill>
        <p:spPr>
          <a:xfrm>
            <a:off x="625750" y="1028700"/>
            <a:ext cx="8115300" cy="3651885"/>
          </a:xfrm>
          <a:prstGeom prst="rect">
            <a:avLst/>
          </a:prstGeom>
        </p:spPr>
      </p:pic>
      <p:pic>
        <p:nvPicPr>
          <p:cNvPr id="5" name="Picture 5"/>
          <p:cNvPicPr>
            <a:picLocks noChangeAspect="1"/>
          </p:cNvPicPr>
          <p:nvPr/>
        </p:nvPicPr>
        <p:blipFill>
          <a:blip r:embed="rId3"/>
          <a:srcRect/>
          <a:stretch>
            <a:fillRect/>
          </a:stretch>
        </p:blipFill>
        <p:spPr>
          <a:xfrm>
            <a:off x="10696557" y="1463965"/>
            <a:ext cx="5522754" cy="7359070"/>
          </a:xfrm>
          <a:prstGeom prst="rect">
            <a:avLst/>
          </a:prstGeom>
        </p:spPr>
      </p:pic>
      <p:pic>
        <p:nvPicPr>
          <p:cNvPr id="6" name="Picture 6"/>
          <p:cNvPicPr>
            <a:picLocks noChangeAspect="1"/>
          </p:cNvPicPr>
          <p:nvPr/>
        </p:nvPicPr>
        <p:blipFill>
          <a:blip r:embed="rId4"/>
          <a:srcRect/>
          <a:stretch>
            <a:fillRect/>
          </a:stretch>
        </p:blipFill>
        <p:spPr>
          <a:xfrm rot="-5400000">
            <a:off x="2857458" y="3220734"/>
            <a:ext cx="3651885" cy="8115300"/>
          </a:xfrm>
          <a:prstGeom prst="rect">
            <a:avLst/>
          </a:prstGeom>
        </p:spPr>
      </p:pic>
      <p:sp>
        <p:nvSpPr>
          <p:cNvPr id="7" name="TextBox 7"/>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9</a:t>
            </a:r>
          </a:p>
        </p:txBody>
      </p:sp>
    </p:spTree>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2098</Words>
  <Application>Microsoft Office PowerPoint</Application>
  <PresentationFormat>Custom</PresentationFormat>
  <Paragraphs>593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Prata</vt:lpstr>
      <vt:lpstr>Raleway Bold</vt:lpstr>
      <vt:lpstr>Raleway</vt:lpstr>
      <vt:lpstr>Radley</vt:lpstr>
      <vt:lpstr>Arial</vt:lpstr>
      <vt:lpstr>Calibri</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Safety issues in Manufacturing Industry</dc:title>
  <cp:lastModifiedBy>user</cp:lastModifiedBy>
  <cp:revision>9</cp:revision>
  <dcterms:created xsi:type="dcterms:W3CDTF">2006-08-16T00:00:00Z</dcterms:created>
  <dcterms:modified xsi:type="dcterms:W3CDTF">2023-04-15T01:59:07Z</dcterms:modified>
  <dc:identifier>DAFf-QypdAw</dc:identifier>
</cp:coreProperties>
</file>